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heme/theme2.xml" ContentType="application/vnd.openxmlformats-officedocument.theme+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1.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custDataLst>
    <p:tags r:id="rId2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9">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116" d="100"/>
          <a:sy n="116" d="100"/>
        </p:scale>
        <p:origin x="438" y="84"/>
      </p:cViewPr>
      <p:guideLst>
        <p:guide orient="horz" pos="2160"/>
        <p:guide pos="3849"/>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2022/4/26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18676115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11934388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Master" Target="../slideMasters/slideMaster1.xml"/><Relationship Id="rId5" Type="http://schemas.openxmlformats.org/officeDocument/2006/relationships/tags" Target="../tags/tag12.xml"/><Relationship Id="rId4" Type="http://schemas.openxmlformats.org/officeDocument/2006/relationships/tags" Target="../tags/tag1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Master" Target="../slideMasters/slideMaster1.xml"/><Relationship Id="rId5" Type="http://schemas.openxmlformats.org/officeDocument/2006/relationships/tags" Target="../tags/tag17.xml"/><Relationship Id="rId4" Type="http://schemas.openxmlformats.org/officeDocument/2006/relationships/tags" Target="../tags/tag16.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slideMaster" Target="../slideMasters/slideMaster1.xml"/><Relationship Id="rId5" Type="http://schemas.openxmlformats.org/officeDocument/2006/relationships/tags" Target="../tags/tag22.xml"/><Relationship Id="rId4" Type="http://schemas.openxmlformats.org/officeDocument/2006/relationships/tags" Target="../tags/tag21.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5.xml"/><Relationship Id="rId7" Type="http://schemas.openxmlformats.org/officeDocument/2006/relationships/slideMaster" Target="../slideMasters/slideMaster1.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6.xml"/><Relationship Id="rId3" Type="http://schemas.openxmlformats.org/officeDocument/2006/relationships/tags" Target="../tags/tag31.xml"/><Relationship Id="rId7" Type="http://schemas.openxmlformats.org/officeDocument/2006/relationships/tags" Target="../tags/tag35.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5" Type="http://schemas.openxmlformats.org/officeDocument/2006/relationships/tags" Target="../tags/tag33.xml"/><Relationship Id="rId4" Type="http://schemas.openxmlformats.org/officeDocument/2006/relationships/tags" Target="../tags/tag32.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 Id="rId5" Type="http://schemas.openxmlformats.org/officeDocument/2006/relationships/slideMaster" Target="../slideMasters/slideMaster1.xml"/><Relationship Id="rId4" Type="http://schemas.openxmlformats.org/officeDocument/2006/relationships/tags" Target="../tags/tag40.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6.xml"/><Relationship Id="rId7" Type="http://schemas.openxmlformats.org/officeDocument/2006/relationships/slideMaster" Target="../slideMasters/slideMaster1.xml"/><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slideMaster" Target="../slideMasters/slideMaster1.xml"/><Relationship Id="rId5" Type="http://schemas.openxmlformats.org/officeDocument/2006/relationships/tags" Target="../tags/tag54.xml"/><Relationship Id="rId4" Type="http://schemas.openxmlformats.org/officeDocument/2006/relationships/tags" Target="../tags/tag53.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 Id="rId5" Type="http://schemas.openxmlformats.org/officeDocument/2006/relationships/slideMaster" Target="../slideMasters/slideMaster1.xml"/><Relationship Id="rId4" Type="http://schemas.openxmlformats.org/officeDocument/2006/relationships/tags" Target="../tags/tag58.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1.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slideMaster" Target="../slideMasters/slideMaster1.xml"/><Relationship Id="rId5" Type="http://schemas.openxmlformats.org/officeDocument/2006/relationships/tags" Target="../tags/tag63.xml"/><Relationship Id="rId4" Type="http://schemas.openxmlformats.org/officeDocument/2006/relationships/tags" Target="../tags/tag6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2022/4/26</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2022/4/26</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2022/4/26</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2022/4/26</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2022/4/26</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2022/4/26</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2022/4/26</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a:buNone/>
              <a:defRPr sz="1600"/>
            </a:lvl1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2022/4/26</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2022/4/26</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2022/4/26</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2022/4/26</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18" Type="http://schemas.openxmlformats.org/officeDocument/2006/relationships/tags" Target="../tags/tag7.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6.xml"/><Relationship Id="rId2" Type="http://schemas.openxmlformats.org/officeDocument/2006/relationships/slideLayout" Target="../slideLayouts/slideLayout2.xml"/><Relationship Id="rId16" Type="http://schemas.openxmlformats.org/officeDocument/2006/relationships/tags" Target="../tags/tag5.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4.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15"/>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6"/>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2022/4/26</a:t>
            </a:fld>
            <a:endParaRPr lang="zh-CN" altLang="en-US"/>
          </a:p>
        </p:txBody>
      </p:sp>
      <p:sp>
        <p:nvSpPr>
          <p:cNvPr id="5" name="页脚占位符 4"/>
          <p:cNvSpPr>
            <a:spLocks noGrp="1"/>
          </p:cNvSpPr>
          <p:nvPr>
            <p:ph type="ftr" sz="quarter" idx="3"/>
            <p:custDataLst>
              <p:tags r:id="rId17"/>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8"/>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a:t>
            </a:fld>
            <a:endParaRPr lang="zh-CN" altLang="en-US"/>
          </a:p>
        </p:txBody>
      </p:sp>
    </p:spTree>
    <p:custDataLst>
      <p:tags r:id="rId13"/>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65.xml"/><Relationship Id="rId1" Type="http://schemas.openxmlformats.org/officeDocument/2006/relationships/tags" Target="../tags/tag64.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6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0.xml"/><Relationship Id="rId1" Type="http://schemas.openxmlformats.org/officeDocument/2006/relationships/tags" Target="../tags/tag69.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7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7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73.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7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76.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7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78.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79.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80.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8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8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AE0256C-830D-4D39-BD62-4434441323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858750" cy="7232650"/>
          </a:xfrm>
          <a:prstGeom prst="rect">
            <a:avLst/>
          </a:prstGeom>
        </p:spPr>
      </p:pic>
      <p:sp>
        <p:nvSpPr>
          <p:cNvPr id="2" name="标题 1"/>
          <p:cNvSpPr>
            <a:spLocks noGrp="1"/>
          </p:cNvSpPr>
          <p:nvPr>
            <p:ph type="ctrTitle"/>
            <p:custDataLst>
              <p:tags r:id="rId2"/>
            </p:custDataLst>
          </p:nvPr>
        </p:nvSpPr>
        <p:spPr>
          <a:xfrm>
            <a:off x="-488332" y="734096"/>
            <a:ext cx="9799200" cy="2570400"/>
          </a:xfrm>
        </p:spPr>
        <p:txBody>
          <a:bodyPr/>
          <a:lstStyle/>
          <a:p>
            <a:r>
              <a:rPr lang="zh-CN" altLang="zh-CN">
                <a:solidFill>
                  <a:srgbClr val="FF0000"/>
                </a:solidFill>
                <a:latin typeface="微软雅黑" panose="020B0503020204020204" pitchFamily="34" charset="-122"/>
                <a:cs typeface="微软雅黑" panose="020B0503020204020204" pitchFamily="34" charset="-122"/>
              </a:rPr>
              <a:t>西藏和平解放</a:t>
            </a:r>
            <a:r>
              <a:rPr lang="en-US" altLang="zh-CN">
                <a:solidFill>
                  <a:srgbClr val="FF0000"/>
                </a:solidFill>
                <a:latin typeface="微软雅黑" panose="020B0503020204020204" pitchFamily="34" charset="-122"/>
                <a:cs typeface="微软雅黑" panose="020B0503020204020204" pitchFamily="34" charset="-122"/>
              </a:rPr>
              <a:t>70</a:t>
            </a:r>
            <a:r>
              <a:rPr lang="zh-CN" altLang="en-US">
                <a:solidFill>
                  <a:srgbClr val="FF0000"/>
                </a:solidFill>
                <a:latin typeface="微软雅黑" panose="020B0503020204020204" pitchFamily="34" charset="-122"/>
                <a:cs typeface="微软雅黑" panose="020B0503020204020204" pitchFamily="34" charset="-122"/>
              </a:rPr>
              <a:t>周年</a:t>
            </a:r>
          </a:p>
        </p:txBody>
      </p:sp>
    </p:spTree>
    <p:custDataLst>
      <p:tags r:id="rId1"/>
    </p:custData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9E62CB1-B9CA-4DD6-92F2-1D94B9AD58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521" y="0"/>
            <a:ext cx="12858749" cy="7232650"/>
          </a:xfrm>
          <a:prstGeom prst="rect">
            <a:avLst/>
          </a:prstGeom>
        </p:spPr>
      </p:pic>
      <p:sp>
        <p:nvSpPr>
          <p:cNvPr id="4" name="文本框 3"/>
          <p:cNvSpPr txBox="1"/>
          <p:nvPr/>
        </p:nvSpPr>
        <p:spPr>
          <a:xfrm>
            <a:off x="330396" y="1767322"/>
            <a:ext cx="11407140" cy="2797048"/>
          </a:xfrm>
          <a:prstGeom prst="rect">
            <a:avLst/>
          </a:prstGeom>
          <a:noFill/>
        </p:spPr>
        <p:txBody>
          <a:bodyPr wrap="square" rtlCol="0">
            <a:spAutoFit/>
          </a:bodyPr>
          <a:lstStyle/>
          <a:p>
            <a:pPr fontAlgn="auto">
              <a:lnSpc>
                <a:spcPct val="150000"/>
              </a:lnSpc>
            </a:pPr>
            <a:endParaRPr lang="en-US" altLang="zh-CN"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endParaRPr lang="en-US" altLang="zh-CN"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2021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年8月19日上午，西藏各族各界干部群众2万多人欢聚在布达拉宫广场，热烈庆祝西藏和平解放70周年。中共中央总书记、国家主席、中央军委主席习近平在贺匾上题词“建设美丽幸福西藏　共圆伟大复兴梦想”。</a:t>
            </a:r>
          </a:p>
        </p:txBody>
      </p:sp>
      <p:sp>
        <p:nvSpPr>
          <p:cNvPr id="9" name="文本框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1D599ED-1629-4F5C-9C85-5A11C7CB79B8}"/>
              </a:ext>
            </a:extLst>
          </p:cNvPr>
          <p:cNvSpPr txBox="1"/>
          <p:nvPr/>
        </p:nvSpPr>
        <p:spPr>
          <a:xfrm>
            <a:off x="622461" y="1940150"/>
            <a:ext cx="2248330" cy="622270"/>
          </a:xfrm>
          <a:prstGeom prst="rect">
            <a:avLst/>
          </a:prstGeom>
          <a:solidFill>
            <a:srgbClr val="FFFFFE"/>
          </a:solidFill>
        </p:spPr>
        <p:txBody>
          <a:bodyPr wrap="square" lIns="128574" tIns="64286" rIns="128574" bIns="64286">
            <a:spAutoFit/>
          </a:bodyPr>
          <a:lstStyle/>
          <a:p>
            <a:pPr algn="ctr"/>
            <a:r>
              <a:rPr lang="zh-CN" altLang="en-US" sz="3200" b="1">
                <a:solidFill>
                  <a:srgbClr val="FF0000"/>
                </a:solidFill>
                <a:latin typeface="+mn-lt"/>
                <a:ea typeface="+mn-ea"/>
                <a:cs typeface="+mn-ea"/>
                <a:sym typeface="+mn-lt"/>
              </a:rPr>
              <a:t>时政链接</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FFD6BA3-9EF8-4D7C-B96F-6F628F7DED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354647" y="1077595"/>
            <a:ext cx="11482705" cy="5077460"/>
          </a:xfrm>
          <a:prstGeom prst="rect">
            <a:avLst/>
          </a:prstGeom>
          <a:noFill/>
        </p:spPr>
        <p:txBody>
          <a:bodyPr wrap="square" rtlCol="0">
            <a:spAutoFit/>
          </a:bodyPr>
          <a:lstStyle/>
          <a:p>
            <a:pPr fontAlgn="auto">
              <a:lnSpc>
                <a:spcPct val="150000"/>
              </a:lnSpc>
            </a:pPr>
            <a:r>
              <a:rPr lang="en-US" altLang="zh-CN" sz="2400" b="1"/>
              <a:t>      </a:t>
            </a:r>
            <a:r>
              <a:rPr lang="zh-CN" altLang="en-US" sz="2400" b="1"/>
              <a:t>1951年，《中央人民政府和西藏地方政府关于和平解放西藏办法的协议》的签订，宣告西藏和平解放。从此，西藏人民永远摆脱了帝国主义的侵略和羁绊，与全国各族人民一道在祖国大家庭里走上了团结、进步、发展的光明大道。以和平解放为起点，西藏各族人民在中国共产党的坚强领导下团结奋进，贯彻执行《十七条协议》，进行民主改革，建立社会主义制度，实行民族区域自治，扎实推进改革开放和现代化建设，西藏社会的面貌日新月异，西藏人民的生活蒸蒸日上。进入新时代，在以习近平同志为核心的党中央坚强领导下，在全国人民大力支持下，西藏各族干部群众团结奋斗，西藏已迈进全面小康，脱贫攻坚全面胜利，社会大局更加稳定、经济文化更加繁荣、生态环境更加良好、人民生活更加幸福。</a:t>
            </a:r>
          </a:p>
        </p:txBody>
      </p:sp>
    </p:spTree>
    <p:custDataLst>
      <p:tags r:id="rId1"/>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A42612E-E4A5-4F15-BCE1-C367FA9AFB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553617" y="760863"/>
            <a:ext cx="11497945" cy="6185535"/>
          </a:xfrm>
          <a:prstGeom prst="rect">
            <a:avLst/>
          </a:prstGeom>
          <a:noFill/>
        </p:spPr>
        <p:txBody>
          <a:bodyPr wrap="square" rtlCol="0">
            <a:spAutoFit/>
          </a:bodyPr>
          <a:lstStyle/>
          <a:p>
            <a:pPr fontAlgn="auto">
              <a:lnSpc>
                <a:spcPct val="150000"/>
              </a:lnSpc>
            </a:pPr>
            <a:r>
              <a:rPr lang="en-US" altLang="zh-CN" sz="2400" b="1"/>
              <a:t>     </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70年的实践充分证明，只有坚持维护祖国统一、领土完整，才能保障西藏各族人民的根本利益；只有坚持中国共产党领导、中国特色社会主义制度、民族区域自治制度，才能为西藏长治久安和繁荣发展提供根本保证；只有坚持改革开放，才能推动西藏经济社会全面进步；只有坚持以人民为中心的发展思想，才能满足西藏各族群众对美好生活的向往；只有坚持新时代党的治藏方略，才能建设团结富裕文明和谐美丽的社会主义现代化新西藏。</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党的十八大以来，西藏工作面临的形势和任务发生深刻变化，以习近平同志为核心的党中央深化对西藏工作的规律性认识，总结党领导人民治藏稳藏兴藏的成功经验，形成了新时代党的治藏方略。实践充分证明，党中央关于西藏工作的方针政策是完全正确的，西藏实现持续稳定和快速发展是对党和国家工作大局的重要贡献；新时代党的治藏方略是做好西藏工作的根本遵循，必须长期坚持、全面落实。</a:t>
            </a:r>
          </a:p>
        </p:txBody>
      </p:sp>
    </p:spTree>
    <p:custDataLst>
      <p:tags r:id="rId1"/>
    </p:custData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3679C37-8D66-4E0B-89F8-31C4E6F131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标题 3"/>
          <p:cNvSpPr>
            <a:spLocks noGrp="1"/>
          </p:cNvSpPr>
          <p:nvPr>
            <p:ph type="ctrTitle"/>
            <p:custDataLst>
              <p:tags r:id="rId2"/>
            </p:custDataLst>
          </p:nvPr>
        </p:nvSpPr>
        <p:spPr>
          <a:xfrm>
            <a:off x="3134050" y="3076257"/>
            <a:ext cx="6849745" cy="705485"/>
          </a:xfrm>
        </p:spPr>
        <p:txBody>
          <a:bodyPr>
            <a:normAutofit fontScale="90000"/>
          </a:bodyPr>
          <a:lstStyle/>
          <a:p>
            <a:r>
              <a:rPr lang="zh-CN" altLang="en-US" sz="5335">
                <a:solidFill>
                  <a:srgbClr val="FF0000"/>
                </a:solidFill>
                <a:latin typeface="微软雅黑" panose="020B0503020204020204" pitchFamily="34" charset="-122"/>
                <a:cs typeface="微软雅黑" panose="020B0503020204020204" pitchFamily="34" charset="-122"/>
              </a:rPr>
              <a:t>习近平总书记西藏之行</a:t>
            </a:r>
            <a:br>
              <a:rPr lang="zh-CN" altLang="en-US" sz="5335">
                <a:solidFill>
                  <a:srgbClr val="FF0000"/>
                </a:solidFill>
                <a:latin typeface="微软雅黑" panose="020B0503020204020204" pitchFamily="34" charset="-122"/>
                <a:cs typeface="微软雅黑" panose="020B0503020204020204" pitchFamily="34" charset="-122"/>
              </a:rPr>
            </a:br>
            <a:r>
              <a:rPr lang="zh-CN" altLang="en-US" sz="5335">
                <a:solidFill>
                  <a:srgbClr val="FF0000"/>
                </a:solidFill>
                <a:latin typeface="微软雅黑" panose="020B0503020204020204" pitchFamily="34" charset="-122"/>
                <a:cs typeface="微软雅黑" panose="020B0503020204020204" pitchFamily="34" charset="-122"/>
              </a:rPr>
              <a:t>（</a:t>
            </a:r>
            <a:r>
              <a:rPr lang="en-US" altLang="zh-CN" sz="5335">
                <a:solidFill>
                  <a:srgbClr val="FF0000"/>
                </a:solidFill>
                <a:latin typeface="微软雅黑" panose="020B0503020204020204" pitchFamily="34" charset="-122"/>
                <a:cs typeface="微软雅黑" panose="020B0503020204020204" pitchFamily="34" charset="-122"/>
              </a:rPr>
              <a:t>2021.7.21-23</a:t>
            </a:r>
            <a:r>
              <a:rPr lang="zh-CN" altLang="en-US" sz="5335">
                <a:solidFill>
                  <a:srgbClr val="FF0000"/>
                </a:solidFill>
                <a:latin typeface="微软雅黑" panose="020B0503020204020204" pitchFamily="34" charset="-122"/>
                <a:cs typeface="微软雅黑" panose="020B0503020204020204" pitchFamily="34" charset="-122"/>
                <a:sym typeface="+mn-ea"/>
              </a:rPr>
              <a:t>）</a:t>
            </a:r>
            <a:endParaRPr lang="en-US" altLang="zh-CN" sz="5335">
              <a:solidFill>
                <a:srgbClr val="FF0000"/>
              </a:solidFill>
              <a:latin typeface="微软雅黑" panose="020B0503020204020204" pitchFamily="34" charset="-122"/>
              <a:cs typeface="微软雅黑" panose="020B0503020204020204" pitchFamily="34" charset="-122"/>
            </a:endParaRPr>
          </a:p>
        </p:txBody>
      </p:sp>
    </p:spTree>
    <p:custDataLst>
      <p:tags r:id="rId1"/>
    </p:custData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BB9D1EB-26CF-4832-B725-4389C8A6DA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709354" y="750452"/>
            <a:ext cx="11286490" cy="6185535"/>
          </a:xfrm>
          <a:prstGeom prst="rect">
            <a:avLst/>
          </a:prstGeom>
          <a:noFill/>
        </p:spPr>
        <p:txBody>
          <a:bodyPr wrap="square" rtlCol="0">
            <a:spAutoFit/>
          </a:bodyPr>
          <a:lstStyle/>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在庆祝西藏和平解放</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70</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周年之际，</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2021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7</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21-23</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日中共中央总书记、国家主席、中央军委主席习近平来到西藏，祝贺西藏和平解放</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70</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周年，看望慰问西藏街组干部群众，给各族干部群众送去党中央的关怀。这也是总书记时隔</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10</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年再来西藏，也是党的百年清点之后总书记首次地方考察。习近平作为中共中央总书记、国家主席、中央军委主席到西藏庆祝西藏和平解放，在党和国家历史上是第一次。</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习近平强调，要全面贯彻新时代党的治藏方略，坚持稳中求进工作总基调，立足新发展阶段，完整、准确、全面贯彻新发展理念，服务和融入新发展格局，推动高质量发展，加强边境地区建设，抓好</a:t>
            </a:r>
            <a:r>
              <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稳定、发展、生态、强边</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四件大事，在推动青藏高原生态保护和可持续发展上不断取得新成就，奋力谱写雪域高原长治久安和高质量发展新篇章。</a:t>
            </a:r>
          </a:p>
          <a:p>
            <a:pPr fontAlgn="auto">
              <a:lnSpc>
                <a:spcPct val="150000"/>
              </a:lnSpc>
            </a:pPr>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1"/>
    </p:custData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B6E22DE-67D7-4FDB-A678-0ACB96B2A4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905510" y="2185847"/>
            <a:ext cx="11286490" cy="2306955"/>
          </a:xfrm>
          <a:prstGeom prst="rect">
            <a:avLst/>
          </a:prstGeom>
          <a:noFill/>
        </p:spPr>
        <p:txBody>
          <a:bodyPr wrap="square" rtlCol="0">
            <a:spAutoFit/>
          </a:bodyPr>
          <a:lstStyle/>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习近平指出，西藏和平解放</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70</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年来，在党中央坚强领导下，在全国人民大力支持下，西藏各族干部群众艰苦奋斗、顽强拼搏，社会制度实现历史性跨越，经济社会实现全面发展，人民生活极大改善，城乡面貌今非昔比。实践证明，</a:t>
            </a:r>
            <a:r>
              <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没有中国共产党就没有新中国</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，也没有新西藏，党中央关于西藏工作的方针政策是完全正确的。</a:t>
            </a:r>
          </a:p>
        </p:txBody>
      </p:sp>
    </p:spTree>
    <p:custDataLst>
      <p:tags r:id="rId1"/>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35192D5-3C08-4C78-8DBE-B4CC24B65D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369570" y="290195"/>
            <a:ext cx="11452225" cy="5631180"/>
          </a:xfrm>
          <a:prstGeom prst="rect">
            <a:avLst/>
          </a:prstGeom>
          <a:noFill/>
        </p:spPr>
        <p:txBody>
          <a:bodyPr wrap="square" rtlCol="0">
            <a:spAutoFit/>
          </a:bodyPr>
          <a:lstStyle/>
          <a:p>
            <a:pPr fontAlgn="auto">
              <a:lnSpc>
                <a:spcPct val="150000"/>
              </a:lnSpc>
            </a:pPr>
            <a:r>
              <a:rPr lang="zh-CN" altLang="en-US"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抓好</a:t>
            </a:r>
            <a:r>
              <a:rPr lang="en-US" altLang="zh-CN"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四件</a:t>
            </a:r>
            <a:r>
              <a:rPr lang="en-US" altLang="zh-CN"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大事</a:t>
            </a:r>
          </a:p>
          <a:p>
            <a:pPr fontAlgn="auto">
              <a:lnSpc>
                <a:spcPct val="150000"/>
              </a:lnSpc>
            </a:pPr>
            <a:r>
              <a:rPr lang="zh-CN" altLang="en-US"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稳定</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：要准确把握西藏工作的阶段性特征，扎实做好群众工作，提高社会管理水平，确保国家安全、社会稳定、人民幸福。</a:t>
            </a:r>
          </a:p>
          <a:p>
            <a:pPr fontAlgn="auto">
              <a:lnSpc>
                <a:spcPct val="150000"/>
              </a:lnSpc>
            </a:pPr>
            <a:r>
              <a:rPr lang="zh-CN" altLang="en-US"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发展</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：要坚持所有发展都要富裕民族团结进步的意义，都要赋予改善民生、凝聚人心的意义，都要有利于提升各族群众获得感、幸福感、安全感。</a:t>
            </a:r>
          </a:p>
          <a:p>
            <a:pPr fontAlgn="auto">
              <a:lnSpc>
                <a:spcPct val="150000"/>
              </a:lnSpc>
            </a:pPr>
            <a:r>
              <a:rPr lang="zh-CN" altLang="en-US"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生态</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：要牢固树立绿水青山就是金山银山、冰天雪地也是金山银山的理念，推动青藏高原生物多样性保护。坚定不移走生态优先、绿色发展之路，努力建设人与自然和谐共生的现代化，切实保护好地球第三极生态。</a:t>
            </a:r>
          </a:p>
          <a:p>
            <a:pPr fontAlgn="auto">
              <a:lnSpc>
                <a:spcPct val="150000"/>
              </a:lnSpc>
            </a:pPr>
            <a:r>
              <a:rPr lang="zh-CN" altLang="en-US"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强边</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：要贯彻新时代党的强军思想，贯彻新时代军事战略方针，大力发扬</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老西藏精神</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，全面加强练兵备战工作，为推进西藏长治久安和繁荣发展积极贡献力量</a:t>
            </a:r>
          </a:p>
        </p:txBody>
      </p:sp>
    </p:spTree>
    <p:custDataLst>
      <p:tags r:id="rId1"/>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EFFC12A-6246-48E7-9FAF-5C4B164917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210820" y="380365"/>
            <a:ext cx="11799570" cy="6185535"/>
          </a:xfrm>
          <a:prstGeom prst="rect">
            <a:avLst/>
          </a:prstGeom>
          <a:noFill/>
        </p:spPr>
        <p:txBody>
          <a:bodyPr wrap="square" rtlCol="0">
            <a:spAutoFit/>
          </a:bodyPr>
          <a:lstStyle/>
          <a:p>
            <a:pPr fontAlgn="auto">
              <a:lnSpc>
                <a:spcPct val="150000"/>
              </a:lnSpc>
            </a:pPr>
            <a:r>
              <a:rPr lang="zh-CN" altLang="en-US" sz="2400" b="1">
                <a:solidFill>
                  <a:srgbClr val="FF0000"/>
                </a:solidFill>
              </a:rPr>
              <a:t>【知识链接】</a:t>
            </a:r>
            <a:endParaRPr lang="zh-CN" altLang="en-US" sz="2400" b="1"/>
          </a:p>
          <a:p>
            <a:pPr fontAlgn="auto">
              <a:lnSpc>
                <a:spcPct val="150000"/>
              </a:lnSpc>
            </a:pPr>
            <a:r>
              <a:rPr lang="zh-CN" altLang="en-US" sz="2400" b="1"/>
              <a:t>一、经济与社会角度</a:t>
            </a:r>
          </a:p>
          <a:p>
            <a:pPr fontAlgn="auto">
              <a:lnSpc>
                <a:spcPct val="150000"/>
              </a:lnSpc>
            </a:pPr>
            <a:r>
              <a:rPr lang="en-US" altLang="zh-CN" sz="2400" b="1"/>
              <a:t>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sym typeface="+mn-ea"/>
              </a:rPr>
              <a:t>全面贯彻新时代党的治藏方略，坚持稳中求进工作总基调，立足新发展阶段，完整、准确、全面贯彻新发展理念，服务和融入新发展格局，推动高质量发展。</a:t>
            </a:r>
          </a:p>
          <a:p>
            <a:pPr fontAlgn="auto">
              <a:lnSpc>
                <a:spcPct val="150000"/>
              </a:lnSpc>
            </a:pPr>
            <a:r>
              <a:rPr lang="en-US" altLang="zh-CN" sz="2400" b="1"/>
              <a:t>2.</a:t>
            </a:r>
            <a:r>
              <a:rPr lang="zh-CN" altLang="en-US" sz="2400" b="1"/>
              <a:t>坚持创新、绿色、协调、共享、开放的新发展理念。经济发展是社会发展和人民幸福的基础，贯彻落实新发展理念，推动西藏经济高质量发展，是使西藏社会发展的前提和基础。</a:t>
            </a:r>
          </a:p>
          <a:p>
            <a:pPr fontAlgn="auto">
              <a:lnSpc>
                <a:spcPct val="150000"/>
              </a:lnSpc>
            </a:pPr>
            <a:r>
              <a:rPr lang="en-US" altLang="zh-CN" sz="2400" b="1"/>
              <a:t>3.</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sym typeface="+mn-ea"/>
              </a:rPr>
              <a:t>要牢固树立绿水青山就是金山银山、冰天雪地也是金山银山的理念，推动青藏高原生物多样性保护。坚定不移走生态优先、绿色发展之路，努力建设人与自然和谐共生。</a:t>
            </a:r>
          </a:p>
          <a:p>
            <a:pPr fontAlgn="auto">
              <a:lnSpc>
                <a:spcPct val="150000"/>
              </a:lnSpc>
            </a:pPr>
            <a:r>
              <a:rPr lang="en-US" altLang="zh-CN" sz="2400" b="1"/>
              <a:t>4.</a:t>
            </a:r>
            <a:r>
              <a:rPr lang="zh-CN" altLang="en-US" sz="2400" b="1"/>
              <a:t>坚持创新发展、绿色发展。要立足高原特有资源优势，积极培育新兴产业，加快建设世界级盐湖产业基地，打造国家清洁能源产业高地、国际生态旅游目的地等。</a:t>
            </a:r>
          </a:p>
        </p:txBody>
      </p:sp>
    </p:spTree>
    <p:custDataLst>
      <p:tags r:id="rId1"/>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5C8D849-BFCE-43FA-8566-BD4A70AFF1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392430" y="327202"/>
            <a:ext cx="11799570" cy="6739255"/>
          </a:xfrm>
          <a:prstGeom prst="rect">
            <a:avLst/>
          </a:prstGeom>
          <a:noFill/>
        </p:spPr>
        <p:txBody>
          <a:bodyPr wrap="square" rtlCol="0">
            <a:spAutoFit/>
          </a:bodyPr>
          <a:lstStyle/>
          <a:p>
            <a:pPr fontAlgn="auto">
              <a:lnSpc>
                <a:spcPct val="150000"/>
              </a:lnSpc>
            </a:pPr>
            <a:r>
              <a:rPr lang="zh-CN" altLang="en-US" sz="2400" b="1"/>
              <a:t>二、政治与法治角度</a:t>
            </a:r>
          </a:p>
          <a:p>
            <a:pPr fontAlgn="auto">
              <a:lnSpc>
                <a:spcPct val="150000"/>
              </a:lnSpc>
            </a:pPr>
            <a:r>
              <a:rPr lang="en-US" altLang="zh-CN" sz="2400" b="1"/>
              <a:t>1.</a:t>
            </a:r>
            <a:r>
              <a:rPr lang="zh-CN" altLang="en-US" sz="2400" b="1">
                <a:latin typeface="微软雅黑" panose="020B0503020204020204" pitchFamily="34" charset="-122"/>
                <a:ea typeface="微软雅黑" panose="020B0503020204020204" pitchFamily="34" charset="-122"/>
              </a:rPr>
              <a:t>中国共产党是最高政治领导力量，在西藏各项事业的发展中发挥总揽全局、协调各方的领导核心作用。党的领导是西藏地区翻天覆地变化的根本政治保证。各级党委要承担起政治责任，统筹抓好财政、税收、审计等工作。</a:t>
            </a:r>
          </a:p>
          <a:p>
            <a:pPr fontAlgn="auto">
              <a:lnSpc>
                <a:spcPct val="150000"/>
              </a:lnSpc>
            </a:pPr>
            <a:r>
              <a:rPr lang="en-US" altLang="zh-CN" sz="2400" b="1">
                <a:latin typeface="微软雅黑" panose="020B0503020204020204" pitchFamily="34" charset="-122"/>
                <a:ea typeface="微软雅黑" panose="020B0503020204020204" pitchFamily="34" charset="-122"/>
              </a:rPr>
              <a:t>2.</a:t>
            </a:r>
            <a:r>
              <a:rPr lang="zh-CN" altLang="en-US" sz="2400" b="1">
                <a:latin typeface="微软雅黑" panose="020B0503020204020204" pitchFamily="34" charset="-122"/>
                <a:ea typeface="微软雅黑" panose="020B0503020204020204" pitchFamily="34" charset="-122"/>
              </a:rPr>
              <a:t>没有共产党就没有新中国，中国共产党执政地位是历史的必然，是人民的选择。党在西藏的各项方针政策的落实得到了人民的拥护和支持。</a:t>
            </a:r>
          </a:p>
          <a:p>
            <a:pPr fontAlgn="auto">
              <a:lnSpc>
                <a:spcPct val="150000"/>
              </a:lnSpc>
            </a:pPr>
            <a:r>
              <a:rPr lang="en-US" altLang="zh-CN" sz="2400" b="1">
                <a:latin typeface="微软雅黑" panose="020B0503020204020204" pitchFamily="34" charset="-122"/>
                <a:ea typeface="微软雅黑" panose="020B0503020204020204" pitchFamily="34" charset="-122"/>
              </a:rPr>
              <a:t>3.</a:t>
            </a:r>
            <a:r>
              <a:rPr lang="zh-CN" altLang="en-US" sz="2400" b="1">
                <a:latin typeface="微软雅黑" panose="020B0503020204020204" pitchFamily="34" charset="-122"/>
                <a:ea typeface="微软雅黑" panose="020B0503020204020204" pitchFamily="34" charset="-122"/>
              </a:rPr>
              <a:t>中国共产党始终坚持以人民为中心的发展思想，不忘初心、牢记使命，促使西藏地区人民的生活水平明显提高，经济和文化事业翻天覆地的变化，人民的幸福感和获得感明显增强。</a:t>
            </a:r>
          </a:p>
          <a:p>
            <a:pPr fontAlgn="auto">
              <a:lnSpc>
                <a:spcPct val="150000"/>
              </a:lnSpc>
            </a:pPr>
            <a:r>
              <a:rPr lang="en-US" altLang="zh-CN" sz="2400" b="1">
                <a:latin typeface="微软雅黑" panose="020B0503020204020204" pitchFamily="34" charset="-122"/>
                <a:ea typeface="微软雅黑" panose="020B0503020204020204" pitchFamily="34" charset="-122"/>
              </a:rPr>
              <a:t>4.</a:t>
            </a:r>
            <a:r>
              <a:rPr lang="zh-CN" altLang="en-US" sz="2400" b="1">
                <a:latin typeface="微软雅黑" panose="020B0503020204020204" pitchFamily="34" charset="-122"/>
                <a:ea typeface="微软雅黑" panose="020B0503020204020204" pitchFamily="34" charset="-122"/>
              </a:rPr>
              <a:t>我国是人民民主专政的社会主义国家，人民是国家的主人。人民当家作主是社会主义民主政治的本质和核心，顺应人类历史发展规律，在西藏建立起人民民主专政的社会主义制度，让西藏各族人民成为国家和社会的主人，实现人民当家作主。</a:t>
            </a:r>
          </a:p>
        </p:txBody>
      </p:sp>
    </p:spTree>
    <p:custDataLst>
      <p:tags r:id="rId1"/>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B81FBD2-F81B-4290-BA02-E4D5DA6C5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5" name="文本框 4"/>
          <p:cNvSpPr txBox="1"/>
          <p:nvPr/>
        </p:nvSpPr>
        <p:spPr>
          <a:xfrm>
            <a:off x="301625" y="214630"/>
            <a:ext cx="11497310" cy="6185535"/>
          </a:xfrm>
          <a:prstGeom prst="rect">
            <a:avLst/>
          </a:prstGeom>
          <a:noFill/>
        </p:spPr>
        <p:txBody>
          <a:bodyPr wrap="square" rtlCol="0">
            <a:spAutoFit/>
          </a:bodyPr>
          <a:lstStyle/>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西藏和平解放后，逐步形成了平等团结互助和谐的社会主义民族关系。</a:t>
            </a:r>
            <a:endParaRPr lang="en-US" altLang="zh-CN"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我国坚持民族平等、民族团结和各民族共同繁荣的方针，促进各民族和睦相处、和衷共济、和谐发展。民族平等是民族团结的基础和前提，各民族共同繁荣是实现民族平等、民族团结的物质保证。</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7.</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我国在西藏地区实行民族区域自治制度。民族区域自治制度，是在国家统一领导下，在各少数民族聚居的地方设立自治机关，依法行使自治权的制度。我国的民族区域自治制度以国家统一为前提和基础，事假的集中统一领导与民族区域自治的有机结合。</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8.</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民族区域自治制度的实施，充分保证了民族自治地方依法行使自治权，切实尊重和保障少数民族的合法权益，因地制宜，积极推动民族自治地方的经济社会文化发展。</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9.</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民族区域自治制度的实施，增强了中华民族的凝聚力，使各族人民更加自觉地担负起捍卫祖国统一、保卫边疆的光荣职责。</a:t>
            </a:r>
          </a:p>
        </p:txBody>
      </p:sp>
    </p:spTree>
    <p:custDataLst>
      <p:tags r:id="rId1"/>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2CDBA79-B54D-4B00-AF4D-1E5FFE6277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5" name="文本框 4"/>
          <p:cNvSpPr txBox="1"/>
          <p:nvPr/>
        </p:nvSpPr>
        <p:spPr>
          <a:xfrm>
            <a:off x="301625" y="214630"/>
            <a:ext cx="11497310" cy="6185535"/>
          </a:xfrm>
          <a:prstGeom prst="rect">
            <a:avLst/>
          </a:prstGeom>
          <a:noFill/>
        </p:spPr>
        <p:txBody>
          <a:bodyPr wrap="square" rtlCol="0">
            <a:spAutoFit/>
          </a:bodyPr>
          <a:lstStyle/>
          <a:p>
            <a:pPr fontAlgn="auto">
              <a:lnSpc>
                <a:spcPct val="150000"/>
              </a:lnSpc>
            </a:pPr>
            <a:r>
              <a:rPr lang="en-US" sz="2400" b="1">
                <a:latin typeface="微软雅黑" panose="020B0503020204020204" pitchFamily="34" charset="-122"/>
                <a:ea typeface="微软雅黑" panose="020B0503020204020204" pitchFamily="34" charset="-122"/>
                <a:cs typeface="微软雅黑" panose="020B0503020204020204" pitchFamily="34" charset="-122"/>
              </a:rPr>
              <a:t>10.</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西藏是各民族共同开发的，西藏历史是各民族共同书写的，藏族和其他各民族交流贯穿西藏历史发展始终。只要跟中国共产党走，坚定不移走中国特色社会主义道路，同心协力，加强民族团结，就一定能实现西藏的跨越式发展，实现中华民族伟大复兴的中国梦</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我国实行宗教信仰自由政策。坚持宗教信仰自由，依法对宗教事务进行管理，坚持独立自主自办的原则，积极引导宗教与社会主义社会相适应。实行宗教信仰自由政策，可以团结西藏信教群众，共同致力于西藏事业的发展和中华民族的伟大复兴。</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必须坚定不移的维护国家尊严，依法妥善处理影响民族关系的各种矛盾和问题，依法打击民族分裂势力及其活动；必须深化民族团结进步教育，加强民族文化交流融合，筑牢中华民族共同体意识，促进各民族向石榴籽一样紧紧抱在一起，共同团结奋斗、共同繁荣发展。</a:t>
            </a:r>
          </a:p>
        </p:txBody>
      </p:sp>
    </p:spTree>
    <p:custDataLst>
      <p:tags r:id="rId1"/>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B29AA55-6428-44C8-A179-22E1AE3353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5" name="文本框 4"/>
          <p:cNvSpPr txBox="1"/>
          <p:nvPr/>
        </p:nvSpPr>
        <p:spPr>
          <a:xfrm>
            <a:off x="126365" y="337820"/>
            <a:ext cx="11585575" cy="6185535"/>
          </a:xfrm>
          <a:prstGeom prst="rect">
            <a:avLst/>
          </a:prstGeom>
          <a:noFill/>
        </p:spPr>
        <p:txBody>
          <a:bodyPr wrap="square" rtlCol="0">
            <a:spAutoFit/>
          </a:bodyPr>
          <a:lstStyle/>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sym typeface="+mn-ea"/>
              </a:rPr>
              <a:t>三、哲学与文化角度</a:t>
            </a:r>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sym typeface="+mn-ea"/>
              </a:rPr>
              <a:t>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sym typeface="+mn-ea"/>
              </a:rPr>
              <a:t>人民群众是社会历史的创造者。人民群众在生活和实践中创造了物质财富、精神财富，人民群众是社会变革的决定力量。</a:t>
            </a:r>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sym typeface="+mn-ea"/>
              </a:rPr>
              <a:t>坚持群众观点和群众路线。一切为了人民，一切依靠人民，从群众中来，到群众中去，坚持人民主体地位，尊重人民首创精神。</a:t>
            </a:r>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sym typeface="+mn-ea"/>
              </a:rPr>
              <a:t>3.</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sym typeface="+mn-ea"/>
              </a:rPr>
              <a:t>价值观作为一种社会意识，对社会存在具有巨大的反作用，对人们的行为具有重要的驱动、制约和导向作用。价值观对人们认识和改造世界的活动具有重要的导向作用。要树立正确的价值观，作出正确的价值判断和价值选择，遵循社会发展的客观规律，站在最广大人民的立场上，把人民群众的利益作为最高的价值标准。西藏的发展，要坚持保护优先，注重生态环境保护和修护，注重合理开发和利用，守护好这里的万水千山。</a:t>
            </a:r>
            <a:endParaRPr lang="zh-CN" altLang="en-US" sz="2400"/>
          </a:p>
        </p:txBody>
      </p:sp>
    </p:spTree>
    <p:custDataLst>
      <p:tags r:id="rId1"/>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9D35C90-77BE-4A08-9732-C33FE8F58D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489998" y="1029017"/>
            <a:ext cx="11366500" cy="4799965"/>
          </a:xfrm>
          <a:prstGeom prst="rect">
            <a:avLst/>
          </a:prstGeom>
          <a:noFill/>
        </p:spPr>
        <p:txBody>
          <a:bodyPr wrap="square" rtlCol="0" anchor="t">
            <a:spAutoFit/>
          </a:bodyPr>
          <a:lstStyle/>
          <a:p>
            <a:pPr fontAlgn="auto">
              <a:lnSpc>
                <a:spcPct val="150000"/>
              </a:lnSpc>
            </a:pPr>
            <a:r>
              <a:rPr lang="zh-CN" altLang="en-US" sz="2400" b="1">
                <a:solidFill>
                  <a:srgbClr val="FF0000"/>
                </a:solidFill>
                <a:sym typeface="+mn-ea"/>
              </a:rPr>
              <a:t>【典型例题】</a:t>
            </a:r>
          </a:p>
          <a:p>
            <a:pPr fontAlgn="auto">
              <a:lnSpc>
                <a:spcPct val="150000"/>
              </a:lnSpc>
            </a:pPr>
            <a:r>
              <a:rPr lang="zh-CN" altLang="en-US" sz="2000" b="1">
                <a:solidFill>
                  <a:schemeClr val="tx1"/>
                </a:solidFill>
                <a:sym typeface="+mn-ea"/>
              </a:rPr>
              <a:t>【典例</a:t>
            </a:r>
            <a:r>
              <a:rPr lang="en-US" altLang="zh-CN" sz="2000" b="1">
                <a:solidFill>
                  <a:schemeClr val="tx1"/>
                </a:solidFill>
                <a:sym typeface="+mn-ea"/>
              </a:rPr>
              <a:t>1</a:t>
            </a:r>
            <a:r>
              <a:rPr lang="zh-CN" altLang="en-US" sz="2000" b="1">
                <a:solidFill>
                  <a:schemeClr val="tx1"/>
                </a:solidFill>
                <a:sym typeface="+mn-ea"/>
              </a:rPr>
              <a:t>】2021年8月19日上午，西藏各族各界干部群众2万多人欢聚在布达拉宫广场，热烈庆祝西藏和平解放70周年。中共中央总书记、国家主席、中央军委主席习近平在贺匾上题词“建设美丽幸福西藏　共圆伟大复兴梦想”。</a:t>
            </a:r>
          </a:p>
          <a:p>
            <a:pPr fontAlgn="auto">
              <a:lnSpc>
                <a:spcPct val="150000"/>
              </a:lnSpc>
            </a:pPr>
            <a:r>
              <a:rPr lang="en-US" altLang="zh-CN" sz="2000" b="1">
                <a:solidFill>
                  <a:schemeClr val="tx1"/>
                </a:solidFill>
                <a:sym typeface="+mn-ea"/>
              </a:rPr>
              <a:t>      </a:t>
            </a:r>
            <a:r>
              <a:rPr lang="zh-CN" altLang="en-US" sz="2000" b="1">
                <a:solidFill>
                  <a:schemeClr val="tx1"/>
                </a:solidFill>
                <a:sym typeface="+mn-ea"/>
              </a:rPr>
              <a:t>70年来，在中国共产党的坚强领导下，西藏展开了民主改革运动，彻底废除了政教合一的封建农奴制度，实现了百万农奴翻身解放、人民当家作主的伟大历史变革。经过民主改革，西藏各族人民与全国人民一道，同心同德、和衷共济，为现代化建设和边疆的巩固作出了积极贡献。70年来，在中央政府和全国人民的大力支持下，西藏各族人民勇于进取，顽强拼搏，建设美好家园，把贫穷落后的旧西藏建设成了经济繁荣发展、社会全面进步、生态环境良好、人民生活幸福的新西藏。</a:t>
            </a:r>
          </a:p>
          <a:p>
            <a:pPr fontAlgn="auto">
              <a:lnSpc>
                <a:spcPct val="150000"/>
              </a:lnSpc>
            </a:pPr>
            <a:r>
              <a:rPr lang="zh-CN" altLang="en-US" sz="2000" b="1">
                <a:solidFill>
                  <a:schemeClr val="tx1"/>
                </a:solidFill>
                <a:sym typeface="+mn-ea"/>
              </a:rPr>
              <a:t>结合材料和政治生活知识，说明西藏的伟大成就是怎样彰显社会主义制度优越性的</a:t>
            </a:r>
            <a:endParaRPr lang="zh-CN" altLang="en-US" sz="2400" b="1">
              <a:solidFill>
                <a:srgbClr val="FF0000"/>
              </a:solidFill>
              <a:sym typeface="+mn-ea"/>
            </a:endParaRPr>
          </a:p>
        </p:txBody>
      </p:sp>
    </p:spTree>
    <p:custDataLst>
      <p:tags r:id="rId1"/>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0AA06DE-0260-41DA-BF1D-E00B4B0021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423545" y="309880"/>
            <a:ext cx="11514455" cy="4523105"/>
          </a:xfrm>
          <a:prstGeom prst="rect">
            <a:avLst/>
          </a:prstGeom>
          <a:noFill/>
        </p:spPr>
        <p:txBody>
          <a:bodyPr wrap="square" rtlCol="0">
            <a:spAutoFit/>
          </a:bodyPr>
          <a:lstStyle/>
          <a:p>
            <a:pPr fontAlgn="auto">
              <a:lnSpc>
                <a:spcPct val="150000"/>
              </a:lnSpc>
            </a:pPr>
            <a:r>
              <a:rPr lang="zh-CN" altLang="en-US" sz="2400" b="1"/>
              <a:t>【参考答案】</a:t>
            </a:r>
          </a:p>
          <a:p>
            <a:pPr fontAlgn="auto">
              <a:lnSpc>
                <a:spcPct val="150000"/>
              </a:lnSpc>
            </a:pPr>
            <a:r>
              <a:rPr lang="zh-CN" altLang="en-US" sz="2400" b="1"/>
              <a:t>①中国共产党的领导是中国特色社会主义最本质的特征，是西藏实现历史跨越的根本保证。</a:t>
            </a:r>
          </a:p>
          <a:p>
            <a:pPr fontAlgn="auto">
              <a:lnSpc>
                <a:spcPct val="150000"/>
              </a:lnSpc>
            </a:pPr>
            <a:r>
              <a:rPr lang="zh-CN" altLang="en-US" sz="2400" b="1"/>
              <a:t>②社会主义制度的建立让西藏人民成为国家的主人,充分享有了民主权利。</a:t>
            </a:r>
          </a:p>
          <a:p>
            <a:pPr fontAlgn="auto">
              <a:lnSpc>
                <a:spcPct val="150000"/>
              </a:lnSpc>
            </a:pPr>
            <a:r>
              <a:rPr lang="zh-CN" altLang="en-US" sz="2400" b="1"/>
              <a:t>③全面贯彻党的民族政策和宗教政策，西藏建立和巩固了平等团结互助和谐的新型民族关系，铸牢了中华民族共同体意识。</a:t>
            </a:r>
          </a:p>
          <a:p>
            <a:pPr fontAlgn="auto">
              <a:lnSpc>
                <a:spcPct val="150000"/>
              </a:lnSpc>
            </a:pPr>
            <a:r>
              <a:rPr lang="zh-CN" altLang="en-US" sz="2400" b="1"/>
              <a:t>④社会主义具有集中力量办大事的制度优势，中央和全国人民与西藏地区干部群众共同奋斗，建成了美丽富饶的新西藏。</a:t>
            </a:r>
          </a:p>
        </p:txBody>
      </p:sp>
    </p:spTree>
    <p:custDataLst>
      <p:tags r:id="rId1"/>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5EC3E94-F960-4B67-A855-FACDB2F69A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205105" y="151765"/>
            <a:ext cx="11782425" cy="6554470"/>
          </a:xfrm>
          <a:prstGeom prst="rect">
            <a:avLst/>
          </a:prstGeom>
          <a:noFill/>
        </p:spPr>
        <p:txBody>
          <a:bodyPr wrap="square" rtlCol="0">
            <a:spAutoFit/>
          </a:bodyPr>
          <a:lstStyle/>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【典例</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今年是西藏和平解放70周年，也是西藏自治区成立56周年，在党的领导下，西藏发生了翻天覆地的变化。短短几十年，雪域高原的面貌日新月异，西藏人民的生活蒸蒸日上。从和平解放前没有一条公路，到如今铁路、航空、公路四通八达；从没有一所现代意义上的学校，到在全国率先实行15年公费教育……</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1965年，西藏自治区成立，民族区域自治制度在西藏全面实施。经过几十年探索实践，西藏各民族人民构建起平等团结互助和谐的社会主义民族关系。西藏自古以来就有各民族交往交流交融的优良传统。早在西藏和平解放之初，就有大批各族各界人士到其他省市参观考察。改革开放后，各民族间的经济、文化交流更加紧密，中华民族共同体意识更加牢固。每年在国庆节、西藏和平解放、“民族团结月”等节庆节点，大力开展中国梦主题教育、爱国主义教育，民族团结进步事业得到进一步发展。每年约有10％以上的西藏籍大学生选择区外就业，同时，鼓励其他省市人员在藏求学投资兴业。西藏积极打造各民族互嵌式社会结构和社区环境，大力促进公共服务均等化，保障城市和散居地区少数民族合法权益，尊重他们在节庆、饮食、丧葬等方面的风俗习惯。</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结合材料，说明西藏是如何通过民族区域自治使各民族像石榴籽一样紧紧抱在一起的。</a:t>
            </a:r>
          </a:p>
        </p:txBody>
      </p:sp>
    </p:spTree>
    <p:custDataLst>
      <p:tags r:id="rId1"/>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9447954-065A-4B9A-BB30-7FFAABC955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858749" cy="7232650"/>
          </a:xfrm>
          <a:prstGeom prst="rect">
            <a:avLst/>
          </a:prstGeom>
        </p:spPr>
      </p:pic>
      <p:sp>
        <p:nvSpPr>
          <p:cNvPr id="4" name="文本框 3"/>
          <p:cNvSpPr txBox="1"/>
          <p:nvPr/>
        </p:nvSpPr>
        <p:spPr>
          <a:xfrm>
            <a:off x="324485" y="366395"/>
            <a:ext cx="11514455" cy="5631180"/>
          </a:xfrm>
          <a:prstGeom prst="rect">
            <a:avLst/>
          </a:prstGeom>
          <a:noFill/>
        </p:spPr>
        <p:txBody>
          <a:bodyPr wrap="square" rtlCol="0">
            <a:spAutoFit/>
          </a:bodyPr>
          <a:lstStyle/>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【参考答案】</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）坚持国家的统一领导与民族区域自治相结合，使西藏各族人民把热爱本民族与热爱祖国的深厚感情结合起来，增强了中华民族的凝聚力。</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）坚持中国共产党的领导，依法行使自治权，切实尊重和保障西藏各族人民的合法权益，积极推动西藏自治区的经济社会发展，促进了各民族和睦相处、和衷共济、和谐发展。</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深化民族团结进步教育，加强各民族交往交流交融，不断增进各民族群众对伟大祖国、中华民族、中华文化、中国共产党、中国特色社会主义的认同，筑牢中华民族共同提议时，促进各民族像石榴籽一样紧紧抱在一起，共同团结奋斗，共同繁荣发展。</a:t>
            </a:r>
          </a:p>
        </p:txBody>
      </p:sp>
      <p:pic>
        <p:nvPicPr>
          <p:cNvPr id="5" name="New picture"/>
          <p:cNvPicPr/>
          <p:nvPr/>
        </p:nvPicPr>
        <p:blipFill>
          <a:blip r:embed="rId4"/>
          <a:stretch>
            <a:fillRect/>
          </a:stretch>
        </p:blipFill>
        <p:spPr>
          <a:xfrm>
            <a:off x="12128500" y="12522200"/>
            <a:ext cx="368300" cy="266700"/>
          </a:xfrm>
          <a:prstGeom prst="cube">
            <a:avLst/>
          </a:prstGeom>
        </p:spPr>
      </p:pic>
    </p:spTree>
    <p:custDataLst>
      <p:tags r:id="rId1"/>
    </p:custDataLst>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20.11.30"/>
  <p:tag name="AS_TITLE" val="Aspose.Slides for Java"/>
  <p:tag name="AS_VERSION" val="20.11"/>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4.xml><?xml version="1.0" encoding="utf-8"?>
<p:tagLst xmlns:a="http://schemas.openxmlformats.org/drawingml/2006/main" xmlns:r="http://schemas.openxmlformats.org/officeDocument/2006/relationships"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6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6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6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7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8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8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2376</Words>
  <Application>Microsoft Office PowerPoint</Application>
  <PresentationFormat>宽屏</PresentationFormat>
  <Paragraphs>57</Paragraphs>
  <Slides>17</Slides>
  <Notes>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17</vt:i4>
      </vt:variant>
    </vt:vector>
  </HeadingPairs>
  <TitlesOfParts>
    <vt:vector size="23" baseType="lpstr">
      <vt:lpstr>宋体</vt:lpstr>
      <vt:lpstr>微软雅黑</vt:lpstr>
      <vt:lpstr>Arial</vt:lpstr>
      <vt:lpstr>Calibri</vt:lpstr>
      <vt:lpstr>Wingdings</vt:lpstr>
      <vt:lpstr>Office 主题​​</vt:lpstr>
      <vt:lpstr>西藏和平解放70周年</vt:lpstr>
      <vt:lpstr>PowerPoint 演示文稿</vt:lpstr>
      <vt:lpstr>PowerPoint 演示文稿</vt:lpstr>
      <vt:lpstr>PowerPoint 演示文稿</vt:lpstr>
      <vt:lpstr>习近平总书记西藏之行 （2021.7.21-23）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西藏和平解放70周年</dc:title>
  <dc:creator>rbm.xkw.com</dc:creator>
  <cp:lastModifiedBy>ADMIN</cp:lastModifiedBy>
  <cp:revision>2</cp:revision>
  <cp:lastPrinted>2021-11-03T13:14:24Z</cp:lastPrinted>
  <dcterms:created xsi:type="dcterms:W3CDTF">2021-11-03T13:14:24Z</dcterms:created>
  <dcterms:modified xsi:type="dcterms:W3CDTF">2022-04-26T01:03:53Z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