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90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6" r:id="rId29"/>
  </p:sldIdLst>
  <p:sldSz cx="12190730" cy="6858000"/>
  <p:notesSz cx="6858000" cy="9144000"/>
  <p:defaultTextStyle>
    <a:defPPr>
      <a:defRPr lang="zh-CN"/>
    </a:defPPr>
    <a:lvl1pPr marL="0" lvl="0" indent="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5930" lvl="1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3130" lvl="2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0330" lvl="3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7530" lvl="4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1270" algn="l" defTabSz="91313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5"/>
    <p:restoredTop sz="94715"/>
  </p:normalViewPr>
  <p:slideViewPr>
    <p:cSldViewPr snapToGrid="0" snapToObjects="1" showGuides="1">
      <p:cViewPr varScale="1">
        <p:scale>
          <a:sx n="111" d="100"/>
          <a:sy n="111" d="100"/>
        </p:scale>
        <p:origin x="-50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CDE98C50-1AB0-4E07-83E0-DAA3A0F9BE43}" type="datetimeFigureOut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12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endParaRPr lang="zh-CN" altLang="en-US" strike="noStrike" noProof="1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13765" fontAlgn="auto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 fontAlgn="auto">
              <a:defRPr/>
            </a:pPr>
            <a:fld id="{9949E29E-A30D-4591-9FC4-159605A1CEA7}" type="slidenum">
              <a:rPr lang="zh-CN" altLang="en-US" strike="noStrike" noProof="1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4146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/>
        </p:spPr>
      </p:sp>
      <p:sp>
        <p:nvSpPr>
          <p:cNvPr id="134147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05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  <a:ln/>
        </p:spPr>
      </p:sp>
      <p:sp>
        <p:nvSpPr>
          <p:cNvPr id="150531" name="备注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150532" name="灯片编号占位符 3"/>
          <p:cNvSpPr txBox="1">
            <a:spLocks noGrp="1"/>
          </p:cNvSpPr>
          <p:nvPr/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bg>
      <p:bgPr>
        <a:pattFill prst="pct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BB3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Gothic" panose="020B050202020202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3.wmf"/><Relationship Id="rId1" Type="http://schemas.openxmlformats.org/officeDocument/2006/relationships/oleObject" Target="../embeddings/oleObject3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1859" name="Rectangle 5"/>
          <p:cNvSpPr/>
          <p:nvPr/>
        </p:nvSpPr>
        <p:spPr>
          <a:xfrm>
            <a:off x="3497263" y="2071688"/>
            <a:ext cx="41338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CC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14.1.4</a:t>
            </a:r>
            <a:r>
              <a:rPr lang="zh-CN" altLang="en-US" sz="3600" b="1" dirty="0">
                <a:solidFill>
                  <a:srgbClr val="CC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整式的乘法</a:t>
            </a:r>
            <a:endParaRPr lang="zh-CN" altLang="en-US" sz="3600" b="1" dirty="0">
              <a:solidFill>
                <a:srgbClr val="CC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1860" name="Text Box 4"/>
          <p:cNvSpPr txBox="1"/>
          <p:nvPr/>
        </p:nvSpPr>
        <p:spPr>
          <a:xfrm>
            <a:off x="1298575" y="1058863"/>
            <a:ext cx="85391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第十四章 整式的乘法与因式分解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4" name="Rectangle 5"/>
          <p:cNvSpPr>
            <a:spLocks noChangeArrowheads="1"/>
          </p:cNvSpPr>
          <p:nvPr/>
        </p:nvSpPr>
        <p:spPr bwMode="auto">
          <a:xfrm>
            <a:off x="1646238" y="3081338"/>
            <a:ext cx="81915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课时  单项式与单项式、多项式相乘 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3906" name="矩形 80"/>
          <p:cNvSpPr/>
          <p:nvPr/>
        </p:nvSpPr>
        <p:spPr>
          <a:xfrm>
            <a:off x="0" y="58738"/>
            <a:ext cx="12065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123907" name="圆角矩形 31"/>
          <p:cNvSpPr/>
          <p:nvPr/>
        </p:nvSpPr>
        <p:spPr>
          <a:xfrm>
            <a:off x="431800" y="679450"/>
            <a:ext cx="1976438" cy="4413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复习引入</a:t>
            </a:r>
            <a:endParaRPr lang="zh-CN" altLang="en-US" sz="24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053" name="TextBox 3"/>
          <p:cNvSpPr txBox="1"/>
          <p:nvPr/>
        </p:nvSpPr>
        <p:spPr>
          <a:xfrm>
            <a:off x="527050" y="1341438"/>
            <a:ext cx="3765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幂的运算性质有哪几条？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4" name="矩形 4"/>
          <p:cNvSpPr/>
          <p:nvPr/>
        </p:nvSpPr>
        <p:spPr>
          <a:xfrm>
            <a:off x="541338" y="1916113"/>
            <a:ext cx="7418387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同底数幂的乘法法则：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m+n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都是正整数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2055" name="矩形 5"/>
          <p:cNvSpPr/>
          <p:nvPr/>
        </p:nvSpPr>
        <p:spPr>
          <a:xfrm>
            <a:off x="830263" y="2420938"/>
            <a:ext cx="621030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幂的乘方法则：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mn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(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都是正整数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2056" name="矩形 6"/>
          <p:cNvSpPr/>
          <p:nvPr/>
        </p:nvSpPr>
        <p:spPr>
          <a:xfrm>
            <a:off x="830263" y="2924175"/>
            <a:ext cx="6615112" cy="6397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积的乘方法则：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4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 i="1" baseline="3000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(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都是正整数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57" name="TextBox 8"/>
          <p:cNvSpPr txBox="1"/>
          <p:nvPr/>
        </p:nvSpPr>
        <p:spPr>
          <a:xfrm>
            <a:off x="527050" y="3543300"/>
            <a:ext cx="7977188" cy="1735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计算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：（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·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·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4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</a:t>
            </a:r>
            <a:r>
              <a:rPr lang="en-US" altLang="zh-CN" sz="2400" b="1" u="sng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                  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;  (2)(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)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6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 </a:t>
            </a:r>
            <a:r>
              <a:rPr lang="en-US" altLang="zh-CN" sz="2400" b="1" u="sng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         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;</a:t>
            </a:r>
            <a:endParaRPr lang="en-US" altLang="zh-CN" sz="2400" b="1"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(3)(-2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4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)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 </a:t>
            </a:r>
            <a:r>
              <a:rPr lang="en-US" altLang="zh-CN" sz="2400" b="1" u="sng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          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; (4) (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)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· </a:t>
            </a:r>
            <a:r>
              <a:rPr lang="en-US" altLang="zh-CN" sz="24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</a:t>
            </a:r>
            <a:r>
              <a:rPr lang="en-US" altLang="zh-CN" sz="24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4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 </a:t>
            </a:r>
            <a:r>
              <a:rPr lang="en-US" altLang="zh-CN" sz="2400" b="1" u="sng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           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；</a:t>
            </a:r>
            <a:endParaRPr lang="en-US" altLang="zh-CN" sz="2400" b="1"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5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en-US" altLang="zh-CN" sz="2400" b="1">
                <a:latin typeface="Times New Roman" panose="02020603050405020304" pitchFamily="18" charset="0"/>
                <a:sym typeface="Wingdings" panose="05000000000000000000" pitchFamily="2" charset="2"/>
              </a:rPr>
              <a:t>(-0.04)</a:t>
            </a:r>
            <a:r>
              <a:rPr lang="en-US" altLang="zh-CN" sz="2400" b="1" baseline="30000">
                <a:latin typeface="Times New Roman" panose="02020603050405020304" pitchFamily="18" charset="0"/>
                <a:sym typeface="Wingdings" panose="05000000000000000000" pitchFamily="2" charset="2"/>
              </a:rPr>
              <a:t>³</a:t>
            </a:r>
            <a:r>
              <a:rPr lang="en-US" altLang="zh-CN" b="1">
                <a:latin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×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-25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³=</a:t>
            </a:r>
            <a:r>
              <a:rPr lang="en-US" altLang="zh-CN" sz="2400" b="1" u="sng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           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.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123913" name="TextBox 9"/>
          <p:cNvSpPr txBox="1"/>
          <p:nvPr/>
        </p:nvSpPr>
        <p:spPr>
          <a:xfrm>
            <a:off x="4627563" y="3563938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CN" altLang="en-US" sz="2400" b="1" baseline="30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59" name="TextBox 10"/>
          <p:cNvSpPr txBox="1"/>
          <p:nvPr/>
        </p:nvSpPr>
        <p:spPr>
          <a:xfrm>
            <a:off x="7419975" y="3716338"/>
            <a:ext cx="5397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zh-CN" altLang="en-US" sz="2400" b="1" baseline="30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3915" name="TextBox 12"/>
          <p:cNvSpPr txBox="1"/>
          <p:nvPr/>
        </p:nvSpPr>
        <p:spPr>
          <a:xfrm>
            <a:off x="2500313" y="4219575"/>
            <a:ext cx="10477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-8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zh-CN" altLang="en-US" sz="2400" b="1" baseline="30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61" name="TextBox 13"/>
          <p:cNvSpPr txBox="1"/>
          <p:nvPr/>
        </p:nvSpPr>
        <p:spPr>
          <a:xfrm>
            <a:off x="5853113" y="4187825"/>
            <a:ext cx="5397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zh-CN" altLang="en-US" sz="2400" b="1" baseline="30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3918" name="TextBox 18"/>
          <p:cNvSpPr txBox="1"/>
          <p:nvPr/>
        </p:nvSpPr>
        <p:spPr>
          <a:xfrm>
            <a:off x="4124325" y="4676775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23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23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123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4" grpId="0"/>
      <p:bldP spid="2055" grpId="0"/>
      <p:bldP spid="2056" grpId="0"/>
      <p:bldP spid="2057" grpId="0"/>
      <p:bldP spid="123913" grpId="0"/>
      <p:bldP spid="2059" grpId="0"/>
      <p:bldP spid="123915" grpId="0"/>
      <p:bldP spid="2061" grpId="0"/>
      <p:bldP spid="1239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30" name="矩形 80"/>
          <p:cNvSpPr/>
          <p:nvPr/>
        </p:nvSpPr>
        <p:spPr>
          <a:xfrm>
            <a:off x="95250" y="71438"/>
            <a:ext cx="1206500" cy="396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讲授新课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grpSp>
        <p:nvGrpSpPr>
          <p:cNvPr id="124931" name="组合 6147"/>
          <p:cNvGrpSpPr/>
          <p:nvPr/>
        </p:nvGrpSpPr>
        <p:grpSpPr>
          <a:xfrm>
            <a:off x="433388" y="187325"/>
            <a:ext cx="4141787" cy="806450"/>
            <a:chOff x="0" y="0"/>
            <a:chExt cx="4894" cy="1269"/>
          </a:xfrm>
        </p:grpSpPr>
        <p:sp>
          <p:nvSpPr>
            <p:cNvPr id="124932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33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24934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4935" name="文本框 6151"/>
            <p:cNvSpPr txBox="1"/>
            <p:nvPr/>
          </p:nvSpPr>
          <p:spPr>
            <a:xfrm>
              <a:off x="878" y="432"/>
              <a:ext cx="4016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单项式与单项式相乘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124936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433388" y="1844675"/>
            <a:ext cx="10029825" cy="1628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lnSpc>
                <a:spcPct val="18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光的速度约为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3×10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km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/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s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，太阳光照射到地球上需要的时间大约是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5×10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，你知道地球与太阳的距离约是多少吗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Text Box 5"/>
          <p:cNvSpPr txBox="1"/>
          <p:nvPr/>
        </p:nvSpPr>
        <p:spPr>
          <a:xfrm>
            <a:off x="915988" y="4600575"/>
            <a:ext cx="9844088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地球与太阳的距离约是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(3×10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)×(5×10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)km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4939" name="圆角矩形 31"/>
          <p:cNvSpPr/>
          <p:nvPr/>
        </p:nvSpPr>
        <p:spPr>
          <a:xfrm>
            <a:off x="433388" y="1211263"/>
            <a:ext cx="1979612" cy="53657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zh-CN" altLang="en-US" sz="24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互动探究</a:t>
            </a:r>
            <a:endParaRPr lang="zh-CN" altLang="en-US" sz="24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椭圆 9"/>
          <p:cNvSpPr/>
          <p:nvPr/>
        </p:nvSpPr>
        <p:spPr>
          <a:xfrm>
            <a:off x="1968500" y="3690938"/>
            <a:ext cx="2590800" cy="720725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Text Box 8"/>
          <p:cNvSpPr txBox="1"/>
          <p:nvPr/>
        </p:nvSpPr>
        <p:spPr>
          <a:xfrm>
            <a:off x="2125663" y="2436813"/>
            <a:ext cx="44672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(3×10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)×(5×10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1" name="文本框 1"/>
          <p:cNvSpPr txBox="1"/>
          <p:nvPr/>
        </p:nvSpPr>
        <p:spPr>
          <a:xfrm>
            <a:off x="1968500" y="3078163"/>
            <a:ext cx="324326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=(3×5)×(10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2" name="文本框 2"/>
          <p:cNvSpPr txBox="1"/>
          <p:nvPr/>
        </p:nvSpPr>
        <p:spPr>
          <a:xfrm>
            <a:off x="2078038" y="3792538"/>
            <a:ext cx="166528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=15×10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40500" y="2955925"/>
            <a:ext cx="3013075" cy="649288"/>
          </a:xfrm>
          <a:prstGeom prst="rect">
            <a:avLst/>
          </a:prstGeom>
          <a:solidFill>
            <a:srgbClr val="99FFCC"/>
          </a:solidFill>
          <a:ln>
            <a:solidFill>
              <a:schemeClr val="accent3">
                <a:lumMod val="90000"/>
              </a:schemeClr>
            </a:solidFill>
          </a:ln>
        </p:spPr>
        <p:txBody>
          <a:bodyPr wrap="none" rtlCol="0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乘法交换律、结合律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69063" y="3670300"/>
            <a:ext cx="2403475" cy="649288"/>
          </a:xfrm>
          <a:prstGeom prst="rect">
            <a:avLst/>
          </a:prstGeom>
          <a:solidFill>
            <a:srgbClr val="99FFCC"/>
          </a:solidFill>
          <a:ln>
            <a:solidFill>
              <a:schemeClr val="accent3">
                <a:lumMod val="90000"/>
              </a:schemeClr>
            </a:solidFill>
          </a:ln>
        </p:spPr>
        <p:txBody>
          <a:bodyPr wrap="none" rtlCol="0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同底数幂的乘法</a:t>
            </a:r>
            <a:endParaRPr lang="zh-CN" altLang="en-US" sz="24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11" name="Text Box 9"/>
          <p:cNvSpPr txBox="1"/>
          <p:nvPr/>
        </p:nvSpPr>
        <p:spPr>
          <a:xfrm>
            <a:off x="831850" y="4676775"/>
            <a:ext cx="111744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这种书写规范吗？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10"/>
          <p:cNvSpPr txBox="1"/>
          <p:nvPr/>
        </p:nvSpPr>
        <p:spPr>
          <a:xfrm>
            <a:off x="831850" y="5475288"/>
            <a:ext cx="78232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不规范，应为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1.5×10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36550" y="836613"/>
            <a:ext cx="11515725" cy="137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想一想</a:t>
            </a:r>
            <a:r>
              <a:rPr lang="zh-CN" altLang="en-US" sz="2800" dirty="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怎样计算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3 ×10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5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×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5 ×10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）？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计算过程中用到了哪些运算律及运算性质？</a:t>
            </a:r>
            <a:endParaRPr lang="zh-CN" altLang="en-US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6" grpId="0"/>
      <p:bldP spid="7171" grpId="0"/>
      <p:bldP spid="7172" grpId="0"/>
      <p:bldP spid="8" grpId="0" animBg="1"/>
      <p:bldP spid="9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椭圆 9"/>
          <p:cNvSpPr/>
          <p:nvPr/>
        </p:nvSpPr>
        <p:spPr>
          <a:xfrm>
            <a:off x="3213100" y="1995488"/>
            <a:ext cx="684213" cy="574675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125913" y="1995488"/>
            <a:ext cx="863600" cy="574675"/>
          </a:xfrm>
          <a:prstGeom prst="ellipse">
            <a:avLst/>
          </a:prstGeom>
          <a:solidFill>
            <a:schemeClr val="accent1"/>
          </a:solidFill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2588" y="620713"/>
            <a:ext cx="9629775" cy="13747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问题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如果将上式中的数字改为字母，比如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ac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5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·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bc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怎样计算这个式子？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9400" y="4208463"/>
            <a:ext cx="8362950" cy="519113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根据以上计算，想一想如何计算单项式乘以单项式？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6147" name="矩形 4"/>
          <p:cNvSpPr/>
          <p:nvPr/>
        </p:nvSpPr>
        <p:spPr>
          <a:xfrm>
            <a:off x="601663" y="1762125"/>
            <a:ext cx="8496300" cy="2016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        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ac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bc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 ·b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) ·(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c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c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)    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乘法交换律、结合律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                     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abc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5+2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同底数幂的乘法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                        =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abc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7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.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charRg st="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7">
                                            <p:txEl>
                                              <p:charRg st="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>
                                            <p:txEl>
                                              <p:charRg st="0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7">
                                            <p:txEl>
                                              <p:charRg st="0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charRg st="53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>
                                            <p:txEl>
                                              <p:charRg st="53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>
                                            <p:txEl>
                                              <p:charRg st="53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147">
                                            <p:txEl>
                                              <p:charRg st="53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charRg st="99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7">
                                            <p:txEl>
                                              <p:charRg st="99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7">
                                            <p:txEl>
                                              <p:charRg st="99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147">
                                            <p:txEl>
                                              <p:charRg st="99" end="1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8002" name="Text Box 32"/>
          <p:cNvSpPr txBox="1"/>
          <p:nvPr/>
        </p:nvSpPr>
        <p:spPr>
          <a:xfrm>
            <a:off x="1450975" y="6088063"/>
            <a:ext cx="5356225" cy="4572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23888" y="2168525"/>
            <a:ext cx="10036175" cy="2041525"/>
          </a:xfrm>
          <a:prstGeom prst="rect">
            <a:avLst/>
          </a:prstGeom>
          <a:noFill/>
          <a:ln w="25400" algn="ctr">
            <a:solidFill>
              <a:schemeClr val="accent3">
                <a:lumMod val="50000"/>
                <a:alpha val="59000"/>
              </a:schemeClr>
            </a:solidFill>
            <a:miter lim="800000"/>
          </a:ln>
          <a:effectLst/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单项式与单项式相乘，把它们的系数、同底数幂分别相乘，对于只在一个单项式里含有的字母，则连同它的指数作为积的一个因式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28004" name="组合 17"/>
          <p:cNvGrpSpPr/>
          <p:nvPr/>
        </p:nvGrpSpPr>
        <p:grpSpPr>
          <a:xfrm>
            <a:off x="533400" y="646113"/>
            <a:ext cx="2103438" cy="504825"/>
            <a:chOff x="0" y="1"/>
            <a:chExt cx="4104456" cy="513286"/>
          </a:xfrm>
        </p:grpSpPr>
        <p:sp>
          <p:nvSpPr>
            <p:cNvPr id="128005" name="圆角矩形 31"/>
            <p:cNvSpPr/>
            <p:nvPr/>
          </p:nvSpPr>
          <p:spPr>
            <a:xfrm>
              <a:off x="0" y="1"/>
              <a:ext cx="4104456" cy="469395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>
                <a:buFont typeface="Arial" panose="020B0604020202020204" pitchFamily="34" charset="0"/>
                <a:buNone/>
              </a:pPr>
              <a:endPara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8006" name="文本框 19"/>
            <p:cNvSpPr/>
            <p:nvPr/>
          </p:nvSpPr>
          <p:spPr>
            <a:xfrm>
              <a:off x="71247" y="48424"/>
              <a:ext cx="4033209" cy="46486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知识要点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173" name="矩形 112"/>
          <p:cNvSpPr/>
          <p:nvPr/>
        </p:nvSpPr>
        <p:spPr>
          <a:xfrm>
            <a:off x="571500" y="1323975"/>
            <a:ext cx="6121400" cy="431800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单项式与单项式的乘法法则</a:t>
            </a:r>
            <a:endParaRPr lang="zh-CN" altLang="en-US" sz="28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13"/>
          <p:cNvGrpSpPr/>
          <p:nvPr/>
        </p:nvGrpSpPr>
        <p:grpSpPr>
          <a:xfrm>
            <a:off x="633413" y="4365625"/>
            <a:ext cx="10723562" cy="2016125"/>
            <a:chOff x="142875" y="4365104"/>
            <a:chExt cx="8044714" cy="2017339"/>
          </a:xfrm>
        </p:grpSpPr>
        <p:sp>
          <p:nvSpPr>
            <p:cNvPr id="128009" name="Rectangle 7"/>
            <p:cNvSpPr/>
            <p:nvPr/>
          </p:nvSpPr>
          <p:spPr>
            <a:xfrm>
              <a:off x="142875" y="4365104"/>
              <a:ext cx="8044714" cy="201733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Arial" panose="020B0604020202020204" pitchFamily="34" charset="0"/>
                  <a:ea typeface="黑体" panose="02010609060101010101" pitchFamily="49" charset="-122"/>
                </a:rPr>
                <a:t>        </a:t>
              </a: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800" dirty="0">
                  <a:latin typeface="Arial" panose="020B0604020202020204" pitchFamily="34" charset="0"/>
                  <a:ea typeface="黑体" panose="02010609060101010101" pitchFamily="49" charset="-122"/>
                </a:rPr>
                <a:t>系数相乘；</a:t>
              </a:r>
              <a:endParaRPr lang="zh-CN" altLang="en-US" sz="2800" dirty="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（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800" dirty="0">
                  <a:latin typeface="Arial" panose="020B0604020202020204" pitchFamily="34" charset="0"/>
                  <a:ea typeface="黑体" panose="02010609060101010101" pitchFamily="49" charset="-122"/>
                </a:rPr>
                <a:t>相同字母的幂相乘；</a:t>
              </a:r>
              <a:endParaRPr lang="zh-CN" altLang="en-US" sz="2800" dirty="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（ 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3</a:t>
              </a: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800" dirty="0">
                  <a:latin typeface="Arial" panose="020B0604020202020204" pitchFamily="34" charset="0"/>
                  <a:ea typeface="黑体" panose="02010609060101010101" pitchFamily="49" charset="-122"/>
                </a:rPr>
                <a:t>其余字母连同它的指数不变，作为积的因式</a:t>
              </a:r>
              <a:r>
                <a:rPr lang="en-US" altLang="zh-CN" sz="2800">
                  <a:latin typeface="Arial" panose="020B0604020202020204" pitchFamily="34" charset="0"/>
                  <a:ea typeface="黑体" panose="02010609060101010101" pitchFamily="49" charset="-122"/>
                </a:rPr>
                <a:t>.</a:t>
              </a:r>
              <a:endParaRPr lang="zh-CN" altLang="en-US" sz="2800" dirty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grpSp>
          <p:nvGrpSpPr>
            <p:cNvPr id="128010" name="组合 38"/>
            <p:cNvGrpSpPr/>
            <p:nvPr/>
          </p:nvGrpSpPr>
          <p:grpSpPr>
            <a:xfrm>
              <a:off x="179512" y="4435896"/>
              <a:ext cx="680894" cy="649288"/>
              <a:chOff x="579589" y="5301208"/>
              <a:chExt cx="680043" cy="648072"/>
            </a:xfrm>
          </p:grpSpPr>
          <p:grpSp>
            <p:nvGrpSpPr>
              <p:cNvPr id="128011" name="组合 35"/>
              <p:cNvGrpSpPr/>
              <p:nvPr/>
            </p:nvGrpSpPr>
            <p:grpSpPr>
              <a:xfrm>
                <a:off x="611560" y="5301208"/>
                <a:ext cx="648072" cy="648072"/>
                <a:chOff x="467544" y="5318792"/>
                <a:chExt cx="648072" cy="648072"/>
              </a:xfrm>
            </p:grpSpPr>
            <p:sp>
              <p:nvSpPr>
                <p:cNvPr id="128012" name="椭圆 33"/>
                <p:cNvSpPr/>
                <p:nvPr/>
              </p:nvSpPr>
              <p:spPr>
                <a:xfrm>
                  <a:off x="467544" y="5318792"/>
                  <a:ext cx="648072" cy="648072"/>
                </a:xfrm>
                <a:prstGeom prst="ellipse">
                  <a:avLst/>
                </a:prstGeom>
                <a:solidFill>
                  <a:srgbClr val="EB2A03"/>
                </a:solidFill>
                <a:ln w="9525">
                  <a:noFill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28013" name="椭圆 34"/>
                <p:cNvSpPr/>
                <p:nvPr/>
              </p:nvSpPr>
              <p:spPr>
                <a:xfrm>
                  <a:off x="539552" y="5318792"/>
                  <a:ext cx="504056" cy="504056"/>
                </a:xfrm>
                <a:prstGeom prst="ellipse">
                  <a:avLst/>
                </a:prstGeom>
                <a:solidFill>
                  <a:srgbClr val="FFCC00">
                    <a:alpha val="62744"/>
                  </a:srgbClr>
                </a:solidFill>
                <a:ln w="9525">
                  <a:noFill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28014" name="TextBox 37"/>
              <p:cNvSpPr txBox="1"/>
              <p:nvPr/>
            </p:nvSpPr>
            <p:spPr>
              <a:xfrm>
                <a:off x="579589" y="5372687"/>
                <a:ext cx="521435" cy="39710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000" b="1" dirty="0">
                    <a:solidFill>
                      <a:srgbClr val="00206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注意</a:t>
                </a:r>
                <a:endParaRPr lang="zh-CN" altLang="en-US" sz="2000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717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9026" name="组合 17"/>
          <p:cNvGrpSpPr/>
          <p:nvPr/>
        </p:nvGrpSpPr>
        <p:grpSpPr>
          <a:xfrm>
            <a:off x="363538" y="538163"/>
            <a:ext cx="2141537" cy="504825"/>
            <a:chOff x="0" y="1"/>
            <a:chExt cx="4104456" cy="513411"/>
          </a:xfrm>
        </p:grpSpPr>
        <p:sp>
          <p:nvSpPr>
            <p:cNvPr id="129027" name="圆角矩形 31"/>
            <p:cNvSpPr/>
            <p:nvPr/>
          </p:nvSpPr>
          <p:spPr>
            <a:xfrm>
              <a:off x="0" y="1"/>
              <a:ext cx="4104456" cy="469395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>
                <a:buFont typeface="Arial" panose="020B0604020202020204" pitchFamily="34" charset="0"/>
                <a:buNone/>
              </a:pPr>
              <a:endPara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9028" name="文本框 19"/>
            <p:cNvSpPr/>
            <p:nvPr/>
          </p:nvSpPr>
          <p:spPr>
            <a:xfrm>
              <a:off x="73022" y="48436"/>
              <a:ext cx="4031434" cy="4649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典例精析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401638" y="1111250"/>
            <a:ext cx="11174413" cy="1158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1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计算：</a:t>
            </a:r>
            <a:endParaRPr lang="zh-CN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(-5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)(-3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</a:t>
            </a:r>
            <a:r>
              <a:rPr lang="zh-CN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(-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609600" y="2438400"/>
            <a:ext cx="6604000" cy="180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(1) (-5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)(-3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[(-5)×(-3)](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15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5681663" y="2386013"/>
            <a:ext cx="5892800" cy="2443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 (2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(-5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=8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(-5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=[8×(-5)](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=-40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623888" y="5026025"/>
            <a:ext cx="2922587" cy="971550"/>
          </a:xfrm>
          <a:prstGeom prst="rect">
            <a:avLst/>
          </a:prstGeom>
          <a:noFill/>
          <a:ln w="25400" cap="flat" cmpd="sng">
            <a:solidFill>
              <a:schemeClr val="tx1">
                <a:alpha val="4196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单项式与单项式相乘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Rectangle 4"/>
          <p:cNvSpPr/>
          <p:nvPr/>
        </p:nvSpPr>
        <p:spPr>
          <a:xfrm>
            <a:off x="6726238" y="5026025"/>
            <a:ext cx="4283075" cy="1400175"/>
          </a:xfrm>
          <a:prstGeom prst="rect">
            <a:avLst/>
          </a:prstGeom>
          <a:noFill/>
          <a:ln w="25400" cap="flat" cmpd="sng">
            <a:solidFill>
              <a:schemeClr val="tx1">
                <a:alpha val="41176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有理数的乘法与同底数幂的乘法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13"/>
          <p:cNvGrpSpPr/>
          <p:nvPr/>
        </p:nvGrpSpPr>
        <p:grpSpPr>
          <a:xfrm>
            <a:off x="3597275" y="4760913"/>
            <a:ext cx="3128963" cy="1665287"/>
            <a:chOff x="3708400" y="4737100"/>
            <a:chExt cx="2346325" cy="1666291"/>
          </a:xfrm>
        </p:grpSpPr>
        <p:sp>
          <p:nvSpPr>
            <p:cNvPr id="9" name="右箭头 8"/>
            <p:cNvSpPr/>
            <p:nvPr/>
          </p:nvSpPr>
          <p:spPr bwMode="auto">
            <a:xfrm>
              <a:off x="3708400" y="5097463"/>
              <a:ext cx="2232025" cy="431800"/>
            </a:xfrm>
            <a:prstGeom prst="rightArrow">
              <a:avLst/>
            </a:prstGeom>
            <a:solidFill>
              <a:schemeClr val="accent6">
                <a:lumMod val="75000"/>
                <a:alpha val="63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sz="2800" dirty="0">
                <a:latin typeface="Arial" panose="020B0604020202020204" pitchFamily="34" charset="0"/>
              </a:endParaRPr>
            </a:p>
          </p:txBody>
        </p:sp>
        <p:sp>
          <p:nvSpPr>
            <p:cNvPr id="129036" name="Rectangle 4"/>
            <p:cNvSpPr/>
            <p:nvPr/>
          </p:nvSpPr>
          <p:spPr>
            <a:xfrm>
              <a:off x="3996055" y="5458122"/>
              <a:ext cx="2058670" cy="9452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乘法交换律和结合律</a:t>
              </a:r>
              <a:endPara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9037" name="TextBox 11"/>
            <p:cNvSpPr txBox="1"/>
            <p:nvPr/>
          </p:nvSpPr>
          <p:spPr>
            <a:xfrm>
              <a:off x="4213140" y="4737100"/>
              <a:ext cx="671399" cy="5194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转化</a:t>
              </a:r>
              <a:endPara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597275" y="330200"/>
            <a:ext cx="5051425" cy="1368425"/>
            <a:chOff x="4250" y="521"/>
            <a:chExt cx="5966" cy="2154"/>
          </a:xfrm>
        </p:grpSpPr>
        <p:sp>
          <p:nvSpPr>
            <p:cNvPr id="129039" name="云形标注 12"/>
            <p:cNvSpPr/>
            <p:nvPr/>
          </p:nvSpPr>
          <p:spPr>
            <a:xfrm>
              <a:off x="4250" y="521"/>
              <a:ext cx="5966" cy="2155"/>
            </a:xfrm>
            <a:prstGeom prst="cloudCallout">
              <a:avLst>
                <a:gd name="adj1" fmla="val -21708"/>
                <a:gd name="adj2" fmla="val 189907"/>
              </a:avLst>
            </a:prstGeom>
            <a:solidFill>
              <a:srgbClr val="99FFCC"/>
            </a:solidFill>
            <a:ln w="9525" cap="flat" cmpd="sng">
              <a:solidFill>
                <a:srgbClr val="FFFFC5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9040" name="文本框 1"/>
            <p:cNvSpPr txBox="1"/>
            <p:nvPr/>
          </p:nvSpPr>
          <p:spPr>
            <a:xfrm>
              <a:off x="5238" y="743"/>
              <a:ext cx="3676" cy="18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单项式相乘的结果仍是单项式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bldLvl="0" animBg="1"/>
      <p:bldP spid="1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608013" y="1728788"/>
            <a:ext cx="11582400" cy="3530600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dash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方法</a:t>
            </a:r>
            <a:r>
              <a:rPr lang="zh-CN" altLang="en-US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总结：</a:t>
            </a:r>
            <a:endParaRPr lang="zh-CN" altLang="en-US" sz="2800" dirty="0">
              <a:solidFill>
                <a:srgbClr val="2699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在计算时，应先进行符号运算，积的系数等于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各因式系数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积；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注意按顺序运算；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(3)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不要漏掉只在一个单项式里含有的字母因式；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6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(4)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此性质对于多个单项式相乘仍然成立．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1074" name="TextBox 2"/>
          <p:cNvSpPr txBox="1"/>
          <p:nvPr/>
        </p:nvSpPr>
        <p:spPr>
          <a:xfrm>
            <a:off x="527050" y="1239838"/>
            <a:ext cx="12509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计算：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1075" name="TextBox 3"/>
          <p:cNvSpPr txBox="1"/>
          <p:nvPr/>
        </p:nvSpPr>
        <p:spPr>
          <a:xfrm>
            <a:off x="719138" y="1787525"/>
            <a:ext cx="95091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·5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   (2)4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·(-2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1076" name="TextBox 4"/>
          <p:cNvSpPr txBox="1"/>
          <p:nvPr/>
        </p:nvSpPr>
        <p:spPr>
          <a:xfrm>
            <a:off x="322263" y="2305050"/>
            <a:ext cx="55054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(-3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·4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；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(4)(-2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(-3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</a:t>
            </a:r>
            <a:endParaRPr lang="en-US" altLang="zh-CN" sz="2800" b="1" baseline="30000"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7050" y="2824163"/>
            <a:ext cx="8566150" cy="731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1)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=(3×5)(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)=15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；</a:t>
            </a:r>
            <a:endParaRPr lang="zh-CN" altLang="en-US" sz="2800" b="1" baseline="30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74750" y="3556000"/>
            <a:ext cx="9263063" cy="733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=[4×(-2)](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y·y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 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=-8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；</a:t>
            </a:r>
            <a:endParaRPr lang="zh-CN" altLang="en-US" sz="2800" b="1" baseline="30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6475" y="4286250"/>
            <a:ext cx="6292850" cy="7334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=(9×4)(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)=36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；</a:t>
            </a:r>
            <a:endParaRPr lang="zh-CN" altLang="en-US" sz="2800" b="1" baseline="30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57300" y="5019675"/>
            <a:ext cx="6264275" cy="7334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(4)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=-8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·9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=[(-8)×9](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)=-72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云形标注 10"/>
          <p:cNvSpPr/>
          <p:nvPr/>
        </p:nvSpPr>
        <p:spPr>
          <a:xfrm>
            <a:off x="6965950" y="1504950"/>
            <a:ext cx="4113213" cy="1123950"/>
          </a:xfrm>
          <a:prstGeom prst="cloudCallout">
            <a:avLst>
              <a:gd name="adj1" fmla="val -71019"/>
              <a:gd name="adj2" fmla="val 27796"/>
            </a:avLst>
          </a:prstGeom>
          <a:solidFill>
            <a:srgbClr val="99FFCC"/>
          </a:solidFill>
          <a:ln w="9525" cap="flat" cmpd="sng">
            <a:solidFill>
              <a:srgbClr val="FFFFC5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单独因式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别漏乘漏写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31"/>
          <p:cNvGrpSpPr/>
          <p:nvPr/>
        </p:nvGrpSpPr>
        <p:grpSpPr>
          <a:xfrm>
            <a:off x="763588" y="5675313"/>
            <a:ext cx="10363200" cy="731837"/>
            <a:chOff x="835873" y="5821559"/>
            <a:chExt cx="7772587" cy="732064"/>
          </a:xfrm>
        </p:grpSpPr>
        <p:sp>
          <p:nvSpPr>
            <p:cNvPr id="131083" name="Text Box 9"/>
            <p:cNvSpPr txBox="1"/>
            <p:nvPr/>
          </p:nvSpPr>
          <p:spPr>
            <a:xfrm>
              <a:off x="1619546" y="5821559"/>
              <a:ext cx="6988914" cy="73206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  <a:sym typeface="Wingdings" panose="05000000000000000000" pitchFamily="2" charset="2"/>
                </a:rPr>
                <a:t>有乘方运算，先算乘方，再算单项式相乘</a:t>
              </a:r>
              <a:r>
                <a:rPr lang="en-US" altLang="zh-CN" sz="2800">
                  <a:latin typeface="黑体" panose="02010609060101010101" pitchFamily="49" charset="-122"/>
                  <a:ea typeface="黑体" panose="02010609060101010101" pitchFamily="49" charset="-122"/>
                  <a:sym typeface="Wingdings" panose="05000000000000000000" pitchFamily="2" charset="2"/>
                </a:rPr>
                <a:t>.</a:t>
              </a:r>
              <a:endParaRPr lang="en-US" altLang="zh-CN" sz="280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endParaRPr>
            </a:p>
          </p:txBody>
        </p:sp>
        <p:grpSp>
          <p:nvGrpSpPr>
            <p:cNvPr id="131084" name="组合 38"/>
            <p:cNvGrpSpPr/>
            <p:nvPr/>
          </p:nvGrpSpPr>
          <p:grpSpPr>
            <a:xfrm>
              <a:off x="835873" y="5876107"/>
              <a:ext cx="694185" cy="649237"/>
              <a:chOff x="566268" y="5301208"/>
              <a:chExt cx="693364" cy="648072"/>
            </a:xfrm>
          </p:grpSpPr>
          <p:grpSp>
            <p:nvGrpSpPr>
              <p:cNvPr id="131085" name="组合 35"/>
              <p:cNvGrpSpPr/>
              <p:nvPr/>
            </p:nvGrpSpPr>
            <p:grpSpPr>
              <a:xfrm>
                <a:off x="611560" y="5301208"/>
                <a:ext cx="648072" cy="648072"/>
                <a:chOff x="467544" y="5318792"/>
                <a:chExt cx="648072" cy="648072"/>
              </a:xfrm>
            </p:grpSpPr>
            <p:sp>
              <p:nvSpPr>
                <p:cNvPr id="131086" name="椭圆 33"/>
                <p:cNvSpPr/>
                <p:nvPr/>
              </p:nvSpPr>
              <p:spPr>
                <a:xfrm>
                  <a:off x="467544" y="5318792"/>
                  <a:ext cx="648072" cy="648072"/>
                </a:xfrm>
                <a:prstGeom prst="ellipse">
                  <a:avLst/>
                </a:prstGeom>
                <a:solidFill>
                  <a:srgbClr val="EB2A03"/>
                </a:solidFill>
                <a:ln w="9525">
                  <a:noFill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2800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31087" name="椭圆 34"/>
                <p:cNvSpPr/>
                <p:nvPr/>
              </p:nvSpPr>
              <p:spPr>
                <a:xfrm>
                  <a:off x="539552" y="5318792"/>
                  <a:ext cx="504056" cy="504056"/>
                </a:xfrm>
                <a:prstGeom prst="ellipse">
                  <a:avLst/>
                </a:prstGeom>
                <a:solidFill>
                  <a:srgbClr val="FFCC00">
                    <a:alpha val="62743"/>
                  </a:srgbClr>
                </a:solidFill>
                <a:ln w="9525">
                  <a:noFill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sz="2800" dirty="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31088" name="TextBox 37"/>
              <p:cNvSpPr txBox="1"/>
              <p:nvPr/>
            </p:nvSpPr>
            <p:spPr>
              <a:xfrm>
                <a:off x="566268" y="5372512"/>
                <a:ext cx="597030" cy="45634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solidFill>
                      <a:srgbClr val="00206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注意</a:t>
                </a:r>
                <a:endParaRPr lang="zh-CN" altLang="en-US" sz="2400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131089" name="文本框 2"/>
          <p:cNvSpPr txBox="1"/>
          <p:nvPr/>
        </p:nvSpPr>
        <p:spPr>
          <a:xfrm>
            <a:off x="482600" y="641350"/>
            <a:ext cx="16065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针对训练</a:t>
            </a:r>
            <a:endParaRPr lang="zh-CN" altLang="en-US" sz="2800" dirty="0">
              <a:solidFill>
                <a:srgbClr val="2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2098" name="Line 19"/>
          <p:cNvSpPr/>
          <p:nvPr/>
        </p:nvSpPr>
        <p:spPr>
          <a:xfrm>
            <a:off x="4654550" y="7872413"/>
            <a:ext cx="0" cy="1587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2099" name="Text Box 2"/>
          <p:cNvSpPr txBox="1"/>
          <p:nvPr/>
        </p:nvSpPr>
        <p:spPr>
          <a:xfrm>
            <a:off x="366713" y="1441450"/>
            <a:ext cx="13558837" cy="3292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下面计算结果对不对？如果不对，应当怎样改正？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·2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=6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  (          )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改正：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(2) 2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·3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=6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4        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(          )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改正：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(3)3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·4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=12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          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(           )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改正：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(4) 5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·3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=15</a:t>
            </a:r>
            <a:r>
              <a:rPr lang="en-US" altLang="zh-CN" sz="2800" b="1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15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       (           )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改正：</a:t>
            </a:r>
            <a:r>
              <a:rPr lang="zh-CN" altLang="en-US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1" name="矩形 5"/>
          <p:cNvSpPr/>
          <p:nvPr/>
        </p:nvSpPr>
        <p:spPr>
          <a:xfrm>
            <a:off x="6048375" y="2146300"/>
            <a:ext cx="322738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·2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=6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222" name="矩形 7"/>
          <p:cNvSpPr/>
          <p:nvPr/>
        </p:nvSpPr>
        <p:spPr>
          <a:xfrm>
            <a:off x="6276975" y="3435350"/>
            <a:ext cx="33670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·4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223" name="矩形 8"/>
          <p:cNvSpPr/>
          <p:nvPr/>
        </p:nvSpPr>
        <p:spPr>
          <a:xfrm>
            <a:off x="6191250" y="4060825"/>
            <a:ext cx="34131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224" name="TextBox 9"/>
          <p:cNvSpPr txBox="1"/>
          <p:nvPr/>
        </p:nvSpPr>
        <p:spPr>
          <a:xfrm>
            <a:off x="4067175" y="2201863"/>
            <a:ext cx="84455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25" name="TextBox 10"/>
          <p:cNvSpPr txBox="1"/>
          <p:nvPr/>
        </p:nvSpPr>
        <p:spPr>
          <a:xfrm>
            <a:off x="4125913" y="3522663"/>
            <a:ext cx="84455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226" name="TextBox 11"/>
          <p:cNvSpPr txBox="1"/>
          <p:nvPr/>
        </p:nvSpPr>
        <p:spPr>
          <a:xfrm>
            <a:off x="4125913" y="4110038"/>
            <a:ext cx="84455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2106" name="任意多边形 13"/>
          <p:cNvSpPr/>
          <p:nvPr/>
        </p:nvSpPr>
        <p:spPr>
          <a:xfrm>
            <a:off x="4168775" y="2987675"/>
            <a:ext cx="609600" cy="447675"/>
          </a:xfrm>
          <a:custGeom>
            <a:avLst/>
            <a:gdLst/>
            <a:ahLst/>
            <a:cxnLst>
              <a:cxn ang="0">
                <a:pos x="0" y="239607"/>
              </a:cxn>
              <a:cxn ang="0">
                <a:pos x="164571" y="449262"/>
              </a:cxn>
              <a:cxn ang="0">
                <a:pos x="164571" y="449262"/>
              </a:cxn>
              <a:cxn ang="0">
                <a:pos x="493713" y="0"/>
              </a:cxn>
              <a:cxn ang="0">
                <a:pos x="493713" y="0"/>
              </a:cxn>
            </a:cxnLst>
            <a:pathLst>
              <a:path w="494675" h="449705">
                <a:moveTo>
                  <a:pt x="0" y="239843"/>
                </a:moveTo>
                <a:lnTo>
                  <a:pt x="164892" y="449705"/>
                </a:lnTo>
                <a:lnTo>
                  <a:pt x="494675" y="0"/>
                </a:lnTo>
              </a:path>
            </a:pathLst>
          </a:custGeom>
          <a:solidFill>
            <a:schemeClr val="bg1"/>
          </a:solidFill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2107" name="文本框 1"/>
          <p:cNvSpPr txBox="1"/>
          <p:nvPr/>
        </p:nvSpPr>
        <p:spPr>
          <a:xfrm>
            <a:off x="554038" y="923925"/>
            <a:ext cx="195103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练一练</a:t>
            </a:r>
            <a:endParaRPr lang="zh-CN" altLang="en-US" sz="2800">
              <a:solidFill>
                <a:srgbClr val="2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  <p:bldP spid="9223" grpId="0"/>
      <p:bldP spid="9224" grpId="0"/>
      <p:bldP spid="9225" grpId="0"/>
      <p:bldP spid="92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22" name="文本框 99"/>
          <p:cNvSpPr txBox="1"/>
          <p:nvPr/>
        </p:nvSpPr>
        <p:spPr>
          <a:xfrm>
            <a:off x="547688" y="219075"/>
            <a:ext cx="8939212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已知－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i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 baseline="3000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的积与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是同类项，求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的值．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5500" y="1706563"/>
            <a:ext cx="112125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1" i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的积与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是同类项，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09875" y="4451350"/>
            <a:ext cx="31686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indent="266700" defTabSz="91440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971675" y="3397250"/>
            <a:ext cx="3221038" cy="1054100"/>
            <a:chOff x="2309" y="6231"/>
            <a:chExt cx="3804" cy="1660"/>
          </a:xfrm>
        </p:grpSpPr>
        <p:sp>
          <p:nvSpPr>
            <p:cNvPr id="133127" name="文本框 1"/>
            <p:cNvSpPr txBox="1"/>
            <p:nvPr/>
          </p:nvSpPr>
          <p:spPr>
            <a:xfrm>
              <a:off x="2309" y="6654"/>
              <a:ext cx="2151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indent="266700" defTabSz="914400">
                <a:buFont typeface="Arial" panose="020B0604020202020204" pitchFamily="34" charset="0"/>
                <a:buNone/>
              </a:pPr>
              <a:r>
                <a:rPr lang="zh-CN" altLang="en-US" sz="280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解得</a:t>
              </a:r>
              <a:endPara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33128" name="对象 5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4226" y="6231"/>
            <a:ext cx="1886" cy="16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1" imgW="533400" imgH="469900" progId="Equation.3">
                    <p:embed/>
                  </p:oleObj>
                </mc:Choice>
                <mc:Fallback>
                  <p:oleObj name="" r:id="rId1" imgW="533400" imgH="4699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226" y="6231"/>
                          <a:ext cx="1886" cy="166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文本框 7"/>
          <p:cNvSpPr txBox="1"/>
          <p:nvPr/>
        </p:nvSpPr>
        <p:spPr>
          <a:xfrm>
            <a:off x="233363" y="5122863"/>
            <a:ext cx="11723687" cy="1063625"/>
          </a:xfrm>
          <a:prstGeom prst="rect">
            <a:avLst/>
          </a:prstGeom>
          <a:noFill/>
          <a:ln w="22225" cap="flat" cmpd="sng">
            <a:solidFill>
              <a:srgbClr val="CC0066"/>
            </a:solidFill>
            <a:prstDash val="dash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方法总结：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单项式乘以单项式就是把它们的系数和同底数幂分别相乘，结合同类项的定义，列出二元一次方程组求出参数的值，然后代入求值即可．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33131" name="组合 133130"/>
          <p:cNvGrpSpPr/>
          <p:nvPr/>
        </p:nvGrpSpPr>
        <p:grpSpPr>
          <a:xfrm>
            <a:off x="3535363" y="2341563"/>
            <a:ext cx="3321050" cy="1055687"/>
            <a:chOff x="2227" y="1475"/>
            <a:chExt cx="2092" cy="665"/>
          </a:xfrm>
        </p:grpSpPr>
        <p:graphicFrame>
          <p:nvGraphicFramePr>
            <p:cNvPr id="133124" name="对象 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2558" y="1475"/>
            <a:ext cx="1761" cy="66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3" imgW="1244600" imgH="469900" progId="Equation.3">
                    <p:embed/>
                  </p:oleObj>
                </mc:Choice>
                <mc:Fallback>
                  <p:oleObj name="" r:id="rId3" imgW="1244600" imgH="4699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558" y="1475"/>
                          <a:ext cx="1761" cy="66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3130" name="矩形 133129"/>
            <p:cNvSpPr/>
            <p:nvPr/>
          </p:nvSpPr>
          <p:spPr>
            <a:xfrm>
              <a:off x="2227" y="1600"/>
              <a:ext cx="3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∴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5170" name="组合 6147"/>
          <p:cNvGrpSpPr/>
          <p:nvPr/>
        </p:nvGrpSpPr>
        <p:grpSpPr>
          <a:xfrm>
            <a:off x="433388" y="196850"/>
            <a:ext cx="5297487" cy="806450"/>
            <a:chOff x="0" y="0"/>
            <a:chExt cx="6258" cy="1269"/>
          </a:xfrm>
        </p:grpSpPr>
        <p:sp>
          <p:nvSpPr>
            <p:cNvPr id="135171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5172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5173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35174" name="文本框 6151"/>
            <p:cNvSpPr txBox="1"/>
            <p:nvPr/>
          </p:nvSpPr>
          <p:spPr>
            <a:xfrm>
              <a:off x="877" y="431"/>
              <a:ext cx="5381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单项式与多项式相乘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135175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二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33388" y="1246188"/>
            <a:ext cx="9963150" cy="5175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如图，试求出三块草坪的总面积是多少？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39"/>
          <p:cNvSpPr txBox="1"/>
          <p:nvPr/>
        </p:nvSpPr>
        <p:spPr>
          <a:xfrm>
            <a:off x="46038" y="5157788"/>
            <a:ext cx="12190412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如果把它看成三个小长方形，那么它们的面积可分别表示为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_____. 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   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35178" name="Group 36"/>
          <p:cNvGrpSpPr/>
          <p:nvPr/>
        </p:nvGrpSpPr>
        <p:grpSpPr>
          <a:xfrm>
            <a:off x="8064500" y="2478088"/>
            <a:ext cx="609600" cy="2590800"/>
            <a:chOff x="3696" y="1104"/>
            <a:chExt cx="288" cy="1632"/>
          </a:xfrm>
        </p:grpSpPr>
        <p:sp>
          <p:nvSpPr>
            <p:cNvPr id="135179" name="Line 13"/>
            <p:cNvSpPr/>
            <p:nvPr/>
          </p:nvSpPr>
          <p:spPr>
            <a:xfrm>
              <a:off x="3696" y="1104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180" name="Line 14"/>
            <p:cNvSpPr/>
            <p:nvPr/>
          </p:nvSpPr>
          <p:spPr>
            <a:xfrm>
              <a:off x="3696" y="2736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181" name="Line 15"/>
            <p:cNvSpPr/>
            <p:nvPr/>
          </p:nvSpPr>
          <p:spPr>
            <a:xfrm>
              <a:off x="3840" y="1104"/>
              <a:ext cx="0" cy="1632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182" name="Text Box 16"/>
            <p:cNvSpPr txBox="1"/>
            <p:nvPr/>
          </p:nvSpPr>
          <p:spPr>
            <a:xfrm>
              <a:off x="3696" y="1680"/>
              <a:ext cx="192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135183" name="Group 38"/>
          <p:cNvGrpSpPr/>
          <p:nvPr/>
        </p:nvGrpSpPr>
        <p:grpSpPr>
          <a:xfrm>
            <a:off x="241300" y="1882775"/>
            <a:ext cx="3554413" cy="3186113"/>
            <a:chOff x="0" y="729"/>
            <a:chExt cx="1680" cy="2007"/>
          </a:xfrm>
        </p:grpSpPr>
        <p:grpSp>
          <p:nvGrpSpPr>
            <p:cNvPr id="135184" name="Group 34"/>
            <p:cNvGrpSpPr/>
            <p:nvPr/>
          </p:nvGrpSpPr>
          <p:grpSpPr>
            <a:xfrm>
              <a:off x="1392" y="1104"/>
              <a:ext cx="288" cy="1632"/>
              <a:chOff x="1392" y="1104"/>
              <a:chExt cx="288" cy="1632"/>
            </a:xfrm>
          </p:grpSpPr>
          <p:sp>
            <p:nvSpPr>
              <p:cNvPr id="135185" name="Line 17"/>
              <p:cNvSpPr/>
              <p:nvPr/>
            </p:nvSpPr>
            <p:spPr>
              <a:xfrm>
                <a:off x="1392" y="1104"/>
                <a:ext cx="288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5186" name="Line 18"/>
              <p:cNvSpPr/>
              <p:nvPr/>
            </p:nvSpPr>
            <p:spPr>
              <a:xfrm>
                <a:off x="1392" y="2736"/>
                <a:ext cx="288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5187" name="Line 19"/>
              <p:cNvSpPr/>
              <p:nvPr/>
            </p:nvSpPr>
            <p:spPr>
              <a:xfrm>
                <a:off x="1536" y="1104"/>
                <a:ext cx="0" cy="1632"/>
              </a:xfrm>
              <a:prstGeom prst="line">
                <a:avLst/>
              </a:prstGeom>
              <a:ln w="38100" cap="flat" cmpd="sng">
                <a:solidFill>
                  <a:srgbClr val="660066"/>
                </a:solidFill>
                <a:prstDash val="solid"/>
                <a:headEnd type="triangl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5188" name="Text Box 20"/>
              <p:cNvSpPr txBox="1"/>
              <p:nvPr/>
            </p:nvSpPr>
            <p:spPr>
              <a:xfrm>
                <a:off x="1392" y="1680"/>
                <a:ext cx="192" cy="28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:endPara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135189" name="Group 33"/>
            <p:cNvGrpSpPr/>
            <p:nvPr/>
          </p:nvGrpSpPr>
          <p:grpSpPr>
            <a:xfrm>
              <a:off x="0" y="729"/>
              <a:ext cx="1392" cy="2007"/>
              <a:chOff x="0" y="729"/>
              <a:chExt cx="1392" cy="2007"/>
            </a:xfrm>
          </p:grpSpPr>
          <p:sp>
            <p:nvSpPr>
              <p:cNvPr id="135190" name="Rectangle 7"/>
              <p:cNvSpPr/>
              <p:nvPr/>
            </p:nvSpPr>
            <p:spPr>
              <a:xfrm>
                <a:off x="0" y="1104"/>
                <a:ext cx="1392" cy="1632"/>
              </a:xfrm>
              <a:prstGeom prst="rect">
                <a:avLst/>
              </a:prstGeom>
              <a:solidFill>
                <a:srgbClr val="00B05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>
                  <a:buFont typeface="Arial" panose="020B0604020202020204" pitchFamily="34" charset="0"/>
                  <a:buNone/>
                </a:pPr>
                <a:endParaRPr lang="zh-CN" altLang="zh-CN" sz="2400" b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5191" name="Line 21"/>
              <p:cNvSpPr/>
              <p:nvPr/>
            </p:nvSpPr>
            <p:spPr>
              <a:xfrm>
                <a:off x="0" y="816"/>
                <a:ext cx="0" cy="288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5192" name="Line 22"/>
              <p:cNvSpPr/>
              <p:nvPr/>
            </p:nvSpPr>
            <p:spPr>
              <a:xfrm>
                <a:off x="1392" y="816"/>
                <a:ext cx="0" cy="288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5193" name="Line 23"/>
              <p:cNvSpPr/>
              <p:nvPr/>
            </p:nvSpPr>
            <p:spPr>
              <a:xfrm>
                <a:off x="0" y="960"/>
                <a:ext cx="1392" cy="0"/>
              </a:xfrm>
              <a:prstGeom prst="line">
                <a:avLst/>
              </a:prstGeom>
              <a:ln w="38100" cap="flat" cmpd="sng">
                <a:solidFill>
                  <a:srgbClr val="660066"/>
                </a:solidFill>
                <a:prstDash val="solid"/>
                <a:headEnd type="triangl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5194" name="Text Box 24"/>
              <p:cNvSpPr txBox="1"/>
              <p:nvPr/>
            </p:nvSpPr>
            <p:spPr>
              <a:xfrm>
                <a:off x="576" y="729"/>
                <a:ext cx="336" cy="28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endPara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35195" name="Group 35"/>
          <p:cNvGrpSpPr/>
          <p:nvPr/>
        </p:nvGrpSpPr>
        <p:grpSpPr>
          <a:xfrm>
            <a:off x="5624513" y="1882775"/>
            <a:ext cx="2439987" cy="3186113"/>
            <a:chOff x="2544" y="729"/>
            <a:chExt cx="1152" cy="2007"/>
          </a:xfrm>
        </p:grpSpPr>
        <p:sp>
          <p:nvSpPr>
            <p:cNvPr id="135196" name="Rectangle 5"/>
            <p:cNvSpPr/>
            <p:nvPr/>
          </p:nvSpPr>
          <p:spPr>
            <a:xfrm>
              <a:off x="2544" y="1104"/>
              <a:ext cx="1152" cy="1632"/>
            </a:xfrm>
            <a:prstGeom prst="rect">
              <a:avLst/>
            </a:prstGeom>
            <a:solidFill>
              <a:srgbClr val="00B050">
                <a:alpha val="75000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5197" name="Line 25"/>
            <p:cNvSpPr/>
            <p:nvPr/>
          </p:nvSpPr>
          <p:spPr>
            <a:xfrm>
              <a:off x="2544" y="816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198" name="Line 26"/>
            <p:cNvSpPr/>
            <p:nvPr/>
          </p:nvSpPr>
          <p:spPr>
            <a:xfrm>
              <a:off x="3696" y="816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199" name="Line 27"/>
            <p:cNvSpPr/>
            <p:nvPr/>
          </p:nvSpPr>
          <p:spPr>
            <a:xfrm>
              <a:off x="2544" y="960"/>
              <a:ext cx="115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200" name="Text Box 28"/>
            <p:cNvSpPr txBox="1"/>
            <p:nvPr/>
          </p:nvSpPr>
          <p:spPr>
            <a:xfrm>
              <a:off x="2976" y="729"/>
              <a:ext cx="33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135201" name="Group 37"/>
          <p:cNvGrpSpPr/>
          <p:nvPr/>
        </p:nvGrpSpPr>
        <p:grpSpPr>
          <a:xfrm>
            <a:off x="9891713" y="1868488"/>
            <a:ext cx="2032000" cy="3186112"/>
            <a:chOff x="4560" y="729"/>
            <a:chExt cx="960" cy="2007"/>
          </a:xfrm>
        </p:grpSpPr>
        <p:sp>
          <p:nvSpPr>
            <p:cNvPr id="135202" name="Rectangle 8"/>
            <p:cNvSpPr/>
            <p:nvPr/>
          </p:nvSpPr>
          <p:spPr>
            <a:xfrm>
              <a:off x="4560" y="1104"/>
              <a:ext cx="672" cy="1632"/>
            </a:xfrm>
            <a:prstGeom prst="rect">
              <a:avLst/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5203" name="Line 9"/>
            <p:cNvSpPr/>
            <p:nvPr/>
          </p:nvSpPr>
          <p:spPr>
            <a:xfrm>
              <a:off x="5232" y="1104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204" name="Line 10"/>
            <p:cNvSpPr/>
            <p:nvPr/>
          </p:nvSpPr>
          <p:spPr>
            <a:xfrm>
              <a:off x="5232" y="2736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205" name="Line 11"/>
            <p:cNvSpPr/>
            <p:nvPr/>
          </p:nvSpPr>
          <p:spPr>
            <a:xfrm>
              <a:off x="5376" y="1104"/>
              <a:ext cx="0" cy="1632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206" name="Text Box 12"/>
            <p:cNvSpPr txBox="1"/>
            <p:nvPr/>
          </p:nvSpPr>
          <p:spPr>
            <a:xfrm>
              <a:off x="5264" y="1680"/>
              <a:ext cx="192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5207" name="Line 29"/>
            <p:cNvSpPr/>
            <p:nvPr/>
          </p:nvSpPr>
          <p:spPr>
            <a:xfrm>
              <a:off x="5232" y="816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208" name="Line 30"/>
            <p:cNvSpPr/>
            <p:nvPr/>
          </p:nvSpPr>
          <p:spPr>
            <a:xfrm>
              <a:off x="4560" y="816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209" name="Line 31"/>
            <p:cNvSpPr/>
            <p:nvPr/>
          </p:nvSpPr>
          <p:spPr>
            <a:xfrm>
              <a:off x="4560" y="960"/>
              <a:ext cx="67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5210" name="Text Box 32"/>
            <p:cNvSpPr txBox="1"/>
            <p:nvPr/>
          </p:nvSpPr>
          <p:spPr>
            <a:xfrm>
              <a:off x="4752" y="729"/>
              <a:ext cx="33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43" name="Text Box 40"/>
          <p:cNvSpPr txBox="1"/>
          <p:nvPr/>
        </p:nvSpPr>
        <p:spPr>
          <a:xfrm>
            <a:off x="10545763" y="5310188"/>
            <a:ext cx="7985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4" name="Text Box 41"/>
          <p:cNvSpPr txBox="1"/>
          <p:nvPr/>
        </p:nvSpPr>
        <p:spPr>
          <a:xfrm>
            <a:off x="1565275" y="5924550"/>
            <a:ext cx="8143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5" name="Text Box 42"/>
          <p:cNvSpPr txBox="1"/>
          <p:nvPr/>
        </p:nvSpPr>
        <p:spPr>
          <a:xfrm>
            <a:off x="219075" y="5981700"/>
            <a:ext cx="8493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43" grpId="0"/>
      <p:bldP spid="44" grpId="0"/>
      <p:bldP spid="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6194" name="Group 3"/>
          <p:cNvGrpSpPr/>
          <p:nvPr/>
        </p:nvGrpSpPr>
        <p:grpSpPr>
          <a:xfrm>
            <a:off x="8091488" y="1752600"/>
            <a:ext cx="609600" cy="2590800"/>
            <a:chOff x="3696" y="1104"/>
            <a:chExt cx="288" cy="1632"/>
          </a:xfrm>
        </p:grpSpPr>
        <p:sp>
          <p:nvSpPr>
            <p:cNvPr id="136195" name="Line 4"/>
            <p:cNvSpPr/>
            <p:nvPr/>
          </p:nvSpPr>
          <p:spPr>
            <a:xfrm>
              <a:off x="3696" y="1104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196" name="Line 5"/>
            <p:cNvSpPr/>
            <p:nvPr/>
          </p:nvSpPr>
          <p:spPr>
            <a:xfrm>
              <a:off x="3696" y="2736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197" name="Line 6"/>
            <p:cNvSpPr/>
            <p:nvPr/>
          </p:nvSpPr>
          <p:spPr>
            <a:xfrm>
              <a:off x="3840" y="1104"/>
              <a:ext cx="0" cy="1632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198" name="Text Box 7"/>
            <p:cNvSpPr txBox="1"/>
            <p:nvPr/>
          </p:nvSpPr>
          <p:spPr>
            <a:xfrm>
              <a:off x="3696" y="1680"/>
              <a:ext cx="192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7" name="Group 8"/>
          <p:cNvGrpSpPr/>
          <p:nvPr/>
        </p:nvGrpSpPr>
        <p:grpSpPr>
          <a:xfrm>
            <a:off x="268288" y="1157288"/>
            <a:ext cx="3556000" cy="3186112"/>
            <a:chOff x="0" y="729"/>
            <a:chExt cx="1680" cy="2007"/>
          </a:xfrm>
        </p:grpSpPr>
        <p:grpSp>
          <p:nvGrpSpPr>
            <p:cNvPr id="136200" name="Group 9"/>
            <p:cNvGrpSpPr/>
            <p:nvPr/>
          </p:nvGrpSpPr>
          <p:grpSpPr>
            <a:xfrm>
              <a:off x="1392" y="1104"/>
              <a:ext cx="288" cy="1632"/>
              <a:chOff x="1392" y="1104"/>
              <a:chExt cx="288" cy="1632"/>
            </a:xfrm>
          </p:grpSpPr>
          <p:sp>
            <p:nvSpPr>
              <p:cNvPr id="136201" name="Line 10"/>
              <p:cNvSpPr/>
              <p:nvPr/>
            </p:nvSpPr>
            <p:spPr>
              <a:xfrm>
                <a:off x="1392" y="1104"/>
                <a:ext cx="288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6202" name="Line 11"/>
              <p:cNvSpPr/>
              <p:nvPr/>
            </p:nvSpPr>
            <p:spPr>
              <a:xfrm>
                <a:off x="1392" y="2736"/>
                <a:ext cx="288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6203" name="Line 12"/>
              <p:cNvSpPr/>
              <p:nvPr/>
            </p:nvSpPr>
            <p:spPr>
              <a:xfrm>
                <a:off x="1536" y="1104"/>
                <a:ext cx="0" cy="1632"/>
              </a:xfrm>
              <a:prstGeom prst="line">
                <a:avLst/>
              </a:prstGeom>
              <a:ln w="38100" cap="flat" cmpd="sng">
                <a:solidFill>
                  <a:srgbClr val="660066"/>
                </a:solidFill>
                <a:prstDash val="solid"/>
                <a:headEnd type="triangl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6204" name="Text Box 13"/>
              <p:cNvSpPr txBox="1"/>
              <p:nvPr/>
            </p:nvSpPr>
            <p:spPr>
              <a:xfrm>
                <a:off x="1392" y="1680"/>
                <a:ext cx="192" cy="28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p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136205" name="Group 14"/>
            <p:cNvGrpSpPr/>
            <p:nvPr/>
          </p:nvGrpSpPr>
          <p:grpSpPr>
            <a:xfrm>
              <a:off x="0" y="729"/>
              <a:ext cx="1392" cy="2007"/>
              <a:chOff x="0" y="729"/>
              <a:chExt cx="1392" cy="2007"/>
            </a:xfrm>
          </p:grpSpPr>
          <p:sp>
            <p:nvSpPr>
              <p:cNvPr id="136206" name="Rectangle 15"/>
              <p:cNvSpPr/>
              <p:nvPr/>
            </p:nvSpPr>
            <p:spPr>
              <a:xfrm>
                <a:off x="0" y="1104"/>
                <a:ext cx="1392" cy="1632"/>
              </a:xfrm>
              <a:prstGeom prst="rect">
                <a:avLst/>
              </a:prstGeom>
              <a:solidFill>
                <a:srgbClr val="00B05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>
                  <a:buFont typeface="Arial" panose="020B0604020202020204" pitchFamily="34" charset="0"/>
                  <a:buNone/>
                </a:pPr>
                <a:endParaRPr lang="zh-CN" altLang="zh-CN" sz="2400" b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6207" name="Line 16"/>
              <p:cNvSpPr/>
              <p:nvPr/>
            </p:nvSpPr>
            <p:spPr>
              <a:xfrm>
                <a:off x="0" y="816"/>
                <a:ext cx="0" cy="288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6208" name="Line 17"/>
              <p:cNvSpPr/>
              <p:nvPr/>
            </p:nvSpPr>
            <p:spPr>
              <a:xfrm>
                <a:off x="1392" y="816"/>
                <a:ext cx="0" cy="288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6209" name="Line 18"/>
              <p:cNvSpPr/>
              <p:nvPr/>
            </p:nvSpPr>
            <p:spPr>
              <a:xfrm>
                <a:off x="0" y="960"/>
                <a:ext cx="1392" cy="0"/>
              </a:xfrm>
              <a:prstGeom prst="line">
                <a:avLst/>
              </a:prstGeom>
              <a:ln w="38100" cap="flat" cmpd="sng">
                <a:solidFill>
                  <a:srgbClr val="660066"/>
                </a:solidFill>
                <a:prstDash val="solid"/>
                <a:headEnd type="triangl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6210" name="Text Box 19"/>
              <p:cNvSpPr txBox="1"/>
              <p:nvPr/>
            </p:nvSpPr>
            <p:spPr>
              <a:xfrm>
                <a:off x="576" y="729"/>
                <a:ext cx="336" cy="28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endPara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36211" name="Group 20"/>
          <p:cNvGrpSpPr/>
          <p:nvPr/>
        </p:nvGrpSpPr>
        <p:grpSpPr>
          <a:xfrm>
            <a:off x="5651500" y="1157288"/>
            <a:ext cx="2439988" cy="3186112"/>
            <a:chOff x="2544" y="729"/>
            <a:chExt cx="1152" cy="2007"/>
          </a:xfrm>
        </p:grpSpPr>
        <p:sp>
          <p:nvSpPr>
            <p:cNvPr id="136212" name="Rectangle 21"/>
            <p:cNvSpPr/>
            <p:nvPr/>
          </p:nvSpPr>
          <p:spPr>
            <a:xfrm>
              <a:off x="2544" y="1104"/>
              <a:ext cx="1152" cy="1632"/>
            </a:xfrm>
            <a:prstGeom prst="rect">
              <a:avLst/>
            </a:prstGeom>
            <a:solidFill>
              <a:srgbClr val="00B050">
                <a:alpha val="67999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6213" name="Line 22"/>
            <p:cNvSpPr/>
            <p:nvPr/>
          </p:nvSpPr>
          <p:spPr>
            <a:xfrm>
              <a:off x="2544" y="816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214" name="Line 23"/>
            <p:cNvSpPr/>
            <p:nvPr/>
          </p:nvSpPr>
          <p:spPr>
            <a:xfrm>
              <a:off x="3696" y="816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215" name="Line 24"/>
            <p:cNvSpPr/>
            <p:nvPr/>
          </p:nvSpPr>
          <p:spPr>
            <a:xfrm>
              <a:off x="2544" y="960"/>
              <a:ext cx="115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216" name="Text Box 25"/>
            <p:cNvSpPr txBox="1"/>
            <p:nvPr/>
          </p:nvSpPr>
          <p:spPr>
            <a:xfrm>
              <a:off x="2976" y="729"/>
              <a:ext cx="33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25" name="Group 26"/>
          <p:cNvGrpSpPr/>
          <p:nvPr/>
        </p:nvGrpSpPr>
        <p:grpSpPr>
          <a:xfrm>
            <a:off x="9920288" y="1143000"/>
            <a:ext cx="2030412" cy="3186113"/>
            <a:chOff x="4560" y="729"/>
            <a:chExt cx="960" cy="2007"/>
          </a:xfrm>
        </p:grpSpPr>
        <p:sp>
          <p:nvSpPr>
            <p:cNvPr id="136218" name="Rectangle 27"/>
            <p:cNvSpPr/>
            <p:nvPr/>
          </p:nvSpPr>
          <p:spPr>
            <a:xfrm>
              <a:off x="4560" y="1104"/>
              <a:ext cx="672" cy="1632"/>
            </a:xfrm>
            <a:prstGeom prst="rect">
              <a:avLst/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6219" name="Line 28"/>
            <p:cNvSpPr/>
            <p:nvPr/>
          </p:nvSpPr>
          <p:spPr>
            <a:xfrm>
              <a:off x="5232" y="1104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220" name="Line 29"/>
            <p:cNvSpPr/>
            <p:nvPr/>
          </p:nvSpPr>
          <p:spPr>
            <a:xfrm>
              <a:off x="5232" y="2736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221" name="Line 30"/>
            <p:cNvSpPr/>
            <p:nvPr/>
          </p:nvSpPr>
          <p:spPr>
            <a:xfrm>
              <a:off x="5376" y="1104"/>
              <a:ext cx="0" cy="1632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222" name="Text Box 31"/>
            <p:cNvSpPr txBox="1"/>
            <p:nvPr/>
          </p:nvSpPr>
          <p:spPr>
            <a:xfrm>
              <a:off x="5277" y="1680"/>
              <a:ext cx="192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6223" name="Line 32"/>
            <p:cNvSpPr/>
            <p:nvPr/>
          </p:nvSpPr>
          <p:spPr>
            <a:xfrm>
              <a:off x="5232" y="816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224" name="Line 33"/>
            <p:cNvSpPr/>
            <p:nvPr/>
          </p:nvSpPr>
          <p:spPr>
            <a:xfrm>
              <a:off x="4560" y="816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225" name="Line 34"/>
            <p:cNvSpPr/>
            <p:nvPr/>
          </p:nvSpPr>
          <p:spPr>
            <a:xfrm>
              <a:off x="4560" y="960"/>
              <a:ext cx="67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6226" name="Text Box 35"/>
            <p:cNvSpPr txBox="1"/>
            <p:nvPr/>
          </p:nvSpPr>
          <p:spPr>
            <a:xfrm>
              <a:off x="4752" y="729"/>
              <a:ext cx="33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01 0.00278 L -0.15 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29 4.07407E-6 L 0.20104 4.07407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7218" name="Group 20"/>
          <p:cNvGrpSpPr/>
          <p:nvPr/>
        </p:nvGrpSpPr>
        <p:grpSpPr>
          <a:xfrm>
            <a:off x="2438400" y="463550"/>
            <a:ext cx="7415213" cy="3186113"/>
            <a:chOff x="1152" y="-87"/>
            <a:chExt cx="3504" cy="2007"/>
          </a:xfrm>
        </p:grpSpPr>
        <p:sp>
          <p:nvSpPr>
            <p:cNvPr id="137219" name="Rectangle 2"/>
            <p:cNvSpPr/>
            <p:nvPr/>
          </p:nvSpPr>
          <p:spPr>
            <a:xfrm>
              <a:off x="1152" y="288"/>
              <a:ext cx="1392" cy="1632"/>
            </a:xfrm>
            <a:prstGeom prst="rect">
              <a:avLst/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7220" name="Rectangle 3"/>
            <p:cNvSpPr/>
            <p:nvPr/>
          </p:nvSpPr>
          <p:spPr>
            <a:xfrm>
              <a:off x="2544" y="288"/>
              <a:ext cx="1152" cy="1632"/>
            </a:xfrm>
            <a:prstGeom prst="rect">
              <a:avLst/>
            </a:prstGeom>
            <a:solidFill>
              <a:srgbClr val="00B050">
                <a:alpha val="81999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7221" name="Rectangle 4"/>
            <p:cNvSpPr/>
            <p:nvPr/>
          </p:nvSpPr>
          <p:spPr>
            <a:xfrm>
              <a:off x="3696" y="288"/>
              <a:ext cx="672" cy="1632"/>
            </a:xfrm>
            <a:prstGeom prst="rect">
              <a:avLst/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7222" name="Line 5"/>
            <p:cNvSpPr/>
            <p:nvPr/>
          </p:nvSpPr>
          <p:spPr>
            <a:xfrm>
              <a:off x="1152" y="0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23" name="Line 6"/>
            <p:cNvSpPr/>
            <p:nvPr/>
          </p:nvSpPr>
          <p:spPr>
            <a:xfrm>
              <a:off x="4368" y="0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24" name="Line 7"/>
            <p:cNvSpPr/>
            <p:nvPr/>
          </p:nvSpPr>
          <p:spPr>
            <a:xfrm>
              <a:off x="2544" y="0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25" name="Line 8"/>
            <p:cNvSpPr/>
            <p:nvPr/>
          </p:nvSpPr>
          <p:spPr>
            <a:xfrm>
              <a:off x="3696" y="0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26" name="Line 9"/>
            <p:cNvSpPr/>
            <p:nvPr/>
          </p:nvSpPr>
          <p:spPr>
            <a:xfrm>
              <a:off x="1152" y="144"/>
              <a:ext cx="139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27" name="Line 10"/>
            <p:cNvSpPr/>
            <p:nvPr/>
          </p:nvSpPr>
          <p:spPr>
            <a:xfrm>
              <a:off x="2544" y="144"/>
              <a:ext cx="115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28" name="Line 11"/>
            <p:cNvSpPr/>
            <p:nvPr/>
          </p:nvSpPr>
          <p:spPr>
            <a:xfrm>
              <a:off x="3696" y="144"/>
              <a:ext cx="67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29" name="Text Box 12"/>
            <p:cNvSpPr txBox="1"/>
            <p:nvPr/>
          </p:nvSpPr>
          <p:spPr>
            <a:xfrm>
              <a:off x="3888" y="-87"/>
              <a:ext cx="336" cy="291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7230" name="Text Box 13"/>
            <p:cNvSpPr txBox="1"/>
            <p:nvPr/>
          </p:nvSpPr>
          <p:spPr>
            <a:xfrm>
              <a:off x="2976" y="-87"/>
              <a:ext cx="336" cy="291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7231" name="Text Box 14"/>
            <p:cNvSpPr txBox="1"/>
            <p:nvPr/>
          </p:nvSpPr>
          <p:spPr>
            <a:xfrm>
              <a:off x="1728" y="-87"/>
              <a:ext cx="336" cy="291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7232" name="Line 15"/>
            <p:cNvSpPr/>
            <p:nvPr/>
          </p:nvSpPr>
          <p:spPr>
            <a:xfrm>
              <a:off x="4368" y="288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33" name="Line 16"/>
            <p:cNvSpPr/>
            <p:nvPr/>
          </p:nvSpPr>
          <p:spPr>
            <a:xfrm>
              <a:off x="4368" y="1920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34" name="Line 17"/>
            <p:cNvSpPr/>
            <p:nvPr/>
          </p:nvSpPr>
          <p:spPr>
            <a:xfrm>
              <a:off x="4512" y="288"/>
              <a:ext cx="0" cy="1632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7235" name="Text Box 18"/>
            <p:cNvSpPr txBox="1"/>
            <p:nvPr/>
          </p:nvSpPr>
          <p:spPr>
            <a:xfrm>
              <a:off x="4422" y="864"/>
              <a:ext cx="192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37236" name="Text Box 21"/>
          <p:cNvSpPr txBox="1"/>
          <p:nvPr/>
        </p:nvSpPr>
        <p:spPr>
          <a:xfrm>
            <a:off x="668338" y="3954463"/>
            <a:ext cx="10560050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如果把它看成一个大长方形，那么它的边长为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________,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面积可表示为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_________. </a:t>
            </a:r>
            <a:r>
              <a:rPr lang="en-US" altLang="zh-CN" sz="2800" u="sng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" name="Text Box 22"/>
          <p:cNvSpPr txBox="1"/>
          <p:nvPr/>
        </p:nvSpPr>
        <p:spPr>
          <a:xfrm>
            <a:off x="1800225" y="4700588"/>
            <a:ext cx="22161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a+b+c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" name="Text Box 23"/>
          <p:cNvSpPr txBox="1"/>
          <p:nvPr/>
        </p:nvSpPr>
        <p:spPr>
          <a:xfrm>
            <a:off x="8397875" y="4049713"/>
            <a:ext cx="18430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a+b+c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2" name="Text Box 4"/>
          <p:cNvSpPr txBox="1"/>
          <p:nvPr/>
        </p:nvSpPr>
        <p:spPr>
          <a:xfrm>
            <a:off x="0" y="3636963"/>
            <a:ext cx="12190413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如果把它看成三个小长方形，那么它们的面积可分别表示为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_____. 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   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8243" name="Text Box 5"/>
          <p:cNvSpPr txBox="1"/>
          <p:nvPr/>
        </p:nvSpPr>
        <p:spPr>
          <a:xfrm>
            <a:off x="0" y="4797425"/>
            <a:ext cx="11682413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如果把它看成一个大长方形，那么它的面积可表示为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_________. </a:t>
            </a:r>
            <a:r>
              <a:rPr lang="en-US" altLang="zh-CN" sz="2800" u="sng">
                <a:latin typeface="黑体" panose="02010609060101010101" pitchFamily="49" charset="-122"/>
                <a:ea typeface="黑体" panose="02010609060101010101" pitchFamily="49" charset="-122"/>
              </a:rPr>
              <a:t>                   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          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38244" name="Group 6"/>
          <p:cNvGrpSpPr/>
          <p:nvPr/>
        </p:nvGrpSpPr>
        <p:grpSpPr>
          <a:xfrm>
            <a:off x="2438400" y="414338"/>
            <a:ext cx="7415213" cy="3114675"/>
            <a:chOff x="1152" y="-42"/>
            <a:chExt cx="3504" cy="1962"/>
          </a:xfrm>
        </p:grpSpPr>
        <p:sp>
          <p:nvSpPr>
            <p:cNvPr id="138245" name="Rectangle 7"/>
            <p:cNvSpPr/>
            <p:nvPr/>
          </p:nvSpPr>
          <p:spPr>
            <a:xfrm>
              <a:off x="1152" y="288"/>
              <a:ext cx="1392" cy="1632"/>
            </a:xfrm>
            <a:prstGeom prst="rect">
              <a:avLst/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8246" name="Rectangle 8"/>
            <p:cNvSpPr/>
            <p:nvPr/>
          </p:nvSpPr>
          <p:spPr>
            <a:xfrm>
              <a:off x="2544" y="288"/>
              <a:ext cx="1152" cy="1632"/>
            </a:xfrm>
            <a:prstGeom prst="rect">
              <a:avLst/>
            </a:prstGeom>
            <a:solidFill>
              <a:srgbClr val="FFCC00">
                <a:alpha val="78038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8247" name="Rectangle 9"/>
            <p:cNvSpPr/>
            <p:nvPr/>
          </p:nvSpPr>
          <p:spPr>
            <a:xfrm>
              <a:off x="3696" y="288"/>
              <a:ext cx="672" cy="1632"/>
            </a:xfrm>
            <a:prstGeom prst="rect">
              <a:avLst/>
            </a:prstGeom>
            <a:solidFill>
              <a:srgbClr val="66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endParaRPr lang="zh-CN" altLang="zh-CN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8248" name="Line 10"/>
            <p:cNvSpPr/>
            <p:nvPr/>
          </p:nvSpPr>
          <p:spPr>
            <a:xfrm>
              <a:off x="1152" y="0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49" name="Line 11"/>
            <p:cNvSpPr/>
            <p:nvPr/>
          </p:nvSpPr>
          <p:spPr>
            <a:xfrm>
              <a:off x="4368" y="0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50" name="Line 12"/>
            <p:cNvSpPr/>
            <p:nvPr/>
          </p:nvSpPr>
          <p:spPr>
            <a:xfrm>
              <a:off x="2544" y="0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51" name="Line 13"/>
            <p:cNvSpPr/>
            <p:nvPr/>
          </p:nvSpPr>
          <p:spPr>
            <a:xfrm>
              <a:off x="3696" y="0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52" name="Line 14"/>
            <p:cNvSpPr/>
            <p:nvPr/>
          </p:nvSpPr>
          <p:spPr>
            <a:xfrm>
              <a:off x="1152" y="144"/>
              <a:ext cx="139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53" name="Line 15"/>
            <p:cNvSpPr/>
            <p:nvPr/>
          </p:nvSpPr>
          <p:spPr>
            <a:xfrm>
              <a:off x="2544" y="144"/>
              <a:ext cx="115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54" name="Line 16"/>
            <p:cNvSpPr/>
            <p:nvPr/>
          </p:nvSpPr>
          <p:spPr>
            <a:xfrm>
              <a:off x="3696" y="144"/>
              <a:ext cx="672" cy="0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55" name="Text Box 17"/>
            <p:cNvSpPr txBox="1"/>
            <p:nvPr/>
          </p:nvSpPr>
          <p:spPr>
            <a:xfrm>
              <a:off x="3888" y="-42"/>
              <a:ext cx="33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8256" name="Text Box 18"/>
            <p:cNvSpPr txBox="1"/>
            <p:nvPr/>
          </p:nvSpPr>
          <p:spPr>
            <a:xfrm>
              <a:off x="2976" y="-42"/>
              <a:ext cx="33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8257" name="Text Box 19"/>
            <p:cNvSpPr txBox="1"/>
            <p:nvPr/>
          </p:nvSpPr>
          <p:spPr>
            <a:xfrm>
              <a:off x="1728" y="-42"/>
              <a:ext cx="33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38258" name="Line 20"/>
            <p:cNvSpPr/>
            <p:nvPr/>
          </p:nvSpPr>
          <p:spPr>
            <a:xfrm>
              <a:off x="4368" y="288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59" name="Line 21"/>
            <p:cNvSpPr/>
            <p:nvPr/>
          </p:nvSpPr>
          <p:spPr>
            <a:xfrm>
              <a:off x="4368" y="1920"/>
              <a:ext cx="28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60" name="Line 22"/>
            <p:cNvSpPr/>
            <p:nvPr/>
          </p:nvSpPr>
          <p:spPr>
            <a:xfrm>
              <a:off x="4512" y="288"/>
              <a:ext cx="0" cy="1632"/>
            </a:xfrm>
            <a:prstGeom prst="line">
              <a:avLst/>
            </a:prstGeom>
            <a:ln w="38100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61" name="Text Box 23"/>
            <p:cNvSpPr txBox="1"/>
            <p:nvPr/>
          </p:nvSpPr>
          <p:spPr>
            <a:xfrm>
              <a:off x="4368" y="864"/>
              <a:ext cx="192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endPara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138272" name="组合 138271"/>
          <p:cNvGrpSpPr/>
          <p:nvPr/>
        </p:nvGrpSpPr>
        <p:grpSpPr>
          <a:xfrm>
            <a:off x="200025" y="3700463"/>
            <a:ext cx="11634788" cy="1168400"/>
            <a:chOff x="30" y="2331"/>
            <a:chExt cx="7329" cy="736"/>
          </a:xfrm>
        </p:grpSpPr>
        <p:sp>
          <p:nvSpPr>
            <p:cNvPr id="138263" name="Text Box 24"/>
            <p:cNvSpPr txBox="1"/>
            <p:nvPr/>
          </p:nvSpPr>
          <p:spPr>
            <a:xfrm>
              <a:off x="6527" y="2331"/>
              <a:ext cx="8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8264" name="Text Box 25"/>
            <p:cNvSpPr txBox="1"/>
            <p:nvPr/>
          </p:nvSpPr>
          <p:spPr>
            <a:xfrm>
              <a:off x="862" y="2741"/>
              <a:ext cx="8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r>
                <a:rPr lang="en-US" altLang="zh-CN" sz="2800" b="1" i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8265" name="Text Box 26"/>
            <p:cNvSpPr txBox="1"/>
            <p:nvPr/>
          </p:nvSpPr>
          <p:spPr>
            <a:xfrm>
              <a:off x="30" y="2741"/>
              <a:ext cx="83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b="1" i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r>
                <a:rPr lang="en-US" altLang="zh-CN" sz="2800" b="1" i="1" err="1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6" name="Text Box 28"/>
          <p:cNvSpPr txBox="1"/>
          <p:nvPr/>
        </p:nvSpPr>
        <p:spPr>
          <a:xfrm>
            <a:off x="9048750" y="4868863"/>
            <a:ext cx="26400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a+b+c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7" name="Text Box 30"/>
          <p:cNvSpPr txBox="1"/>
          <p:nvPr/>
        </p:nvSpPr>
        <p:spPr>
          <a:xfrm>
            <a:off x="8159750" y="5681663"/>
            <a:ext cx="34528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a+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b+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8" name="Group 37"/>
          <p:cNvGrpSpPr/>
          <p:nvPr/>
        </p:nvGrpSpPr>
        <p:grpSpPr>
          <a:xfrm>
            <a:off x="6305550" y="5999163"/>
            <a:ext cx="1524000" cy="152400"/>
            <a:chOff x="2304" y="3840"/>
            <a:chExt cx="720" cy="96"/>
          </a:xfrm>
        </p:grpSpPr>
        <p:sp>
          <p:nvSpPr>
            <p:cNvPr id="138269" name="Line 34"/>
            <p:cNvSpPr/>
            <p:nvPr/>
          </p:nvSpPr>
          <p:spPr>
            <a:xfrm>
              <a:off x="2304" y="3840"/>
              <a:ext cx="720" cy="0"/>
            </a:xfrm>
            <a:prstGeom prst="line">
              <a:avLst/>
            </a:prstGeom>
            <a:ln w="38100" cap="flat" cmpd="sng">
              <a:solidFill>
                <a:srgbClr val="0099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8270" name="Line 36"/>
            <p:cNvSpPr/>
            <p:nvPr/>
          </p:nvSpPr>
          <p:spPr>
            <a:xfrm>
              <a:off x="2304" y="3936"/>
              <a:ext cx="720" cy="0"/>
            </a:xfrm>
            <a:prstGeom prst="line">
              <a:avLst/>
            </a:prstGeom>
            <a:ln w="38100" cap="flat" cmpd="sng">
              <a:solidFill>
                <a:srgbClr val="0099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1" name="Text Box 38"/>
          <p:cNvSpPr txBox="1"/>
          <p:nvPr/>
        </p:nvSpPr>
        <p:spPr>
          <a:xfrm>
            <a:off x="4537075" y="5730875"/>
            <a:ext cx="264318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a+b+c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8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16"/>
          <p:cNvGrpSpPr/>
          <p:nvPr/>
        </p:nvGrpSpPr>
        <p:grpSpPr>
          <a:xfrm>
            <a:off x="2162175" y="3822700"/>
            <a:ext cx="8521700" cy="650875"/>
            <a:chOff x="1269" y="3748"/>
            <a:chExt cx="3379" cy="410"/>
          </a:xfrm>
        </p:grpSpPr>
        <p:sp>
          <p:nvSpPr>
            <p:cNvPr id="139267" name="Text Box 11"/>
            <p:cNvSpPr txBox="1"/>
            <p:nvPr/>
          </p:nvSpPr>
          <p:spPr>
            <a:xfrm>
              <a:off x="3016" y="3748"/>
              <a:ext cx="163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3200" b="1" i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r>
                <a:rPr lang="en-US" altLang="zh-CN" sz="3200" b="1" i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a+</a:t>
              </a:r>
              <a:r>
                <a:rPr lang="en-US" altLang="zh-CN" sz="3200" b="1" i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r>
                <a:rPr lang="en-US" altLang="zh-CN" sz="3200" b="1" i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b+</a:t>
              </a:r>
              <a:r>
                <a:rPr lang="en-US" altLang="zh-CN" sz="3200" b="1" i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r>
                <a:rPr lang="en-US" altLang="zh-CN" sz="3200" b="1" i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pSp>
          <p:nvGrpSpPr>
            <p:cNvPr id="139268" name="Group 12"/>
            <p:cNvGrpSpPr/>
            <p:nvPr/>
          </p:nvGrpSpPr>
          <p:grpSpPr>
            <a:xfrm>
              <a:off x="2256" y="3888"/>
              <a:ext cx="720" cy="96"/>
              <a:chOff x="2304" y="3840"/>
              <a:chExt cx="720" cy="96"/>
            </a:xfrm>
          </p:grpSpPr>
          <p:sp>
            <p:nvSpPr>
              <p:cNvPr id="139269" name="Line 13"/>
              <p:cNvSpPr/>
              <p:nvPr/>
            </p:nvSpPr>
            <p:spPr>
              <a:xfrm>
                <a:off x="2304" y="3840"/>
                <a:ext cx="720" cy="0"/>
              </a:xfrm>
              <a:prstGeom prst="line">
                <a:avLst/>
              </a:prstGeom>
              <a:ln w="38100" cap="flat" cmpd="sng">
                <a:solidFill>
                  <a:srgbClr val="0099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39270" name="Line 14"/>
              <p:cNvSpPr/>
              <p:nvPr/>
            </p:nvSpPr>
            <p:spPr>
              <a:xfrm>
                <a:off x="2304" y="3936"/>
                <a:ext cx="720" cy="0"/>
              </a:xfrm>
              <a:prstGeom prst="line">
                <a:avLst/>
              </a:prstGeom>
              <a:ln w="38100" cap="flat" cmpd="sng">
                <a:solidFill>
                  <a:srgbClr val="0099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39271" name="Text Box 15"/>
            <p:cNvSpPr txBox="1"/>
            <p:nvPr/>
          </p:nvSpPr>
          <p:spPr>
            <a:xfrm>
              <a:off x="1269" y="3793"/>
              <a:ext cx="124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3200" b="1" i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Arial" panose="020B0604020202020204" pitchFamily="34" charset="0"/>
                </a:rPr>
                <a:t>p</a:t>
              </a:r>
              <a:r>
                <a:rPr lang="en-US" altLang="zh-CN" sz="3200" b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en-US" altLang="zh-CN" sz="3200" b="1" i="1" err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a+b+c</a:t>
              </a:r>
              <a:r>
                <a: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8" name="Text Box 17"/>
          <p:cNvSpPr txBox="1"/>
          <p:nvPr/>
        </p:nvSpPr>
        <p:spPr>
          <a:xfrm>
            <a:off x="1930400" y="3040063"/>
            <a:ext cx="36226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en-US" altLang="zh-CN" sz="3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 + b+ c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9" name="Group 24"/>
          <p:cNvGrpSpPr/>
          <p:nvPr/>
        </p:nvGrpSpPr>
        <p:grpSpPr>
          <a:xfrm>
            <a:off x="4826000" y="3276600"/>
            <a:ext cx="1803400" cy="112713"/>
            <a:chOff x="2304" y="3840"/>
            <a:chExt cx="720" cy="96"/>
          </a:xfrm>
        </p:grpSpPr>
        <p:sp>
          <p:nvSpPr>
            <p:cNvPr id="139274" name="Line 25"/>
            <p:cNvSpPr/>
            <p:nvPr/>
          </p:nvSpPr>
          <p:spPr>
            <a:xfrm>
              <a:off x="2304" y="3840"/>
              <a:ext cx="720" cy="0"/>
            </a:xfrm>
            <a:prstGeom prst="line">
              <a:avLst/>
            </a:prstGeom>
            <a:ln w="38100" cap="flat" cmpd="sng">
              <a:solidFill>
                <a:srgbClr val="0099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39275" name="Line 26"/>
            <p:cNvSpPr/>
            <p:nvPr/>
          </p:nvSpPr>
          <p:spPr>
            <a:xfrm>
              <a:off x="2304" y="3936"/>
              <a:ext cx="720" cy="0"/>
            </a:xfrm>
            <a:prstGeom prst="line">
              <a:avLst/>
            </a:prstGeom>
            <a:ln w="38100" cap="flat" cmpd="sng">
              <a:solidFill>
                <a:srgbClr val="0099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2" name="AutoShape 28"/>
          <p:cNvSpPr/>
          <p:nvPr/>
        </p:nvSpPr>
        <p:spPr>
          <a:xfrm rot="5400000" flipV="1">
            <a:off x="2260600" y="2636838"/>
            <a:ext cx="212725" cy="598487"/>
          </a:xfrm>
          <a:prstGeom prst="leftBracket">
            <a:avLst>
              <a:gd name="adj" fmla="val 0"/>
            </a:avLst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 rot="0" vert="eaVert" wrap="none" anchor="ctr"/>
          <a:p>
            <a:pPr>
              <a:buFont typeface="Arial" panose="020B0604020202020204" pitchFamily="34" charset="0"/>
              <a:buNone/>
            </a:pP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9277" name="AutoShape 29"/>
          <p:cNvSpPr/>
          <p:nvPr/>
        </p:nvSpPr>
        <p:spPr>
          <a:xfrm rot="5400000" flipV="1">
            <a:off x="2541588" y="2233613"/>
            <a:ext cx="395287" cy="1222375"/>
          </a:xfrm>
          <a:prstGeom prst="leftBracket">
            <a:avLst>
              <a:gd name="adj" fmla="val 0"/>
            </a:avLst>
          </a:prstGeom>
          <a:noFill/>
          <a:ln w="38100" cap="flat" cmpd="sng">
            <a:solidFill>
              <a:schemeClr val="hlink"/>
            </a:solidFill>
            <a:prstDash val="solid"/>
            <a:headEnd type="none" w="med" len="med"/>
            <a:tailEnd type="triangle" w="med" len="med"/>
          </a:ln>
        </p:spPr>
        <p:txBody>
          <a:bodyPr rot="0" vert="eaVert" wrap="none" anchor="ctr"/>
          <a:p>
            <a:pPr>
              <a:buFont typeface="Arial" panose="020B0604020202020204" pitchFamily="34" charset="0"/>
              <a:buNone/>
            </a:pP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AutoShape 30"/>
          <p:cNvSpPr/>
          <p:nvPr/>
        </p:nvSpPr>
        <p:spPr>
          <a:xfrm rot="5400000" flipV="1">
            <a:off x="3025775" y="1617663"/>
            <a:ext cx="533400" cy="2362200"/>
          </a:xfrm>
          <a:prstGeom prst="leftBracket">
            <a:avLst>
              <a:gd name="adj" fmla="val 0"/>
            </a:avLst>
          </a:prstGeom>
          <a:noFill/>
          <a:ln w="38100" cap="flat" cmpd="sng">
            <a:solidFill>
              <a:srgbClr val="660066"/>
            </a:solidFill>
            <a:prstDash val="solid"/>
            <a:headEnd type="none" w="med" len="med"/>
            <a:tailEnd type="triangle" w="med" len="med"/>
          </a:ln>
        </p:spPr>
        <p:txBody>
          <a:bodyPr rot="0" vert="eaVert" wrap="none" anchor="ctr"/>
          <a:p>
            <a:pPr>
              <a:buFont typeface="Arial" panose="020B0604020202020204" pitchFamily="34" charset="0"/>
              <a:buNone/>
            </a:pPr>
            <a:endParaRPr lang="zh-CN" altLang="en-US" sz="3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Text Box 31"/>
          <p:cNvSpPr txBox="1"/>
          <p:nvPr/>
        </p:nvSpPr>
        <p:spPr>
          <a:xfrm>
            <a:off x="7823200" y="2967038"/>
            <a:ext cx="15319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32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zh-CN" sz="3200" b="1" i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 Box 33"/>
          <p:cNvSpPr txBox="1"/>
          <p:nvPr/>
        </p:nvSpPr>
        <p:spPr>
          <a:xfrm>
            <a:off x="8550275" y="3021013"/>
            <a:ext cx="8366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US" altLang="zh-CN" sz="3200" b="1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Text Box 34"/>
          <p:cNvSpPr txBox="1"/>
          <p:nvPr/>
        </p:nvSpPr>
        <p:spPr>
          <a:xfrm>
            <a:off x="9012238" y="2967038"/>
            <a:ext cx="16716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3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en-US" altLang="zh-CN" sz="3200" b="1" i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" name="Text Box 35"/>
          <p:cNvSpPr txBox="1"/>
          <p:nvPr/>
        </p:nvSpPr>
        <p:spPr>
          <a:xfrm>
            <a:off x="6777038" y="2967038"/>
            <a:ext cx="13922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p</a:t>
            </a:r>
            <a:r>
              <a:rPr lang="en-US" altLang="zh-CN" sz="3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zh-CN" sz="3200" b="1" i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Text Box 36"/>
          <p:cNvSpPr txBox="1"/>
          <p:nvPr/>
        </p:nvSpPr>
        <p:spPr>
          <a:xfrm>
            <a:off x="7404100" y="2997200"/>
            <a:ext cx="8350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US" altLang="zh-CN" sz="3200" b="1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0" name="Text Box 37"/>
          <p:cNvSpPr txBox="1"/>
          <p:nvPr/>
        </p:nvSpPr>
        <p:spPr>
          <a:xfrm>
            <a:off x="3351213" y="1568450"/>
            <a:ext cx="725011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根据乘法的分配律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500"/>
                            </p:stCondLst>
                            <p:childTnLst>
                              <p:par>
                                <p:cTn id="8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 bldLvl="0" animBg="1"/>
      <p:bldP spid="139277" grpId="0" bldLvl="0" animBg="1"/>
      <p:bldP spid="14" grpId="0" bldLvl="0" animBg="1"/>
      <p:bldP spid="15" grpId="0"/>
      <p:bldP spid="16" grpId="0"/>
      <p:bldP spid="17" grpId="0"/>
      <p:bldP spid="18" grpId="0"/>
      <p:bldP spid="19" grpId="0"/>
      <p:bldP spid="20" grpId="0"/>
      <p:bldP spid="20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0290" name="组合 17"/>
          <p:cNvGrpSpPr/>
          <p:nvPr/>
        </p:nvGrpSpPr>
        <p:grpSpPr>
          <a:xfrm>
            <a:off x="493713" y="523875"/>
            <a:ext cx="1939925" cy="531813"/>
            <a:chOff x="0" y="1"/>
            <a:chExt cx="4104456" cy="540726"/>
          </a:xfrm>
        </p:grpSpPr>
        <p:sp>
          <p:nvSpPr>
            <p:cNvPr id="140291" name="圆角矩形 31"/>
            <p:cNvSpPr/>
            <p:nvPr/>
          </p:nvSpPr>
          <p:spPr>
            <a:xfrm>
              <a:off x="0" y="1"/>
              <a:ext cx="4104456" cy="469395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>
                <a:buFont typeface="Arial" panose="020B0604020202020204" pitchFamily="34" charset="0"/>
                <a:buNone/>
              </a:pPr>
              <a:endPara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0292" name="文本框 19"/>
            <p:cNvSpPr/>
            <p:nvPr/>
          </p:nvSpPr>
          <p:spPr>
            <a:xfrm>
              <a:off x="72437" y="48978"/>
              <a:ext cx="4032016" cy="49174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知识要点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0293" name="矩形 112"/>
          <p:cNvSpPr/>
          <p:nvPr/>
        </p:nvSpPr>
        <p:spPr>
          <a:xfrm>
            <a:off x="527050" y="1055688"/>
            <a:ext cx="5675313" cy="431800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单项式乘以多项式的法则</a:t>
            </a:r>
            <a:endParaRPr lang="zh-CN" altLang="en-US" sz="28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93713" y="1593850"/>
            <a:ext cx="11136313" cy="1371600"/>
          </a:xfrm>
          <a:prstGeom prst="rect">
            <a:avLst/>
          </a:prstGeom>
          <a:solidFill>
            <a:srgbClr val="00FFFF">
              <a:alpha val="23000"/>
            </a:srgbClr>
          </a:solidFill>
          <a:ln w="25400" algn="ctr">
            <a:solidFill>
              <a:schemeClr val="accent3">
                <a:lumMod val="50000"/>
                <a:alpha val="59000"/>
              </a:schemeClr>
            </a:solidFill>
            <a:miter lim="800000"/>
          </a:ln>
          <a:effectLst/>
        </p:spPr>
        <p:txBody>
          <a:bodyPr wrap="squar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单项式与多项式相乘，就是用单项式乘多项式的每一项，再把所得的积相加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13"/>
          <p:cNvGrpSpPr/>
          <p:nvPr/>
        </p:nvGrpSpPr>
        <p:grpSpPr>
          <a:xfrm>
            <a:off x="671513" y="5195888"/>
            <a:ext cx="9455150" cy="1371600"/>
            <a:chOff x="142875" y="4221750"/>
            <a:chExt cx="7093421" cy="1369734"/>
          </a:xfrm>
        </p:grpSpPr>
        <p:sp>
          <p:nvSpPr>
            <p:cNvPr id="140296" name="Rectangle 7"/>
            <p:cNvSpPr/>
            <p:nvPr/>
          </p:nvSpPr>
          <p:spPr>
            <a:xfrm>
              <a:off x="142875" y="4221750"/>
              <a:ext cx="7093421" cy="136973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Arial" panose="020B0604020202020204" pitchFamily="34" charset="0"/>
                  <a:ea typeface="黑体" panose="02010609060101010101" pitchFamily="49" charset="-122"/>
                </a:rPr>
                <a:t>        </a:t>
              </a: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依据是乘法分配律</a:t>
              </a:r>
              <a:endParaRPr lang="zh-CN" altLang="en-US" sz="2800" dirty="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>
                <a:lnSpc>
                  <a:spcPct val="150000"/>
                </a:lnSpc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（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）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积的项数与多项式的项数相同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zh-CN" altLang="en-US" sz="2800" dirty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grpSp>
          <p:nvGrpSpPr>
            <p:cNvPr id="140297" name="组合 38"/>
            <p:cNvGrpSpPr/>
            <p:nvPr/>
          </p:nvGrpSpPr>
          <p:grpSpPr>
            <a:xfrm>
              <a:off x="179512" y="4435896"/>
              <a:ext cx="698500" cy="649922"/>
              <a:chOff x="579589" y="5301208"/>
              <a:chExt cx="697627" cy="648705"/>
            </a:xfrm>
          </p:grpSpPr>
          <p:grpSp>
            <p:nvGrpSpPr>
              <p:cNvPr id="140298" name="组合 35"/>
              <p:cNvGrpSpPr/>
              <p:nvPr/>
            </p:nvGrpSpPr>
            <p:grpSpPr>
              <a:xfrm>
                <a:off x="579848" y="5301208"/>
                <a:ext cx="648072" cy="648705"/>
                <a:chOff x="435832" y="5318792"/>
                <a:chExt cx="648072" cy="648705"/>
              </a:xfrm>
            </p:grpSpPr>
            <p:sp>
              <p:nvSpPr>
                <p:cNvPr id="140299" name="椭圆 33"/>
                <p:cNvSpPr/>
                <p:nvPr/>
              </p:nvSpPr>
              <p:spPr>
                <a:xfrm>
                  <a:off x="435832" y="5319425"/>
                  <a:ext cx="648072" cy="648072"/>
                </a:xfrm>
                <a:prstGeom prst="ellipse">
                  <a:avLst/>
                </a:prstGeom>
                <a:solidFill>
                  <a:srgbClr val="EB2A03"/>
                </a:solidFill>
                <a:ln w="9525">
                  <a:noFill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00" name="椭圆 34"/>
                <p:cNvSpPr/>
                <p:nvPr/>
              </p:nvSpPr>
              <p:spPr>
                <a:xfrm>
                  <a:off x="539552" y="5318792"/>
                  <a:ext cx="504056" cy="504056"/>
                </a:xfrm>
                <a:prstGeom prst="ellipse">
                  <a:avLst/>
                </a:prstGeom>
                <a:solidFill>
                  <a:srgbClr val="FFCC00">
                    <a:alpha val="62744"/>
                  </a:srgbClr>
                </a:solidFill>
                <a:ln w="9525">
                  <a:noFill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40301" name="TextBox 37"/>
              <p:cNvSpPr txBox="1"/>
              <p:nvPr/>
            </p:nvSpPr>
            <p:spPr>
              <a:xfrm>
                <a:off x="579589" y="5373216"/>
                <a:ext cx="697627" cy="40011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000" b="1" dirty="0">
                    <a:solidFill>
                      <a:srgbClr val="00206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注意</a:t>
                </a:r>
                <a:endParaRPr lang="zh-CN" altLang="en-US" sz="2000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" name="Group 4"/>
          <p:cNvGrpSpPr/>
          <p:nvPr/>
        </p:nvGrpSpPr>
        <p:grpSpPr>
          <a:xfrm>
            <a:off x="2376488" y="3040063"/>
            <a:ext cx="2397125" cy="2330450"/>
            <a:chOff x="2925" y="345"/>
            <a:chExt cx="1905" cy="1468"/>
          </a:xfrm>
        </p:grpSpPr>
        <p:grpSp>
          <p:nvGrpSpPr>
            <p:cNvPr id="140303" name="Group 5"/>
            <p:cNvGrpSpPr/>
            <p:nvPr/>
          </p:nvGrpSpPr>
          <p:grpSpPr>
            <a:xfrm>
              <a:off x="2925" y="345"/>
              <a:ext cx="453" cy="1134"/>
              <a:chOff x="2608" y="436"/>
              <a:chExt cx="453" cy="1134"/>
            </a:xfrm>
          </p:grpSpPr>
          <p:grpSp>
            <p:nvGrpSpPr>
              <p:cNvPr id="140304" name="Group 6"/>
              <p:cNvGrpSpPr/>
              <p:nvPr/>
            </p:nvGrpSpPr>
            <p:grpSpPr>
              <a:xfrm>
                <a:off x="2608" y="436"/>
                <a:ext cx="453" cy="1134"/>
                <a:chOff x="2608" y="436"/>
                <a:chExt cx="453" cy="1134"/>
              </a:xfrm>
            </p:grpSpPr>
            <p:sp>
              <p:nvSpPr>
                <p:cNvPr id="140305" name="Line 7"/>
                <p:cNvSpPr/>
                <p:nvPr/>
              </p:nvSpPr>
              <p:spPr>
                <a:xfrm flipH="1">
                  <a:off x="2789" y="436"/>
                  <a:ext cx="272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06" name="Line 8"/>
                <p:cNvSpPr/>
                <p:nvPr/>
              </p:nvSpPr>
              <p:spPr>
                <a:xfrm flipH="1">
                  <a:off x="2789" y="1570"/>
                  <a:ext cx="272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07" name="Line 9"/>
                <p:cNvSpPr/>
                <p:nvPr/>
              </p:nvSpPr>
              <p:spPr>
                <a:xfrm>
                  <a:off x="2880" y="436"/>
                  <a:ext cx="0" cy="1134"/>
                </a:xfrm>
                <a:prstGeom prst="line">
                  <a:avLst/>
                </a:prstGeom>
                <a:ln w="9525" cap="flat" cmpd="sng">
                  <a:solidFill>
                    <a:srgbClr val="FF0000"/>
                  </a:solidFill>
                  <a:prstDash val="solid"/>
                  <a:headEnd type="arrow" w="med" len="med"/>
                  <a:tailEnd type="arrow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08" name="Text Box 10"/>
                <p:cNvSpPr txBox="1"/>
                <p:nvPr/>
              </p:nvSpPr>
              <p:spPr>
                <a:xfrm>
                  <a:off x="2608" y="799"/>
                  <a:ext cx="408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buFont typeface="Arial" panose="020B0604020202020204" pitchFamily="34" charset="0"/>
                    <a:buNone/>
                  </a:pPr>
                  <a:r>
                    <a:rPr lang="en-GB" altLang="zh-CN" sz="2400" b="1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p</a:t>
                  </a:r>
                  <a:endPara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0309" name="Line 11"/>
              <p:cNvSpPr/>
              <p:nvPr/>
            </p:nvSpPr>
            <p:spPr>
              <a:xfrm flipH="1">
                <a:off x="2789" y="436"/>
                <a:ext cx="27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40310" name="Group 12"/>
            <p:cNvGrpSpPr/>
            <p:nvPr/>
          </p:nvGrpSpPr>
          <p:grpSpPr>
            <a:xfrm>
              <a:off x="3378" y="345"/>
              <a:ext cx="1452" cy="1468"/>
              <a:chOff x="3378" y="436"/>
              <a:chExt cx="1452" cy="1468"/>
            </a:xfrm>
          </p:grpSpPr>
          <p:sp>
            <p:nvSpPr>
              <p:cNvPr id="140311" name="Rectangle 13"/>
              <p:cNvSpPr/>
              <p:nvPr/>
            </p:nvSpPr>
            <p:spPr>
              <a:xfrm>
                <a:off x="3378" y="436"/>
                <a:ext cx="1451" cy="1134"/>
              </a:xfrm>
              <a:prstGeom prst="rect">
                <a:avLst/>
              </a:prstGeom>
              <a:solidFill>
                <a:schemeClr val="fol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>
                  <a:buFont typeface="Arial" panose="020B0604020202020204" pitchFamily="34" charset="0"/>
                  <a:buNone/>
                </a:pPr>
                <a:endParaRPr lang="zh-CN" altLang="en-US" sz="2400" b="1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grpSp>
            <p:nvGrpSpPr>
              <p:cNvPr id="140312" name="Group 14"/>
              <p:cNvGrpSpPr/>
              <p:nvPr/>
            </p:nvGrpSpPr>
            <p:grpSpPr>
              <a:xfrm>
                <a:off x="3378" y="1570"/>
                <a:ext cx="1452" cy="334"/>
                <a:chOff x="3378" y="1570"/>
                <a:chExt cx="1452" cy="334"/>
              </a:xfrm>
            </p:grpSpPr>
            <p:sp>
              <p:nvSpPr>
                <p:cNvPr id="140313" name="Line 15"/>
                <p:cNvSpPr/>
                <p:nvPr/>
              </p:nvSpPr>
              <p:spPr>
                <a:xfrm>
                  <a:off x="3378" y="1570"/>
                  <a:ext cx="0" cy="22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14" name="Line 16"/>
                <p:cNvSpPr/>
                <p:nvPr/>
              </p:nvSpPr>
              <p:spPr>
                <a:xfrm>
                  <a:off x="4830" y="1570"/>
                  <a:ext cx="0" cy="227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15" name="Line 17"/>
                <p:cNvSpPr/>
                <p:nvPr/>
              </p:nvSpPr>
              <p:spPr>
                <a:xfrm>
                  <a:off x="3388" y="1706"/>
                  <a:ext cx="1407" cy="0"/>
                </a:xfrm>
                <a:prstGeom prst="line">
                  <a:avLst/>
                </a:prstGeom>
                <a:ln w="9525" cap="flat" cmpd="sng">
                  <a:solidFill>
                    <a:srgbClr val="FF0000"/>
                  </a:solidFill>
                  <a:prstDash val="solid"/>
                  <a:headEnd type="arrow" w="med" len="med"/>
                  <a:tailEnd type="arrow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16" name="Text Box 18"/>
                <p:cNvSpPr txBox="1"/>
                <p:nvPr/>
              </p:nvSpPr>
              <p:spPr>
                <a:xfrm>
                  <a:off x="3956" y="1616"/>
                  <a:ext cx="332" cy="288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buFont typeface="Arial" panose="020B0604020202020204" pitchFamily="34" charset="0"/>
                    <a:buNone/>
                  </a:pPr>
                  <a:r>
                    <a:rPr lang="en-GB" altLang="zh-CN" sz="2400" b="1" i="1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b</a:t>
                  </a:r>
                  <a:endParaRPr lang="en-GB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16" name="Group 19"/>
          <p:cNvGrpSpPr/>
          <p:nvPr/>
        </p:nvGrpSpPr>
        <p:grpSpPr>
          <a:xfrm>
            <a:off x="1025525" y="3052763"/>
            <a:ext cx="1919288" cy="2327275"/>
            <a:chOff x="2472" y="436"/>
            <a:chExt cx="907" cy="1466"/>
          </a:xfrm>
        </p:grpSpPr>
        <p:grpSp>
          <p:nvGrpSpPr>
            <p:cNvPr id="140318" name="Group 20"/>
            <p:cNvGrpSpPr/>
            <p:nvPr/>
          </p:nvGrpSpPr>
          <p:grpSpPr>
            <a:xfrm>
              <a:off x="2472" y="436"/>
              <a:ext cx="317" cy="1134"/>
              <a:chOff x="2744" y="436"/>
              <a:chExt cx="317" cy="1134"/>
            </a:xfrm>
          </p:grpSpPr>
          <p:grpSp>
            <p:nvGrpSpPr>
              <p:cNvPr id="140319" name="Group 21"/>
              <p:cNvGrpSpPr/>
              <p:nvPr/>
            </p:nvGrpSpPr>
            <p:grpSpPr>
              <a:xfrm>
                <a:off x="2744" y="436"/>
                <a:ext cx="317" cy="1134"/>
                <a:chOff x="2744" y="436"/>
                <a:chExt cx="317" cy="1134"/>
              </a:xfrm>
            </p:grpSpPr>
            <p:sp>
              <p:nvSpPr>
                <p:cNvPr id="140320" name="Line 22"/>
                <p:cNvSpPr/>
                <p:nvPr/>
              </p:nvSpPr>
              <p:spPr>
                <a:xfrm flipH="1">
                  <a:off x="2789" y="436"/>
                  <a:ext cx="272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21" name="Line 23"/>
                <p:cNvSpPr/>
                <p:nvPr/>
              </p:nvSpPr>
              <p:spPr>
                <a:xfrm flipH="1">
                  <a:off x="2789" y="1570"/>
                  <a:ext cx="272" cy="0"/>
                </a:xfrm>
                <a:prstGeom prst="line">
                  <a:avLst/>
                </a:prstGeom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22" name="Line 24"/>
                <p:cNvSpPr/>
                <p:nvPr/>
              </p:nvSpPr>
              <p:spPr>
                <a:xfrm>
                  <a:off x="2880" y="436"/>
                  <a:ext cx="0" cy="1134"/>
                </a:xfrm>
                <a:prstGeom prst="line">
                  <a:avLst/>
                </a:prstGeom>
                <a:ln w="9525" cap="flat" cmpd="sng">
                  <a:solidFill>
                    <a:srgbClr val="FF0000"/>
                  </a:solidFill>
                  <a:prstDash val="solid"/>
                  <a:headEnd type="arrow" w="med" len="med"/>
                  <a:tailEnd type="arrow" w="med" len="med"/>
                </a:ln>
              </p:spPr>
              <p:txBody>
                <a:bodyPr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40323" name="Text Box 25"/>
                <p:cNvSpPr txBox="1"/>
                <p:nvPr/>
              </p:nvSpPr>
              <p:spPr>
                <a:xfrm>
                  <a:off x="2744" y="799"/>
                  <a:ext cx="193" cy="288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>
                  <a:spAutoFit/>
                </a:bodyPr>
                <a:p>
                  <a:pPr>
                    <a:buFont typeface="Arial" panose="020B0604020202020204" pitchFamily="34" charset="0"/>
                    <a:buNone/>
                  </a:pPr>
                  <a:r>
                    <a:rPr lang="en-US" altLang="zh-CN" sz="2400" b="1" i="1">
                      <a:solidFill>
                        <a:srgbClr val="FF000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  <a:sym typeface="Arial" panose="020B0604020202020204" pitchFamily="34" charset="0"/>
                    </a:rPr>
                    <a:t>p</a:t>
                  </a:r>
                  <a:endPara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0324" name="Line 26"/>
              <p:cNvSpPr/>
              <p:nvPr/>
            </p:nvSpPr>
            <p:spPr>
              <a:xfrm flipH="1">
                <a:off x="2789" y="436"/>
                <a:ext cx="27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40325" name="Rectangle 27"/>
            <p:cNvSpPr/>
            <p:nvPr/>
          </p:nvSpPr>
          <p:spPr>
            <a:xfrm>
              <a:off x="2744" y="436"/>
              <a:ext cx="634" cy="1134"/>
            </a:xfrm>
            <a:prstGeom prst="rect">
              <a:avLst/>
            </a:prstGeom>
            <a:solidFill>
              <a:srgbClr val="00B05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pSp>
          <p:nvGrpSpPr>
            <p:cNvPr id="140326" name="Group 28"/>
            <p:cNvGrpSpPr/>
            <p:nvPr/>
          </p:nvGrpSpPr>
          <p:grpSpPr>
            <a:xfrm>
              <a:off x="2744" y="1570"/>
              <a:ext cx="635" cy="332"/>
              <a:chOff x="2744" y="1570"/>
              <a:chExt cx="635" cy="332"/>
            </a:xfrm>
          </p:grpSpPr>
          <p:sp>
            <p:nvSpPr>
              <p:cNvPr id="140327" name="Line 29"/>
              <p:cNvSpPr/>
              <p:nvPr/>
            </p:nvSpPr>
            <p:spPr>
              <a:xfrm>
                <a:off x="2744" y="1570"/>
                <a:ext cx="0" cy="22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0328" name="Line 30"/>
              <p:cNvSpPr/>
              <p:nvPr/>
            </p:nvSpPr>
            <p:spPr>
              <a:xfrm>
                <a:off x="2744" y="1706"/>
                <a:ext cx="635" cy="0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arrow" w="med" len="med"/>
                <a:tailEnd type="arrow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0329" name="Text Box 31"/>
              <p:cNvSpPr txBox="1"/>
              <p:nvPr/>
            </p:nvSpPr>
            <p:spPr>
              <a:xfrm>
                <a:off x="2925" y="1614"/>
                <a:ext cx="193" cy="288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GB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endParaRPr lang="en-GB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0" name="Group 32"/>
          <p:cNvGrpSpPr/>
          <p:nvPr/>
        </p:nvGrpSpPr>
        <p:grpSpPr>
          <a:xfrm>
            <a:off x="4778375" y="3052763"/>
            <a:ext cx="1633538" cy="2330450"/>
            <a:chOff x="4512" y="119"/>
            <a:chExt cx="771" cy="1468"/>
          </a:xfrm>
        </p:grpSpPr>
        <p:sp>
          <p:nvSpPr>
            <p:cNvPr id="140331" name="Rectangle 33"/>
            <p:cNvSpPr/>
            <p:nvPr/>
          </p:nvSpPr>
          <p:spPr>
            <a:xfrm>
              <a:off x="4512" y="119"/>
              <a:ext cx="499" cy="1134"/>
            </a:xfrm>
            <a:prstGeom prst="rect">
              <a:avLst/>
            </a:prstGeom>
            <a:solidFill>
              <a:srgbClr val="00B0F0">
                <a:alpha val="63136"/>
              </a:srgbClr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pSp>
          <p:nvGrpSpPr>
            <p:cNvPr id="140332" name="Group 34"/>
            <p:cNvGrpSpPr/>
            <p:nvPr/>
          </p:nvGrpSpPr>
          <p:grpSpPr>
            <a:xfrm>
              <a:off x="5011" y="119"/>
              <a:ext cx="272" cy="1134"/>
              <a:chOff x="5239" y="436"/>
              <a:chExt cx="272" cy="1134"/>
            </a:xfrm>
          </p:grpSpPr>
          <p:sp>
            <p:nvSpPr>
              <p:cNvPr id="140333" name="Line 35"/>
              <p:cNvSpPr/>
              <p:nvPr/>
            </p:nvSpPr>
            <p:spPr>
              <a:xfrm flipH="1">
                <a:off x="5239" y="1570"/>
                <a:ext cx="27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0334" name="Line 36"/>
              <p:cNvSpPr/>
              <p:nvPr/>
            </p:nvSpPr>
            <p:spPr>
              <a:xfrm>
                <a:off x="5330" y="436"/>
                <a:ext cx="0" cy="1134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arrow" w="med" len="med"/>
                <a:tailEnd type="arrow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0335" name="Text Box 37"/>
              <p:cNvSpPr txBox="1"/>
              <p:nvPr/>
            </p:nvSpPr>
            <p:spPr>
              <a:xfrm>
                <a:off x="5308" y="845"/>
                <a:ext cx="200" cy="288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US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p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40336" name="Line 38"/>
              <p:cNvSpPr/>
              <p:nvPr/>
            </p:nvSpPr>
            <p:spPr>
              <a:xfrm flipH="1">
                <a:off x="5239" y="436"/>
                <a:ext cx="272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40337" name="Group 39"/>
            <p:cNvGrpSpPr/>
            <p:nvPr/>
          </p:nvGrpSpPr>
          <p:grpSpPr>
            <a:xfrm>
              <a:off x="4512" y="1253"/>
              <a:ext cx="499" cy="334"/>
              <a:chOff x="4830" y="1570"/>
              <a:chExt cx="499" cy="334"/>
            </a:xfrm>
          </p:grpSpPr>
          <p:sp>
            <p:nvSpPr>
              <p:cNvPr id="140338" name="Line 40"/>
              <p:cNvSpPr/>
              <p:nvPr/>
            </p:nvSpPr>
            <p:spPr>
              <a:xfrm>
                <a:off x="5329" y="1570"/>
                <a:ext cx="0" cy="227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0339" name="Line 41"/>
              <p:cNvSpPr/>
              <p:nvPr/>
            </p:nvSpPr>
            <p:spPr>
              <a:xfrm>
                <a:off x="4830" y="1706"/>
                <a:ext cx="499" cy="0"/>
              </a:xfrm>
              <a:prstGeom prst="line">
                <a:avLst/>
              </a:prstGeom>
              <a:ln w="9525" cap="flat" cmpd="sng">
                <a:solidFill>
                  <a:srgbClr val="FF0000"/>
                </a:solidFill>
                <a:prstDash val="solid"/>
                <a:headEnd type="triangle" w="med" len="med"/>
                <a:tailEnd type="triangle" w="med" len="med"/>
              </a:ln>
            </p:spPr>
            <p:txBody>
              <a:bodyPr/>
              <a:p>
                <a:pPr>
                  <a:buFont typeface="Arial" panose="020B0604020202020204" pitchFamily="34" charset="0"/>
                  <a:buNone/>
                </a:pP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40340" name="Text Box 42"/>
              <p:cNvSpPr txBox="1"/>
              <p:nvPr/>
            </p:nvSpPr>
            <p:spPr>
              <a:xfrm>
                <a:off x="4966" y="1616"/>
                <a:ext cx="227" cy="288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en-GB" altLang="zh-CN" sz="2400" b="1" i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endParaRPr lang="en-GB" altLang="zh-CN" sz="2400" b="1" i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1314" name="Rectangle 2"/>
          <p:cNvSpPr/>
          <p:nvPr/>
        </p:nvSpPr>
        <p:spPr>
          <a:xfrm>
            <a:off x="5972175" y="2282825"/>
            <a:ext cx="184150" cy="519113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735013" y="1036638"/>
            <a:ext cx="8837613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>
                <a:solidFill>
                  <a:srgbClr val="228B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计算：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1316" name="Rectangle 4"/>
          <p:cNvSpPr/>
          <p:nvPr/>
        </p:nvSpPr>
        <p:spPr>
          <a:xfrm>
            <a:off x="769938" y="1555750"/>
            <a:ext cx="9652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(1)(-4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(2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+3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-1)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 </a:t>
            </a:r>
            <a:endParaRPr lang="zh-CN" altLang="en-US" sz="2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14400" y="2206625"/>
            <a:ext cx="8939213" cy="517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algn="just" eaLnBrk="0" hangingPunct="0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(1)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(-4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)·(2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+3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-1)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6" name="Rectangle 6"/>
          <p:cNvSpPr/>
          <p:nvPr/>
        </p:nvSpPr>
        <p:spPr>
          <a:xfrm>
            <a:off x="911225" y="2968625"/>
            <a:ext cx="7872413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algn="just" eaLnBrk="0" hangingPunct="0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936625" y="3600450"/>
            <a:ext cx="6503988" cy="517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-8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-12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+4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；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373188" y="2952750"/>
            <a:ext cx="2251075" cy="517525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45791" dir="2021404" algn="ctr" rotWithShape="0">
              <a:srgbClr val="9999FF"/>
            </a:outerShdw>
          </a:effectLst>
        </p:spPr>
        <p:txBody>
          <a:bodyPr wrap="non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(-4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)·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(2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4090988" y="2952750"/>
            <a:ext cx="1781175" cy="517525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45791" dir="2021404" algn="ctr" rotWithShape="0">
              <a:srgbClr val="9999FF"/>
            </a:outerShdw>
          </a:effectLst>
        </p:spPr>
        <p:txBody>
          <a:bodyPr wrap="non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(-4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)·3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endParaRPr lang="en-US" altLang="zh-CN" sz="2800" b="1" i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6380163" y="2952750"/>
            <a:ext cx="2017713" cy="517525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45791" dir="2021404" algn="ctr" rotWithShape="0">
              <a:srgbClr val="9999FF"/>
            </a:outerShdw>
          </a:effectLst>
        </p:spPr>
        <p:txBody>
          <a:bodyPr wrap="non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(-4</a:t>
            </a:r>
            <a:r>
              <a:rPr lang="en-US" altLang="zh-CN" sz="2800" b="1" i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)·(-1)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652838" y="2952750"/>
            <a:ext cx="387350" cy="519113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45791" dir="2021404" algn="ctr" rotWithShape="0">
              <a:srgbClr val="9999FF"/>
            </a:outerShdw>
          </a:effectLst>
        </p:spPr>
        <p:txBody>
          <a:bodyPr wrap="non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5956300" y="2952750"/>
            <a:ext cx="387350" cy="519113"/>
          </a:xfrm>
          <a:prstGeom prst="rect">
            <a:avLst/>
          </a:prstGeom>
          <a:noFill/>
          <a:ln w="12700">
            <a:noFill/>
            <a:miter lim="800000"/>
          </a:ln>
          <a:effectLst>
            <a:outerShdw dist="45791" dir="2021404" algn="ctr" rotWithShape="0">
              <a:srgbClr val="9999FF"/>
            </a:outerShdw>
          </a:effectLst>
        </p:spPr>
        <p:txBody>
          <a:bodyPr wrap="none"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41325" name="组合 17"/>
          <p:cNvGrpSpPr/>
          <p:nvPr/>
        </p:nvGrpSpPr>
        <p:grpSpPr>
          <a:xfrm>
            <a:off x="735013" y="503238"/>
            <a:ext cx="1955800" cy="533400"/>
            <a:chOff x="0" y="1"/>
            <a:chExt cx="4104456" cy="518692"/>
          </a:xfrm>
        </p:grpSpPr>
        <p:sp>
          <p:nvSpPr>
            <p:cNvPr id="141326" name="圆角矩形 31"/>
            <p:cNvSpPr/>
            <p:nvPr/>
          </p:nvSpPr>
          <p:spPr>
            <a:xfrm>
              <a:off x="0" y="1"/>
              <a:ext cx="4104456" cy="469395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 algn="ctr" eaLnBrk="0" hangingPunct="0">
                <a:buFont typeface="Arial" panose="020B0604020202020204" pitchFamily="34" charset="0"/>
                <a:buNone/>
              </a:pPr>
              <a:endPara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1327" name="文本框 19"/>
            <p:cNvSpPr/>
            <p:nvPr/>
          </p:nvSpPr>
          <p:spPr>
            <a:xfrm>
              <a:off x="72437" y="48978"/>
              <a:ext cx="4032016" cy="46971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典例精析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141328" name="Object 2"/>
          <p:cNvGraphicFramePr/>
          <p:nvPr/>
        </p:nvGraphicFramePr>
        <p:xfrm>
          <a:off x="5808663" y="1362075"/>
          <a:ext cx="4111625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587500" imgH="444500" progId="Equation.DSMT4">
                  <p:embed/>
                </p:oleObj>
              </mc:Choice>
              <mc:Fallback>
                <p:oleObj name="" r:id="rId1" imgW="1587500" imgH="4445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808663" y="1362075"/>
                        <a:ext cx="4111625" cy="976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1329" name="Object 1"/>
          <p:cNvGraphicFramePr/>
          <p:nvPr/>
        </p:nvGraphicFramePr>
        <p:xfrm>
          <a:off x="2497138" y="4273550"/>
          <a:ext cx="5348287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1765300" imgH="405765" progId="Equation.DSMT4">
                  <p:embed/>
                </p:oleObj>
              </mc:Choice>
              <mc:Fallback>
                <p:oleObj name="" r:id="rId3" imgW="1765300" imgH="405765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97138" y="4273550"/>
                        <a:ext cx="5348287" cy="904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14400" y="4519613"/>
            <a:ext cx="2071688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(2)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原式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41331" name="对象 12"/>
          <p:cNvGraphicFramePr/>
          <p:nvPr/>
        </p:nvGraphicFramePr>
        <p:xfrm>
          <a:off x="7845425" y="4267200"/>
          <a:ext cx="3059113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1973580" imgH="925830" progId="Equation.DSMT4">
                  <p:embed/>
                </p:oleObj>
              </mc:Choice>
              <mc:Fallback>
                <p:oleObj name="" r:id="rId5" imgW="1973580" imgH="92583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845425" y="4267200"/>
                        <a:ext cx="3059113" cy="911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4"/>
          <p:cNvSpPr/>
          <p:nvPr/>
        </p:nvSpPr>
        <p:spPr>
          <a:xfrm>
            <a:off x="385763" y="5548313"/>
            <a:ext cx="3898900" cy="457200"/>
          </a:xfrm>
          <a:prstGeom prst="rect">
            <a:avLst/>
          </a:prstGeom>
          <a:noFill/>
          <a:ln w="25400" cap="flat" cmpd="sng">
            <a:solidFill>
              <a:schemeClr val="tx1">
                <a:alpha val="41959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单项式与多项式相乘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Rectangle 4"/>
          <p:cNvSpPr/>
          <p:nvPr/>
        </p:nvSpPr>
        <p:spPr>
          <a:xfrm>
            <a:off x="7777163" y="5465763"/>
            <a:ext cx="3981450" cy="646112"/>
          </a:xfrm>
          <a:prstGeom prst="rect">
            <a:avLst/>
          </a:prstGeom>
          <a:noFill/>
          <a:ln w="25400" cap="flat" cmpd="sng">
            <a:solidFill>
              <a:schemeClr val="tx1">
                <a:alpha val="41176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单项式与单项式相乘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7" name="组合 13"/>
          <p:cNvGrpSpPr/>
          <p:nvPr/>
        </p:nvGrpSpPr>
        <p:grpSpPr>
          <a:xfrm>
            <a:off x="4703763" y="5259388"/>
            <a:ext cx="3094037" cy="1146175"/>
            <a:chOff x="3529036" y="4972461"/>
            <a:chExt cx="2319655" cy="1146871"/>
          </a:xfrm>
        </p:grpSpPr>
        <p:sp>
          <p:nvSpPr>
            <p:cNvPr id="18" name="右箭头 17"/>
            <p:cNvSpPr/>
            <p:nvPr/>
          </p:nvSpPr>
          <p:spPr bwMode="auto">
            <a:xfrm>
              <a:off x="3529036" y="5332824"/>
              <a:ext cx="2232025" cy="431800"/>
            </a:xfrm>
            <a:prstGeom prst="rightArrow">
              <a:avLst/>
            </a:prstGeom>
            <a:solidFill>
              <a:schemeClr val="accent6">
                <a:lumMod val="75000"/>
                <a:alpha val="63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1336" name="Rectangle 4"/>
            <p:cNvSpPr/>
            <p:nvPr/>
          </p:nvSpPr>
          <p:spPr>
            <a:xfrm>
              <a:off x="3707471" y="5662108"/>
              <a:ext cx="2141220" cy="45722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乘法分配律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1337" name="TextBox 11"/>
            <p:cNvSpPr txBox="1"/>
            <p:nvPr/>
          </p:nvSpPr>
          <p:spPr>
            <a:xfrm>
              <a:off x="4033861" y="4972461"/>
              <a:ext cx="792480" cy="45722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转化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1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1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4" grpId="0"/>
      <p:bldP spid="15" grpId="0" bldLvl="0" animBg="1"/>
      <p:bldP spid="1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2338" name="文本框 99"/>
          <p:cNvSpPr txBox="1"/>
          <p:nvPr/>
        </p:nvSpPr>
        <p:spPr>
          <a:xfrm>
            <a:off x="0" y="336550"/>
            <a:ext cx="10615613" cy="137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先化简，再求值：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其中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65325" y="3590925"/>
            <a:ext cx="35242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266700" defTabSz="914400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当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时，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55788" y="1839913"/>
            <a:ext cx="688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(2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3)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(3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4)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46325" y="2359025"/>
            <a:ext cx="583882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12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9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365375" y="2957513"/>
            <a:ext cx="312420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20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9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65325" y="4230688"/>
            <a:ext cx="664527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indent="266700" defTabSz="914400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原式＝－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20×4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9×2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98.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3900" y="4895850"/>
            <a:ext cx="10742613" cy="1200150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dash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方法总结：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在做乘法计算时，一定要注意单项式的符号和多项式中每一项的符号，不要搞错．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2" grpId="0"/>
      <p:bldP spid="13" grpId="0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62" name="文本框 100"/>
          <p:cNvSpPr txBox="1"/>
          <p:nvPr/>
        </p:nvSpPr>
        <p:spPr>
          <a:xfrm>
            <a:off x="712788" y="609600"/>
            <a:ext cx="98933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如果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nx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的展开式中不含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项，求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的值．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41338" y="4546600"/>
            <a:ext cx="11107737" cy="1882775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dash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方法总结：在整式乘法的混合运算中，要注意运算顺序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注意当要求多项式中不含有哪一项时，则表示这一项的系数为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0.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8388" y="1952625"/>
            <a:ext cx="548957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indent="266700" defTabSz="914400"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2)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71738" y="2571750"/>
            <a:ext cx="387032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9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nx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2)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78038" y="3170238"/>
            <a:ext cx="359568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indent="266700" defTabSz="914400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9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nx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49425" y="3721100"/>
            <a:ext cx="641826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展开式中不含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项，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4386" name="文本框 1"/>
          <p:cNvSpPr txBox="1"/>
          <p:nvPr/>
        </p:nvSpPr>
        <p:spPr>
          <a:xfrm>
            <a:off x="681038" y="655638"/>
            <a:ext cx="11077575" cy="1627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609600" indent="-609600" defTabSz="914400">
              <a:lnSpc>
                <a:spcPct val="1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计算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·2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的结果是（        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609600" indent="-609600" defTabSz="914400">
              <a:lnSpc>
                <a:spcPct val="1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A.5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5    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B.6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5       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C.5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            D.6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4387" name="文本框 2"/>
          <p:cNvSpPr txBox="1"/>
          <p:nvPr/>
        </p:nvSpPr>
        <p:spPr>
          <a:xfrm>
            <a:off x="681038" y="2187575"/>
            <a:ext cx="12165012" cy="1625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609600" indent="-609600" defTabSz="914400">
              <a:lnSpc>
                <a:spcPct val="1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计算（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-9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)·8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的结果是（       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609600" indent="-609600" defTabSz="914400">
              <a:lnSpc>
                <a:spcPct val="18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A.-72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5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B.72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5  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C.-72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5         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D.72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endParaRPr lang="en-US" altLang="zh-CN" sz="2800" baseline="300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4388" name="文本框 3"/>
          <p:cNvSpPr txBox="1"/>
          <p:nvPr/>
        </p:nvSpPr>
        <p:spPr>
          <a:xfrm>
            <a:off x="681038" y="3908425"/>
            <a:ext cx="9209087" cy="1543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7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若（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i="1" baseline="30000" err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i="1" baseline="30000" err="1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·(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)=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3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那么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en-US" altLang="zh-CN" sz="2800" err="1"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err="1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=(         )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7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A.8               B.7               C.6                D.5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4389" name="矩形 80"/>
          <p:cNvSpPr/>
          <p:nvPr/>
        </p:nvSpPr>
        <p:spPr>
          <a:xfrm>
            <a:off x="0" y="58738"/>
            <a:ext cx="16224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当堂练习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53000" y="900113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10238" y="2398713"/>
            <a:ext cx="42068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324600" y="41814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5410" name="Line 19"/>
          <p:cNvSpPr/>
          <p:nvPr/>
        </p:nvSpPr>
        <p:spPr>
          <a:xfrm>
            <a:off x="4654550" y="72263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5411" name="Rectangle 4"/>
          <p:cNvSpPr/>
          <p:nvPr/>
        </p:nvSpPr>
        <p:spPr>
          <a:xfrm>
            <a:off x="431800" y="1631950"/>
            <a:ext cx="772953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(1)4(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-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+1)=</a:t>
            </a:r>
            <a:r>
              <a:rPr lang="en-US" altLang="zh-CN" sz="2800">
                <a:latin typeface="Times New Roman" panose="02020603050405020304" pitchFamily="18" charset="0"/>
                <a:ea typeface="仿宋_GB2312" pitchFamily="49" charset="-122"/>
              </a:rPr>
              <a:t>___________________</a:t>
            </a:r>
            <a:r>
              <a:rPr lang="zh-CN" altLang="en-US" sz="2800">
                <a:latin typeface="Times New Roman" panose="02020603050405020304" pitchFamily="18" charset="0"/>
                <a:ea typeface="仿宋_GB2312" pitchFamily="49" charset="-122"/>
              </a:rPr>
              <a:t>；</a:t>
            </a:r>
            <a:endParaRPr lang="zh-CN" altLang="en-US" sz="2800"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16" name="Rectangle 7"/>
          <p:cNvSpPr/>
          <p:nvPr/>
        </p:nvSpPr>
        <p:spPr>
          <a:xfrm>
            <a:off x="2944813" y="1601788"/>
            <a:ext cx="139223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+4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45413" name="Rectangle 8"/>
          <p:cNvSpPr/>
          <p:nvPr/>
        </p:nvSpPr>
        <p:spPr>
          <a:xfrm>
            <a:off x="431800" y="2497138"/>
            <a:ext cx="77739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(2)3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(2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-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en-US" altLang="zh-CN" sz="2800" baseline="3000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)=</a:t>
            </a:r>
            <a:r>
              <a:rPr lang="en-US" altLang="zh-CN" sz="2800">
                <a:latin typeface="Times New Roman" panose="02020603050405020304" pitchFamily="18" charset="0"/>
                <a:ea typeface="仿宋_GB2312" pitchFamily="49" charset="-122"/>
              </a:rPr>
              <a:t>___________________</a:t>
            </a:r>
            <a:r>
              <a:rPr lang="zh-CN" altLang="en-US" sz="2800">
                <a:latin typeface="Times New Roman" panose="02020603050405020304" pitchFamily="18" charset="0"/>
                <a:ea typeface="仿宋_GB2312" pitchFamily="49" charset="-122"/>
              </a:rPr>
              <a:t>；</a:t>
            </a:r>
            <a:endParaRPr lang="zh-CN" altLang="en-US" sz="2800"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18" name="Rectangle 9"/>
          <p:cNvSpPr/>
          <p:nvPr/>
        </p:nvSpPr>
        <p:spPr>
          <a:xfrm>
            <a:off x="3092450" y="2497138"/>
            <a:ext cx="13716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xy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45415" name="Rectangle 10"/>
          <p:cNvSpPr/>
          <p:nvPr/>
        </p:nvSpPr>
        <p:spPr>
          <a:xfrm>
            <a:off x="431800" y="3206750"/>
            <a:ext cx="68580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3)(2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-5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y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+6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z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(-3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=</a:t>
            </a:r>
            <a:r>
              <a:rPr lang="en-US" altLang="zh-CN" sz="2800">
                <a:latin typeface="Times New Roman" panose="02020603050405020304" pitchFamily="18" charset="0"/>
                <a:ea typeface="仿宋_GB2312" pitchFamily="49" charset="-122"/>
              </a:rPr>
              <a:t>___________________</a:t>
            </a:r>
            <a:r>
              <a:rPr lang="zh-CN" altLang="en-US" sz="2800">
                <a:latin typeface="Times New Roman" panose="02020603050405020304" pitchFamily="18" charset="0"/>
                <a:ea typeface="仿宋_GB2312" pitchFamily="49" charset="-122"/>
              </a:rPr>
              <a:t>；</a:t>
            </a:r>
            <a:endParaRPr lang="zh-CN" altLang="en-US" sz="2800"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20" name="Rectangle 11"/>
          <p:cNvSpPr/>
          <p:nvPr/>
        </p:nvSpPr>
        <p:spPr>
          <a:xfrm>
            <a:off x="3783013" y="3206750"/>
            <a:ext cx="2398712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+15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xy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-18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xz</a:t>
            </a:r>
            <a:endParaRPr lang="en-US" altLang="zh-CN" sz="2800" i="1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45417" name="Rectangle 12"/>
          <p:cNvSpPr/>
          <p:nvPr/>
        </p:nvSpPr>
        <p:spPr>
          <a:xfrm>
            <a:off x="431800" y="3978275"/>
            <a:ext cx="87598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  <a:sym typeface="宋体" panose="02010600030101010101" pitchFamily="2" charset="-122"/>
              </a:rPr>
              <a:t>(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4)(-2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sz="2800" baseline="3000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r>
              <a:rPr lang="en-US" altLang="zh-CN" sz="2800" baseline="3000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(-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-2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+</a:t>
            </a:r>
            <a:r>
              <a:rPr lang="en-US" altLang="zh-CN" sz="2800" i="1">
                <a:latin typeface="Times New Roman" panose="02020603050405020304" pitchFamily="18" charset="0"/>
                <a:ea typeface="楷体_GB2312" pitchFamily="49" charset="-122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ea typeface="楷体_GB2312" pitchFamily="49" charset="-122"/>
              </a:rPr>
              <a:t>)=</a:t>
            </a:r>
            <a:r>
              <a:rPr lang="en-US" altLang="zh-CN" sz="2800">
                <a:latin typeface="Times New Roman" panose="02020603050405020304" pitchFamily="18" charset="0"/>
                <a:ea typeface="仿宋_GB2312" pitchFamily="49" charset="-122"/>
              </a:rPr>
              <a:t>___________________.</a:t>
            </a:r>
            <a:endParaRPr lang="en-US" altLang="zh-CN" sz="28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2" name="Rectangle 13"/>
          <p:cNvSpPr/>
          <p:nvPr/>
        </p:nvSpPr>
        <p:spPr>
          <a:xfrm>
            <a:off x="3844925" y="3863975"/>
            <a:ext cx="23860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5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-8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b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+4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a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c</a:t>
            </a:r>
            <a:endParaRPr lang="en-US" altLang="zh-CN" sz="2800" i="1" baseline="3000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45419" name="文本框 3"/>
          <p:cNvSpPr txBox="1"/>
          <p:nvPr/>
        </p:nvSpPr>
        <p:spPr>
          <a:xfrm>
            <a:off x="558800" y="884238"/>
            <a:ext cx="1546225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计算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6434" name="Rectangle 5"/>
          <p:cNvSpPr/>
          <p:nvPr/>
        </p:nvSpPr>
        <p:spPr>
          <a:xfrm>
            <a:off x="546100" y="514350"/>
            <a:ext cx="108696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计算：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)-5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altLang="zh-CN" sz="2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2488" y="1136650"/>
            <a:ext cx="10869613" cy="5175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解：原式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=( -2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) 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+(-2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) 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+(-5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) 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+(-5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) ·(-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xy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)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3588" y="1758950"/>
            <a:ext cx="62055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=-2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+(-2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)+(-5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)+5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3588" y="2386013"/>
            <a:ext cx="378618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=-7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+3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6438" name="文本框 99"/>
          <p:cNvSpPr txBox="1"/>
          <p:nvPr/>
        </p:nvSpPr>
        <p:spPr>
          <a:xfrm>
            <a:off x="546100" y="3170238"/>
            <a:ext cx="98012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解方程：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=34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27188" y="5832475"/>
            <a:ext cx="35972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解得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=1.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4875" y="3865563"/>
            <a:ext cx="83312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解：去括号，得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40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=34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8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027238" y="4498975"/>
            <a:ext cx="4964112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移项，得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40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=34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8038" y="5016500"/>
            <a:ext cx="54451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合并同类项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，得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34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=34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3" grpId="0"/>
      <p:bldP spid="4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7458" name="Group 25"/>
          <p:cNvGrpSpPr/>
          <p:nvPr/>
        </p:nvGrpSpPr>
        <p:grpSpPr>
          <a:xfrm>
            <a:off x="4437063" y="1446213"/>
            <a:ext cx="7764462" cy="4359275"/>
            <a:chOff x="1953" y="86"/>
            <a:chExt cx="3668" cy="2746"/>
          </a:xfrm>
        </p:grpSpPr>
        <p:sp>
          <p:nvSpPr>
            <p:cNvPr id="147459" name="Rectangle 4"/>
            <p:cNvSpPr/>
            <p:nvPr/>
          </p:nvSpPr>
          <p:spPr>
            <a:xfrm>
              <a:off x="2400" y="480"/>
              <a:ext cx="1724" cy="2352"/>
            </a:xfrm>
            <a:prstGeom prst="rect">
              <a:avLst/>
            </a:prstGeom>
            <a:solidFill>
              <a:srgbClr val="0099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住宅用地</a:t>
              </a:r>
              <a:endParaRPr lang="zh-CN" altLang="en-US" sz="24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7460" name="Rectangle 5"/>
            <p:cNvSpPr/>
            <p:nvPr/>
          </p:nvSpPr>
          <p:spPr>
            <a:xfrm>
              <a:off x="4099" y="480"/>
              <a:ext cx="1133" cy="1449"/>
            </a:xfrm>
            <a:prstGeom prst="rect">
              <a:avLst/>
            </a:prstGeom>
            <a:solidFill>
              <a:srgbClr val="FFFF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人民广场</a:t>
              </a:r>
              <a:endPara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7461" name="Rectangle 6"/>
            <p:cNvSpPr/>
            <p:nvPr/>
          </p:nvSpPr>
          <p:spPr>
            <a:xfrm>
              <a:off x="4099" y="1920"/>
              <a:ext cx="1133" cy="912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商业用地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7462" name="Line 9"/>
            <p:cNvSpPr/>
            <p:nvPr/>
          </p:nvSpPr>
          <p:spPr>
            <a:xfrm>
              <a:off x="5232" y="1920"/>
              <a:ext cx="384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63" name="Line 10"/>
            <p:cNvSpPr/>
            <p:nvPr/>
          </p:nvSpPr>
          <p:spPr>
            <a:xfrm>
              <a:off x="5232" y="480"/>
              <a:ext cx="384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64" name="Line 11"/>
            <p:cNvSpPr/>
            <p:nvPr/>
          </p:nvSpPr>
          <p:spPr>
            <a:xfrm>
              <a:off x="5424" y="480"/>
              <a:ext cx="0" cy="1440"/>
            </a:xfrm>
            <a:prstGeom prst="line">
              <a:avLst/>
            </a:prstGeom>
            <a:ln w="28575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65" name="Text Box 12"/>
            <p:cNvSpPr txBox="1"/>
            <p:nvPr/>
          </p:nvSpPr>
          <p:spPr>
            <a:xfrm>
              <a:off x="5231" y="1154"/>
              <a:ext cx="390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47466" name="Line 13"/>
            <p:cNvSpPr/>
            <p:nvPr/>
          </p:nvSpPr>
          <p:spPr>
            <a:xfrm>
              <a:off x="2400" y="192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67" name="Line 14"/>
            <p:cNvSpPr/>
            <p:nvPr/>
          </p:nvSpPr>
          <p:spPr>
            <a:xfrm>
              <a:off x="5222" y="192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68" name="Line 15"/>
            <p:cNvSpPr/>
            <p:nvPr/>
          </p:nvSpPr>
          <p:spPr>
            <a:xfrm>
              <a:off x="4080" y="192"/>
              <a:ext cx="0" cy="28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69" name="Line 16"/>
            <p:cNvSpPr/>
            <p:nvPr/>
          </p:nvSpPr>
          <p:spPr>
            <a:xfrm>
              <a:off x="2400" y="288"/>
              <a:ext cx="1680" cy="0"/>
            </a:xfrm>
            <a:prstGeom prst="line">
              <a:avLst/>
            </a:prstGeom>
            <a:ln w="28575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70" name="Line 17"/>
            <p:cNvSpPr/>
            <p:nvPr/>
          </p:nvSpPr>
          <p:spPr>
            <a:xfrm>
              <a:off x="4080" y="288"/>
              <a:ext cx="1142" cy="0"/>
            </a:xfrm>
            <a:prstGeom prst="line">
              <a:avLst/>
            </a:prstGeom>
            <a:ln w="28575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71" name="Text Box 18"/>
            <p:cNvSpPr txBox="1"/>
            <p:nvPr/>
          </p:nvSpPr>
          <p:spPr>
            <a:xfrm>
              <a:off x="2784" y="86"/>
              <a:ext cx="960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+2</a:t>
              </a: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47472" name="Text Box 19"/>
            <p:cNvSpPr txBox="1"/>
            <p:nvPr/>
          </p:nvSpPr>
          <p:spPr>
            <a:xfrm>
              <a:off x="4272" y="96"/>
              <a:ext cx="768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a-b</a:t>
              </a:r>
              <a:endParaRPr lang="en-US" altLang="zh-CN" sz="2400" b="1" i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47473" name="Line 21"/>
            <p:cNvSpPr/>
            <p:nvPr/>
          </p:nvSpPr>
          <p:spPr>
            <a:xfrm>
              <a:off x="2007" y="2832"/>
              <a:ext cx="384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74" name="Line 22"/>
            <p:cNvSpPr/>
            <p:nvPr/>
          </p:nvSpPr>
          <p:spPr>
            <a:xfrm>
              <a:off x="2007" y="480"/>
              <a:ext cx="384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75" name="Line 24"/>
            <p:cNvSpPr/>
            <p:nvPr/>
          </p:nvSpPr>
          <p:spPr>
            <a:xfrm>
              <a:off x="2160" y="528"/>
              <a:ext cx="0" cy="2304"/>
            </a:xfrm>
            <a:prstGeom prst="line">
              <a:avLst/>
            </a:prstGeom>
            <a:ln w="28575" cap="flat" cmpd="sng">
              <a:solidFill>
                <a:srgbClr val="660066"/>
              </a:solidFill>
              <a:prstDash val="solid"/>
              <a:headEnd type="triangle" w="med" len="med"/>
              <a:tailEnd type="triangl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47476" name="Text Box 23"/>
            <p:cNvSpPr txBox="1"/>
            <p:nvPr/>
          </p:nvSpPr>
          <p:spPr>
            <a:xfrm>
              <a:off x="1953" y="1558"/>
              <a:ext cx="432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>
                  <a:latin typeface="Arial" panose="020B0604020202020204" pitchFamily="34" charset="0"/>
                </a:rPr>
                <a:t>4</a:t>
              </a:r>
              <a:r>
                <a:rPr lang="en-US" altLang="zh-CN" sz="2400" b="1" i="1">
                  <a:latin typeface="Times New Roman" panose="02020603050405020304" pitchFamily="18" charset="0"/>
                </a:rPr>
                <a:t>a</a:t>
              </a:r>
              <a:endParaRPr lang="en-US" altLang="zh-CN" sz="2400" b="1" i="1">
                <a:latin typeface="Times New Roman" panose="02020603050405020304" pitchFamily="18" charset="0"/>
              </a:endParaRPr>
            </a:p>
          </p:txBody>
        </p:sp>
      </p:grpSp>
      <p:sp>
        <p:nvSpPr>
          <p:cNvPr id="147477" name="Text Box 26"/>
          <p:cNvSpPr txBox="1"/>
          <p:nvPr/>
        </p:nvSpPr>
        <p:spPr>
          <a:xfrm>
            <a:off x="144463" y="406400"/>
            <a:ext cx="11326812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7.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如图，一块长方形地用来建造住宅</a:t>
            </a:r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广场</a:t>
            </a:r>
            <a:r>
              <a:rPr lang="zh-CN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商厦，求这块地的面积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 Box 24"/>
          <p:cNvSpPr txBox="1">
            <a:spLocks noChangeArrowheads="1"/>
          </p:cNvSpPr>
          <p:nvPr/>
        </p:nvSpPr>
        <p:spPr bwMode="auto">
          <a:xfrm>
            <a:off x="304800" y="1916113"/>
            <a:ext cx="4246563" cy="3382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228B8B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[(3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)+(2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)]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(5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·5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+4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a·b</a:t>
            </a:r>
            <a:endParaRPr lang="en-US" altLang="zh-CN" sz="2400" b="1" i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=20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+4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答：这块地的面积为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+4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82" name="文本框 100"/>
          <p:cNvSpPr txBox="1"/>
          <p:nvPr/>
        </p:nvSpPr>
        <p:spPr>
          <a:xfrm>
            <a:off x="368300" y="1060450"/>
            <a:ext cx="9877425" cy="1289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8.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某同学在计算一个多项式乘以－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时，算成了加上－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，得到的答案是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30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，那么正确的计算结果是多少？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8483" name="文本框 1"/>
          <p:cNvSpPr txBox="1"/>
          <p:nvPr/>
        </p:nvSpPr>
        <p:spPr>
          <a:xfrm>
            <a:off x="500063" y="585788"/>
            <a:ext cx="213836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拓展提升</a:t>
            </a:r>
            <a:endParaRPr lang="zh-CN" altLang="en-US" sz="2800">
              <a:solidFill>
                <a:srgbClr val="269999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48484" name="图片 3"/>
          <p:cNvPicPr/>
          <p:nvPr/>
        </p:nvPicPr>
        <p:blipFill>
          <a:blip r:embed="rId1"/>
          <a:stretch>
            <a:fillRect/>
          </a:stretch>
        </p:blipFill>
        <p:spPr>
          <a:xfrm>
            <a:off x="2708275" y="3275013"/>
            <a:ext cx="12700" cy="28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500063" y="2943225"/>
            <a:ext cx="974566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解：设这个多项式为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，则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293938" y="4060825"/>
            <a:ext cx="677386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293938" y="4768850"/>
            <a:ext cx="84963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∴A·(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(4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1)(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293938" y="3460750"/>
            <a:ext cx="539750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)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037013" y="5424488"/>
            <a:ext cx="3240087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＝－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＋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6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9506" name="矩形 80"/>
          <p:cNvSpPr/>
          <p:nvPr/>
        </p:nvSpPr>
        <p:spPr>
          <a:xfrm>
            <a:off x="0" y="58738"/>
            <a:ext cx="16224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038" y="2368550"/>
            <a:ext cx="1328738" cy="822325"/>
          </a:xfrm>
          <a:prstGeom prst="rect">
            <a:avLst/>
          </a:prstGeom>
          <a:noFill/>
          <a:ln w="25400">
            <a:solidFill>
              <a:schemeClr val="bg1">
                <a:lumMod val="50000"/>
                <a:alpha val="54000"/>
              </a:schemeClr>
            </a:solidFill>
          </a:ln>
        </p:spPr>
        <p:txBody>
          <a:bodyPr wrap="square"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整式乘法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74875" y="1101725"/>
            <a:ext cx="2095500" cy="822325"/>
          </a:xfrm>
          <a:prstGeom prst="rect">
            <a:avLst/>
          </a:prstGeom>
          <a:noFill/>
          <a:ln w="25400">
            <a:solidFill>
              <a:schemeClr val="bg1">
                <a:lumMod val="50000"/>
                <a:alpha val="54000"/>
              </a:schemeClr>
            </a:solidFill>
          </a:ln>
        </p:spPr>
        <p:txBody>
          <a:bodyPr wrap="square">
            <a:spAutoFit/>
          </a:bodyPr>
          <a:p>
            <a:pPr algn="dist"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单项式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单项式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1679575" y="1341438"/>
            <a:ext cx="288925" cy="3241675"/>
          </a:xfrm>
          <a:prstGeom prst="leftBrace">
            <a:avLst>
              <a:gd name="adj1" fmla="val 5921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tx1">
                <a:alpha val="29019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845050" y="976313"/>
            <a:ext cx="4908550" cy="665163"/>
          </a:xfrm>
          <a:prstGeom prst="rect">
            <a:avLst/>
          </a:prstGeom>
          <a:noFill/>
          <a:ln w="25400" cap="sq" algn="ctr">
            <a:solidFill>
              <a:schemeClr val="tx1">
                <a:lumMod val="65000"/>
                <a:lumOff val="35000"/>
              </a:schemeClr>
            </a:solidFill>
            <a:miter lim="800000"/>
          </a:ln>
          <a:effectLst/>
        </p:spPr>
        <p:txBody>
          <a:bodyPr wrap="square">
            <a:spAutoFit/>
          </a:bodyPr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实质上是转化为同底数幂的运算</a:t>
            </a:r>
            <a:endParaRPr lang="en-US" alt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22500" y="2349500"/>
            <a:ext cx="2335213" cy="822325"/>
          </a:xfrm>
          <a:prstGeom prst="rect">
            <a:avLst/>
          </a:prstGeom>
          <a:noFill/>
          <a:ln w="25400">
            <a:solidFill>
              <a:schemeClr val="bg1">
                <a:lumMod val="50000"/>
                <a:alpha val="54000"/>
              </a:schemeClr>
            </a:solidFill>
          </a:ln>
        </p:spPr>
        <p:txBody>
          <a:bodyPr wrap="square">
            <a:spAutoFit/>
          </a:bodyPr>
          <a:p>
            <a:pPr algn="dist"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单项式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dist"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多项式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9512" name="Text Box 4"/>
          <p:cNvSpPr txBox="1"/>
          <p:nvPr/>
        </p:nvSpPr>
        <p:spPr>
          <a:xfrm>
            <a:off x="4460875" y="3838575"/>
            <a:ext cx="5856288" cy="10160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4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518150" y="2276475"/>
            <a:ext cx="4799013" cy="482600"/>
          </a:xfrm>
          <a:prstGeom prst="rect">
            <a:avLst/>
          </a:prstGeom>
          <a:noFill/>
          <a:ln w="25400" cap="flat" cmpd="sng">
            <a:solidFill>
              <a:schemeClr val="tx1">
                <a:alpha val="59999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实质上是转化为单项式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×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项式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446338" y="4264025"/>
            <a:ext cx="1343025" cy="830263"/>
          </a:xfrm>
          <a:prstGeom prst="rect">
            <a:avLst/>
          </a:prstGeom>
          <a:noFill/>
          <a:ln w="25400">
            <a:solidFill>
              <a:schemeClr val="bg1">
                <a:lumMod val="50000"/>
                <a:alpha val="54000"/>
              </a:schemeClr>
            </a:solidFill>
          </a:ln>
        </p:spPr>
        <p:txBody>
          <a:bodyPr>
            <a:spAutoFit/>
          </a:bodyPr>
          <a:p>
            <a:pPr algn="dist">
              <a:buFont typeface="Arial" panose="020B0604020202020204" pitchFamily="34" charset="0"/>
              <a:buNone/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四点注意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右箭头 23"/>
          <p:cNvSpPr/>
          <p:nvPr/>
        </p:nvSpPr>
        <p:spPr bwMode="auto">
          <a:xfrm>
            <a:off x="4365625" y="1125538"/>
            <a:ext cx="287338" cy="35877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5" name="右箭头 24"/>
          <p:cNvSpPr/>
          <p:nvPr/>
        </p:nvSpPr>
        <p:spPr bwMode="auto">
          <a:xfrm>
            <a:off x="4652963" y="2420938"/>
            <a:ext cx="287338" cy="35877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" name="右箭头 25"/>
          <p:cNvSpPr/>
          <p:nvPr/>
        </p:nvSpPr>
        <p:spPr bwMode="auto">
          <a:xfrm>
            <a:off x="3789363" y="4437063"/>
            <a:ext cx="288925" cy="360363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4175125" y="3213100"/>
            <a:ext cx="7718425" cy="2879725"/>
          </a:xfrm>
          <a:prstGeom prst="rect">
            <a:avLst/>
          </a:prstGeom>
          <a:noFill/>
          <a:ln w="25400">
            <a:solidFill>
              <a:schemeClr val="tx1">
                <a:alpha val="48000"/>
              </a:schemeClr>
            </a:solidFill>
            <a:miter lim="800000"/>
          </a:ln>
          <a:effectLst/>
        </p:spPr>
        <p:txBody>
          <a:bodyPr lIns="76682" tIns="38341" rIns="76682" bIns="38341" anchor="b"/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）计算时,要注意符号问题,多项式中</a:t>
            </a:r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每一项</a:t>
            </a:r>
            <a:r>
              <a:rPr lang="zh-CN" altLang="en-US" sz="20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</a:t>
            </a:r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包括</a:t>
            </a:r>
            <a:r>
              <a:rPr lang="zh-CN" altLang="en-US" sz="20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</a:t>
            </a:r>
            <a:r>
              <a:rPr lang="zh-CN" alt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前面的符号</a:t>
            </a:r>
            <a:r>
              <a:rPr lang="zh-CN" altLang="en-US" sz="20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000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单项式分别与多项式的每一项相乘时，</a:t>
            </a:r>
            <a:r>
              <a:rPr lang="zh-CN" altLang="en-US" sz="2000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同号相乘得正，异号相乘得负</a:t>
            </a:r>
            <a:endParaRPr lang="zh-CN" altLang="en-US" sz="2000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000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）不要出现漏乘现象</a:t>
            </a:r>
            <a:br>
              <a:rPr lang="zh-CN" altLang="en-US" sz="2000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000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）运算要有顺序：先乘方，再乘除，最后加减</a:t>
            </a:r>
            <a:endParaRPr lang="en-US" altLang="zh-CN" sz="2000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200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4</a:t>
            </a:r>
            <a:r>
              <a:rPr lang="zh-CN" altLang="en-US" sz="2000" dirty="0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）对于混合运算，注意最后应合并同类项</a:t>
            </a:r>
            <a:endParaRPr lang="zh-CN" altLang="en-US" sz="2000" dirty="0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10" grpId="0" bldLvl="0" animBg="1"/>
      <p:bldP spid="13" grpId="0" bldLvl="0" animBg="1"/>
      <p:bldP spid="14" grpId="0" bldLvl="0" animBg="1"/>
      <p:bldP spid="19" grpId="0" bldLvl="0" animBg="1"/>
      <p:bldP spid="21" grpId="0" animBg="1"/>
      <p:bldP spid="24" grpId="0" animBg="1"/>
      <p:bldP spid="25" grpId="0" bldLvl="0" animBg="1"/>
      <p:bldP spid="26" grpId="0" animBg="1"/>
      <p:bldP spid="15" grpId="0" bldLvl="0" animBg="1"/>
    </p:bldLst>
  </p:timing>
</p:sld>
</file>

<file path=ppt/theme/theme1.xml><?xml version="1.0" encoding="utf-8"?>
<a:theme xmlns:a="http://schemas.openxmlformats.org/drawingml/2006/main" name="Office 主题">
  <a:themeElements>
    <a:clrScheme name="自定义 86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FAA0AA"/>
      </a:accent1>
      <a:accent2>
        <a:srgbClr val="F5E5E4"/>
      </a:accent2>
      <a:accent3>
        <a:srgbClr val="AACED2"/>
      </a:accent3>
      <a:accent4>
        <a:srgbClr val="009FB8"/>
      </a:accent4>
      <a:accent5>
        <a:srgbClr val="FFBBB3"/>
      </a:accent5>
      <a:accent6>
        <a:srgbClr val="515151"/>
      </a:accent6>
      <a:hlink>
        <a:srgbClr val="0563C1"/>
      </a:hlink>
      <a:folHlink>
        <a:srgbClr val="954F72"/>
      </a:folHlink>
    </a:clrScheme>
    <a:fontScheme name="Office 主题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4129</Words>
  <Application>WPS 演示</Application>
  <PresentationFormat>自定义</PresentationFormat>
  <Paragraphs>449</Paragraphs>
  <Slides>26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26</vt:i4>
      </vt:variant>
    </vt:vector>
  </HeadingPairs>
  <TitlesOfParts>
    <vt:vector size="49" baseType="lpstr">
      <vt:lpstr>Arial</vt:lpstr>
      <vt:lpstr>宋体</vt:lpstr>
      <vt:lpstr>Wingdings</vt:lpstr>
      <vt:lpstr>Calibri</vt:lpstr>
      <vt:lpstr>黑体</vt:lpstr>
      <vt:lpstr>隶书</vt:lpstr>
      <vt:lpstr>微软雅黑</vt:lpstr>
      <vt:lpstr>Times New Roman</vt:lpstr>
      <vt:lpstr>方正姚体</vt:lpstr>
      <vt:lpstr>楷体_GB2312</vt:lpstr>
      <vt:lpstr>仿宋_GB2312</vt:lpstr>
      <vt:lpstr>华文新魏</vt:lpstr>
      <vt:lpstr>华文行楷</vt:lpstr>
      <vt:lpstr>Century Gothic</vt:lpstr>
      <vt:lpstr>新宋体</vt:lpstr>
      <vt:lpstr>仿宋</vt:lpstr>
      <vt:lpstr>Arial Unicode MS</vt:lpstr>
      <vt:lpstr>Office 主题</vt:lpstr>
      <vt:lpstr>Equation.3</vt:lpstr>
      <vt:lpstr>Equation.3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OfficePLUS</dc:creator>
  <cp:lastModifiedBy>WPS_134811978</cp:lastModifiedBy>
  <cp:revision>154</cp:revision>
  <dcterms:created xsi:type="dcterms:W3CDTF">2015-08-18T02:51:00Z</dcterms:created>
  <dcterms:modified xsi:type="dcterms:W3CDTF">2018-11-15T07:19:57Z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