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4" r:id="rId7"/>
    <p:sldId id="268" r:id="rId8"/>
    <p:sldId id="267" r:id="rId9"/>
    <p:sldId id="266" r:id="rId10"/>
    <p:sldId id="269" r:id="rId11"/>
    <p:sldId id="271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05DEE-3F4D-4B3A-9708-152C4A6220E0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E545A-0C6B-4707-AA81-A597FAF393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884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E8AF5-4AA3-4725-A946-886364856D5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EC7F5-9D3D-4D37-A81F-0DB62C2965AA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DDAE9-20D3-47CC-9792-B2B49D7A865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E7BAB-693D-414D-9A8E-A93B935BF2D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4BF6-A6B3-4F3D-9923-C26C9C1B5C9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9F90-A5D3-4B97-A34B-BFE08DB5DD9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F3C8-704B-445D-8905-E4F301AF31E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880B4-D1FD-4493-A90C-7F58C205BD9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12BC19-63EA-4927-B55F-ED3918B3F804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4361-3CD2-440B-9C3C-12D8BE62D68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B349B-70E7-4AA2-910F-445F03F7DD5A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A4735DD-C5CD-4B3A-89E0-EE9449FA416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12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13.jpeg"/><Relationship Id="rId5" Type="http://schemas.openxmlformats.org/officeDocument/2006/relationships/image" Target="../media/image10.jpeg"/><Relationship Id="rId10" Type="http://schemas.openxmlformats.org/officeDocument/2006/relationships/slide" Target="slide3.xml"/><Relationship Id="rId4" Type="http://schemas.openxmlformats.org/officeDocument/2006/relationships/slide" Target="slide7.xml"/><Relationship Id="rId9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38899;&#20048;\&#20013;&#22269;&#32463;&#20856;&#20048;&#26354;\&#22993;&#33487;&#34892;.wav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1403648" y="0"/>
            <a:ext cx="0" cy="6858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" name="Picture 2" descr="线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7" t="12569" r="36586" b="33306"/>
          <a:stretch/>
        </p:blipFill>
        <p:spPr bwMode="auto">
          <a:xfrm>
            <a:off x="2181573" y="2924944"/>
            <a:ext cx="5933802" cy="392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6210375" y="1340768"/>
            <a:ext cx="1905000" cy="228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华文细黑"/>
                <a:ea typeface="华文细黑"/>
              </a:rPr>
              <a:t>田 强  主讲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2591118"/>
            <a:ext cx="8315400" cy="45719"/>
          </a:xfrm>
          <a:prstGeom prst="rect">
            <a:avLst/>
          </a:prstGeom>
          <a:gradFill rotWithShape="1">
            <a:gsLst>
              <a:gs pos="0">
                <a:srgbClr val="FF0000">
                  <a:alpha val="60001"/>
                </a:srgbClr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026" name="Picture 2" descr="D:\教学\教学设计-课件\初一\14-2生活中的点线面\平面构成图例\20080807072243-2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5" t="5529" r="18892" b="3128"/>
          <a:stretch/>
        </p:blipFill>
        <p:spPr bwMode="auto">
          <a:xfrm>
            <a:off x="-4373" y="34347"/>
            <a:ext cx="3458186" cy="339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3453813" y="1916113"/>
            <a:ext cx="4661562" cy="55245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35921" dir="2700000" algn="ctr" rotWithShape="0">
                    <a:srgbClr val="868686"/>
                  </a:outerShdw>
                </a:effectLst>
                <a:latin typeface="方正姚体"/>
                <a:ea typeface="方正姚体"/>
              </a:rPr>
              <a:t>点与线的艺术魅力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62450" y="1052736"/>
            <a:ext cx="536167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FF"/>
                </a:solidFill>
                <a:latin typeface="Times New Roman" pitchFamily="18" charset="0"/>
                <a:ea typeface="方正水柱简体" pitchFamily="2" charset="-122"/>
              </a:rPr>
              <a:t>美术作品以它的形式元素</a:t>
            </a:r>
            <a:r>
              <a:rPr kumimoji="1" lang="en-US" altLang="zh-CN" sz="2800" dirty="0">
                <a:solidFill>
                  <a:srgbClr val="0000FF"/>
                </a:solidFill>
                <a:latin typeface="Times New Roman" pitchFamily="18" charset="0"/>
                <a:ea typeface="方正水柱简体" pitchFamily="2" charset="-122"/>
              </a:rPr>
              <a:t>——</a:t>
            </a:r>
            <a:r>
              <a:rPr kumimoji="1" lang="zh-CN" altLang="en-US" sz="2800" dirty="0">
                <a:solidFill>
                  <a:srgbClr val="0000FF"/>
                </a:solidFill>
                <a:latin typeface="Times New Roman" pitchFamily="18" charset="0"/>
                <a:ea typeface="方正水柱简体" pitchFamily="2" charset="-122"/>
              </a:rPr>
              <a:t>点、线、面、形、色彩、体、材质、肌理</a:t>
            </a:r>
            <a:r>
              <a:rPr kumimoji="1" lang="en-US" altLang="zh-CN" sz="2800" dirty="0">
                <a:solidFill>
                  <a:srgbClr val="0000FF"/>
                </a:solidFill>
                <a:latin typeface="Times New Roman" pitchFamily="18" charset="0"/>
                <a:ea typeface="方正水柱简体" pitchFamily="2" charset="-122"/>
              </a:rPr>
              <a:t>——</a:t>
            </a:r>
            <a:r>
              <a:rPr kumimoji="1" lang="zh-CN" altLang="en-US" sz="2800" dirty="0">
                <a:solidFill>
                  <a:srgbClr val="0000FF"/>
                </a:solidFill>
                <a:latin typeface="Times New Roman" pitchFamily="18" charset="0"/>
                <a:ea typeface="方正水柱简体" pitchFamily="2" charset="-122"/>
              </a:rPr>
              <a:t>构成的视觉形象，作为美术家传情达意的艺术语言，它们给人的视觉感受和由此产生的视觉心理，即是它们的语义。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395288" y="332656"/>
            <a:ext cx="4752776" cy="552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68686"/>
                  </a:outerShdw>
                </a:effectLst>
                <a:latin typeface="方正姚体"/>
                <a:ea typeface="方正姚体"/>
              </a:rPr>
              <a:t>美术的艺术语言</a:t>
            </a:r>
          </a:p>
        </p:txBody>
      </p:sp>
      <p:pic>
        <p:nvPicPr>
          <p:cNvPr id="1026" name="Picture 2" descr="D:\资源库\图文\绘画\油画\文艺复兴\mnls芬奇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159" y="3006979"/>
            <a:ext cx="2402853" cy="37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资源库\图文\绘画\李大钊雕像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4" b="34095"/>
          <a:stretch/>
        </p:blipFill>
        <p:spPr bwMode="auto">
          <a:xfrm>
            <a:off x="450127" y="4005063"/>
            <a:ext cx="4625929" cy="275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线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7" t="12569" r="36586" b="20052"/>
          <a:stretch>
            <a:fillRect/>
          </a:stretch>
        </p:blipFill>
        <p:spPr bwMode="auto">
          <a:xfrm>
            <a:off x="4724400" y="533400"/>
            <a:ext cx="3505200" cy="30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线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6" t="6940" b="16722"/>
          <a:stretch>
            <a:fillRect/>
          </a:stretch>
        </p:blipFill>
        <p:spPr bwMode="auto">
          <a:xfrm>
            <a:off x="4533900" y="3656013"/>
            <a:ext cx="3886200" cy="313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斑　马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4038600" cy="3028950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6172200"/>
            <a:ext cx="91440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1692275" y="549275"/>
            <a:ext cx="1152525" cy="1116013"/>
            <a:chOff x="240" y="624"/>
            <a:chExt cx="960" cy="1008"/>
          </a:xfrm>
        </p:grpSpPr>
        <p:sp>
          <p:nvSpPr>
            <p:cNvPr id="6148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88" y="672"/>
              <a:ext cx="912" cy="96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3300"/>
                    </a:solidFill>
                    <a:round/>
                    <a:headEnd/>
                    <a:tailEnd/>
                  </a:ln>
                  <a:solidFill>
                    <a:srgbClr val="FF3300"/>
                  </a:solidFill>
                  <a:latin typeface="方正新舒体简体"/>
                </a:rPr>
                <a:t>点</a:t>
              </a:r>
            </a:p>
          </p:txBody>
        </p:sp>
        <p:sp>
          <p:nvSpPr>
            <p:cNvPr id="6149" name="WordArt 5"/>
            <p:cNvSpPr>
              <a:spLocks noChangeArrowheads="1" noChangeShapeType="1" noTextEdit="1"/>
            </p:cNvSpPr>
            <p:nvPr/>
          </p:nvSpPr>
          <p:spPr bwMode="auto">
            <a:xfrm>
              <a:off x="240" y="624"/>
              <a:ext cx="912" cy="96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3300"/>
                    </a:solidFill>
                    <a:round/>
                    <a:headEnd/>
                    <a:tailEnd/>
                  </a:ln>
                  <a:solidFill>
                    <a:srgbClr val="990000"/>
                  </a:solidFill>
                  <a:latin typeface="方正新舒体简体"/>
                </a:rPr>
                <a:t>点</a:t>
              </a:r>
            </a:p>
          </p:txBody>
        </p:sp>
      </p:grp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763688" y="836613"/>
            <a:ext cx="6623050" cy="475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  <a:spcBef>
                <a:spcPct val="50000"/>
              </a:spcBef>
            </a:pPr>
            <a:r>
              <a:rPr kumimoji="1" lang="en-US" altLang="zh-CN" sz="2000" b="1" dirty="0">
                <a:solidFill>
                  <a:srgbClr val="0000CC"/>
                </a:solidFill>
                <a:latin typeface="Times New Roman" pitchFamily="18" charset="0"/>
              </a:rPr>
              <a:t>                 </a:t>
            </a:r>
            <a:r>
              <a:rPr kumimoji="1" lang="zh-CN" altLang="en-US" sz="2000" b="1" dirty="0">
                <a:solidFill>
                  <a:srgbClr val="0000CC"/>
                </a:solidFill>
                <a:latin typeface="Times New Roman" pitchFamily="18" charset="0"/>
              </a:rPr>
              <a:t>点表示位置，没有厚度和宽度，是一条线的开	始或重点。</a:t>
            </a:r>
          </a:p>
          <a:p>
            <a:pPr algn="just"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0000CC"/>
                </a:solidFill>
                <a:latin typeface="Times New Roman" pitchFamily="18" charset="0"/>
              </a:rPr>
              <a:t>     点是美术造型中最小的元素，它有大小不同的面积   和体积（不同于几何学上的点）。点的概念是相对比较得来的。小的形象为点，点在与背景形体色彩的对比下，影响人的视觉心理。如糕点上的红点，破土的芽点，溅在墙上的血点等，给人以不同的情绪感染。</a:t>
            </a:r>
          </a:p>
          <a:p>
            <a:pPr algn="just"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0000CC"/>
                </a:solidFill>
                <a:latin typeface="Times New Roman" pitchFamily="18" charset="0"/>
              </a:rPr>
              <a:t>      在平面空间上的两个点之间有呼应联系的感觉，点的不同排列产生线的感觉，点的疏密使人产生聚散的感觉，点的不同排列和疏密关系使人产生不同情绪的节奏感。这就是点构成的抽象语义。所以画家作画用笔讲究笔触（即点），就在于笔触（点）可以形成富有情绪和生命力的节奏美感。</a:t>
            </a:r>
          </a:p>
        </p:txBody>
      </p:sp>
      <p:sp>
        <p:nvSpPr>
          <p:cNvPr id="6154" name="WordArt 10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46482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线</a:t>
            </a:r>
          </a:p>
        </p:txBody>
      </p:sp>
      <p:sp>
        <p:nvSpPr>
          <p:cNvPr id="6155" name="WordArt 11">
            <a:hlinkClick r:id="rId3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1722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面形</a:t>
            </a:r>
          </a:p>
        </p:txBody>
      </p:sp>
      <p:sp>
        <p:nvSpPr>
          <p:cNvPr id="6156" name="WordArt 12">
            <a:hlinkClick r:id="" action="ppaction://noaction"/>
          </p:cNvPr>
          <p:cNvSpPr>
            <a:spLocks noChangeArrowheads="1" noChangeShapeType="1" noTextEdit="1"/>
          </p:cNvSpPr>
          <p:nvPr/>
        </p:nvSpPr>
        <p:spPr bwMode="auto">
          <a:xfrm>
            <a:off x="76962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色彩</a:t>
            </a:r>
          </a:p>
        </p:txBody>
      </p:sp>
      <p:sp>
        <p:nvSpPr>
          <p:cNvPr id="6157" name="WordArt 13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31242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平面构成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4" t="56181" r="72728" b="29001"/>
          <a:stretch>
            <a:fillRect/>
          </a:stretch>
        </p:blipFill>
        <p:spPr bwMode="auto">
          <a:xfrm>
            <a:off x="960710" y="981075"/>
            <a:ext cx="2243138" cy="2243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平面构成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38" t="56181" r="16884" b="29001"/>
          <a:stretch>
            <a:fillRect/>
          </a:stretch>
        </p:blipFill>
        <p:spPr bwMode="auto">
          <a:xfrm>
            <a:off x="971600" y="3624263"/>
            <a:ext cx="2243138" cy="2243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平面构成1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" t="41348" r="42052" b="11011"/>
          <a:stretch>
            <a:fillRect/>
          </a:stretch>
        </p:blipFill>
        <p:spPr bwMode="auto">
          <a:xfrm>
            <a:off x="3779912" y="981075"/>
            <a:ext cx="4165600" cy="4886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6" name="AutoShap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79388" y="6453188"/>
            <a:ext cx="576262" cy="404812"/>
          </a:xfrm>
          <a:prstGeom prst="leftArrow">
            <a:avLst>
              <a:gd name="adj1" fmla="val 50000"/>
              <a:gd name="adj2" fmla="val 355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685800" y="381000"/>
            <a:ext cx="1447800" cy="1600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990000"/>
                </a:solidFill>
                <a:latin typeface="方正黄草简体"/>
                <a:ea typeface="方正黄草简体"/>
              </a:rPr>
              <a:t>线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905000" y="1625600"/>
            <a:ext cx="6843713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      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立体造型的线是指细长的形体和形的边缘。线是点的移动轨迹。几何学上的线只有长短而无粗细之分，而视觉艺术中的线却有长短粗细之分。是指各种工具画出的笔道和点连接而成的细长的可视形象。</a:t>
            </a:r>
          </a:p>
          <a:p>
            <a:pPr algn="just">
              <a:lnSpc>
                <a:spcPct val="11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水平直线：平静、沉稳、安宁、舒展、延伸</a:t>
            </a:r>
          </a:p>
          <a:p>
            <a:pPr algn="just">
              <a:lnSpc>
                <a:spcPct val="11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垂  直  线：挺拔、刚毅、 尊严，有向下垂的力量	        感、 同时有向上升腾的力感。</a:t>
            </a:r>
          </a:p>
          <a:p>
            <a:pPr algn="just">
              <a:lnSpc>
                <a:spcPct val="11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斜        线：奇突、惊险、倾倒、运动</a:t>
            </a:r>
          </a:p>
          <a:p>
            <a:pPr algn="just">
              <a:lnSpc>
                <a:spcPct val="11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自由曲线：自由、活泼、飘逸、流动</a:t>
            </a:r>
          </a:p>
        </p:txBody>
      </p:sp>
      <p:pic>
        <p:nvPicPr>
          <p:cNvPr id="10244" name="Picture 4" descr="s_098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124200"/>
            <a:ext cx="12192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白夜光、太行丰碑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" t="6505" r="45113" b="39294"/>
          <a:stretch>
            <a:fillRect/>
          </a:stretch>
        </p:blipFill>
        <p:spPr bwMode="auto">
          <a:xfrm>
            <a:off x="381000" y="2093913"/>
            <a:ext cx="1219200" cy="80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6172200"/>
            <a:ext cx="9144000" cy="76200"/>
          </a:xfrm>
          <a:prstGeom prst="rect">
            <a:avLst/>
          </a:prstGeom>
          <a:solidFill>
            <a:srgbClr val="990000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0247" name="Picture 7" descr="Untitled-2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93" t="8470" r="2234" b="62469"/>
          <a:stretch>
            <a:fillRect/>
          </a:stretch>
        </p:blipFill>
        <p:spPr bwMode="auto">
          <a:xfrm>
            <a:off x="381000" y="4114800"/>
            <a:ext cx="1219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kgdd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75250"/>
            <a:ext cx="121920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0" y="6172200"/>
            <a:ext cx="91440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0" name="WordArt 10"/>
          <p:cNvSpPr>
            <a:spLocks noChangeArrowheads="1" noChangeShapeType="1" noTextEdit="1"/>
          </p:cNvSpPr>
          <p:nvPr/>
        </p:nvSpPr>
        <p:spPr bwMode="auto">
          <a:xfrm>
            <a:off x="48768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线</a:t>
            </a:r>
          </a:p>
        </p:txBody>
      </p:sp>
      <p:sp>
        <p:nvSpPr>
          <p:cNvPr id="10251" name="WordArt 11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3246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面形</a:t>
            </a:r>
          </a:p>
        </p:txBody>
      </p:sp>
      <p:sp>
        <p:nvSpPr>
          <p:cNvPr id="10252" name="WordArt 12">
            <a:hlinkClick r:id="" action="ppaction://noaction"/>
          </p:cNvPr>
          <p:cNvSpPr>
            <a:spLocks noChangeArrowheads="1" noChangeShapeType="1" noTextEdit="1"/>
          </p:cNvSpPr>
          <p:nvPr/>
        </p:nvSpPr>
        <p:spPr bwMode="auto">
          <a:xfrm>
            <a:off x="76962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色彩</a:t>
            </a:r>
          </a:p>
        </p:txBody>
      </p:sp>
      <p:sp>
        <p:nvSpPr>
          <p:cNvPr id="10253" name="WordArt 13">
            <a:hlinkClick r:id="rId9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3429000" y="6248400"/>
            <a:ext cx="1066800" cy="219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点</a:t>
            </a:r>
          </a:p>
        </p:txBody>
      </p:sp>
      <p:pic>
        <p:nvPicPr>
          <p:cNvPr id="10254" name="Picture 14" descr="线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6" t="6940" b="16722"/>
          <a:stretch>
            <a:fillRect/>
          </a:stretch>
        </p:blipFill>
        <p:spPr bwMode="auto">
          <a:xfrm>
            <a:off x="2438400" y="698500"/>
            <a:ext cx="9144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9" name="AutoShape 19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8382000" y="5867400"/>
            <a:ext cx="533400" cy="228600"/>
          </a:xfrm>
          <a:prstGeom prst="homePlate">
            <a:avLst>
              <a:gd name="adj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mg222860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65" y="665786"/>
            <a:ext cx="7342111" cy="513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超元图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" t="2667" r="3928" b="2667"/>
          <a:stretch>
            <a:fillRect/>
          </a:stretch>
        </p:blipFill>
        <p:spPr bwMode="auto">
          <a:xfrm>
            <a:off x="4697413" y="685800"/>
            <a:ext cx="3760787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AutoShape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57200" y="6400800"/>
            <a:ext cx="762000" cy="304800"/>
          </a:xfrm>
          <a:prstGeom prst="lef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3317" name="姑苏行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324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线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" t="9224" r="70732" b="10826"/>
          <a:stretch>
            <a:fillRect/>
          </a:stretch>
        </p:blipFill>
        <p:spPr bwMode="auto">
          <a:xfrm>
            <a:off x="4648200" y="685800"/>
            <a:ext cx="4281488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s_09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85800"/>
            <a:ext cx="4276725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</p:childTnLst>
        </p:cTn>
      </p:par>
    </p:tnLst>
    <p:bldLst>
      <p:bldP spid="133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《呐喊》 蒙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" t="1299"/>
          <a:stretch>
            <a:fillRect/>
          </a:stretch>
        </p:blipFill>
        <p:spPr bwMode="auto">
          <a:xfrm>
            <a:off x="4419600" y="533400"/>
            <a:ext cx="4189413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Untitled-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93" t="8681" r="2863" b="62469"/>
          <a:stretch>
            <a:fillRect/>
          </a:stretch>
        </p:blipFill>
        <p:spPr bwMode="auto">
          <a:xfrm>
            <a:off x="533400" y="533400"/>
            <a:ext cx="3559175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AutoShape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09600" y="5867400"/>
            <a:ext cx="914400" cy="685800"/>
          </a:xfrm>
          <a:prstGeom prst="lef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broadway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"/>
            <a:ext cx="60039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835150" y="1412875"/>
            <a:ext cx="7235825" cy="762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99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solidFill>
                  <a:srgbClr val="990000"/>
                </a:solidFill>
                <a:latin typeface="方正大黑简体"/>
                <a:ea typeface="方正大黑简体"/>
              </a:rPr>
              <a:t>练习：试用点线的组合表达出下列情绪情感：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828800" y="2286000"/>
            <a:ext cx="7315200" cy="1320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>
                <a:latin typeface="方正大黑简体" pitchFamily="2" charset="-122"/>
                <a:ea typeface="方正大黑简体" pitchFamily="2" charset="-122"/>
              </a:rPr>
              <a:t>激动   宁静   和谐  热烈   冷静   崇高   躁动   秩序   节奏  </a:t>
            </a:r>
            <a:r>
              <a:rPr kumimoji="1" lang="en-US" altLang="zh-CN" sz="4000">
                <a:latin typeface="Times New Roman"/>
                <a:ea typeface="方正大黑简体" pitchFamily="2" charset="-122"/>
              </a:rPr>
              <a:t>……</a:t>
            </a:r>
            <a:endParaRPr kumimoji="1" lang="en-US" altLang="zh-CN" sz="400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相邻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相邻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852</TotalTime>
  <Words>214</Words>
  <Application>Microsoft Office PowerPoint</Application>
  <PresentationFormat>全屏显示(4:3)</PresentationFormat>
  <Paragraphs>25</Paragraphs>
  <Slides>11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相邻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点与线的魅力</dc:title>
  <dc:creator>tianqiang</dc:creator>
  <cp:lastModifiedBy>TIANQIANG</cp:lastModifiedBy>
  <cp:revision>26</cp:revision>
  <dcterms:created xsi:type="dcterms:W3CDTF">2007-03-11T09:23:02Z</dcterms:created>
  <dcterms:modified xsi:type="dcterms:W3CDTF">2014-07-01T07:57:17Z</dcterms:modified>
</cp:coreProperties>
</file>