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365" r:id="rId2"/>
    <p:sldId id="366" r:id="rId3"/>
    <p:sldId id="368" r:id="rId4"/>
    <p:sldId id="369" r:id="rId5"/>
    <p:sldId id="370" r:id="rId6"/>
    <p:sldId id="371" r:id="rId7"/>
    <p:sldId id="367" r:id="rId8"/>
    <p:sldId id="372" r:id="rId9"/>
    <p:sldId id="373" r:id="rId10"/>
    <p:sldId id="374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0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1D5"/>
    <a:srgbClr val="401BC0"/>
    <a:srgbClr val="8E1F0C"/>
    <a:srgbClr val="580000"/>
    <a:srgbClr val="920000"/>
    <a:srgbClr val="FF3300"/>
    <a:srgbClr val="CC0000"/>
    <a:srgbClr val="A6240E"/>
    <a:srgbClr val="F78009"/>
    <a:srgbClr val="EF56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4" d="100"/>
          <a:sy n="64" d="100"/>
        </p:scale>
        <p:origin x="732" y="24"/>
      </p:cViewPr>
      <p:guideLst>
        <p:guide orient="horz" pos="2250"/>
        <p:guide pos="38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3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F876E7C-BEE2-4733-8C6D-E88EBF580F4E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2022/6/1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0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5605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</a:p>
        </p:txBody>
      </p:sp>
      <p:sp>
        <p:nvSpPr>
          <p:cNvPr id="25606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7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 anchorCtr="0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TextBox 10">
            <a:hlinkClick r:id="" action="ppaction://hlinkshowjump?jump=nextslide"/>
          </p:cNvPr>
          <p:cNvSpPr txBox="1">
            <a:spLocks noChangeArrowheads="1"/>
          </p:cNvSpPr>
          <p:nvPr userDrawn="1"/>
        </p:nvSpPr>
        <p:spPr bwMode="auto">
          <a:xfrm>
            <a:off x="1127448" y="281315"/>
            <a:ext cx="2698175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8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广州抗疫正当时</a:t>
            </a:r>
          </a:p>
        </p:txBody>
      </p:sp>
      <p:pic>
        <p:nvPicPr>
          <p:cNvPr id="1028" name="Picture 2" descr="C:\Users\PC\Desktop\聚焦两会2.png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>
            <a:off x="95251" y="152400"/>
            <a:ext cx="1121833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5400000" algn="ctr" rotWithShape="0">
              <a:srgbClr val="000000">
                <a:alpha val="82999"/>
              </a:srgbClr>
            </a:outerShdw>
          </a:effectLst>
        </p:spPr>
      </p:pic>
      <p:pic>
        <p:nvPicPr>
          <p:cNvPr id="1030" name="Picture 3" descr="C:\Users\PC\Desktop\zqq\201513_0002_20_0006_-----4.png"/>
          <p:cNvPicPr>
            <a:picLocks noChangeAspect="1"/>
          </p:cNvPicPr>
          <p:nvPr userDrawn="1"/>
        </p:nvPicPr>
        <p:blipFill>
          <a:blip r:embed="rId8"/>
          <a:srcRect l="4156"/>
          <a:stretch>
            <a:fillRect/>
          </a:stretch>
        </p:blipFill>
        <p:spPr>
          <a:xfrm>
            <a:off x="0" y="6107430"/>
            <a:ext cx="12192000" cy="750570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1031" name="直接连接符 2"/>
          <p:cNvCxnSpPr/>
          <p:nvPr userDrawn="1"/>
        </p:nvCxnSpPr>
        <p:spPr>
          <a:xfrm>
            <a:off x="4248151" y="994410"/>
            <a:ext cx="7943849" cy="0"/>
          </a:xfrm>
          <a:prstGeom prst="line">
            <a:avLst/>
          </a:prstGeom>
          <a:ln w="9525" cap="flat" cmpd="sng">
            <a:solidFill>
              <a:srgbClr val="8E1F0C"/>
            </a:solidFill>
            <a:prstDash val="solid"/>
            <a:headEnd type="none" w="med" len="med"/>
            <a:tailEnd type="none" w="med" len="med"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411480" indent="-411480" algn="l" rtl="0" eaLnBrk="0" fontAlgn="base" hangingPunct="0">
        <a:spcBef>
          <a:spcPct val="24000"/>
        </a:spcBef>
        <a:spcAft>
          <a:spcPct val="0"/>
        </a:spcAft>
        <a:buFont typeface="Arial" panose="020B0604020202020204" pitchFamily="34" charset="0"/>
        <a:buChar char="•"/>
        <a:defRPr sz="3840">
          <a:solidFill>
            <a:schemeClr val="tx1"/>
          </a:solidFill>
          <a:latin typeface="+mn-lt"/>
          <a:ea typeface="+mn-ea"/>
          <a:cs typeface="+mn-cs"/>
        </a:defRPr>
      </a:lvl1pPr>
      <a:lvl2pPr marL="891540" indent="-342900" algn="l" rtl="0" eaLnBrk="0" fontAlgn="base" hangingPunct="0">
        <a:spcBef>
          <a:spcPct val="24000"/>
        </a:spcBef>
        <a:spcAft>
          <a:spcPct val="0"/>
        </a:spcAft>
        <a:buFont typeface="Arial" panose="020B0604020202020204" pitchFamily="34" charset="0"/>
        <a:buChar char="–"/>
        <a:defRPr sz="3360">
          <a:solidFill>
            <a:schemeClr val="tx1"/>
          </a:solidFill>
          <a:latin typeface="+mn-lt"/>
          <a:ea typeface="+mn-ea"/>
        </a:defRPr>
      </a:lvl2pPr>
      <a:lvl3pPr marL="1371600" indent="-274320" algn="l" rtl="0" eaLnBrk="0" fontAlgn="base" hangingPunct="0">
        <a:spcBef>
          <a:spcPct val="24000"/>
        </a:spcBef>
        <a:spcAft>
          <a:spcPct val="0"/>
        </a:spcAft>
        <a:buFont typeface="Arial" panose="020B0604020202020204" pitchFamily="34" charset="0"/>
        <a:buChar char="•"/>
        <a:defRPr sz="2880">
          <a:solidFill>
            <a:schemeClr val="tx1"/>
          </a:solidFill>
          <a:latin typeface="+mn-lt"/>
          <a:ea typeface="+mn-ea"/>
        </a:defRPr>
      </a:lvl3pPr>
      <a:lvl4pPr marL="1920240" indent="-274320" algn="l" rtl="0" eaLnBrk="0" fontAlgn="base" hangingPunct="0">
        <a:spcBef>
          <a:spcPct val="24000"/>
        </a:spcBef>
        <a:spcAft>
          <a:spcPct val="0"/>
        </a:spcAft>
        <a:buFont typeface="Arial" panose="020B0604020202020204" pitchFamily="34" charset="0"/>
        <a:buChar char="–"/>
        <a:defRPr sz="2400">
          <a:solidFill>
            <a:schemeClr val="tx1"/>
          </a:solidFill>
          <a:latin typeface="+mn-lt"/>
          <a:ea typeface="+mn-ea"/>
        </a:defRPr>
      </a:lvl4pPr>
      <a:lvl5pPr marL="2468880" indent="-274320" algn="l" rtl="0" eaLnBrk="0" fontAlgn="base" hangingPunct="0">
        <a:spcBef>
          <a:spcPct val="24000"/>
        </a:spcBef>
        <a:spcAft>
          <a:spcPct val="0"/>
        </a:spcAft>
        <a:buFont typeface="Arial" panose="020B0604020202020204" pitchFamily="34" charset="0"/>
        <a:buChar char="»"/>
        <a:defRPr sz="2400">
          <a:solidFill>
            <a:schemeClr val="tx1"/>
          </a:solidFill>
          <a:latin typeface="+mn-lt"/>
          <a:ea typeface="+mn-ea"/>
        </a:defRPr>
      </a:lvl5pPr>
      <a:lvl6pPr marL="3017520" indent="-274320" algn="l" rtl="0" eaLnBrk="0" fontAlgn="base" hangingPunct="0">
        <a:spcBef>
          <a:spcPct val="24000"/>
        </a:spcBef>
        <a:spcAft>
          <a:spcPct val="0"/>
        </a:spcAft>
        <a:buFont typeface="Arial" panose="020B0604020202020204" pitchFamily="34" charset="0"/>
        <a:buChar char="»"/>
        <a:defRPr sz="2400">
          <a:solidFill>
            <a:schemeClr val="tx1"/>
          </a:solidFill>
          <a:latin typeface="+mn-lt"/>
          <a:ea typeface="+mn-ea"/>
        </a:defRPr>
      </a:lvl6pPr>
      <a:lvl7pPr marL="3566160" indent="-274320" algn="l" rtl="0" eaLnBrk="0" fontAlgn="base" hangingPunct="0">
        <a:spcBef>
          <a:spcPct val="24000"/>
        </a:spcBef>
        <a:spcAft>
          <a:spcPct val="0"/>
        </a:spcAft>
        <a:buFont typeface="Arial" panose="020B0604020202020204" pitchFamily="34" charset="0"/>
        <a:buChar char="»"/>
        <a:defRPr sz="2400">
          <a:solidFill>
            <a:schemeClr val="tx1"/>
          </a:solidFill>
          <a:latin typeface="+mn-lt"/>
          <a:ea typeface="+mn-ea"/>
        </a:defRPr>
      </a:lvl7pPr>
      <a:lvl8pPr marL="4114800" indent="-274320" algn="l" rtl="0" eaLnBrk="0" fontAlgn="base" hangingPunct="0">
        <a:spcBef>
          <a:spcPct val="24000"/>
        </a:spcBef>
        <a:spcAft>
          <a:spcPct val="0"/>
        </a:spcAft>
        <a:buFont typeface="Arial" panose="020B0604020202020204" pitchFamily="34" charset="0"/>
        <a:buChar char="»"/>
        <a:defRPr sz="2400">
          <a:solidFill>
            <a:schemeClr val="tx1"/>
          </a:solidFill>
          <a:latin typeface="+mn-lt"/>
          <a:ea typeface="+mn-ea"/>
        </a:defRPr>
      </a:lvl8pPr>
      <a:lvl9pPr marL="4663440" indent="-274320" algn="l" rtl="0" eaLnBrk="0" fontAlgn="base" hangingPunct="0">
        <a:spcBef>
          <a:spcPct val="24000"/>
        </a:spcBef>
        <a:spcAft>
          <a:spcPct val="0"/>
        </a:spcAft>
        <a:buFont typeface="Arial" panose="020B0604020202020204" pitchFamily="34" charset="0"/>
        <a:buChar char="»"/>
        <a:defRPr sz="2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C:\Users\PC\Desktop\zqq\26_0013_p------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867150"/>
            <a:ext cx="8656638" cy="16652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1" name="Picture 6" descr="C:\Users\PC\Desktop\zqq\20158_0011_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3800" y="2741613"/>
            <a:ext cx="1854200" cy="2163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2" name="矩形 1"/>
          <p:cNvSpPr/>
          <p:nvPr/>
        </p:nvSpPr>
        <p:spPr>
          <a:xfrm>
            <a:off x="1524000" y="4776788"/>
            <a:ext cx="9144000" cy="1509712"/>
          </a:xfrm>
          <a:custGeom>
            <a:avLst/>
            <a:gdLst>
              <a:gd name="txL" fmla="*/ 0 w 9144000"/>
              <a:gd name="txT" fmla="*/ 0 h 2245868"/>
              <a:gd name="txR" fmla="*/ 9144000 w 9144000"/>
              <a:gd name="txB" fmla="*/ 2245868 h 2245868"/>
            </a:gdLst>
            <a:ahLst/>
            <a:cxnLst>
              <a:cxn ang="0">
                <a:pos x="0" y="0"/>
              </a:cxn>
              <a:cxn ang="0">
                <a:pos x="1244600" y="52018"/>
              </a:cxn>
              <a:cxn ang="0">
                <a:pos x="9144000" y="0"/>
              </a:cxn>
              <a:cxn ang="0">
                <a:pos x="9144000" y="308272"/>
              </a:cxn>
              <a:cxn ang="0">
                <a:pos x="0" y="308272"/>
              </a:cxn>
              <a:cxn ang="0">
                <a:pos x="0" y="0"/>
              </a:cxn>
            </a:cxnLst>
            <a:rect l="txL" t="txT" r="txR" b="txB"/>
            <a:pathLst>
              <a:path w="9144000" h="2245868">
                <a:moveTo>
                  <a:pt x="0" y="0"/>
                </a:moveTo>
                <a:cubicBezTo>
                  <a:pt x="414867" y="126323"/>
                  <a:pt x="588433" y="328845"/>
                  <a:pt x="1244600" y="378968"/>
                </a:cubicBezTo>
                <a:cubicBezTo>
                  <a:pt x="1820333" y="417745"/>
                  <a:pt x="6510867" y="126323"/>
                  <a:pt x="9144000" y="0"/>
                </a:cubicBezTo>
                <a:lnTo>
                  <a:pt x="9144000" y="2245868"/>
                </a:lnTo>
                <a:lnTo>
                  <a:pt x="0" y="2245868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9525">
            <a:noFill/>
          </a:ln>
        </p:spPr>
        <p:txBody>
          <a:bodyPr anchor="ctr" anchorCtr="0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27653" name="Picture 2" descr="C:\Users\PC\Desktop\zqq\20_0006_-----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0" y="4506913"/>
            <a:ext cx="9144000" cy="1277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69" name="TextBox 40">
            <a:hlinkClick r:id="" action="ppaction://hlinkshowjump?jump=nextslide"/>
          </p:cNvPr>
          <p:cNvSpPr txBox="1"/>
          <p:nvPr/>
        </p:nvSpPr>
        <p:spPr>
          <a:xfrm>
            <a:off x="947428" y="1060232"/>
            <a:ext cx="10297144" cy="18774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zh-CN" sz="4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2022 </a:t>
            </a:r>
            <a:r>
              <a:rPr lang="zh-CN" altLang="en-US" sz="4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中考备考：大概念及时事专题复习</a:t>
            </a:r>
          </a:p>
          <a:p>
            <a:pPr algn="ctr" eaLnBrk="1" hangingPunct="1"/>
            <a:endParaRPr lang="en-US" altLang="zh-CN" sz="36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广州抗疫正当时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968208" y="3404152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陈思</a:t>
            </a:r>
          </a:p>
        </p:txBody>
      </p:sp>
    </p:spTree>
  </p:cSld>
  <p:clrMapOvr>
    <a:masterClrMapping/>
  </p:clrMapOvr>
  <p:transition spd="slow" advTm="5000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35360" y="1159377"/>
          <a:ext cx="11521280" cy="4248472"/>
        </p:xfrm>
        <a:graphic>
          <a:graphicData uri="http://schemas.openxmlformats.org/drawingml/2006/table">
            <a:tbl>
              <a:tblPr firstRow="1" firstCol="1" bandRow="1"/>
              <a:tblGrid>
                <a:gridCol w="1368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484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885">
                <a:tc gridSpan="4">
                  <a:txBody>
                    <a:bodyPr/>
                    <a:lstStyle/>
                    <a:p>
                      <a:pPr algn="ctr"/>
                      <a:r>
                        <a:rPr lang="zh-CN" sz="36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广州抗疫正当时</a:t>
                      </a:r>
                      <a:endParaRPr lang="zh-CN" sz="28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3889"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材料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教材呈现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学科大概念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主要</a:t>
                      </a:r>
                      <a:r>
                        <a:rPr lang="zh-CN" altLang="en-US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考</a:t>
                      </a:r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点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66698">
                <a:tc>
                  <a:txBody>
                    <a:bodyPr/>
                    <a:lstStyle/>
                    <a:p>
                      <a:pPr algn="ctr"/>
                      <a:endParaRPr lang="zh-CN" sz="28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zh-CN" sz="2400" b="1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sz="28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CN" sz="2400" b="1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47581" y="3955787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7280" eaLnBrk="1" hangingPunct="1"/>
            <a:r>
              <a:rPr lang="zh-CN" altLang="en-US" sz="2800" b="1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材料一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199456" y="3573159"/>
            <a:ext cx="3960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/>
            <a:r>
              <a:rPr lang="zh-CN" altLang="zh-CN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九年级上册第四课</a:t>
            </a:r>
            <a:endParaRPr lang="zh-CN" altLang="zh-CN" sz="2400" b="1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 latinLnBrk="1"/>
            <a:r>
              <a:rPr lang="zh-CN" altLang="zh-CN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八年级上册第二课</a:t>
            </a:r>
            <a:endParaRPr lang="zh-CN" altLang="zh-CN" sz="2400" b="1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 latinLnBrk="1"/>
            <a:r>
              <a:rPr lang="zh-CN" altLang="zh-CN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八年级下册第一课</a:t>
            </a:r>
            <a:endParaRPr lang="zh-CN" altLang="zh-CN" sz="2400" b="1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55587" y="3524899"/>
            <a:ext cx="30243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2800" b="1" kern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建设法治政府</a:t>
            </a:r>
            <a:endParaRPr lang="zh-CN" altLang="zh-CN" sz="2800" b="1" kern="10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zh-CN" sz="2800" b="1" kern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网络改变世界</a:t>
            </a:r>
            <a:endParaRPr lang="zh-CN" altLang="zh-CN" sz="2800" b="1" kern="10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zh-CN" sz="2800" b="1" kern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尊重和保障人权</a:t>
            </a:r>
            <a:endParaRPr lang="zh-CN" altLang="zh-CN" sz="2800" b="1" kern="10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607935" y="2924810"/>
            <a:ext cx="4131310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097280" eaLnBrk="1" fontAlgn="auto" hangingPunct="1">
              <a:buClrTx/>
              <a:buSzTx/>
              <a:buNone/>
            </a:pPr>
            <a:r>
              <a:rPr lang="zh-CN" altLang="en-US" sz="1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①政府的作用、权力来源、宗旨、工作要求</a:t>
            </a:r>
            <a:endParaRPr lang="zh-CN" altLang="en-US" sz="1800" b="1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defTabSz="1097280" eaLnBrk="1" fontAlgn="auto" hangingPunct="1">
              <a:buClrTx/>
              <a:buSzTx/>
              <a:buNone/>
            </a:pPr>
            <a:r>
              <a:rPr lang="zh-CN" altLang="en-US" sz="1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②依法行政的要求、核心</a:t>
            </a:r>
            <a:endParaRPr lang="zh-CN" altLang="en-US" sz="1800" b="1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defTabSz="1097280" eaLnBrk="1" fontAlgn="auto" hangingPunct="1">
              <a:buClrTx/>
              <a:buSzTx/>
              <a:buNone/>
            </a:pPr>
            <a:r>
              <a:rPr lang="zh-CN" altLang="en-US" sz="1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③建设法治政府（意义、how?）</a:t>
            </a:r>
            <a:endParaRPr lang="zh-CN" altLang="en-US" sz="1800" b="1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defTabSz="1097280" eaLnBrk="1" fontAlgn="auto" hangingPunct="1">
              <a:buClrTx/>
              <a:buSzTx/>
              <a:buNone/>
            </a:pPr>
            <a:r>
              <a:rPr lang="zh-CN" altLang="en-US" sz="1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④网络的积极影响</a:t>
            </a:r>
            <a:endParaRPr lang="zh-CN" altLang="en-US" sz="1800" b="1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defTabSz="1097280" eaLnBrk="1" fontAlgn="auto" hangingPunct="1">
              <a:buClrTx/>
              <a:buSzTx/>
              <a:buNone/>
            </a:pPr>
            <a:r>
              <a:rPr lang="zh-CN" altLang="en-US" sz="1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⑤如何理性参与网络，传播网络正能量？</a:t>
            </a:r>
            <a:endParaRPr lang="zh-CN" altLang="en-US" sz="1800" b="1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defTabSz="1097280" eaLnBrk="1" fontAlgn="auto" hangingPunct="1">
              <a:buClrTx/>
              <a:buSzTx/>
              <a:buNone/>
            </a:pPr>
            <a:r>
              <a:rPr lang="zh-CN" altLang="en-US" sz="1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⑥宪法原则</a:t>
            </a:r>
            <a:endParaRPr lang="zh-CN" altLang="en-US" sz="1800" b="1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defTabSz="1097280" eaLnBrk="1" fontAlgn="auto" hangingPunct="1">
              <a:buClrTx/>
              <a:buSzTx/>
              <a:buNone/>
            </a:pPr>
            <a:r>
              <a:rPr lang="zh-CN" altLang="en-US" sz="1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⑦如何尊重和保障人权？</a:t>
            </a:r>
            <a:endParaRPr lang="zh-CN" altLang="en-US" sz="1800" b="1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35360" y="1196752"/>
          <a:ext cx="11521280" cy="4680520"/>
        </p:xfrm>
        <a:graphic>
          <a:graphicData uri="http://schemas.openxmlformats.org/drawingml/2006/table">
            <a:tbl>
              <a:tblPr firstRow="1" firstCol="1" bandRow="1"/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484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04729">
                <a:tc gridSpan="4"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广州抗疫正当时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4729">
                <a:tc>
                  <a:txBody>
                    <a:bodyPr/>
                    <a:lstStyle/>
                    <a:p>
                      <a:pPr algn="ctr"/>
                      <a:r>
                        <a:rPr lang="zh-CN" sz="2800" b="1" kern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材料</a:t>
                      </a:r>
                      <a:endParaRPr lang="zh-CN" sz="2000" b="1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教材呈现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学科大概念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主要</a:t>
                      </a:r>
                      <a:r>
                        <a:rPr lang="zh-CN" altLang="en-US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考</a:t>
                      </a:r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点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71062">
                <a:tc>
                  <a:txBody>
                    <a:bodyPr/>
                    <a:lstStyle/>
                    <a:p>
                      <a:pPr algn="ctr"/>
                      <a:endParaRPr lang="zh-CN" sz="20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zh-CN" sz="2000" b="1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sz="2000" b="1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-96688" y="4293096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7280" eaLnBrk="1" hangingPunct="1"/>
            <a:r>
              <a:rPr lang="zh-CN" altLang="en-US" sz="2000" b="1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材料二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343472" y="4092054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/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八年级下册第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一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课</a:t>
            </a:r>
            <a:endParaRPr lang="zh-CN" altLang="zh-CN" sz="2000" b="1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 latinLnBrk="1"/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八年级上册第七课</a:t>
            </a:r>
            <a:endParaRPr lang="zh-CN" altLang="zh-CN" sz="2000" b="1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39816" y="4077652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2400" b="1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坚持中国共产</a:t>
            </a:r>
            <a:r>
              <a:rPr lang="zh-CN" altLang="en-US" sz="2400" b="1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的</a:t>
            </a:r>
            <a:r>
              <a:rPr lang="zh-CN" altLang="zh-CN" sz="2400" b="1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领导</a:t>
            </a:r>
            <a:endParaRPr lang="zh-CN" altLang="zh-CN" sz="2400" b="1" kern="1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zh-CN" sz="2400" b="1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关爱他人 服务社会</a:t>
            </a:r>
            <a:endParaRPr lang="zh-CN" altLang="zh-CN" sz="2400" b="1" kern="1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680325" y="3477895"/>
            <a:ext cx="4133215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①为什么要坚持党的领导？（性质、地位、根本宗旨、最高理想和最终目标、初心和使命）</a:t>
            </a:r>
            <a:endParaRPr lang="en-US" altLang="zh-CN" sz="2000" b="1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algn="l"/>
            <a:endParaRPr lang="en-US" altLang="zh-CN" sz="2000" b="1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algn="l"/>
            <a:r>
              <a:rPr lang="zh-CN" altLang="zh-CN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②</a:t>
            </a:r>
            <a:r>
              <a:rPr lang="zh-CN" altLang="en-US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关爱他人、服务社会（为什么？青少年怎么做？）</a:t>
            </a:r>
            <a:endParaRPr lang="en-US" altLang="zh-CN" sz="2000" b="1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endParaRPr lang="zh-CN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61324" y="1268760"/>
          <a:ext cx="11669352" cy="4542382"/>
        </p:xfrm>
        <a:graphic>
          <a:graphicData uri="http://schemas.openxmlformats.org/drawingml/2006/table">
            <a:tbl>
              <a:tblPr firstRow="1" firstCol="1" bandRow="1"/>
              <a:tblGrid>
                <a:gridCol w="1385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63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820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384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31679">
                <a:tc gridSpan="4">
                  <a:txBody>
                    <a:bodyPr/>
                    <a:lstStyle/>
                    <a:p>
                      <a:pPr algn="ctr"/>
                      <a:r>
                        <a:rPr lang="zh-CN" sz="36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广州抗疫正当时</a:t>
                      </a:r>
                      <a:endParaRPr lang="zh-CN" sz="28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178"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材料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教材呈现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学科大概念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主要</a:t>
                      </a:r>
                      <a:r>
                        <a:rPr lang="zh-CN" altLang="en-US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考</a:t>
                      </a:r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点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8525">
                <a:tc>
                  <a:txBody>
                    <a:bodyPr/>
                    <a:lstStyle/>
                    <a:p>
                      <a:pPr algn="ctr"/>
                      <a:endParaRPr lang="zh-CN" sz="18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zh-CN" sz="1600" b="1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sz="28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CN" sz="2400" b="1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371025" y="400506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材料三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655840" y="3604408"/>
            <a:ext cx="33374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kern="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 </a:t>
            </a:r>
            <a:r>
              <a:rPr lang="zh-CN" altLang="zh-CN" sz="2400" b="1" kern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遵守规则</a:t>
            </a:r>
            <a:endParaRPr lang="zh-CN" altLang="zh-CN" sz="2400" b="1" kern="10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zh-CN" sz="2400" b="1" kern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坚持权利与义务相统一</a:t>
            </a:r>
            <a:endParaRPr lang="en-US" altLang="zh-CN" sz="2400" b="1" kern="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algn="ctr"/>
            <a:r>
              <a:rPr lang="zh-CN" altLang="en-US" sz="2400" b="1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尊重自由平等</a:t>
            </a:r>
            <a:endParaRPr lang="zh-CN" altLang="zh-CN" sz="2400" b="1" kern="10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31504" y="3429000"/>
            <a:ext cx="3096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/>
            <a:r>
              <a:rPr lang="zh-CN" altLang="zh-CN" sz="24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八年级上册第三课</a:t>
            </a:r>
            <a:endParaRPr lang="zh-CN" altLang="zh-CN" sz="2000" b="1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 latinLnBrk="1"/>
            <a:r>
              <a:rPr lang="zh-CN" altLang="zh-CN" sz="24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八年级下册第三、四课</a:t>
            </a:r>
            <a:endParaRPr lang="en-US" altLang="zh-CN" sz="2400" b="1" dirty="0"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algn="ctr" latinLnBrk="1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八年级下册第七课</a:t>
            </a:r>
            <a:endParaRPr lang="zh-CN" altLang="zh-CN" sz="2400" b="1" dirty="0"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944263" y="3140968"/>
            <a:ext cx="42252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①自由与规则的关系</a:t>
            </a:r>
            <a:endParaRPr lang="en-US" altLang="zh-CN" sz="2000" b="1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algn="l"/>
            <a:r>
              <a:rPr lang="zh-CN" altLang="zh-CN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②</a:t>
            </a:r>
            <a:r>
              <a:rPr lang="zh-CN" altLang="en-US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怎样遵守规则？维护规则？</a:t>
            </a:r>
            <a:endParaRPr lang="en-US" altLang="zh-CN" sz="2000" b="1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algn="l"/>
            <a:r>
              <a:rPr lang="zh-CN" altLang="zh-CN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③</a:t>
            </a:r>
            <a:r>
              <a:rPr lang="zh-CN" altLang="en-US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公民的权利与义务的关系</a:t>
            </a:r>
            <a:endParaRPr lang="en-US" altLang="zh-CN" sz="2000" b="1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algn="l"/>
            <a:r>
              <a:rPr lang="zh-CN" altLang="en-US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④坚持权利和义务相统一（为什么？怎么做？）</a:t>
            </a:r>
            <a:endParaRPr lang="en-US" altLang="zh-CN" sz="2000" b="1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algn="l"/>
            <a:r>
              <a:rPr lang="zh-CN" altLang="zh-CN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⑤</a:t>
            </a:r>
            <a:r>
              <a:rPr lang="zh-CN" altLang="en-US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法律与自由的关系</a:t>
            </a:r>
            <a:endParaRPr lang="en-US" altLang="zh-CN" sz="2000" b="1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algn="l"/>
            <a:r>
              <a:rPr lang="zh-CN" altLang="zh-CN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⑥</a:t>
            </a:r>
            <a:r>
              <a:rPr lang="zh-CN" altLang="en-US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如何珍视自由？</a:t>
            </a:r>
            <a:endParaRPr lang="zh-CN" sz="2000" b="1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35360" y="1340768"/>
          <a:ext cx="11521280" cy="4135317"/>
        </p:xfrm>
        <a:graphic>
          <a:graphicData uri="http://schemas.openxmlformats.org/drawingml/2006/table">
            <a:tbl>
              <a:tblPr firstRow="1" firstCol="1" bandRow="1"/>
              <a:tblGrid>
                <a:gridCol w="1368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884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36104">
                <a:tc gridSpan="4">
                  <a:txBody>
                    <a:bodyPr/>
                    <a:lstStyle/>
                    <a:p>
                      <a:pPr algn="ctr"/>
                      <a:r>
                        <a:rPr lang="zh-CN" sz="36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广州抗疫正当时</a:t>
                      </a:r>
                      <a:endParaRPr lang="zh-CN" sz="28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zh-CN" sz="40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材料</a:t>
                      </a:r>
                      <a:endParaRPr lang="zh-CN" sz="32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教材呈现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学科大概念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主要</a:t>
                      </a:r>
                      <a:r>
                        <a:rPr lang="zh-CN" altLang="en-US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考</a:t>
                      </a:r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点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51141">
                <a:tc>
                  <a:txBody>
                    <a:bodyPr/>
                    <a:lstStyle/>
                    <a:p>
                      <a:pPr algn="ctr"/>
                      <a:endParaRPr lang="zh-CN" sz="28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zh-CN" sz="2400" b="1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sz="28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sz="2400" b="1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407368" y="3933056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材料四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643640" y="3502168"/>
            <a:ext cx="31683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/>
            <a:r>
              <a:rPr lang="zh-CN" altLang="zh-CN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七年级上册第十课</a:t>
            </a:r>
            <a:endParaRPr lang="zh-CN" altLang="zh-CN" sz="2400" b="1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 latinLnBrk="1"/>
            <a:r>
              <a:rPr lang="zh-CN" altLang="zh-CN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八年级上册第</a:t>
            </a:r>
            <a:r>
              <a:rPr lang="zh-CN" altLang="en-US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六、</a:t>
            </a:r>
            <a:r>
              <a:rPr lang="zh-CN" altLang="zh-CN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七课</a:t>
            </a:r>
            <a:endParaRPr lang="zh-CN" altLang="zh-CN" sz="2400" b="1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629813" y="3235841"/>
            <a:ext cx="34563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2800" b="1" kern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生命的价值 </a:t>
            </a:r>
            <a:endParaRPr lang="en-US" altLang="zh-CN" sz="2800" b="1" kern="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algn="ctr"/>
            <a:r>
              <a:rPr lang="zh-CN" altLang="zh-CN" sz="2800" b="1" kern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平凡与伟大</a:t>
            </a:r>
            <a:endParaRPr lang="en-US" altLang="zh-CN" sz="2800" b="1" kern="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algn="ctr"/>
            <a:r>
              <a:rPr lang="zh-CN" altLang="en-US" sz="2800" b="1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主动承担社会责任</a:t>
            </a:r>
            <a:endParaRPr lang="zh-CN" altLang="zh-CN" sz="2800" b="1" kern="10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zh-CN" sz="2800" b="1" kern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关爱他人 服务社会</a:t>
            </a:r>
            <a:endParaRPr lang="en-US" altLang="zh-CN" sz="2800" b="1" kern="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algn="ctr"/>
            <a:endParaRPr lang="zh-CN" altLang="zh-CN" sz="2800" b="1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967980" y="3225800"/>
            <a:ext cx="406717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①如何实现生命的价值？</a:t>
            </a:r>
            <a:endParaRPr lang="en-US" altLang="zh-CN" sz="2400" b="1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algn="l"/>
            <a:r>
              <a:rPr lang="zh-CN" altLang="zh-CN" sz="24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②</a:t>
            </a:r>
            <a:r>
              <a:rPr lang="zh-CN" altLang="en-US" sz="24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如何在平凡的生命中创造伟大？</a:t>
            </a:r>
            <a:endParaRPr lang="en-US" altLang="zh-CN" sz="2400" b="1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algn="l"/>
            <a:r>
              <a:rPr lang="zh-CN" altLang="zh-CN" sz="24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③</a:t>
            </a:r>
            <a:r>
              <a:rPr lang="zh-CN" altLang="en-US" sz="24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承担社会责任？（为什么？怎么做？）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35360" y="1268760"/>
          <a:ext cx="11521280" cy="4536504"/>
        </p:xfrm>
        <a:graphic>
          <a:graphicData uri="http://schemas.openxmlformats.org/drawingml/2006/table">
            <a:tbl>
              <a:tblPr firstRow="1" firstCol="1" bandRow="1"/>
              <a:tblGrid>
                <a:gridCol w="1368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484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02271">
                <a:tc gridSpan="4"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广州抗疫正当时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2271"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材料</a:t>
                      </a:r>
                      <a:endParaRPr lang="zh-CN" sz="2400" b="1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教材呈现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学科大概念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主要</a:t>
                      </a:r>
                      <a:r>
                        <a:rPr lang="zh-CN" altLang="en-US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考</a:t>
                      </a:r>
                      <a:r>
                        <a:rPr lang="zh-CN" sz="3200" b="1" kern="0" dirty="0"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点</a:t>
                      </a:r>
                      <a:endParaRPr lang="zh-CN" sz="24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31962">
                <a:tc>
                  <a:txBody>
                    <a:bodyPr/>
                    <a:lstStyle/>
                    <a:p>
                      <a:pPr algn="ctr"/>
                      <a:endParaRPr lang="zh-CN" sz="28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zh-CN" sz="2400" b="1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sz="2800" b="1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CN" sz="2000" b="1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2518" marR="625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335360" y="4293096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材料五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631504" y="4293096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/>
            <a:r>
              <a:rPr lang="zh-CN" altLang="zh-CN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九年级上册第二课</a:t>
            </a:r>
            <a:endParaRPr lang="zh-CN" altLang="zh-CN" sz="2400" b="1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19836" y="4293096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2800" b="1" kern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创新驱动发展</a:t>
            </a:r>
            <a:endParaRPr lang="zh-CN" altLang="zh-CN" sz="2800" b="1" kern="10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752080" y="3644900"/>
            <a:ext cx="416560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①为什么要坚持创新发展？（创新的重要性、我国的科技创新现状）</a:t>
            </a:r>
            <a:endParaRPr lang="en-US" altLang="zh-CN" sz="2000" b="1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algn="l"/>
            <a:r>
              <a:rPr lang="zh-CN" altLang="zh-CN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②</a:t>
            </a:r>
            <a:r>
              <a:rPr lang="zh-CN" altLang="en-US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如何建设创新型国家？（不同主体）</a:t>
            </a:r>
            <a:endParaRPr lang="en-US" altLang="zh-CN" sz="2000" b="1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algn="l"/>
            <a:r>
              <a:rPr lang="zh-CN" altLang="zh-CN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③</a:t>
            </a:r>
            <a:r>
              <a:rPr lang="zh-CN" altLang="en-US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青少年应该如何提高科技创新能力？（思想上</a:t>
            </a:r>
            <a:r>
              <a:rPr lang="en-US" altLang="zh-CN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+</a:t>
            </a:r>
            <a:r>
              <a:rPr lang="zh-CN" altLang="en-US" sz="2000" b="1" dirty="0">
                <a:effectLst/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行动上）</a:t>
            </a:r>
            <a:endParaRPr lang="zh-CN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5" grpId="0"/>
      <p:bldP spid="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95400" y="1659285"/>
            <a:ext cx="10801200" cy="353943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例题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：能力要求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IV】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换位思考，深度学习，提升能力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请你尝试从以下三则材料出发，小组合作，自主设计一道填空题和一道问答题。</a:t>
            </a:r>
            <a:r>
              <a:rPr lang="zh-CN" altLang="en-US" sz="32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（写出题目设问、答案、分值、评分标准）</a:t>
            </a:r>
            <a:endParaRPr lang="en-US" altLang="zh-CN" sz="3200" b="1" dirty="0">
              <a:highlight>
                <a:srgbClr val="FFFF00"/>
              </a:highligh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限时：</a:t>
            </a:r>
            <a:r>
              <a:rPr lang="en-US" altLang="zh-CN" sz="32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32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分钟</a:t>
            </a:r>
            <a:r>
              <a:rPr lang="en-US" altLang="zh-CN" sz="32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</a:t>
            </a:r>
            <a:endParaRPr lang="zh-CN" altLang="en-US" sz="3200" b="1" dirty="0">
              <a:highlight>
                <a:srgbClr val="FFFF00"/>
              </a:highligh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95400" y="1268760"/>
            <a:ext cx="109452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</a:t>
            </a:r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）材料二中党员干部职工踊跃参与下沉街道支援社区疫情防控，协助社区做好宣传引导、核酸检测、流调排查、秩序维护等工作，助力社区抗疫工作高效开展说明了中国共产党是</a:t>
            </a:r>
            <a:r>
              <a:rPr lang="en-US" altLang="zh-CN" sz="3200" b="1" dirty="0"/>
              <a:t>____________</a:t>
            </a:r>
            <a:r>
              <a:rPr lang="zh-CN" altLang="en-US" sz="3200" b="1" dirty="0"/>
              <a:t>的先锋队，同时是</a:t>
            </a:r>
            <a:r>
              <a:rPr lang="en-US" altLang="zh-CN" sz="3200" b="1" dirty="0"/>
              <a:t>____________</a:t>
            </a:r>
            <a:r>
              <a:rPr lang="zh-CN" altLang="en-US" sz="3200" b="1" dirty="0"/>
              <a:t>和</a:t>
            </a:r>
            <a:r>
              <a:rPr lang="en-US" altLang="zh-CN" sz="3200" b="1" dirty="0"/>
              <a:t>____________</a:t>
            </a:r>
            <a:r>
              <a:rPr lang="zh-CN" altLang="en-US" sz="3200" b="1" dirty="0"/>
              <a:t>的先锋队，</a:t>
            </a:r>
            <a:r>
              <a:rPr lang="en-US" altLang="zh-CN" sz="3200" b="1" dirty="0"/>
              <a:t>____________</a:t>
            </a:r>
            <a:r>
              <a:rPr lang="zh-CN" altLang="en-US" sz="3200" b="1" dirty="0"/>
              <a:t>是党的根本宗旨。</a:t>
            </a:r>
            <a:r>
              <a:rPr lang="zh-CN" altLang="en-US" sz="3200" b="1" dirty="0">
                <a:solidFill>
                  <a:srgbClr val="FF0000"/>
                </a:solidFill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</a:rPr>
              <a:t>4</a:t>
            </a:r>
            <a:r>
              <a:rPr lang="zh-CN" altLang="en-US" sz="3200" b="1" dirty="0">
                <a:solidFill>
                  <a:srgbClr val="FF0000"/>
                </a:solidFill>
              </a:rPr>
              <a:t>分）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endParaRPr lang="zh-CN" altLang="en-US" sz="3200" b="1" dirty="0"/>
          </a:p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中国工人阶级；中国人民；中华民族；全心全意为人民服务</a:t>
            </a:r>
          </a:p>
          <a:p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23392" y="1268760"/>
            <a:ext cx="11017224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sz="2400" b="1" dirty="0">
                <a:solidFill>
                  <a:srgbClr val="FF0000"/>
                </a:solidFill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</a:rPr>
              <a:t>）结合材料一，运用道德与法治的知识，分析为什么广州市民要配合做好核酸检测？（</a:t>
            </a:r>
            <a:r>
              <a:rPr lang="en-US" altLang="zh-CN" sz="2400" b="1" dirty="0">
                <a:solidFill>
                  <a:srgbClr val="FF0000"/>
                </a:solidFill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</a:rPr>
              <a:t>分）</a:t>
            </a:r>
          </a:p>
          <a:p>
            <a:endParaRPr lang="en-US" altLang="zh-CN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①当前疫情形势严峻，全员多轮核酸检测是疫情防控的重中之重，是</a:t>
            </a: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防控措施的必要之举。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②国家和地方出台了很多防控疫情的法律法规，</a:t>
            </a: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遵守法律是公民的基本义务，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违反法律法规的行为需要承担法律责任。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③生命只有一次，每个都应热爱生命，</a:t>
            </a: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增强自我保护能力。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④</a:t>
            </a: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自由与规则不可分，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社会规则划定了自由的边界，社会规则是人们享有自由的保障。配合做好核酸检测是疫情防控的规则之一，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我们只有遵守规则，才能享有良好的生活秩序，正常地学习、生活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zh-CN" altLang="en-US" sz="2800" b="1" dirty="0"/>
          </a:p>
          <a:p>
            <a:r>
              <a:rPr lang="en-US" altLang="zh-CN" sz="2400" b="1" dirty="0"/>
              <a:t>    </a:t>
            </a: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63352" y="1412776"/>
            <a:ext cx="11665296" cy="440120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zh-CN" sz="2800" b="1" dirty="0"/>
              <a:t>  </a:t>
            </a:r>
            <a:r>
              <a:rPr lang="zh-CN" altLang="en-US" sz="2800" b="1" dirty="0">
                <a:solidFill>
                  <a:srgbClr val="FF0000"/>
                </a:solidFill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</a:rPr>
              <a:t>）为何广州能快速取得材料三</a:t>
            </a:r>
            <a:r>
              <a:rPr lang="en-US" altLang="zh-CN" sz="2800" b="1" dirty="0">
                <a:solidFill>
                  <a:srgbClr val="FF0000"/>
                </a:solidFill>
              </a:rPr>
              <a:t>4.13</a:t>
            </a:r>
            <a:r>
              <a:rPr lang="zh-CN" altLang="en-US" sz="2800" b="1" dirty="0">
                <a:solidFill>
                  <a:srgbClr val="FF0000"/>
                </a:solidFill>
              </a:rPr>
              <a:t>后的成果？（</a:t>
            </a:r>
            <a:r>
              <a:rPr lang="en-US" altLang="zh-CN" sz="2800" b="1" dirty="0">
                <a:solidFill>
                  <a:srgbClr val="FF0000"/>
                </a:solidFill>
              </a:rPr>
              <a:t>8</a:t>
            </a:r>
            <a:r>
              <a:rPr lang="zh-CN" altLang="en-US" sz="2800" b="1" dirty="0">
                <a:solidFill>
                  <a:srgbClr val="FF0000"/>
                </a:solidFill>
              </a:rPr>
              <a:t>分）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zh-CN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①坚持</a:t>
            </a: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中国共产党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的领导，广大党员发挥先锋模范作用。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②发挥社会主义制度</a:t>
            </a: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集中力量办大事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的优越性。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广州市政府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科学防控，依法行政，坚持为人民服务的宗旨。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④</a:t>
            </a: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国家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尊重和保障人权，坚持人民至上。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⑤</a:t>
            </a: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广大市民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团结一致，配合防疫要求，携手抗疫。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⑥实施</a:t>
            </a: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创新驱动发展战略，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坚持科技创新，利用</a:t>
            </a: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科技助力抗疫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，提升防疫工作效率。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⑦</a:t>
            </a: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志愿者们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关爱他人、服务社会，承担责任不言代价与回报。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NjBiZTc0ZjE0Y2Q3NWYwNjk4Y2Q4MDhiNmNiZjMwY2I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1708f72d-12c7-4de3-af16-0e214fc62fbf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f79c2541-d71e-40e1-bf90-81cbc6b42607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410e78a-bb0b-43b4-bff6-6fdf84cfb5c2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b50da08-ce69-49f0-9a7a-497b7b1abac5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b18830e-7ba8-4a15-9642-21dcbdb8f09e}"/>
</p:tagLst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827</Words>
  <Application>Microsoft Office PowerPoint</Application>
  <PresentationFormat>宽屏</PresentationFormat>
  <Paragraphs>105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9" baseType="lpstr">
      <vt:lpstr>等线</vt:lpstr>
      <vt:lpstr>方正姚体</vt:lpstr>
      <vt:lpstr>黑体</vt:lpstr>
      <vt:lpstr>微软雅黑</vt:lpstr>
      <vt:lpstr>微软雅黑 Light</vt:lpstr>
      <vt:lpstr>Arial</vt:lpstr>
      <vt:lpstr>Calibri</vt:lpstr>
      <vt:lpstr>Wingdings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44_005_cNq</dc:title>
  <dc:creator>PC</dc:creator>
  <cp:lastModifiedBy>120687858@qq.com</cp:lastModifiedBy>
  <cp:revision>415</cp:revision>
  <dcterms:created xsi:type="dcterms:W3CDTF">2013-05-08T06:52:00Z</dcterms:created>
  <dcterms:modified xsi:type="dcterms:W3CDTF">2022-06-01T02:25:09Z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2052-11.1.0.11691</vt:lpwstr>
  </property>
  <property fmtid="{D5CDD505-2E9C-101B-9397-08002B2CF9AE}" pid="3" name="ICV">
    <vt:lpwstr>AEC5C236F60344B599686C9170ADC441</vt:lpwstr>
  </property>
</Properties>
</file>