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303" r:id="rId2"/>
    <p:sldId id="304" r:id="rId3"/>
    <p:sldId id="305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0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600CC"/>
    <a:srgbClr val="E2E6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8" d="100"/>
          <a:sy n="68" d="100"/>
        </p:scale>
        <p:origin x="792" y="90"/>
      </p:cViewPr>
      <p:guideLst>
        <p:guide orient="horz" pos="2160"/>
        <p:guide pos="380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 descr="微信图片_2020072218174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30865" y="143510"/>
            <a:ext cx="1306195" cy="13061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F5189-BFC2-444D-89CD-4600C4FACCF0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1F5189-BFC2-444D-89CD-4600C4FACCF0}" type="datetimeFigureOut">
              <a:rPr lang="zh-CN" altLang="en-US" smtClean="0"/>
              <a:t>2021/12/16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4EFC3A-FB2D-47E6-B572-4966A267B41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 descr="微信图片_20200722181740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974705" y="143510"/>
            <a:ext cx="1102995" cy="110299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10256" r="8955" b="7487"/>
          <a:stretch>
            <a:fillRect/>
          </a:stretch>
        </p:blipFill>
        <p:spPr>
          <a:xfrm rot="5400000" flipV="1">
            <a:off x="2666998" y="-2770014"/>
            <a:ext cx="6858000" cy="12192001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1719266" y="422461"/>
            <a:ext cx="51012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chemeClr val="accent1"/>
                </a:solidFill>
                <a:ea typeface="华文楷体" pitchFamily="2" charset="-122"/>
                <a:sym typeface="+mn-ea"/>
              </a:rPr>
              <a:t>A timeless franchise</a:t>
            </a:r>
            <a:endParaRPr lang="zh-CN" altLang="en-US" sz="4000" b="1" dirty="0">
              <a:solidFill>
                <a:schemeClr val="accent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04734" y="1767005"/>
            <a:ext cx="843446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600"/>
              </a:lnSpc>
            </a:pPr>
            <a:r>
              <a:rPr lang="en-US" altLang="zh-CN" sz="36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This year marks the 20</a:t>
            </a:r>
            <a:r>
              <a:rPr lang="en-US" altLang="zh-CN" sz="36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th</a:t>
            </a:r>
            <a:r>
              <a:rPr lang="en-US" altLang="zh-CN" sz="36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 a____________ of the first Harry Potter film. To celebrate it, a special show: Return to Hogwarts, will come out on Jan 1, 2022. The trio of Daniel Radcliffe, Rupert </a:t>
            </a:r>
            <a:r>
              <a:rPr lang="en-US" altLang="zh-CN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Grint</a:t>
            </a:r>
            <a:r>
              <a:rPr lang="en-US" altLang="zh-CN" sz="36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 and Emma Watson, who p________ Harry Potter, Ron </a:t>
            </a:r>
            <a:r>
              <a:rPr lang="en-US" altLang="zh-CN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Weasley</a:t>
            </a:r>
            <a:r>
              <a:rPr lang="en-US" altLang="zh-CN" sz="36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 and Hermione Granger, respectively will come together and talk about making the films. </a:t>
            </a:r>
            <a:endParaRPr lang="en-US" altLang="zh-CN" sz="3600" b="1" dirty="0">
              <a:latin typeface="Times New Roman" panose="02020603050405020304" pitchFamily="18" charset="0"/>
              <a:cs typeface="Times New Roman" panose="02020603050405020304" pitchFamily="18" charset="0"/>
              <a:sym typeface="+mn-lt"/>
            </a:endParaRPr>
          </a:p>
        </p:txBody>
      </p:sp>
      <p:sp>
        <p:nvSpPr>
          <p:cNvPr id="10" name="TextBox 35"/>
          <p:cNvSpPr txBox="1"/>
          <p:nvPr/>
        </p:nvSpPr>
        <p:spPr>
          <a:xfrm>
            <a:off x="5524833" y="1606602"/>
            <a:ext cx="2989580" cy="722542"/>
          </a:xfrm>
          <a:prstGeom prst="rect">
            <a:avLst/>
          </a:prstGeom>
          <a:noFill/>
        </p:spPr>
        <p:txBody>
          <a:bodyPr wrap="square" lIns="86901" tIns="43452" rIns="86901" bIns="43452" rtlCol="0">
            <a:spAutoFit/>
          </a:bodyPr>
          <a:lstStyle/>
          <a:p>
            <a:pPr defTabSz="869315">
              <a:tabLst>
                <a:tab pos="1698625" algn="l"/>
              </a:tabLst>
            </a:pPr>
            <a:r>
              <a:rPr lang="en-US" altLang="zh-CN" sz="4125" b="1" dirty="0" err="1" smtClean="0">
                <a:solidFill>
                  <a:srgbClr val="FF0000"/>
                </a:solidFill>
              </a:rPr>
              <a:t>nniversary</a:t>
            </a:r>
            <a:endParaRPr lang="zh-CN" altLang="en-US" sz="4125" b="1" dirty="0">
              <a:solidFill>
                <a:srgbClr val="FF0000"/>
              </a:solidFill>
            </a:endParaRPr>
          </a:p>
        </p:txBody>
      </p:sp>
      <p:sp>
        <p:nvSpPr>
          <p:cNvPr id="11" name="TextBox 35"/>
          <p:cNvSpPr txBox="1"/>
          <p:nvPr/>
        </p:nvSpPr>
        <p:spPr>
          <a:xfrm>
            <a:off x="4800306" y="3890663"/>
            <a:ext cx="2591383" cy="722863"/>
          </a:xfrm>
          <a:prstGeom prst="rect">
            <a:avLst/>
          </a:prstGeom>
          <a:noFill/>
        </p:spPr>
        <p:txBody>
          <a:bodyPr wrap="square" lIns="86901" tIns="43452" rIns="86901" bIns="43452" rtlCol="0">
            <a:spAutoFit/>
          </a:bodyPr>
          <a:lstStyle/>
          <a:p>
            <a:pPr defTabSz="869315">
              <a:tabLst>
                <a:tab pos="1698625" algn="l"/>
              </a:tabLst>
            </a:pPr>
            <a:r>
              <a:rPr lang="en-US" altLang="zh-CN" sz="4125" b="1" dirty="0" err="1" smtClean="0">
                <a:solidFill>
                  <a:srgbClr val="FF0000"/>
                </a:solidFill>
              </a:rPr>
              <a:t>layed</a:t>
            </a:r>
            <a:r>
              <a:rPr lang="en-US" altLang="zh-CN" sz="4125" b="1" dirty="0" smtClean="0">
                <a:solidFill>
                  <a:srgbClr val="FF0000"/>
                </a:solidFill>
              </a:rPr>
              <a:t> </a:t>
            </a:r>
            <a:endParaRPr lang="zh-CN" altLang="en-US" sz="4125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s://gimg2.baidu.com/image_search/src=http%3A%2F%2Fexp-picture.cdn.bcebos.com%2F739bc049610f8b56408d78dd9ce951e10ff8d322.jpg%3Fx-bce-process%3Dimage%2Fresize%2Cm_lfit%2Cw_500%2Climit_1&amp;refer=http%3A%2F%2Fexp-picture.cdn.bcebos.com&amp;app=2002&amp;size=f9999,10000&amp;q=a80&amp;n=0&amp;g=0n&amp;fmt=jpeg?sec=1642235882&amp;t=e1cee0a573c4ebfaf3a747121d6ec87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5062" y="-103014"/>
            <a:ext cx="3516937" cy="6961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circle/>
      </p:transition>
    </mc:Choice>
    <mc:Fallback xmlns="">
      <p:transition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稻壳儿_答辩小姐姐作品_3"/>
          <p:cNvSpPr/>
          <p:nvPr/>
        </p:nvSpPr>
        <p:spPr>
          <a:xfrm flipH="1">
            <a:off x="179881" y="104852"/>
            <a:ext cx="11647358" cy="6555641"/>
          </a:xfrm>
          <a:prstGeom prst="rect">
            <a:avLst/>
          </a:prstGeom>
          <a:effectLst>
            <a:outerShdw blurRad="50800" dist="50800" dir="5400000" sx="1000" sy="1000" algn="ctr" rotWithShape="0">
              <a:srgbClr val="000000"/>
            </a:outerShdw>
          </a:effec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600"/>
              </a:lnSpc>
              <a:buClrTx/>
              <a:buSzTx/>
              <a:buNone/>
            </a:pP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lt"/>
            </a:endParaRPr>
          </a:p>
          <a:p>
            <a:pPr algn="l">
              <a:lnSpc>
                <a:spcPts val="3600"/>
              </a:lnSpc>
              <a:buClrTx/>
              <a:buSzTx/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A_________ 20 years have passed, it’s like Potter-mania has never ended. “Mania” is the only word for it. Harry Potter has changed children’s literature the way that Star Wars has changed movies. Before Harry Potter, nobody l______ up at midnight to buy books. Then, in 2001, a character from literature was more b___________ than Super Mario.</a:t>
            </a:r>
          </a:p>
          <a:p>
            <a:pPr algn="l">
              <a:lnSpc>
                <a:spcPts val="3600"/>
              </a:lnSpc>
              <a:buClrTx/>
              <a:buSzTx/>
              <a:buNone/>
            </a:pP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  <a:sym typeface="+mn-lt"/>
            </a:endParaRPr>
          </a:p>
          <a:p>
            <a:pPr algn="l">
              <a:lnSpc>
                <a:spcPts val="3600"/>
              </a:lnSpc>
              <a:buClrTx/>
              <a:buSzTx/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Harry Potter has not only made children’s literature important, but also made it more extensive. Just like Star Wars, the story is c_________, Good vs Evil.  J.K. Rowling writes characters we can easily e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___________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with. From the first scene, we know Harry is good. He has no parents and he lives in a c_________. We feel bad for him.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  <a:sym typeface="+mn-lt"/>
            </a:endParaRPr>
          </a:p>
        </p:txBody>
      </p:sp>
      <p:sp>
        <p:nvSpPr>
          <p:cNvPr id="5" name="TextBox 35"/>
          <p:cNvSpPr txBox="1"/>
          <p:nvPr/>
        </p:nvSpPr>
        <p:spPr>
          <a:xfrm>
            <a:off x="506292" y="2659809"/>
            <a:ext cx="2591383" cy="722863"/>
          </a:xfrm>
          <a:prstGeom prst="rect">
            <a:avLst/>
          </a:prstGeom>
          <a:noFill/>
        </p:spPr>
        <p:txBody>
          <a:bodyPr wrap="square" lIns="86901" tIns="43452" rIns="86901" bIns="43452" rtlCol="0">
            <a:spAutoFit/>
          </a:bodyPr>
          <a:lstStyle/>
          <a:p>
            <a:pPr defTabSz="869315">
              <a:tabLst>
                <a:tab pos="1698625" algn="l"/>
              </a:tabLst>
            </a:pPr>
            <a:r>
              <a:rPr lang="en-US" altLang="zh-CN" sz="4125" b="1" dirty="0" err="1" smtClean="0">
                <a:solidFill>
                  <a:srgbClr val="FF0000"/>
                </a:solidFill>
              </a:rPr>
              <a:t>eloved</a:t>
            </a:r>
            <a:r>
              <a:rPr lang="en-US" altLang="zh-CN" sz="4125" b="1" dirty="0" smtClean="0">
                <a:solidFill>
                  <a:srgbClr val="FF0000"/>
                </a:solidFill>
              </a:rPr>
              <a:t> </a:t>
            </a:r>
            <a:endParaRPr lang="zh-CN" altLang="en-US" sz="4125" b="1" dirty="0">
              <a:solidFill>
                <a:srgbClr val="FF0000"/>
              </a:solidFill>
            </a:endParaRPr>
          </a:p>
        </p:txBody>
      </p:sp>
      <p:sp>
        <p:nvSpPr>
          <p:cNvPr id="6" name="TextBox 35"/>
          <p:cNvSpPr txBox="1"/>
          <p:nvPr/>
        </p:nvSpPr>
        <p:spPr>
          <a:xfrm>
            <a:off x="5459294" y="1739759"/>
            <a:ext cx="2591383" cy="722542"/>
          </a:xfrm>
          <a:prstGeom prst="rect">
            <a:avLst/>
          </a:prstGeom>
          <a:noFill/>
        </p:spPr>
        <p:txBody>
          <a:bodyPr wrap="square" lIns="86901" tIns="43452" rIns="86901" bIns="43452" rtlCol="0">
            <a:spAutoFit/>
          </a:bodyPr>
          <a:lstStyle/>
          <a:p>
            <a:pPr defTabSz="869315">
              <a:tabLst>
                <a:tab pos="1698625" algn="l"/>
              </a:tabLst>
            </a:pPr>
            <a:r>
              <a:rPr lang="en-US" altLang="zh-CN" sz="4125" b="1" dirty="0" err="1" smtClean="0">
                <a:solidFill>
                  <a:srgbClr val="FF0000"/>
                </a:solidFill>
              </a:rPr>
              <a:t>ined</a:t>
            </a:r>
            <a:endParaRPr lang="zh-CN" altLang="en-US" sz="4125" b="1" dirty="0">
              <a:solidFill>
                <a:srgbClr val="FF0000"/>
              </a:solidFill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506293" y="484700"/>
            <a:ext cx="2591383" cy="722863"/>
          </a:xfrm>
          <a:prstGeom prst="rect">
            <a:avLst/>
          </a:prstGeom>
          <a:noFill/>
        </p:spPr>
        <p:txBody>
          <a:bodyPr wrap="square" lIns="86901" tIns="43452" rIns="86901" bIns="43452" rtlCol="0">
            <a:spAutoFit/>
          </a:bodyPr>
          <a:lstStyle/>
          <a:p>
            <a:pPr defTabSz="869315">
              <a:tabLst>
                <a:tab pos="1698625" algn="l"/>
              </a:tabLst>
            </a:pPr>
            <a:r>
              <a:rPr lang="en-US" altLang="zh-CN" sz="4125" b="1" dirty="0" err="1" smtClean="0">
                <a:solidFill>
                  <a:srgbClr val="FF0000"/>
                </a:solidFill>
              </a:rPr>
              <a:t>lthough</a:t>
            </a:r>
            <a:r>
              <a:rPr lang="en-US" altLang="zh-CN" sz="4125" b="1" dirty="0" smtClean="0">
                <a:solidFill>
                  <a:srgbClr val="FF0000"/>
                </a:solidFill>
              </a:rPr>
              <a:t> </a:t>
            </a:r>
            <a:endParaRPr lang="zh-CN" altLang="en-US" sz="4125" b="1" dirty="0">
              <a:solidFill>
                <a:srgbClr val="FF0000"/>
              </a:solidFill>
            </a:endParaRPr>
          </a:p>
        </p:txBody>
      </p:sp>
      <p:sp>
        <p:nvSpPr>
          <p:cNvPr id="8" name="TextBox 35"/>
          <p:cNvSpPr txBox="1"/>
          <p:nvPr/>
        </p:nvSpPr>
        <p:spPr>
          <a:xfrm>
            <a:off x="506293" y="4502461"/>
            <a:ext cx="2591383" cy="722863"/>
          </a:xfrm>
          <a:prstGeom prst="rect">
            <a:avLst/>
          </a:prstGeom>
          <a:noFill/>
        </p:spPr>
        <p:txBody>
          <a:bodyPr wrap="square" lIns="86901" tIns="43452" rIns="86901" bIns="43452" rtlCol="0">
            <a:spAutoFit/>
          </a:bodyPr>
          <a:lstStyle/>
          <a:p>
            <a:pPr defTabSz="869315">
              <a:tabLst>
                <a:tab pos="1698625" algn="l"/>
              </a:tabLst>
            </a:pPr>
            <a:r>
              <a:rPr lang="en-US" altLang="zh-CN" sz="4125" b="1" dirty="0" err="1" smtClean="0">
                <a:solidFill>
                  <a:srgbClr val="FF0000"/>
                </a:solidFill>
              </a:rPr>
              <a:t>lassic</a:t>
            </a:r>
            <a:r>
              <a:rPr lang="en-US" altLang="zh-CN" sz="4125" b="1" dirty="0" smtClean="0">
                <a:solidFill>
                  <a:srgbClr val="FF0000"/>
                </a:solidFill>
              </a:rPr>
              <a:t> </a:t>
            </a:r>
            <a:endParaRPr lang="zh-CN" altLang="en-US" sz="4125" b="1" dirty="0">
              <a:solidFill>
                <a:srgbClr val="FF0000"/>
              </a:solidFill>
            </a:endParaRPr>
          </a:p>
        </p:txBody>
      </p:sp>
      <p:sp>
        <p:nvSpPr>
          <p:cNvPr id="9" name="TextBox 35"/>
          <p:cNvSpPr txBox="1"/>
          <p:nvPr/>
        </p:nvSpPr>
        <p:spPr>
          <a:xfrm>
            <a:off x="1502179" y="4998199"/>
            <a:ext cx="2591383" cy="722542"/>
          </a:xfrm>
          <a:prstGeom prst="rect">
            <a:avLst/>
          </a:prstGeom>
          <a:noFill/>
        </p:spPr>
        <p:txBody>
          <a:bodyPr wrap="square" lIns="86901" tIns="43452" rIns="86901" bIns="43452" rtlCol="0">
            <a:spAutoFit/>
          </a:bodyPr>
          <a:lstStyle/>
          <a:p>
            <a:pPr defTabSz="869315">
              <a:tabLst>
                <a:tab pos="1698625" algn="l"/>
              </a:tabLst>
            </a:pPr>
            <a:r>
              <a:rPr lang="en-US" altLang="zh-CN" sz="4125" b="1" dirty="0" err="1" smtClean="0">
                <a:solidFill>
                  <a:srgbClr val="FF0000"/>
                </a:solidFill>
              </a:rPr>
              <a:t>mpathize</a:t>
            </a:r>
            <a:endParaRPr lang="zh-CN" altLang="en-US" sz="4125" b="1" dirty="0">
              <a:solidFill>
                <a:srgbClr val="FF0000"/>
              </a:solidFill>
            </a:endParaRPr>
          </a:p>
        </p:txBody>
      </p:sp>
      <p:sp>
        <p:nvSpPr>
          <p:cNvPr id="10" name="TextBox 35"/>
          <p:cNvSpPr txBox="1"/>
          <p:nvPr/>
        </p:nvSpPr>
        <p:spPr>
          <a:xfrm>
            <a:off x="7617770" y="5466810"/>
            <a:ext cx="2591383" cy="722542"/>
          </a:xfrm>
          <a:prstGeom prst="rect">
            <a:avLst/>
          </a:prstGeom>
          <a:noFill/>
        </p:spPr>
        <p:txBody>
          <a:bodyPr wrap="square" lIns="86901" tIns="43452" rIns="86901" bIns="43452" rtlCol="0">
            <a:spAutoFit/>
          </a:bodyPr>
          <a:lstStyle/>
          <a:p>
            <a:pPr defTabSz="869315">
              <a:tabLst>
                <a:tab pos="1698625" algn="l"/>
              </a:tabLst>
            </a:pPr>
            <a:r>
              <a:rPr lang="en-US" altLang="zh-CN" sz="4125" b="1" dirty="0" err="1" smtClean="0">
                <a:solidFill>
                  <a:srgbClr val="FF0000"/>
                </a:solidFill>
              </a:rPr>
              <a:t>loset</a:t>
            </a:r>
            <a:endParaRPr lang="zh-CN" altLang="en-US" sz="4125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0" y="2574389"/>
            <a:ext cx="12192000" cy="4384708"/>
          </a:xfrm>
          <a:prstGeom prst="rect">
            <a:avLst/>
          </a:prstGeom>
        </p:spPr>
      </p:pic>
      <p:pic>
        <p:nvPicPr>
          <p:cNvPr id="11" name="Picture 2" descr="https://gimg2.baidu.com/image_search/src=http%3A%2F%2Fwww.51wendang.com%2Fpic%2F9b636c8355a83583995f96f6%2F1-810-jpg_6-1080-0-0-1080.jpg&amp;refer=http%3A%2F%2Fwww.51wendang.com&amp;app=2002&amp;size=f9999,10000&amp;q=a80&amp;n=0&amp;g=0n&amp;fmt=jpeg?sec=1642236033&amp;t=361782655998c1ec747db1d3d736b5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3447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稻壳儿_答辩小姐姐作品_3"/>
          <p:cNvSpPr/>
          <p:nvPr/>
        </p:nvSpPr>
        <p:spPr>
          <a:xfrm flipH="1">
            <a:off x="196164" y="3695510"/>
            <a:ext cx="11799670" cy="2862322"/>
          </a:xfrm>
          <a:prstGeom prst="rect">
            <a:avLst/>
          </a:prstGeom>
          <a:effectLst>
            <a:outerShdw blurRad="50800" dist="50800" dir="5400000" sx="1000" sy="1000" algn="ctr" rotWithShape="0">
              <a:srgbClr val="000000"/>
            </a:outerShdw>
          </a:effec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600"/>
              </a:lnSpc>
              <a:buClrTx/>
              <a:buSzTx/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My favorite part is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Rowling’s knack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for names. Rowling is a</a:t>
            </a:r>
          </a:p>
          <a:p>
            <a:pPr algn="l">
              <a:lnSpc>
                <a:spcPts val="3600"/>
              </a:lnSpc>
              <a:buClrTx/>
              <a:buSzTx/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m_________ of nonsense words with fun words. Rowling knew</a:t>
            </a:r>
          </a:p>
          <a:p>
            <a:pPr algn="l">
              <a:lnSpc>
                <a:spcPts val="3600"/>
              </a:lnSpc>
              <a:buClrTx/>
              <a:buSzTx/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exactly what kids think is funny.</a:t>
            </a:r>
          </a:p>
          <a:p>
            <a:pPr algn="l">
              <a:lnSpc>
                <a:spcPts val="3600"/>
              </a:lnSpc>
              <a:buClrTx/>
              <a:buSzTx/>
              <a:buNone/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  <a:sym typeface="+mn-lt"/>
            </a:endParaRPr>
          </a:p>
          <a:p>
            <a:pPr algn="l">
              <a:lnSpc>
                <a:spcPts val="3600"/>
              </a:lnSpc>
              <a:buClrTx/>
              <a:buSzTx/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Now, the kids who watched the movie 20 years ago can sit down with their own kids and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e______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books and movies together.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  <a:sym typeface="+mn-lt"/>
            </a:endParaRPr>
          </a:p>
        </p:txBody>
      </p:sp>
      <p:sp>
        <p:nvSpPr>
          <p:cNvPr id="6" name="TextBox 35"/>
          <p:cNvSpPr txBox="1"/>
          <p:nvPr/>
        </p:nvSpPr>
        <p:spPr>
          <a:xfrm>
            <a:off x="691905" y="4044939"/>
            <a:ext cx="3415713" cy="722542"/>
          </a:xfrm>
          <a:prstGeom prst="rect">
            <a:avLst/>
          </a:prstGeom>
          <a:noFill/>
        </p:spPr>
        <p:txBody>
          <a:bodyPr wrap="square" lIns="86901" tIns="43452" rIns="86901" bIns="43452" rtlCol="0">
            <a:spAutoFit/>
          </a:bodyPr>
          <a:lstStyle/>
          <a:p>
            <a:pPr defTabSz="869315">
              <a:tabLst>
                <a:tab pos="1698625" algn="l"/>
              </a:tabLst>
            </a:pPr>
            <a:r>
              <a:rPr lang="en-US" altLang="zh-CN" sz="4125" b="1" dirty="0" smtClean="0">
                <a:solidFill>
                  <a:srgbClr val="FF0000"/>
                </a:solidFill>
              </a:rPr>
              <a:t>aster</a:t>
            </a:r>
            <a:r>
              <a:rPr lang="en-US" altLang="zh-CN" sz="4125" b="1" dirty="0" smtClean="0">
                <a:solidFill>
                  <a:srgbClr val="FF0000"/>
                </a:solidFill>
              </a:rPr>
              <a:t> </a:t>
            </a:r>
            <a:endParaRPr lang="zh-CN" altLang="en-US" sz="4125" b="1" dirty="0">
              <a:solidFill>
                <a:srgbClr val="FF0000"/>
              </a:solidFill>
            </a:endParaRPr>
          </a:p>
        </p:txBody>
      </p:sp>
      <p:sp>
        <p:nvSpPr>
          <p:cNvPr id="8" name="TextBox 35"/>
          <p:cNvSpPr txBox="1"/>
          <p:nvPr/>
        </p:nvSpPr>
        <p:spPr>
          <a:xfrm>
            <a:off x="4631496" y="5834969"/>
            <a:ext cx="2591383" cy="722863"/>
          </a:xfrm>
          <a:prstGeom prst="rect">
            <a:avLst/>
          </a:prstGeom>
          <a:noFill/>
        </p:spPr>
        <p:txBody>
          <a:bodyPr wrap="square" lIns="86901" tIns="43452" rIns="86901" bIns="43452" rtlCol="0">
            <a:spAutoFit/>
          </a:bodyPr>
          <a:lstStyle/>
          <a:p>
            <a:pPr defTabSz="869315">
              <a:tabLst>
                <a:tab pos="1698625" algn="l"/>
              </a:tabLst>
            </a:pPr>
            <a:r>
              <a:rPr lang="en-US" altLang="zh-CN" sz="4125" b="1" dirty="0" err="1" smtClean="0">
                <a:solidFill>
                  <a:srgbClr val="FF0000"/>
                </a:solidFill>
              </a:rPr>
              <a:t>njoy</a:t>
            </a:r>
            <a:endParaRPr lang="zh-CN" altLang="en-US" sz="4125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66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280</Words>
  <Application>Microsoft Office PowerPoint</Application>
  <PresentationFormat>宽屏</PresentationFormat>
  <Paragraphs>21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1" baseType="lpstr">
      <vt:lpstr>等线</vt:lpstr>
      <vt:lpstr>等线 Light</vt:lpstr>
      <vt:lpstr>华文楷体</vt:lpstr>
      <vt:lpstr>宋体</vt:lpstr>
      <vt:lpstr>Arial</vt:lpstr>
      <vt:lpstr>Calibri</vt:lpstr>
      <vt:lpstr>Times New Roman</vt:lpstr>
      <vt:lpstr>Office 主题​​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zhhx</cp:lastModifiedBy>
  <cp:revision>50</cp:revision>
  <dcterms:created xsi:type="dcterms:W3CDTF">2019-11-07T04:10:00Z</dcterms:created>
  <dcterms:modified xsi:type="dcterms:W3CDTF">2021-12-16T08:43:01Z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