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519" r:id="rId5"/>
    <p:sldId id="520" r:id="rId6"/>
    <p:sldId id="599" r:id="rId8"/>
    <p:sldId id="600" r:id="rId9"/>
    <p:sldId id="602" r:id="rId10"/>
    <p:sldId id="601" r:id="rId11"/>
    <p:sldId id="603" r:id="rId12"/>
    <p:sldId id="604" r:id="rId13"/>
    <p:sldId id="605" r:id="rId14"/>
    <p:sldId id="581" r:id="rId15"/>
    <p:sldId id="606" r:id="rId16"/>
    <p:sldId id="607" r:id="rId17"/>
    <p:sldId id="608" r:id="rId18"/>
    <p:sldId id="609" r:id="rId19"/>
    <p:sldId id="583" r:id="rId20"/>
    <p:sldId id="610" r:id="rId21"/>
    <p:sldId id="588" r:id="rId22"/>
    <p:sldId id="611" r:id="rId23"/>
    <p:sldId id="612" r:id="rId24"/>
    <p:sldId id="613" r:id="rId25"/>
    <p:sldId id="591" r:id="rId26"/>
    <p:sldId id="614" r:id="rId27"/>
    <p:sldId id="618" r:id="rId28"/>
    <p:sldId id="621" r:id="rId29"/>
    <p:sldId id="619" r:id="rId30"/>
    <p:sldId id="620" r:id="rId31"/>
    <p:sldId id="598" r:id="rId32"/>
    <p:sldId id="571" r:id="rId33"/>
  </p:sldIdLst>
  <p:sldSz cx="12192000" cy="6858000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75" d="100"/>
          <a:sy n="75" d="100"/>
        </p:scale>
        <p:origin x="-330" y="-468"/>
      </p:cViewPr>
      <p:guideLst>
        <p:guide orient="horz" pos="2211"/>
        <p:guide pos="37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7" Type="http://schemas.openxmlformats.org/officeDocument/2006/relationships/tags" Target="tags/tag7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964A21D4-B406-4F9C-9E48-82609678812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B2D20-FFE3-48BD-80A8-56AE21516B3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AA881-A592-451B-A501-96267957767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E1262-D904-44DC-9137-E42D1853099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EDF6B-400F-4559-BB63-F0E30DBCF3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2BB97-1974-4C62-96E3-5779FF17240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47526F9-491E-4E15-B917-AA6BAF49C47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06653-8261-4025-8A06-C3A02259B49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18FEF-C0A3-49C9-A782-66DD4C15756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39A9B-D8A5-4287-AB7E-7AF33EC3091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68DD9B7-BC04-4094-A26B-567366553BE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A4D79-69DE-4700-82B9-46DACB8E840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A653B-CFBE-4379-9E4B-332231A3206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F25A0-82D2-4041-A29E-FE4F022D1DA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F554E-F58C-49E4-8494-93E6E5127C4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AF276-6303-4C9E-8CCA-618068701D8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29FDF8E-2CD7-45B6-B4C0-6757FB363D2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91C03-5EAC-4AB3-9BE1-8D58971E20F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B0D259-EF9B-4B0A-936D-BD3E4DEF8B2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0455B-84F8-4078-BD73-9D6F28438D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F08B94D-EABE-4950-B7EF-EE25BEF5E63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8A3533-E9A2-437E-A81A-93CEC6B78820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2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9" Type="http://schemas.openxmlformats.org/officeDocument/2006/relationships/theme" Target="../theme/theme3.xml"/><Relationship Id="rId18" Type="http://schemas.openxmlformats.org/officeDocument/2006/relationships/image" Target="file:///D:\qq&#25991;&#20214;\712321467\Image\C2C\Image2\%7b75232B38-A165-1FB7-499C-2E1C792CACB5%7d.png" TargetMode="External"/><Relationship Id="rId17" Type="http://schemas.openxmlformats.org/officeDocument/2006/relationships/image" Target="../media/image1.png"/><Relationship Id="rId16" Type="http://schemas.openxmlformats.org/officeDocument/2006/relationships/image" Target="../media/image15.png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DE8A3533-E9A2-437E-A81A-93CEC6B78820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1A75D6E8-E437-4892-BA29-22AF1BA83CF4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7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72047" y="2413337"/>
            <a:ext cx="40479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endParaRPr lang="zh-CN" altLang="en-US" sz="60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>
            <a:spLocks noChangeArrowheads="1"/>
          </p:cNvSpPr>
          <p:nvPr/>
        </p:nvSpPr>
        <p:spPr bwMode="auto">
          <a:xfrm>
            <a:off x="191344" y="764704"/>
            <a:ext cx="8891588" cy="252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知道同类项的概念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会识别同类项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（难点）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掌握合并同类项的法则，并能准确合并同类项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重点）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能在合并同类项的基础上进行化简、求值运算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8208" y="3789040"/>
            <a:ext cx="2926756" cy="275459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91344" y="836712"/>
            <a:ext cx="118093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银行职员数钞票时，把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元票面、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元票面、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元票面、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元票面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…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的人民币分类来数，在多项式中是否也有类似的情形呢？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19936" y="2276872"/>
            <a:ext cx="6236171" cy="423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764704"/>
            <a:ext cx="1195332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marR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2.</a:t>
            </a:r>
            <a:r>
              <a:rPr lang="zh-CN" altLang="en-US"/>
              <a:t>下图中有两个三角形，两个矩形，你能用式子表示这四个图形的面积和吗？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12815" r="58351" b="56613"/>
          <a:stretch>
            <a:fillRect/>
          </a:stretch>
        </p:blipFill>
        <p:spPr>
          <a:xfrm>
            <a:off x="162794" y="1961246"/>
            <a:ext cx="2418512" cy="17630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67279" t="34570" r="4955"/>
          <a:stretch>
            <a:fillRect/>
          </a:stretch>
        </p:blipFill>
        <p:spPr>
          <a:xfrm>
            <a:off x="9624392" y="1513373"/>
            <a:ext cx="2328936" cy="265880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l="66211" r="4956" b="66935"/>
          <a:stretch>
            <a:fillRect/>
          </a:stretch>
        </p:blipFill>
        <p:spPr>
          <a:xfrm>
            <a:off x="2595916" y="2085383"/>
            <a:ext cx="2418513" cy="134361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495" r="47542"/>
          <a:stretch>
            <a:fillRect/>
          </a:stretch>
        </p:blipFill>
        <p:spPr>
          <a:xfrm>
            <a:off x="5008325" y="1796309"/>
            <a:ext cx="4400043" cy="2092937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63352" y="4235288"/>
            <a:ext cx="85216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四个图形面积和：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2a+ab+3a+2ab=___________.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60974" y="2581167"/>
            <a:ext cx="668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2a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5402" y="2368325"/>
            <a:ext cx="668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26838" y="2463820"/>
            <a:ext cx="668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ab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27079" y="2519965"/>
            <a:ext cx="7322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2ab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72540" y="4235288"/>
            <a:ext cx="13308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5a+3ab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35" y="908720"/>
            <a:ext cx="1509123" cy="57606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9335" y="1457760"/>
            <a:ext cx="11521280" cy="2894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(1)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运用运算律计算：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100×2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252×2=______________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100×(-2)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252×(-2)=________________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(2) 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根据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中的方法完成下面的运算，并说明其中的道理：    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252t=____________.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24488" y="2073040"/>
            <a:ext cx="25202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(100+252)×2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64804" y="2658340"/>
            <a:ext cx="31323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(100+252)×(-2)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7014" y="4358616"/>
            <a:ext cx="12054522" cy="116281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在</a:t>
            </a:r>
            <a:r>
              <a:rPr lang="en-US" altLang="zh-CN"/>
              <a:t>(1)</a:t>
            </a:r>
            <a:r>
              <a:rPr lang="zh-CN" altLang="en-US"/>
              <a:t>中，我们知道，根据分配律可得    </a:t>
            </a:r>
            <a:endParaRPr lang="en-US" altLang="zh-CN"/>
          </a:p>
          <a:p>
            <a:r>
              <a:rPr lang="en-US" altLang="zh-CN"/>
              <a:t>100×2</a:t>
            </a:r>
            <a:r>
              <a:rPr lang="zh-CN" altLang="en-US"/>
              <a:t>＋</a:t>
            </a:r>
            <a:r>
              <a:rPr lang="en-US" altLang="zh-CN"/>
              <a:t>252×2</a:t>
            </a:r>
            <a:endParaRPr lang="en-US" altLang="zh-CN"/>
          </a:p>
        </p:txBody>
      </p:sp>
      <p:sp>
        <p:nvSpPr>
          <p:cNvPr id="3" name="文本框 2"/>
          <p:cNvSpPr txBox="1"/>
          <p:nvPr/>
        </p:nvSpPr>
        <p:spPr>
          <a:xfrm>
            <a:off x="4236556" y="2055512"/>
            <a:ext cx="12961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352×2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63729" y="2090568"/>
            <a:ext cx="8417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704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05527" y="2654598"/>
            <a:ext cx="20574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352×(-2)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27948" y="2673330"/>
            <a:ext cx="9361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-704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793779" y="4947038"/>
            <a:ext cx="2738921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=(100</a:t>
            </a:r>
            <a:r>
              <a:rPr lang="zh-CN" altLang="en-US"/>
              <a:t>＋</a:t>
            </a:r>
            <a:r>
              <a:rPr lang="en-US" altLang="zh-CN"/>
              <a:t>252)×2</a:t>
            </a:r>
            <a:r>
              <a:rPr lang="zh-CN" altLang="en-US"/>
              <a:t>    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5424709" y="4947038"/>
            <a:ext cx="1612537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=352×2</a:t>
            </a:r>
            <a:endParaRPr lang="en-US" altLang="zh-CN"/>
          </a:p>
        </p:txBody>
      </p:sp>
      <p:sp>
        <p:nvSpPr>
          <p:cNvPr id="16" name="文本框 15"/>
          <p:cNvSpPr txBox="1"/>
          <p:nvPr/>
        </p:nvSpPr>
        <p:spPr>
          <a:xfrm>
            <a:off x="187014" y="5656411"/>
            <a:ext cx="3748746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100×(-2)</a:t>
            </a:r>
            <a:r>
              <a:rPr lang="zh-CN" altLang="en-US"/>
              <a:t>＋</a:t>
            </a:r>
            <a:r>
              <a:rPr lang="en-US" altLang="zh-CN"/>
              <a:t>252×(-2)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816080" y="4950556"/>
            <a:ext cx="1612537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=704</a:t>
            </a:r>
            <a:endParaRPr lang="en-US" altLang="zh-CN"/>
          </a:p>
        </p:txBody>
      </p:sp>
      <p:sp>
        <p:nvSpPr>
          <p:cNvPr id="18" name="文本框 17"/>
          <p:cNvSpPr txBox="1"/>
          <p:nvPr/>
        </p:nvSpPr>
        <p:spPr>
          <a:xfrm>
            <a:off x="3783150" y="5667752"/>
            <a:ext cx="3283117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=(100</a:t>
            </a:r>
            <a:r>
              <a:rPr lang="zh-CN" altLang="en-US"/>
              <a:t>＋</a:t>
            </a:r>
            <a:r>
              <a:rPr lang="en-US" altLang="zh-CN"/>
              <a:t>252)×(-2)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816080" y="5664234"/>
            <a:ext cx="2184689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=352×(-2)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616281" y="5664234"/>
            <a:ext cx="1152128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=-704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7" grpId="2"/>
      <p:bldP spid="8" grpId="0"/>
      <p:bldP spid="8" grpId="1"/>
      <p:bldP spid="11" grpId="0"/>
      <p:bldP spid="3" grpId="0"/>
      <p:bldP spid="3" grpId="1"/>
      <p:bldP spid="5" grpId="0"/>
      <p:bldP spid="6" grpId="0"/>
      <p:bldP spid="6" grpId="1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35" y="908720"/>
            <a:ext cx="1509123" cy="57606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9335" y="1457760"/>
            <a:ext cx="11521280" cy="2894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(1)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运用运算律计算：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100×2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252×2=______________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100×(-2)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252×(-2)=________________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(2) 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根据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中的方法完成下面的运算，并说明其中的道理：    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252t=____________.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42638" y="3775570"/>
            <a:ext cx="20574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(100+252)t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7014" y="4358616"/>
            <a:ext cx="12054522" cy="173990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在</a:t>
            </a:r>
            <a:r>
              <a:rPr lang="en-US" altLang="zh-CN"/>
              <a:t>(2)</a:t>
            </a:r>
            <a:r>
              <a:rPr lang="zh-CN" altLang="en-US"/>
              <a:t>中，式子</a:t>
            </a:r>
            <a:r>
              <a:rPr lang="en-US" altLang="zh-CN"/>
              <a:t>100t</a:t>
            </a:r>
            <a:r>
              <a:rPr lang="zh-CN" altLang="en-US"/>
              <a:t>＋</a:t>
            </a:r>
            <a:r>
              <a:rPr lang="en-US" altLang="zh-CN"/>
              <a:t>252t</a:t>
            </a:r>
            <a:r>
              <a:rPr lang="zh-CN" altLang="en-US"/>
              <a:t>表示</a:t>
            </a:r>
            <a:r>
              <a:rPr lang="en-US" altLang="zh-CN"/>
              <a:t>100t</a:t>
            </a:r>
            <a:r>
              <a:rPr lang="zh-CN" altLang="en-US"/>
              <a:t>与</a:t>
            </a:r>
            <a:r>
              <a:rPr lang="en-US" altLang="zh-CN"/>
              <a:t>252t</a:t>
            </a:r>
            <a:r>
              <a:rPr lang="zh-CN" altLang="en-US"/>
              <a:t>两项的和</a:t>
            </a:r>
            <a:r>
              <a:rPr lang="en-US" altLang="zh-CN"/>
              <a:t>.</a:t>
            </a:r>
            <a:endParaRPr lang="en-US" altLang="zh-CN"/>
          </a:p>
          <a:p>
            <a:r>
              <a:rPr lang="zh-CN" altLang="en-US"/>
              <a:t>它与</a:t>
            </a:r>
            <a:r>
              <a:rPr lang="en-US" altLang="zh-CN"/>
              <a:t>(1)</a:t>
            </a:r>
            <a:r>
              <a:rPr lang="zh-CN" altLang="en-US"/>
              <a:t>中的两个式子有相同的结构，并且字母</a:t>
            </a:r>
            <a:r>
              <a:rPr lang="en-US" altLang="zh-CN"/>
              <a:t>t</a:t>
            </a:r>
            <a:r>
              <a:rPr lang="zh-CN" altLang="en-US"/>
              <a:t>代表的是一个因</a:t>
            </a:r>
            <a:r>
              <a:rPr lang="en-US" altLang="zh-CN"/>
              <a:t>(</a:t>
            </a:r>
            <a:r>
              <a:rPr lang="zh-CN" altLang="en-US"/>
              <a:t>乘</a:t>
            </a:r>
            <a:r>
              <a:rPr lang="en-US" altLang="zh-CN"/>
              <a:t>)</a:t>
            </a:r>
            <a:r>
              <a:rPr lang="zh-CN" altLang="en-US"/>
              <a:t>数，因此根据分配律也应该有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463729" y="2090568"/>
            <a:ext cx="8417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704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27948" y="2673330"/>
            <a:ext cx="9361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-704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27161" y="6028381"/>
            <a:ext cx="2057467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100t</a:t>
            </a:r>
            <a:r>
              <a:rPr lang="zh-CN" altLang="en-US"/>
              <a:t>＋</a:t>
            </a:r>
            <a:r>
              <a:rPr lang="en-US" altLang="zh-CN"/>
              <a:t>252t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709440" y="6032094"/>
            <a:ext cx="2341069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=(100</a:t>
            </a:r>
            <a:r>
              <a:rPr lang="zh-CN" altLang="en-US"/>
              <a:t>＋</a:t>
            </a:r>
            <a:r>
              <a:rPr lang="en-US" altLang="zh-CN"/>
              <a:t>252)t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943413" y="6025300"/>
            <a:ext cx="1304002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45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=352t.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503319" y="3792346"/>
            <a:ext cx="9361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352t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35" y="908720"/>
            <a:ext cx="1509123" cy="57606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6048" y="1484784"/>
            <a:ext cx="11659903" cy="2316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indent="-51435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252t=(        )t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14350" marR="0" indent="-51435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        )x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14350" marR="0" indent="-51435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        )ab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14350" marR="0" indent="-51435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上述运算有什么共同特点，你能从中得出什么规律吗？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6048" y="3861858"/>
            <a:ext cx="9718384" cy="1162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对于上面的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(1)(2)(3)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，利用分配律可得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252t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28458" y="854644"/>
            <a:ext cx="1117648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填空：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15600" y="1566653"/>
            <a:ext cx="1800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</a:t>
            </a:r>
            <a:r>
              <a:rPr lang="zh-CN" altLang="en-US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58662" y="1566653"/>
            <a:ext cx="11176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-152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6048" y="5743347"/>
            <a:ext cx="1921855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87282" y="4447156"/>
            <a:ext cx="2382118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=(100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252)t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77168" y="4447156"/>
            <a:ext cx="1296144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=-152t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6048" y="5080347"/>
            <a:ext cx="1703308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 baseline="300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81116" y="5091143"/>
            <a:ext cx="1860160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=(3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2)x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 baseline="300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341646" y="5113422"/>
            <a:ext cx="936105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=5x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 baseline="300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915600" y="2151951"/>
            <a:ext cx="7460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3+2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28227" y="2142717"/>
            <a:ext cx="4130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09698" y="5777261"/>
            <a:ext cx="1098126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84959" y="5777261"/>
            <a:ext cx="1921855" cy="585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=(3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4)ab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258645" y="2733771"/>
            <a:ext cx="7460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3-4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89431" y="2714031"/>
            <a:ext cx="4652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0512566" y="2929107"/>
            <a:ext cx="1392710" cy="1281943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5326275" y="1073114"/>
            <a:ext cx="4843246" cy="2044377"/>
            <a:chOff x="5326275" y="1073114"/>
            <a:chExt cx="4843246" cy="2044377"/>
          </a:xfrm>
        </p:grpSpPr>
        <p:sp>
          <p:nvSpPr>
            <p:cNvPr id="29" name="思想气泡: 云 28"/>
            <p:cNvSpPr/>
            <p:nvPr/>
          </p:nvSpPr>
          <p:spPr>
            <a:xfrm>
              <a:off x="5326275" y="1073114"/>
              <a:ext cx="4843246" cy="2044377"/>
            </a:xfrm>
            <a:prstGeom prst="cloudCallout">
              <a:avLst>
                <a:gd name="adj1" fmla="val 54871"/>
                <a:gd name="adj2" fmla="val 68081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954661" y="1489708"/>
              <a:ext cx="3821366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rPr>
                <a:t>注意分配律的使用：</a:t>
              </a:r>
              <a:endParaRPr lang="en-US" altLang="zh-CN" sz="2400" kern="100">
                <a:effectLst/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marL="0" marR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rPr>
                <a:t>100t-252t=[100+(-252)]t</a:t>
              </a:r>
              <a:endParaRPr lang="en-US" altLang="zh-CN" sz="2400" kern="100">
                <a:effectLst/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marL="0" marR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rPr>
                <a:t>=(100-252)t.</a:t>
              </a:r>
              <a:endParaRPr lang="en-US" altLang="zh-CN" sz="2400" kern="100">
                <a:effectLst/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1" grpId="0"/>
      <p:bldP spid="14" grpId="0"/>
      <p:bldP spid="15" grpId="0"/>
      <p:bldP spid="16" grpId="0"/>
      <p:bldP spid="17" grpId="0"/>
      <p:bldP spid="17" grpId="1"/>
      <p:bldP spid="18" grpId="0"/>
      <p:bldP spid="19" grpId="0"/>
      <p:bldP spid="20" grpId="0"/>
      <p:bldP spid="21" grpId="0"/>
      <p:bldP spid="21" grpId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36" y="836712"/>
            <a:ext cx="1838095" cy="69523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85518" y="1121802"/>
            <a:ext cx="5970442" cy="3115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252t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-252t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-4ab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82918" y="1544553"/>
            <a:ext cx="60336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它们含有相同的字母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，并且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的指数</a:t>
            </a:r>
            <a:endParaRPr lang="en-US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11468" y="3689816"/>
            <a:ext cx="62051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它们含有相同的字母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，并且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的指</a:t>
            </a:r>
            <a:endParaRPr lang="zh-CN" altLang="en-US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9296" y="2069090"/>
            <a:ext cx="13681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都是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06858" y="2621721"/>
            <a:ext cx="6948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它们含有相同的字母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，并且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的指数都是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9296" y="4262148"/>
            <a:ext cx="47845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数都是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次，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的指数都是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次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4352" y="4725144"/>
            <a:ext cx="11928312" cy="19303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同类项：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-252t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-4ab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这样，所含</a:t>
            </a:r>
            <a:r>
              <a:rPr lang="zh-CN" altLang="en-US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字母相同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，并且</a:t>
            </a:r>
            <a:r>
              <a:rPr lang="zh-CN" altLang="en-US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相同字母的指数也相同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的项叫做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同类项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几个常数项也是同类项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例如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-3.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344" y="764704"/>
                <a:ext cx="11737304" cy="16258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/>
                <a:r>
                  <a:rPr lang="zh-CN" altLang="en-US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下列各组中的两项是不是同类项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?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为什么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?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/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(1)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7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 (2)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𝑦𝑧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(3)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2800" kern="100">
                  <a:effectLst/>
                  <a:latin typeface="隶书" panose="02010509060101010101" pitchFamily="49" charset="-122"/>
                  <a:cs typeface="Cambria Math" panose="02040503050406030204" pitchFamily="18" charset="0"/>
                </a:endParaRPr>
              </a:p>
              <a:p>
                <a:pPr algn="l" fontAlgn="ctr"/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(4)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(5)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(6)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85</m:t>
                    </m:r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764704"/>
                <a:ext cx="11737304" cy="1625830"/>
              </a:xfrm>
              <a:prstGeom prst="rect">
                <a:avLst/>
              </a:prstGeom>
              <a:blipFill rotWithShape="1">
                <a:blip r:embed="rId1"/>
                <a:stretch>
                  <a:fillRect l="-2" t="-10" r="1" b="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191344" y="2329324"/>
                <a:ext cx="12000656" cy="41960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【分析】根据同类项的定义逐个判断即可（所含字母相同，并且相同字母的指数也相同，这样的项叫做同类项）．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7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中两项所含相同的字母的指数不同，不是同类项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𝑦𝑧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中两项所含的字母不同，不是同类项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  <m:sSup>
                          <m:sSup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  <m:sSup>
                          <m:sSup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中两项所含字母相同，并且相同字母的指数也相同，是同类项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12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中两项所含字母相同，并且相同字母的指数也相同，是同类项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中两项不含相同字母，不是同类项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85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中两项是常数项，是同类项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2329324"/>
                <a:ext cx="12000656" cy="4196020"/>
              </a:xfrm>
              <a:prstGeom prst="rect">
                <a:avLst/>
              </a:prstGeom>
              <a:blipFill rotWithShape="1">
                <a:blip r:embed="rId2"/>
                <a:stretch>
                  <a:fillRect l="-2" t="-3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0" y="1556792"/>
            <a:ext cx="12192000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）同类项只与字母及其指数有关，与系数无关，与字母在单项式中的排列顺序无关；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）抓住“两个相同”：一是所含的字母要完全相同，二是相同字母的指数要相同，这两个条件缺一不可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91344" y="887692"/>
            <a:ext cx="30700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同类项的判别方法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0" y="3861048"/>
            <a:ext cx="6827510" cy="57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CN"/>
            </a:defPPr>
            <a:lvl1pPr marL="342900" indent="-342900">
              <a:lnSpc>
                <a:spcPct val="13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>
                <a:sym typeface="Arial" panose="020B0604020202020204" pitchFamily="34" charset="0"/>
              </a:rPr>
              <a:t>（</a:t>
            </a:r>
            <a:r>
              <a:rPr lang="en-US" altLang="zh-CN">
                <a:sym typeface="Arial" panose="020B0604020202020204" pitchFamily="34" charset="0"/>
              </a:rPr>
              <a:t>3</a:t>
            </a:r>
            <a:r>
              <a:rPr lang="zh-CN" altLang="en-US">
                <a:sym typeface="Arial" panose="020B0604020202020204" pitchFamily="34" charset="0"/>
              </a:rPr>
              <a:t>）不要忘记几个单独的数也是同类项</a:t>
            </a:r>
            <a:r>
              <a:rPr lang="en-US" altLang="zh-CN">
                <a:sym typeface="Arial" panose="020B0604020202020204" pitchFamily="34" charset="0"/>
              </a:rPr>
              <a:t>.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344" y="836712"/>
                <a:ext cx="11665296" cy="16258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/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下列各题中的两项是不是同类项？为什么？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/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(1)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𝑦𝑥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(2)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(3)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/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(4)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𝑎𝑐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(5)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.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836712"/>
                <a:ext cx="11665296" cy="1625830"/>
              </a:xfrm>
              <a:prstGeom prst="rect">
                <a:avLst/>
              </a:prstGeom>
              <a:blipFill rotWithShape="1">
                <a:blip r:embed="rId1"/>
                <a:stretch>
                  <a:fillRect l="-2" t="-26" r="5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215760" y="2276872"/>
                <a:ext cx="11784896" cy="41960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ts val="4000"/>
                  </a:lnSpc>
                </a:pPr>
                <a:r>
                  <a:rPr lang="zh-CN" altLang="en-US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(1) 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23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𝑥𝑦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𝑦𝑥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是同类项，因为所含字母相同，都有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、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，而且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、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的次数都是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，即相同字母的指数分别相同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(2) 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不是同类项，因为虽然字母相同，但是相同字母的次数不相同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(3)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是同类项，因为只有系数不同，完全符合同类项的两个标准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(4) 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𝑎𝑐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是同类项，因为它们只有字母的排列顺序不同，所含字母及相同字母的次数都分别相同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ts val="4000"/>
                  </a:lnSpc>
                </a:pP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(5) 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.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是同类项，因为两项都只含有字母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，并且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的次数都是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.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都是系数，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的次数不影响它们是同类项</a:t>
                </a:r>
                <a:r>
                  <a:rPr lang="en-US" altLang="zh-CN" sz="24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  <a:endParaRPr lang="zh-CN" altLang="zh-CN" sz="24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760" y="2276872"/>
                <a:ext cx="11784896" cy="4196020"/>
              </a:xfrm>
              <a:prstGeom prst="rect">
                <a:avLst/>
              </a:prstGeom>
              <a:blipFill rotWithShape="1">
                <a:blip r:embed="rId2"/>
                <a:stretch>
                  <a:fillRect l="-4" t="-9" r="-422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5340" y="764704"/>
            <a:ext cx="1188132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因为多项式中的字母表示的是数，所以我们也可以运用交换律、结合律、分配律把多项式中的同类项进行合并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例如，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87688" y="2132856"/>
            <a:ext cx="42001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08240" y="2751067"/>
            <a:ext cx="43441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87688" y="336927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2)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951640" y="2751067"/>
            <a:ext cx="15841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交换律</a:t>
            </a: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zh-CN" altLang="en-US" sz="2800" b="1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300664" y="4608033"/>
            <a:ext cx="2496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951640" y="3369278"/>
            <a:ext cx="16561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结合律</a:t>
            </a: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zh-CN" altLang="en-US" sz="2800" b="1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287688" y="3987489"/>
            <a:ext cx="4848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=(4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8)x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3)x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2)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951640" y="3987489"/>
            <a:ext cx="16320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分配律</a:t>
            </a:r>
            <a:r>
              <a:rPr lang="en-US" altLang="zh-CN" sz="2800" b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zh-CN" altLang="en-US" sz="2800" b="1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5340" y="5233612"/>
            <a:ext cx="11881320" cy="12840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通常我们把一个多项式的各项按照某个字母的指数从大到小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降幂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或者从小到大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升幂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的顺序排列，如－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也可以写成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316336" y="513854"/>
                <a:ext cx="11928405" cy="2569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200000"/>
                  </a:lnSpc>
                </a:pPr>
                <a:r>
                  <a:rPr lang="zh-CN" altLang="en-US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将多项式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按</a:t>
                </a:r>
                <a:r>
                  <a:rPr lang="en-US" altLang="zh-CN" sz="2800" i="1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的降幂排列的结果为（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   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   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  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36" y="513854"/>
                <a:ext cx="11928405" cy="2569934"/>
              </a:xfrm>
              <a:prstGeom prst="rect">
                <a:avLst/>
              </a:prstGeom>
              <a:blipFill rotWithShape="1">
                <a:blip r:embed="rId1"/>
                <a:stretch>
                  <a:fillRect l="-1" t="-5" b="-42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157165" y="3335094"/>
            <a:ext cx="1177123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【分析】根据降幂排列的定义，我们把多项式的各项按照</a:t>
            </a:r>
            <a:r>
              <a:rPr lang="en-US" altLang="zh-CN" sz="2800" i="1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的指数从大到小的顺序排列起来即可．</a:t>
            </a:r>
            <a:endParaRPr lang="zh-CN" altLang="zh-CN" sz="2800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296464" y="5085115"/>
                <a:ext cx="1167389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zh-CN" sz="28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解：多项式</a:t>
                </a:r>
                <a14:m>
                  <m:oMath xmlns:m="http://schemas.openxmlformats.org/officeDocument/2006/math"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y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按</a:t>
                </a:r>
                <a:r>
                  <a:rPr lang="en-US" altLang="zh-CN" sz="28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的降幂排列为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y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zh-CN" altLang="zh-CN" sz="28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．</a:t>
                </a:r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64" y="5085115"/>
                <a:ext cx="11673890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5" t="-7" r="5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10128448" y="895722"/>
            <a:ext cx="5684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40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590" y="692810"/>
                <a:ext cx="11304785" cy="51552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20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．把多项式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按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的降幂排列，正确的是（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   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   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将多项式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按字母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升幂排列的是（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   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200000"/>
                  </a:lnSpc>
                  <a:tabLst>
                    <a:tab pos="2637155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＋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7y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90" y="692810"/>
                <a:ext cx="11304785" cy="5155257"/>
              </a:xfrm>
              <a:prstGeom prst="rect">
                <a:avLst/>
              </a:prstGeom>
              <a:blipFill rotWithShape="1">
                <a:blip r:embed="rId1"/>
                <a:stretch>
                  <a:fillRect l="-4" r="-1171" b="-20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10704394" y="1052974"/>
            <a:ext cx="5684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4000" b="1" i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45376" y="4352901"/>
            <a:ext cx="5684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40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7"/>
          <p:cNvSpPr txBox="1">
            <a:spLocks noChangeArrowheads="1"/>
          </p:cNvSpPr>
          <p:nvPr/>
        </p:nvSpPr>
        <p:spPr bwMode="auto">
          <a:xfrm>
            <a:off x="191344" y="1650631"/>
            <a:ext cx="45686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合并同类项的法则：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Text Box 78"/>
          <p:cNvSpPr txBox="1">
            <a:spLocks noChangeArrowheads="1"/>
          </p:cNvSpPr>
          <p:nvPr/>
        </p:nvSpPr>
        <p:spPr bwMode="auto">
          <a:xfrm>
            <a:off x="191345" y="2177064"/>
            <a:ext cx="108012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同类项的系数相加，所得的结果作为系数，字母和字母的指数不变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91344" y="820457"/>
            <a:ext cx="10517029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把多项式中的同类项合并成一项叫做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931397" y="3273156"/>
            <a:ext cx="5029200" cy="2620962"/>
            <a:chOff x="4200" y="3775"/>
            <a:chExt cx="7920" cy="4127"/>
          </a:xfrm>
        </p:grpSpPr>
        <p:sp>
          <p:nvSpPr>
            <p:cNvPr id="6" name="矩形 13314"/>
            <p:cNvSpPr>
              <a:spLocks noChangeArrowheads="1"/>
            </p:cNvSpPr>
            <p:nvPr/>
          </p:nvSpPr>
          <p:spPr bwMode="auto">
            <a:xfrm>
              <a:off x="4200" y="5520"/>
              <a:ext cx="7920" cy="1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3600" b="1">
                  <a:latin typeface="黑体" panose="02010609060101010101" pitchFamily="49" charset="-122"/>
                  <a:ea typeface="黑体" panose="02010609060101010101" pitchFamily="49" charset="-122"/>
                </a:rPr>
                <a:t>3 </a:t>
              </a:r>
              <a:r>
                <a:rPr lang="en-US" altLang="zh-CN" sz="3600" b="1" i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ab</a:t>
              </a:r>
              <a:r>
                <a:rPr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²</a:t>
              </a:r>
              <a:r>
                <a:rPr lang="en-US" altLang="zh-CN" sz="3600" b="1">
                  <a:latin typeface="黑体" panose="02010609060101010101" pitchFamily="49" charset="-122"/>
                  <a:ea typeface="黑体" panose="02010609060101010101" pitchFamily="49" charset="-122"/>
                </a:rPr>
                <a:t>+ 5 </a:t>
              </a:r>
              <a:r>
                <a:rPr lang="en-US" altLang="zh-CN" sz="3600" b="1" i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ab</a:t>
              </a:r>
              <a:r>
                <a:rPr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²</a:t>
              </a:r>
              <a:r>
                <a:rPr lang="en-US" altLang="zh-CN" sz="3600" b="1">
                  <a:latin typeface="黑体" panose="02010609060101010101" pitchFamily="49" charset="-122"/>
                  <a:ea typeface="黑体" panose="02010609060101010101" pitchFamily="49" charset="-122"/>
                </a:rPr>
                <a:t>= 8 </a:t>
              </a:r>
              <a:r>
                <a:rPr lang="en-US" altLang="zh-CN" sz="3600" b="1" i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ab</a:t>
              </a:r>
              <a:r>
                <a:rPr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²</a:t>
              </a:r>
              <a:endPara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  <p:grpSp>
          <p:nvGrpSpPr>
            <p:cNvPr id="7" name="组合 13315"/>
            <p:cNvGrpSpPr/>
            <p:nvPr/>
          </p:nvGrpSpPr>
          <p:grpSpPr>
            <a:xfrm>
              <a:off x="4804" y="3775"/>
              <a:ext cx="5440" cy="2752"/>
              <a:chOff x="-16" y="-45"/>
              <a:chExt cx="2176" cy="1101"/>
            </a:xfrm>
          </p:grpSpPr>
          <p:sp>
            <p:nvSpPr>
              <p:cNvPr id="15" name="文本框 13316"/>
              <p:cNvSpPr txBox="1">
                <a:spLocks noChangeArrowheads="1"/>
              </p:cNvSpPr>
              <p:nvPr/>
            </p:nvSpPr>
            <p:spPr bwMode="auto">
              <a:xfrm>
                <a:off x="912" y="-45"/>
                <a:ext cx="720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800">
                    <a:solidFill>
                      <a:srgbClr val="FF33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相加</a:t>
                </a:r>
                <a:endParaRPr lang="zh-CN" altLang="en-US" sz="280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pSp>
            <p:nvGrpSpPr>
              <p:cNvPr id="16" name="组合 13317"/>
              <p:cNvGrpSpPr/>
              <p:nvPr/>
            </p:nvGrpSpPr>
            <p:grpSpPr>
              <a:xfrm>
                <a:off x="-16" y="672"/>
                <a:ext cx="2176" cy="384"/>
                <a:chOff x="-16" y="0"/>
                <a:chExt cx="2176" cy="384"/>
              </a:xfrm>
            </p:grpSpPr>
            <p:sp>
              <p:nvSpPr>
                <p:cNvPr id="23" name="椭圆 13318"/>
                <p:cNvSpPr>
                  <a:spLocks noChangeArrowheads="1"/>
                </p:cNvSpPr>
                <p:nvPr/>
              </p:nvSpPr>
              <p:spPr bwMode="auto">
                <a:xfrm>
                  <a:off x="-16" y="0"/>
                  <a:ext cx="288" cy="384"/>
                </a:xfrm>
                <a:prstGeom prst="ellips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0" hangingPunct="0"/>
                  <a:endParaRPr lang="zh-CN" altLang="en-US">
                    <a:solidFill>
                      <a:srgbClr val="FF3300"/>
                    </a:solidFill>
                  </a:endParaRPr>
                </a:p>
              </p:txBody>
            </p:sp>
            <p:sp>
              <p:nvSpPr>
                <p:cNvPr id="24" name="椭圆 13319"/>
                <p:cNvSpPr>
                  <a:spLocks noChangeArrowheads="1"/>
                </p:cNvSpPr>
                <p:nvPr/>
              </p:nvSpPr>
              <p:spPr bwMode="auto">
                <a:xfrm>
                  <a:off x="912" y="0"/>
                  <a:ext cx="288" cy="384"/>
                </a:xfrm>
                <a:prstGeom prst="ellips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0" hangingPunct="0"/>
                  <a:endParaRPr lang="zh-CN" altLang="en-US">
                    <a:solidFill>
                      <a:srgbClr val="FF3300"/>
                    </a:solidFill>
                  </a:endParaRPr>
                </a:p>
              </p:txBody>
            </p:sp>
            <p:sp>
              <p:nvSpPr>
                <p:cNvPr id="25" name="椭圆 13320"/>
                <p:cNvSpPr>
                  <a:spLocks noChangeArrowheads="1"/>
                </p:cNvSpPr>
                <p:nvPr/>
              </p:nvSpPr>
              <p:spPr bwMode="auto">
                <a:xfrm>
                  <a:off x="1872" y="0"/>
                  <a:ext cx="288" cy="384"/>
                </a:xfrm>
                <a:prstGeom prst="ellips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0" hangingPunct="0"/>
                  <a:endParaRPr lang="zh-CN" altLang="en-US">
                    <a:solidFill>
                      <a:srgbClr val="FF3300"/>
                    </a:solidFill>
                  </a:endParaRPr>
                </a:p>
              </p:txBody>
            </p:sp>
          </p:grpSp>
          <p:sp>
            <p:nvSpPr>
              <p:cNvPr id="17" name="直接连接符 13321"/>
              <p:cNvSpPr>
                <a:spLocks noChangeShapeType="1"/>
              </p:cNvSpPr>
              <p:nvPr/>
            </p:nvSpPr>
            <p:spPr bwMode="auto">
              <a:xfrm flipH="1" flipV="1">
                <a:off x="144" y="465"/>
                <a:ext cx="0" cy="207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直接连接符 13322"/>
              <p:cNvSpPr>
                <a:spLocks noChangeShapeType="1"/>
              </p:cNvSpPr>
              <p:nvPr/>
            </p:nvSpPr>
            <p:spPr bwMode="auto">
              <a:xfrm>
                <a:off x="144" y="465"/>
                <a:ext cx="882" cy="7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直接连接符 13323"/>
              <p:cNvSpPr>
                <a:spLocks noChangeShapeType="1"/>
              </p:cNvSpPr>
              <p:nvPr/>
            </p:nvSpPr>
            <p:spPr bwMode="auto">
              <a:xfrm flipH="1" flipV="1">
                <a:off x="1040" y="465"/>
                <a:ext cx="0" cy="207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直接连接符 13324"/>
              <p:cNvSpPr>
                <a:spLocks noChangeShapeType="1"/>
              </p:cNvSpPr>
              <p:nvPr/>
            </p:nvSpPr>
            <p:spPr bwMode="auto">
              <a:xfrm flipH="1" flipV="1">
                <a:off x="528" y="288"/>
                <a:ext cx="0" cy="177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直接连接符 13325"/>
              <p:cNvSpPr>
                <a:spLocks noChangeShapeType="1"/>
              </p:cNvSpPr>
              <p:nvPr/>
            </p:nvSpPr>
            <p:spPr bwMode="auto">
              <a:xfrm flipV="1">
                <a:off x="528" y="288"/>
                <a:ext cx="1496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直接连接符 13326"/>
              <p:cNvSpPr>
                <a:spLocks noChangeShapeType="1"/>
              </p:cNvSpPr>
              <p:nvPr/>
            </p:nvSpPr>
            <p:spPr bwMode="auto">
              <a:xfrm flipH="1">
                <a:off x="2024" y="288"/>
                <a:ext cx="0" cy="38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" name="组合 13327"/>
            <p:cNvGrpSpPr/>
            <p:nvPr/>
          </p:nvGrpSpPr>
          <p:grpSpPr>
            <a:xfrm>
              <a:off x="5880" y="6360"/>
              <a:ext cx="4800" cy="1542"/>
              <a:chOff x="0" y="0"/>
              <a:chExt cx="1920" cy="617"/>
            </a:xfrm>
          </p:grpSpPr>
          <p:grpSp>
            <p:nvGrpSpPr>
              <p:cNvPr id="9" name="组合 13328"/>
              <p:cNvGrpSpPr/>
              <p:nvPr/>
            </p:nvGrpSpPr>
            <p:grpSpPr>
              <a:xfrm>
                <a:off x="0" y="0"/>
                <a:ext cx="1920" cy="288"/>
                <a:chOff x="0" y="0"/>
                <a:chExt cx="1920" cy="288"/>
              </a:xfrm>
            </p:grpSpPr>
            <p:sp>
              <p:nvSpPr>
                <p:cNvPr id="11" name="直接连接符 13329"/>
                <p:cNvSpPr>
                  <a:spLocks noChangeShapeType="1"/>
                </p:cNvSpPr>
                <p:nvPr/>
              </p:nvSpPr>
              <p:spPr bwMode="auto">
                <a:xfrm flipH="1" flipV="1">
                  <a:off x="0" y="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" name="直接连接符 13330"/>
                <p:cNvSpPr>
                  <a:spLocks noChangeShapeType="1"/>
                </p:cNvSpPr>
                <p:nvPr/>
              </p:nvSpPr>
              <p:spPr bwMode="auto">
                <a:xfrm flipH="1">
                  <a:off x="1002" y="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" name="直接连接符 13331"/>
                <p:cNvSpPr>
                  <a:spLocks noChangeShapeType="1"/>
                </p:cNvSpPr>
                <p:nvPr/>
              </p:nvSpPr>
              <p:spPr bwMode="auto">
                <a:xfrm flipH="1">
                  <a:off x="1920" y="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4" name="直接连接符 13332"/>
                <p:cNvSpPr>
                  <a:spLocks noChangeShapeType="1"/>
                </p:cNvSpPr>
                <p:nvPr/>
              </p:nvSpPr>
              <p:spPr bwMode="auto">
                <a:xfrm>
                  <a:off x="0" y="288"/>
                  <a:ext cx="1920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" name="文本框 13333"/>
              <p:cNvSpPr txBox="1">
                <a:spLocks noChangeArrowheads="1"/>
              </p:cNvSpPr>
              <p:nvPr/>
            </p:nvSpPr>
            <p:spPr bwMode="auto">
              <a:xfrm>
                <a:off x="432" y="288"/>
                <a:ext cx="960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zh-CN" altLang="en-US" sz="2800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不变</a:t>
                </a:r>
                <a:endParaRPr lang="zh-CN" altLang="en-US" sz="280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>
                <a:spLocks noChangeArrowheads="1"/>
              </p:cNvSpPr>
              <p:nvPr/>
            </p:nvSpPr>
            <p:spPr bwMode="auto">
              <a:xfrm>
                <a:off x="119336" y="697978"/>
                <a:ext cx="11952311" cy="15788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1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例</a:t>
                </a:r>
                <a:r>
                  <a:rPr kumimoji="0" lang="en-US" altLang="zh-CN" sz="2800" b="1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合并下列各式的同类项：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9336" y="697978"/>
                <a:ext cx="11952311" cy="1578894"/>
              </a:xfrm>
              <a:prstGeom prst="rect">
                <a:avLst/>
              </a:prstGeom>
              <a:blipFill rotWithShape="1">
                <a:blip r:embed="rId1"/>
                <a:stretch>
                  <a:fillRect l="-5" t="-7" r="2" b="25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3"/>
              <p:cNvSpPr>
                <a:spLocks noChangeArrowheads="1"/>
              </p:cNvSpPr>
              <p:nvPr/>
            </p:nvSpPr>
            <p:spPr bwMode="auto">
              <a:xfrm>
                <a:off x="139208" y="2132856"/>
                <a:ext cx="10482357" cy="41395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解：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Calibri" panose="020F050202020403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)＋(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2ab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2ab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9208" y="2132856"/>
                <a:ext cx="10482357" cy="4139595"/>
              </a:xfrm>
              <a:prstGeom prst="rect">
                <a:avLst/>
              </a:prstGeom>
              <a:blipFill rotWithShape="1">
                <a:blip r:embed="rId2"/>
                <a:stretch>
                  <a:fillRect l="-1" t="-13" r="5" b="1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9336" y="944724"/>
            <a:ext cx="12192000" cy="27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合并同类项”的方法：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一找，找出多项式中的同类项，不同类的同类项用不同的标记标出；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二移，利用加法的交换律，将不同类的同类项集中到不同的括号内；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三合，将同一括号内的同类项相加即可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>
                <a:spLocks noChangeArrowheads="1"/>
              </p:cNvSpPr>
              <p:nvPr/>
            </p:nvSpPr>
            <p:spPr bwMode="auto">
              <a:xfrm>
                <a:off x="191342" y="628368"/>
                <a:ext cx="11737306" cy="22752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合并下列各式的同类项：</a:t>
                </a:r>
                <a:endParaRPr kumimoji="0" lang="zh-CN" altLang="en-US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20x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 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 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    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6ab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ba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8ab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   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10y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1342" y="628368"/>
                <a:ext cx="11737306" cy="2275238"/>
              </a:xfrm>
              <a:prstGeom prst="rect">
                <a:avLst/>
              </a:prstGeom>
              <a:blipFill rotWithShape="1">
                <a:blip r:embed="rId1"/>
                <a:stretch>
                  <a:fillRect l="-2" t="-16" r="1" b="1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1"/>
              <p:cNvSpPr>
                <a:spLocks noChangeArrowheads="1"/>
              </p:cNvSpPr>
              <p:nvPr/>
            </p:nvSpPr>
            <p:spPr bwMode="auto">
              <a:xfrm>
                <a:off x="170336" y="2856915"/>
                <a:ext cx="11830322" cy="28567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解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: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20x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8x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Calibri" panose="020F050202020403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Calibri" panose="020F050202020403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6ab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ba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8ab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8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10y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9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0336" y="2856915"/>
                <a:ext cx="11830322" cy="2856744"/>
              </a:xfrm>
              <a:prstGeom prst="rect">
                <a:avLst/>
              </a:prstGeom>
              <a:blipFill rotWithShape="1">
                <a:blip r:embed="rId2"/>
                <a:stretch>
                  <a:fillRect l="-1" t="-2" r="4" b="2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>
                <a:spLocks noChangeArrowheads="1"/>
              </p:cNvSpPr>
              <p:nvPr/>
            </p:nvSpPr>
            <p:spPr bwMode="auto">
              <a:xfrm>
                <a:off x="119336" y="692696"/>
                <a:ext cx="10576934" cy="18451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例</a:t>
                </a:r>
                <a:r>
                  <a:rPr kumimoji="0" lang="en-US" altLang="zh-CN" sz="280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en-US" altLang="zh-CN" sz="2800" u="none" strike="noStrike" cap="none" normalizeH="0" baseline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)求多项式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4x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的值，其中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；</a:t>
                </a:r>
                <a:endParaRPr kumimoji="0" lang="en-US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Calibri" panose="020F050202020403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(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)求多项式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abc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－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＋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的值，其中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=-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.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9336" y="692696"/>
                <a:ext cx="10576934" cy="1845120"/>
              </a:xfrm>
              <a:prstGeom prst="rect">
                <a:avLst/>
              </a:prstGeom>
              <a:blipFill rotWithShape="1">
                <a:blip r:embed="rId1"/>
                <a:stretch>
                  <a:fillRect l="-6" t="-4022" r="3" b="1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119336" y="2550146"/>
            <a:ext cx="1195332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在求多项式的值时，可以先将多项式中的同类项合并，然后再求值，这样做往往可以简化计算</a:t>
            </a:r>
            <a:r>
              <a:rPr lang="en-US" altLang="zh-CN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 Box 3"/>
              <p:cNvSpPr txBox="1">
                <a:spLocks noChangeArrowheads="1"/>
              </p:cNvSpPr>
              <p:nvPr/>
            </p:nvSpPr>
            <p:spPr bwMode="auto">
              <a:xfrm>
                <a:off x="335361" y="3518521"/>
                <a:ext cx="4608512" cy="29544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解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:(1)2x</a:t>
                </a:r>
                <a:r>
                  <a:rPr lang="en-US" altLang="zh-CN" sz="2800" baseline="300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-5x+x</a:t>
                </a:r>
                <a:r>
                  <a:rPr lang="en-US" altLang="zh-CN" sz="2800" baseline="300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+4x-3x</a:t>
                </a:r>
                <a:r>
                  <a:rPr lang="en-US" altLang="zh-CN" sz="2800" baseline="300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-2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     =(2+1-3)x</a:t>
                </a:r>
                <a:r>
                  <a:rPr lang="en-US" altLang="zh-CN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+(-5+4)x-2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     =-x-2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当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时，原式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-2=-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5</m:t>
                        </m:r>
                      </m:num>
                      <m:den>
                        <m:r>
                          <a:rPr lang="en-US" altLang="zh-CN" sz="2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</p:txBody>
          </p:sp>
        </mc:Choice>
        <mc:Fallback>
          <p:sp>
            <p:nvSpPr>
              <p:cNvPr id="7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5361" y="3518521"/>
                <a:ext cx="4608512" cy="2954463"/>
              </a:xfrm>
              <a:prstGeom prst="rect">
                <a:avLst/>
              </a:prstGeom>
              <a:blipFill rotWithShape="1">
                <a:blip r:embed="rId2"/>
                <a:stretch>
                  <a:fillRect l="-2" t="-1483" r="9" b="15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 Box 3"/>
              <p:cNvSpPr txBox="1">
                <a:spLocks noChangeArrowheads="1"/>
              </p:cNvSpPr>
              <p:nvPr/>
            </p:nvSpPr>
            <p:spPr bwMode="auto">
              <a:xfrm>
                <a:off x="5062808" y="3506195"/>
                <a:ext cx="7129192" cy="23553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/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解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:(2)3a+abc-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c</a:t>
                </a:r>
                <a:r>
                  <a:rPr lang="en-US" altLang="zh-CN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-3a+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c</a:t>
                </a:r>
                <a:r>
                  <a:rPr lang="en-US" altLang="zh-CN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2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    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=(3-3)a+</a:t>
                </a:r>
                <a:r>
                  <a:rPr lang="en-US" altLang="zh-CN" sz="2800" err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abc+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(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)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aseline="300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=</a:t>
                </a:r>
                <a:r>
                  <a:rPr lang="en-US" altLang="zh-CN" sz="2800" err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abc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当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a=-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6</m:t>
                        </m:r>
                      </m:den>
                    </m:f>
                  </m:oMath>
                </a14:m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b=2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c=-3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时，原式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/>
                            <a:ea typeface="黑体" panose="02010609060101010101" pitchFamily="49" charset="-122"/>
                            <a:cs typeface="+mj-cs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+mj-cs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cs typeface="+mj-cs"/>
                  </a:rPr>
                  <a:t>×2×(-3)=1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cs typeface="+mj-cs"/>
                </a:endParaRPr>
              </a:p>
            </p:txBody>
          </p:sp>
        </mc:Choice>
        <mc:Fallback>
          <p:sp>
            <p:nvSpPr>
              <p:cNvPr id="8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062808" y="3506195"/>
                <a:ext cx="7129192" cy="2355388"/>
              </a:xfrm>
              <a:prstGeom prst="rect">
                <a:avLst/>
              </a:prstGeom>
              <a:blipFill rotWithShape="1">
                <a:blip r:embed="rId3"/>
                <a:stretch>
                  <a:fillRect l="-8" t="-1849" b="2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27348" y="792975"/>
            <a:ext cx="11737304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求下列各式的值：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14350" marR="0" indent="-51435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3a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2b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5a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，其中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a=-2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b=1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14350" marR="0" indent="-51435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arenBoth"/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，其中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x=-3.</a:t>
            </a:r>
            <a:endParaRPr lang="en-US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7348" y="2924944"/>
            <a:ext cx="11737304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(1)3a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2b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b=(3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5)a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1)b=-2a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en-US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a=-2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b=1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时，原式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=-2×(-2)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1=4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1=5.</a:t>
            </a:r>
            <a:endParaRPr lang="zh-CN" altLang="en-US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(2)3x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1=3x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1=(3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3)x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(-4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2)x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8=-2x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+8</a:t>
            </a:r>
            <a:endParaRPr lang="en-US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x=-3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时，原式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=-2×(-3)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8=-18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8=-10.</a:t>
            </a:r>
            <a:endParaRPr lang="zh-CN" altLang="en-US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1373" y="730439"/>
            <a:ext cx="11973966" cy="257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5.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(1)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水库中水位第一天连续下降了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小时，每小时平均下降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2cm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；第二天连续上升了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小时，每小时平均上升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0.5cm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，这两天水位总的变化情况如何？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某商店原有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袋大米，每袋大米为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千克，上午卖出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袋，下午又购进同样包装的大米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袋，进货后这个商店有大米多少千克？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81373" y="3332762"/>
            <a:ext cx="11747623" cy="257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把下降的水位变化量记为负，上升的水位变化量记为正，第一天水位的变化量为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-2acm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，第二天水位的变化量为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0.5acm.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两天水位的总变量为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-2a+0.5a=(-2+0.5)a=-1.5a(cm)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这两天水位总的变化情况为下降了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1.5acm.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5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65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1373" y="730439"/>
            <a:ext cx="11973966" cy="257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5.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(1)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水库中水位第一天连续下降了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小时，每小时平均下降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2cm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；第二天连续上升了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小时，每小时平均上升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0.5cm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，这两天水位总的变化情况如何？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某商店原有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袋大米，每袋大米为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千克，上午卖出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袋，下午又购进同样包装的大米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袋，进货后这个商店有大米多少千克？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81373" y="3213557"/>
            <a:ext cx="1174762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解：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(2)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把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进货的数量记为正，售出的数量记为负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，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进货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后这个商店共有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大米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5x-3x+4x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=(5-3+4)x=6x(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千克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)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5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65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227348" y="836712"/>
                <a:ext cx="11737304" cy="22987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先化简，后求值:</a:t>
                </a:r>
                <a:endParaRPr lang="en-US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(1)2x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-3x+1-3x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+5x-7，其中x=3;</a:t>
                </a:r>
                <a:endParaRPr lang="en-US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(2)-x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+3xy-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+4xy-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 其中x=2, 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48" y="836712"/>
                <a:ext cx="11737304" cy="2298700"/>
              </a:xfrm>
              <a:prstGeom prst="rect">
                <a:avLst/>
              </a:prstGeom>
              <a:blipFill rotWithShape="1">
                <a:blip r:embed="rId1"/>
                <a:stretch>
                  <a:fillRect t="-18" r="5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227348" y="3075980"/>
            <a:ext cx="630070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解: (1)2x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-3x+1-3x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+5x-7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en-US" altLang="zh-CN">
                <a:solidFill>
                  <a:srgbClr val="FF0000"/>
                </a:solidFill>
              </a:rPr>
              <a:t>=</a:t>
            </a:r>
            <a:r>
              <a:rPr lang="zh-CN" altLang="en-US">
                <a:solidFill>
                  <a:srgbClr val="FF0000"/>
                </a:solidFill>
              </a:rPr>
              <a:t>(2x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-3x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)+(-3x+5x)+(1-7)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=(2-3)x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+(-3+5)x-6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=-x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+2x-6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当x=3时,原式=-3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+2</a:t>
            </a:r>
            <a:r>
              <a:rPr lang="en-US" altLang="zh-CN">
                <a:solidFill>
                  <a:srgbClr val="FF0000"/>
                </a:solidFill>
              </a:rPr>
              <a:t>×</a:t>
            </a:r>
            <a:r>
              <a:rPr lang="zh-CN" altLang="en-US">
                <a:solidFill>
                  <a:srgbClr val="FF0000"/>
                </a:solidFill>
              </a:rPr>
              <a:t>3-6=-9+6-6=-9.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227348" y="836712"/>
                <a:ext cx="11737304" cy="22987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先化简，后求值:</a:t>
                </a:r>
                <a:endParaRPr lang="en-US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(1)2x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-3x+1-3x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+5x-7，其中x=3;</a:t>
                </a:r>
                <a:endParaRPr lang="en-US" altLang="zh-CN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(2)-x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+3xy-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+4xy-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zh-CN" altLang="en-US" sz="2800" baseline="300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 其中x=2, 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/>
                            <a:ea typeface="隶书" panose="020105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隶书" panose="020105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48" y="836712"/>
                <a:ext cx="11737304" cy="2298700"/>
              </a:xfrm>
              <a:prstGeom prst="rect">
                <a:avLst/>
              </a:prstGeom>
              <a:blipFill rotWithShape="1">
                <a:blip r:embed="rId1"/>
                <a:stretch>
                  <a:fillRect t="-18" r="5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270891" y="3105572"/>
                <a:ext cx="10964746" cy="32983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ts val="5000"/>
                  </a:lnSpc>
                </a:pPr>
                <a:r>
                  <a:rPr lang="zh-CN" altLang="en-US"/>
                  <a:t>解: (2)-x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+3xy-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y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+4xy-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en-US" baseline="30000"/>
                  <a:t>2</a:t>
                </a:r>
                <a:endParaRPr lang="en-US" altLang="zh-CN" baseline="30000"/>
              </a:p>
              <a:p>
                <a:pPr>
                  <a:lnSpc>
                    <a:spcPts val="5000"/>
                  </a:lnSpc>
                </a:pPr>
                <a:r>
                  <a:rPr lang="zh-CN" altLang="en-US"/>
                  <a:t>=(-x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)+(3xy+4xy)+(-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y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y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)</a:t>
                </a:r>
                <a:endParaRPr lang="en-US" altLang="zh-CN"/>
              </a:p>
              <a:p>
                <a:pPr>
                  <a:lnSpc>
                    <a:spcPts val="5000"/>
                  </a:lnSpc>
                </a:pPr>
                <a:r>
                  <a:rPr lang="zh-CN" altLang="en-US"/>
                  <a:t>=(-1-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)x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+(3+4)xy+(-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)y</a:t>
                </a:r>
                <a:r>
                  <a:rPr lang="zh-CN" altLang="en-US" baseline="30000"/>
                  <a:t>2</a:t>
                </a:r>
                <a:endParaRPr lang="en-US" altLang="zh-CN" baseline="30000"/>
              </a:p>
              <a:p>
                <a:pPr>
                  <a:lnSpc>
                    <a:spcPts val="5000"/>
                  </a:lnSpc>
                </a:pPr>
                <a:r>
                  <a:rPr lang="zh-CN" altLang="en-US"/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x</a:t>
                </a:r>
                <a:r>
                  <a:rPr lang="zh-CN" altLang="en-US" baseline="30000"/>
                  <a:t>2</a:t>
                </a:r>
                <a:r>
                  <a:rPr lang="zh-CN" altLang="en-US"/>
                  <a:t>+7xy-2y</a:t>
                </a:r>
                <a:r>
                  <a:rPr lang="zh-CN" altLang="en-US" baseline="30000"/>
                  <a:t>2</a:t>
                </a:r>
                <a:endParaRPr lang="en-US" altLang="zh-CN" baseline="30000"/>
              </a:p>
              <a:p>
                <a:pPr>
                  <a:lnSpc>
                    <a:spcPts val="5000"/>
                  </a:lnSpc>
                </a:pPr>
                <a:r>
                  <a:rPr lang="zh-CN" altLang="en-US"/>
                  <a:t>当x=2, 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/>
                  <a:t>时，原式=-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/>
                  <a:t>×2</a:t>
                </a:r>
                <a:r>
                  <a:rPr lang="en-US" altLang="zh-CN" baseline="30000"/>
                  <a:t>2</a:t>
                </a:r>
                <a:r>
                  <a:rPr lang="en-US" altLang="zh-CN"/>
                  <a:t>+7×2×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/>
                  <a:t>-2×(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/>
                  <a:t>)</a:t>
                </a:r>
                <a:r>
                  <a:rPr lang="en-US" altLang="zh-CN" baseline="30000"/>
                  <a:t>2</a:t>
                </a:r>
                <a:r>
                  <a:rPr lang="en-US" altLang="zh-CN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zh-CN" altLang="en-US"/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91" y="3105572"/>
                <a:ext cx="10964746" cy="3298339"/>
              </a:xfrm>
              <a:prstGeom prst="rect">
                <a:avLst/>
              </a:prstGeom>
              <a:blipFill rotWithShape="1">
                <a:blip r:embed="rId2"/>
                <a:stretch>
                  <a:fillRect l="-3" t="-1322" r="5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63352" y="908720"/>
            <a:ext cx="11665296" cy="737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如果关于x的多项式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mx+nx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-5x-1的值与x的取值无关，求m，n的值.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6031" y="1562419"/>
            <a:ext cx="10873208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解:</a:t>
            </a:r>
            <a:r>
              <a:rPr lang="en-US" altLang="zh-CN">
                <a:solidFill>
                  <a:srgbClr val="FF0000"/>
                </a:solidFill>
              </a:rPr>
              <a:t>-</a:t>
            </a:r>
            <a:r>
              <a:rPr lang="zh-CN" altLang="en-US">
                <a:solidFill>
                  <a:srgbClr val="FF0000"/>
                </a:solidFill>
              </a:rPr>
              <a:t>2x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+mx+nx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-5x-1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=(-2x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+nx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)+(mx-5x)</a:t>
            </a:r>
            <a:r>
              <a:rPr lang="en-US" altLang="zh-CN">
                <a:solidFill>
                  <a:srgbClr val="FF0000"/>
                </a:solidFill>
              </a:rPr>
              <a:t>-</a:t>
            </a:r>
            <a:r>
              <a:rPr lang="zh-CN" altLang="en-US">
                <a:solidFill>
                  <a:srgbClr val="FF0000"/>
                </a:solidFill>
              </a:rPr>
              <a:t>1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=(-2+n)x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+(m-5)x-1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因为，多项式的值与x的取值无关所以，x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与x的系数为0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所以-2+n=0，m-5=0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所以m=5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zh-CN" altLang="en-US">
                <a:solidFill>
                  <a:srgbClr val="FF0000"/>
                </a:solidFill>
              </a:rPr>
              <a:t>n=2.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91344" y="980728"/>
            <a:ext cx="11881320" cy="2030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把(a+b)和(x+y)各看成一项，对下列各式合并同类项: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(1)3(a+b)+4(a+b)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(a+b)+7(a+b) ;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(2)5(x+y)-9(x+y)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+3(x+y)-4(x+y)+(x+y)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8078" y="3140968"/>
            <a:ext cx="6041641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解: (1)3(a+b)+4(a+b)</a:t>
            </a:r>
            <a:r>
              <a:rPr lang="en-US" altLang="zh-CN">
                <a:solidFill>
                  <a:srgbClr val="FF0000"/>
                </a:solidFill>
              </a:rPr>
              <a:t>-</a:t>
            </a:r>
            <a:r>
              <a:rPr lang="zh-CN" altLang="en-US">
                <a:solidFill>
                  <a:srgbClr val="FF0000"/>
                </a:solidFill>
              </a:rPr>
              <a:t>(a+b)+7(a+b)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=(3+4-1+7)(a+b)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=13(a+b)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11824" y="4127525"/>
            <a:ext cx="720080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(2)5(x+y)-9(x+y)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+3(x+y)-4(x+y)+(x+y)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endParaRPr lang="en-US" altLang="zh-CN" baseline="30000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=(5+3-4)(x+y)+(-9+1)(x+y)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endParaRPr lang="en-US" altLang="zh-CN" baseline="30000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=4(x+y)-8(x+y)</a:t>
            </a:r>
            <a:r>
              <a:rPr lang="zh-CN" altLang="en-US" baseline="30000">
                <a:solidFill>
                  <a:srgbClr val="FF0000"/>
                </a:solidFill>
              </a:rPr>
              <a:t>2</a:t>
            </a:r>
            <a:endParaRPr lang="zh-CN" altLang="en-US" baseline="30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23392" y="1988145"/>
            <a:ext cx="2133600" cy="504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同 类 项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3392" y="4076873"/>
            <a:ext cx="21336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1560017" y="2874640"/>
            <a:ext cx="381000" cy="914400"/>
          </a:xfrm>
          <a:prstGeom prst="downArrow">
            <a:avLst>
              <a:gd name="adj1" fmla="val 50000"/>
              <a:gd name="adj2" fmla="val 60000"/>
            </a:avLst>
          </a:prstGeom>
          <a:solidFill>
            <a:schemeClr val="accent1">
              <a:lumMod val="20000"/>
              <a:lumOff val="8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995017" y="2235932"/>
            <a:ext cx="16002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128367" y="1627919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两相同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3758605" y="3780434"/>
            <a:ext cx="1135063" cy="584201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法则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AutoShape 13"/>
          <p:cNvSpPr/>
          <p:nvPr/>
        </p:nvSpPr>
        <p:spPr bwMode="auto">
          <a:xfrm>
            <a:off x="7232882" y="1638024"/>
            <a:ext cx="345941" cy="946005"/>
          </a:xfrm>
          <a:prstGeom prst="leftBrace">
            <a:avLst>
              <a:gd name="adj1" fmla="val 41631"/>
              <a:gd name="adj2" fmla="val 50000"/>
            </a:avLst>
          </a:prstGeom>
          <a:noFill/>
          <a:ln w="38100" cap="sq">
            <a:noFill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5166464" y="1403775"/>
            <a:ext cx="4702485" cy="584120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）字母相同；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5244877" y="2450387"/>
            <a:ext cx="4870843" cy="584120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）相同字母的指数相同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253478" y="3501737"/>
            <a:ext cx="5603161" cy="832528"/>
            <a:chOff x="-66" y="96"/>
            <a:chExt cx="2016" cy="768"/>
          </a:xfrm>
        </p:grpSpPr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-66" y="109"/>
              <a:ext cx="2016" cy="604"/>
            </a:xfrm>
            <a:prstGeom prst="rect">
              <a:avLst/>
            </a:prstGeom>
            <a:noFill/>
            <a:ln w="9525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（</a:t>
              </a:r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1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）系数相加；</a:t>
              </a:r>
              <a:endParaRPr lang="zh-CN" altLang="en-US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7" name="AutoShape 18"/>
            <p:cNvSpPr/>
            <p:nvPr/>
          </p:nvSpPr>
          <p:spPr bwMode="auto">
            <a:xfrm>
              <a:off x="0" y="96"/>
              <a:ext cx="192" cy="768"/>
            </a:xfrm>
            <a:prstGeom prst="leftBrace">
              <a:avLst>
                <a:gd name="adj1" fmla="val 33296"/>
                <a:gd name="adj2" fmla="val 50000"/>
              </a:avLst>
            </a:prstGeom>
            <a:noFill/>
            <a:ln w="38100" cap="sq">
              <a:noFill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82434" y="4793851"/>
            <a:ext cx="2701797" cy="865188"/>
            <a:chOff x="2045691" y="5300116"/>
            <a:chExt cx="2701797" cy="865188"/>
          </a:xfrm>
        </p:grpSpPr>
        <p:sp>
          <p:nvSpPr>
            <p:cNvPr id="18" name="Line 20"/>
            <p:cNvSpPr>
              <a:spLocks noChangeShapeType="1"/>
            </p:cNvSpPr>
            <p:nvPr/>
          </p:nvSpPr>
          <p:spPr bwMode="auto">
            <a:xfrm flipH="1">
              <a:off x="2045692" y="5300116"/>
              <a:ext cx="0" cy="86518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9" name="Line 21"/>
            <p:cNvSpPr>
              <a:spLocks noChangeShapeType="1"/>
            </p:cNvSpPr>
            <p:nvPr/>
          </p:nvSpPr>
          <p:spPr bwMode="auto">
            <a:xfrm>
              <a:off x="2045691" y="6165304"/>
              <a:ext cx="270179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20" name="Text Box 22"/>
            <p:cNvSpPr txBox="1">
              <a:spLocks noChangeArrowheads="1"/>
            </p:cNvSpPr>
            <p:nvPr/>
          </p:nvSpPr>
          <p:spPr bwMode="auto">
            <a:xfrm>
              <a:off x="2333978" y="5506663"/>
              <a:ext cx="114300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步骤</a:t>
              </a:r>
              <a:endParaRPr lang="zh-CN" altLang="en-US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4405881" y="5371026"/>
            <a:ext cx="37063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一找、二移、三合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Rectangle 26"/>
          <p:cNvSpPr>
            <a:spLocks noChangeArrowheads="1"/>
          </p:cNvSpPr>
          <p:nvPr/>
        </p:nvSpPr>
        <p:spPr bwMode="auto">
          <a:xfrm>
            <a:off x="2727501" y="4340493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（一加两不变）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3128367" y="2217604"/>
            <a:ext cx="1873250" cy="58477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两无关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AutoShape 13"/>
          <p:cNvSpPr/>
          <p:nvPr/>
        </p:nvSpPr>
        <p:spPr bwMode="auto">
          <a:xfrm>
            <a:off x="4728567" y="1550374"/>
            <a:ext cx="515197" cy="1408851"/>
          </a:xfrm>
          <a:prstGeom prst="leftBrace">
            <a:avLst>
              <a:gd name="adj1" fmla="val 41631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" name="Line 10"/>
          <p:cNvSpPr>
            <a:spLocks noChangeShapeType="1"/>
          </p:cNvSpPr>
          <p:nvPr/>
        </p:nvSpPr>
        <p:spPr bwMode="auto">
          <a:xfrm>
            <a:off x="2995017" y="4368910"/>
            <a:ext cx="277843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AutoShape 13"/>
          <p:cNvSpPr/>
          <p:nvPr/>
        </p:nvSpPr>
        <p:spPr bwMode="auto">
          <a:xfrm>
            <a:off x="5878137" y="3660209"/>
            <a:ext cx="515197" cy="1408851"/>
          </a:xfrm>
          <a:prstGeom prst="leftBrace">
            <a:avLst>
              <a:gd name="adj1" fmla="val 41631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6253478" y="4459649"/>
            <a:ext cx="5603161" cy="766796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）字母连同它的指数不变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10" grpId="0"/>
      <p:bldP spid="13" grpId="0"/>
      <p:bldP spid="14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223500" y="116205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8b1e96d4-5a5e-4e3d-b9c2-660196c24e2b"/>
  <p:tag name="COMMONDATA" val="eyJoZGlkIjoiN2RlZjJkZjZkNGI3YzY4ZmI3N2JmZGZlOTg2NjgyZTA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5920</Words>
  <Application>WPS 演示</Application>
  <PresentationFormat/>
  <Paragraphs>350</Paragraphs>
  <Slides>28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华文行楷</vt:lpstr>
      <vt:lpstr>隶书</vt:lpstr>
      <vt:lpstr>Cambria Math</vt:lpstr>
      <vt:lpstr>Cambria Math</vt:lpstr>
      <vt:lpstr>等线 Light</vt:lpstr>
      <vt:lpstr>等线</vt:lpstr>
      <vt:lpstr>Arial Unicode MS</vt:lpstr>
      <vt:lpstr>Times New Roman</vt:lpstr>
      <vt:lpstr>黑体</vt:lpstr>
      <vt:lpstr>Calibri</vt:lpstr>
      <vt:lpstr>2_Office 主题​​</vt:lpstr>
      <vt:lpstr>3_Office 主题​​</vt:lpstr>
      <vt:lpstr>黑板模板（七上）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2022-08-31T11:34:00Z</cp:lastPrinted>
  <dcterms:created xsi:type="dcterms:W3CDTF">2022-08-31T11:34:00Z</dcterms:created>
  <dcterms:modified xsi:type="dcterms:W3CDTF">2022-10-13T06:11:25Z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DAE3A10AB37B4995AA2F91E32DC798C7</vt:lpwstr>
  </property>
  <property fmtid="{D5CDD505-2E9C-101B-9397-08002B2CF9AE}" pid="7" name="KSOProductBuildVer">
    <vt:lpwstr>2052-11.1.0.12313</vt:lpwstr>
  </property>
</Properties>
</file>