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7" r:id="rId3"/>
    <p:sldId id="273" r:id="rId4"/>
    <p:sldId id="271" r:id="rId5"/>
    <p:sldId id="265" r:id="rId6"/>
    <p:sldId id="278" r:id="rId7"/>
    <p:sldId id="268" r:id="rId8"/>
    <p:sldId id="267" r:id="rId9"/>
    <p:sldId id="266" r:id="rId10"/>
    <p:sldId id="256" r:id="rId1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07A8"/>
    <a:srgbClr val="3399FF"/>
    <a:srgbClr val="E3FA06"/>
    <a:srgbClr val="FF9933"/>
    <a:srgbClr val="D8FB05"/>
    <a:srgbClr val="F2800E"/>
    <a:srgbClr val="FFFF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showGuides="1">
      <p:cViewPr varScale="1">
        <p:scale>
          <a:sx n="73" d="100"/>
          <a:sy n="73" d="100"/>
        </p:scale>
        <p:origin x="-1076" y="-80"/>
      </p:cViewPr>
      <p:guideLst>
        <p:guide orient="horz" pos="2165"/>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4" Type="http://schemas.openxmlformats.org/officeDocument/2006/relationships/tableStyles" Target="tableStyles.xml"/><Relationship Id="rId13" Type="http://schemas.openxmlformats.org/officeDocument/2006/relationships/viewProps" Target="viewProps.xml"/><Relationship Id="rId12" Type="http://schemas.openxmlformats.org/officeDocument/2006/relationships/presProps" Target="presProps.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pic>
        <p:nvPicPr>
          <p:cNvPr id="2050" name="Picture 2" descr="C:\Documents and Settings\zd\桌面\中国诗词大会PPT\3d716e91e6bf2ad2927474bf37eaacf9.jpg"/>
          <p:cNvPicPr>
            <a:picLocks noChangeAspect="1"/>
          </p:cNvPicPr>
          <p:nvPr userDrawn="1"/>
        </p:nvPicPr>
        <p:blipFill>
          <a:blip r:embed="rId2"/>
          <a:stretch>
            <a:fillRect/>
          </a:stretch>
        </p:blipFill>
        <p:spPr>
          <a:xfrm>
            <a:off x="0" y="0"/>
            <a:ext cx="9144000" cy="6858000"/>
          </a:xfrm>
          <a:prstGeom prst="rect">
            <a:avLst/>
          </a:prstGeom>
          <a:noFill/>
          <a:ln w="9525">
            <a:noFill/>
          </a:ln>
        </p:spPr>
      </p:pic>
      <p:sp>
        <p:nvSpPr>
          <p:cNvPr id="8" name="Rectangle 4"/>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Rectangle 5"/>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 name="Rectangle 6"/>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p>
            <a:pPr algn="r">
              <a:buNone/>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jpeg"/><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07160" y="2820670"/>
            <a:ext cx="6329680" cy="768350"/>
          </a:xfrm>
          <a:prstGeom prst="rect">
            <a:avLst/>
          </a:prstGeom>
          <a:noFill/>
        </p:spPr>
        <p:txBody>
          <a:bodyPr wrap="none" rtlCol="0">
            <a:spAutoFit/>
            <a:scene3d>
              <a:camera prst="perspectiveFront"/>
              <a:lightRig rig="threePt" dir="t"/>
            </a:scene3d>
          </a:bodyPr>
          <a:p>
            <a:r>
              <a:rPr lang="zh-CN" altLang="zh-CN" sz="4400">
                <a:ln>
                  <a:solidFill>
                    <a:schemeClr val="bg1">
                      <a:lumMod val="95000"/>
                    </a:schemeClr>
                  </a:solidFill>
                </a:ln>
                <a:blipFill>
                  <a:blip r:embed="rId1"/>
                </a:blipFill>
                <a:effectLst>
                  <a:glow rad="63500">
                    <a:schemeClr val="accent2">
                      <a:satMod val="175000"/>
                      <a:alpha val="40000"/>
                    </a:schemeClr>
                  </a:glow>
                </a:effectLst>
                <a:latin typeface="变体美术字" panose="03000509000000000000" charset="-122"/>
                <a:ea typeface="变体美术字" panose="03000509000000000000" charset="-122"/>
              </a:rPr>
              <a:t>一、规则的矩形局部排版</a:t>
            </a:r>
            <a:endParaRPr lang="zh-CN" altLang="zh-CN" sz="4400">
              <a:ln>
                <a:solidFill>
                  <a:schemeClr val="bg1">
                    <a:lumMod val="95000"/>
                  </a:schemeClr>
                </a:solidFill>
              </a:ln>
              <a:blipFill>
                <a:blip r:embed="rId1"/>
              </a:blipFill>
              <a:effectLst>
                <a:glow rad="63500">
                  <a:schemeClr val="accent2">
                    <a:satMod val="175000"/>
                    <a:alpha val="40000"/>
                  </a:schemeClr>
                </a:glow>
              </a:effectLst>
              <a:latin typeface="变体美术字" panose="03000509000000000000" charset="-122"/>
              <a:ea typeface="变体美术字"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rcRect l="30510" t="20602" r="19880" b="12194"/>
          <a:stretch>
            <a:fillRect/>
          </a:stretch>
        </p:blipFill>
        <p:spPr>
          <a:xfrm>
            <a:off x="13970" y="-3175"/>
            <a:ext cx="9126855" cy="683704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单圆角矩形 3"/>
          <p:cNvSpPr/>
          <p:nvPr/>
        </p:nvSpPr>
        <p:spPr>
          <a:xfrm>
            <a:off x="1903391" y="443525"/>
            <a:ext cx="6357982" cy="3071834"/>
          </a:xfrm>
          <a:prstGeom prst="round1Rect">
            <a:avLst/>
          </a:prstGeom>
          <a:noFill/>
          <a:ln w="38100">
            <a:solidFill>
              <a:schemeClr val="accent6">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7" name="矩形 6"/>
          <p:cNvSpPr/>
          <p:nvPr/>
        </p:nvSpPr>
        <p:spPr>
          <a:xfrm>
            <a:off x="7830522" y="645140"/>
            <a:ext cx="646331" cy="2308324"/>
          </a:xfrm>
          <a:prstGeom prst="rect">
            <a:avLst/>
          </a:prstGeom>
          <a:solidFill>
            <a:schemeClr val="accent6">
              <a:lumMod val="40000"/>
              <a:lumOff val="60000"/>
            </a:schemeClr>
          </a:solidFill>
          <a:ln w="38100">
            <a:solidFill>
              <a:schemeClr val="accent6">
                <a:lumMod val="20000"/>
                <a:lumOff val="80000"/>
              </a:schemeClr>
            </a:solidFill>
            <a:prstDash val="solid"/>
          </a:ln>
          <a:effectLst>
            <a:outerShdw blurRad="50800" dist="38100" dir="8100000" algn="tr" rotWithShape="0">
              <a:prstClr val="black">
                <a:alpha val="40000"/>
              </a:prstClr>
            </a:outerShdw>
          </a:effectLst>
        </p:spPr>
        <p:txBody>
          <a:bodyPr wrap="square">
            <a:spAutoFit/>
          </a:bodyPr>
          <a:p>
            <a:pPr algn="ctr"/>
            <a:r>
              <a:rPr lang="zh-CN" altLang="en-US" sz="3600" dirty="0" smtClean="0">
                <a:ln>
                  <a:solidFill>
                    <a:schemeClr val="bg1"/>
                  </a:solidFill>
                </a:ln>
                <a:solidFill>
                  <a:schemeClr val="bg1"/>
                </a:solidFill>
                <a:latin typeface="方正姚体" panose="02010601030101010101" pitchFamily="2" charset="-122"/>
                <a:ea typeface="方正姚体" panose="02010601030101010101" pitchFamily="2" charset="-122"/>
              </a:rPr>
              <a:t>白</a:t>
            </a:r>
            <a:endParaRPr lang="en-US" altLang="zh-CN" sz="3600" dirty="0" smtClean="0">
              <a:ln>
                <a:solidFill>
                  <a:schemeClr val="bg1"/>
                </a:solidFill>
              </a:ln>
              <a:solidFill>
                <a:schemeClr val="bg1"/>
              </a:solidFill>
              <a:latin typeface="方正姚体" panose="02010601030101010101" pitchFamily="2" charset="-122"/>
              <a:ea typeface="方正姚体" panose="02010601030101010101" pitchFamily="2" charset="-122"/>
            </a:endParaRPr>
          </a:p>
          <a:p>
            <a:pPr algn="ctr"/>
            <a:r>
              <a:rPr lang="zh-CN" altLang="en-US" sz="3600" dirty="0" smtClean="0">
                <a:ln>
                  <a:solidFill>
                    <a:schemeClr val="bg1"/>
                  </a:solidFill>
                </a:ln>
                <a:solidFill>
                  <a:schemeClr val="bg1"/>
                </a:solidFill>
                <a:latin typeface="方正姚体" panose="02010601030101010101" pitchFamily="2" charset="-122"/>
                <a:ea typeface="方正姚体" panose="02010601030101010101" pitchFamily="2" charset="-122"/>
              </a:rPr>
              <a:t>金</a:t>
            </a:r>
            <a:endParaRPr lang="en-US" altLang="zh-CN" sz="3600" dirty="0" smtClean="0">
              <a:ln>
                <a:solidFill>
                  <a:schemeClr val="bg1"/>
                </a:solidFill>
              </a:ln>
              <a:solidFill>
                <a:schemeClr val="bg1"/>
              </a:solidFill>
              <a:latin typeface="方正姚体" panose="02010601030101010101" pitchFamily="2" charset="-122"/>
              <a:ea typeface="方正姚体" panose="02010601030101010101" pitchFamily="2" charset="-122"/>
            </a:endParaRPr>
          </a:p>
          <a:p>
            <a:pPr algn="ctr"/>
            <a:r>
              <a:rPr lang="zh-CN" altLang="en-US" sz="3600" dirty="0" smtClean="0">
                <a:ln>
                  <a:solidFill>
                    <a:schemeClr val="bg1"/>
                  </a:solidFill>
                </a:ln>
                <a:solidFill>
                  <a:schemeClr val="bg1"/>
                </a:solidFill>
                <a:latin typeface="方正姚体" panose="02010601030101010101" pitchFamily="2" charset="-122"/>
                <a:ea typeface="方正姚体" panose="02010601030101010101" pitchFamily="2" charset="-122"/>
              </a:rPr>
              <a:t>汉</a:t>
            </a:r>
            <a:endParaRPr lang="en-US" altLang="zh-CN" sz="3600" dirty="0" smtClean="0">
              <a:ln>
                <a:solidFill>
                  <a:schemeClr val="bg1"/>
                </a:solidFill>
              </a:ln>
              <a:solidFill>
                <a:schemeClr val="bg1"/>
              </a:solidFill>
              <a:latin typeface="方正姚体" panose="02010601030101010101" pitchFamily="2" charset="-122"/>
              <a:ea typeface="方正姚体" panose="02010601030101010101" pitchFamily="2" charset="-122"/>
            </a:endParaRPr>
          </a:p>
          <a:p>
            <a:pPr algn="ctr"/>
            <a:r>
              <a:rPr lang="zh-CN" altLang="en-US" sz="3600" dirty="0" smtClean="0">
                <a:ln>
                  <a:solidFill>
                    <a:schemeClr val="bg1"/>
                  </a:solidFill>
                </a:ln>
                <a:solidFill>
                  <a:schemeClr val="bg1"/>
                </a:solidFill>
                <a:latin typeface="方正姚体" panose="02010601030101010101" pitchFamily="2" charset="-122"/>
                <a:ea typeface="方正姚体" panose="02010601030101010101" pitchFamily="2" charset="-122"/>
              </a:rPr>
              <a:t>宫</a:t>
            </a:r>
            <a:endParaRPr lang="zh-CN" altLang="en-US" sz="3600" dirty="0">
              <a:ln>
                <a:solidFill>
                  <a:schemeClr val="bg1"/>
                </a:solidFill>
              </a:ln>
              <a:solidFill>
                <a:schemeClr val="bg1"/>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122" name="组合 31"/>
          <p:cNvGrpSpPr/>
          <p:nvPr/>
        </p:nvGrpSpPr>
        <p:grpSpPr>
          <a:xfrm>
            <a:off x="3071813" y="571500"/>
            <a:ext cx="3143250" cy="5975350"/>
            <a:chOff x="285728" y="1497484"/>
            <a:chExt cx="3143272" cy="6568192"/>
          </a:xfrm>
        </p:grpSpPr>
        <p:sp>
          <p:nvSpPr>
            <p:cNvPr id="33" name="竖卷形 32"/>
            <p:cNvSpPr/>
            <p:nvPr/>
          </p:nvSpPr>
          <p:spPr>
            <a:xfrm rot="10800000">
              <a:off x="285728" y="1497484"/>
              <a:ext cx="3143272" cy="6568192"/>
            </a:xfrm>
            <a:prstGeom prst="verticalScroll">
              <a:avLst/>
            </a:prstGeom>
            <a:noFill/>
            <a:ln w="28575">
              <a:solidFill>
                <a:srgbClr val="CC00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4" name="矩形 33"/>
            <p:cNvSpPr/>
            <p:nvPr/>
          </p:nvSpPr>
          <p:spPr>
            <a:xfrm>
              <a:off x="793732" y="1581244"/>
              <a:ext cx="2560655" cy="5817841"/>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2400" b="0"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大熊猫体型肥硕似熊</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丰腴富态</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头圆尾</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短，头躯长</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1200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1800mm</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，尾长</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100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120mm</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。体重</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80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120kg</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，最重可</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180</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kg</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，饲养的熊猫略</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重，一般雄性个体</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稍大于雌性。头部</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和身体毛色黑白相</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间分明，但黑非纯</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黑</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白也不是纯白，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而是黑中透褐，白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中带黄。秦岭地区的</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个体偏大，体毛粗糙，</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腹毛略呈棕色色泽。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岷山（尤以青川平武）</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则个体较小，体毛也</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较前者为细，腹毛棕</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色不明显，但凉山的</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个体并不偏小。</a:t>
              </a:r>
              <a:endPar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p:txBody>
        </p:sp>
      </p:grpSp>
      <p:grpSp>
        <p:nvGrpSpPr>
          <p:cNvPr id="5123" name="组合 34"/>
          <p:cNvGrpSpPr/>
          <p:nvPr/>
        </p:nvGrpSpPr>
        <p:grpSpPr>
          <a:xfrm>
            <a:off x="2244725" y="877888"/>
            <a:ext cx="1592263" cy="3179762"/>
            <a:chOff x="-2331640" y="1966215"/>
            <a:chExt cx="1416737" cy="3179190"/>
          </a:xfrm>
        </p:grpSpPr>
        <p:sp>
          <p:nvSpPr>
            <p:cNvPr id="36" name="矩形 35"/>
            <p:cNvSpPr/>
            <p:nvPr/>
          </p:nvSpPr>
          <p:spPr>
            <a:xfrm>
              <a:off x="-2331640" y="3978803"/>
              <a:ext cx="185038" cy="92375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mn-cs"/>
              </a:endParaRPr>
            </a:p>
          </p:txBody>
        </p:sp>
        <p:grpSp>
          <p:nvGrpSpPr>
            <p:cNvPr id="5125" name="组合 11"/>
            <p:cNvGrpSpPr/>
            <p:nvPr/>
          </p:nvGrpSpPr>
          <p:grpSpPr>
            <a:xfrm>
              <a:off x="-1731856" y="2025440"/>
              <a:ext cx="816953" cy="3119965"/>
              <a:chOff x="-3065583" y="2216812"/>
              <a:chExt cx="816953" cy="3119965"/>
            </a:xfrm>
          </p:grpSpPr>
          <p:sp>
            <p:nvSpPr>
              <p:cNvPr id="39" name="泪滴形 38"/>
              <p:cNvSpPr/>
              <p:nvPr/>
            </p:nvSpPr>
            <p:spPr>
              <a:xfrm rot="19237787">
                <a:off x="-3039629" y="2216313"/>
                <a:ext cx="790999"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 name="泪滴形 39"/>
              <p:cNvSpPr/>
              <p:nvPr/>
            </p:nvSpPr>
            <p:spPr>
              <a:xfrm rot="19210157">
                <a:off x="-3041042" y="2927385"/>
                <a:ext cx="792412"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1" name="泪滴形 40"/>
              <p:cNvSpPr/>
              <p:nvPr/>
            </p:nvSpPr>
            <p:spPr>
              <a:xfrm rot="19210157">
                <a:off x="-3052342" y="3733690"/>
                <a:ext cx="792412"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2" name="泪滴形 41"/>
              <p:cNvSpPr/>
              <p:nvPr/>
            </p:nvSpPr>
            <p:spPr>
              <a:xfrm rot="19210157">
                <a:off x="-3065054" y="4500315"/>
                <a:ext cx="790999" cy="836462"/>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
          <p:nvSpPr>
            <p:cNvPr id="38" name="矩形 37"/>
            <p:cNvSpPr/>
            <p:nvPr/>
          </p:nvSpPr>
          <p:spPr>
            <a:xfrm>
              <a:off x="-1639052" y="1966215"/>
              <a:ext cx="656209" cy="3046988"/>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体</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型</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大</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小</a:t>
              </a:r>
              <a:endPar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07160" y="2820670"/>
            <a:ext cx="6329680" cy="768350"/>
          </a:xfrm>
          <a:prstGeom prst="rect">
            <a:avLst/>
          </a:prstGeom>
          <a:noFill/>
        </p:spPr>
        <p:txBody>
          <a:bodyPr wrap="none" rtlCol="0">
            <a:spAutoFit/>
            <a:scene3d>
              <a:camera prst="perspectiveFront"/>
              <a:lightRig rig="threePt" dir="t"/>
            </a:scene3d>
          </a:bodyPr>
          <a:p>
            <a:r>
              <a:rPr lang="zh-CN" altLang="zh-CN" sz="4400">
                <a:ln>
                  <a:solidFill>
                    <a:schemeClr val="accent2">
                      <a:lumMod val="75000"/>
                    </a:schemeClr>
                  </a:solidFill>
                </a:ln>
                <a:blipFill>
                  <a:blip r:embed="rId1"/>
                </a:blipFill>
                <a:effectLst>
                  <a:glow rad="63500">
                    <a:schemeClr val="accent2">
                      <a:satMod val="175000"/>
                      <a:alpha val="40000"/>
                    </a:schemeClr>
                  </a:glow>
                  <a:outerShdw blurRad="50800" dist="38100" algn="l" rotWithShape="0">
                    <a:prstClr val="black">
                      <a:alpha val="40000"/>
                    </a:prstClr>
                  </a:outerShdw>
                </a:effectLst>
                <a:latin typeface="华文琥珀" panose="02010800040101010101" charset="-122"/>
                <a:ea typeface="华文琥珀" panose="02010800040101010101" charset="-122"/>
              </a:rPr>
              <a:t>二、不规则形状局部排版</a:t>
            </a:r>
            <a:endParaRPr lang="zh-CN" altLang="zh-CN" sz="4400">
              <a:ln>
                <a:solidFill>
                  <a:schemeClr val="accent2">
                    <a:lumMod val="75000"/>
                  </a:schemeClr>
                </a:solidFill>
              </a:ln>
              <a:blipFill>
                <a:blip r:embed="rId1"/>
              </a:blipFill>
              <a:effectLst>
                <a:glow rad="63500">
                  <a:schemeClr val="accent2">
                    <a:satMod val="175000"/>
                    <a:alpha val="40000"/>
                  </a:schemeClr>
                </a:glow>
                <a:outerShdw blurRad="50800" dist="38100" algn="l" rotWithShape="0">
                  <a:prstClr val="black">
                    <a:alpha val="40000"/>
                  </a:prstClr>
                </a:outerShdw>
              </a:effectLst>
              <a:latin typeface="华文琥珀" panose="02010800040101010101" charset="-122"/>
              <a:ea typeface="华文琥珀" panose="02010800040101010101"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9218" name="组合 12"/>
          <p:cNvGrpSpPr/>
          <p:nvPr/>
        </p:nvGrpSpPr>
        <p:grpSpPr>
          <a:xfrm>
            <a:off x="-571500" y="739775"/>
            <a:ext cx="3970338" cy="5975350"/>
            <a:chOff x="2244725" y="571500"/>
            <a:chExt cx="3970338" cy="5975350"/>
          </a:xfrm>
        </p:grpSpPr>
        <p:grpSp>
          <p:nvGrpSpPr>
            <p:cNvPr id="9248" name="组合 31"/>
            <p:cNvGrpSpPr/>
            <p:nvPr/>
          </p:nvGrpSpPr>
          <p:grpSpPr>
            <a:xfrm>
              <a:off x="3071813" y="571500"/>
              <a:ext cx="3143250" cy="5975350"/>
              <a:chOff x="285728" y="1497484"/>
              <a:chExt cx="3143272" cy="6568192"/>
            </a:xfrm>
          </p:grpSpPr>
          <p:sp>
            <p:nvSpPr>
              <p:cNvPr id="3" name="竖卷形 2"/>
              <p:cNvSpPr/>
              <p:nvPr/>
            </p:nvSpPr>
            <p:spPr>
              <a:xfrm rot="10800000">
                <a:off x="285728" y="1497484"/>
                <a:ext cx="3143272" cy="6568192"/>
              </a:xfrm>
              <a:prstGeom prst="verticalScroll">
                <a:avLst/>
              </a:prstGeom>
              <a:noFill/>
              <a:ln w="28575">
                <a:solidFill>
                  <a:srgbClr val="CC00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 name="矩形 3"/>
              <p:cNvSpPr/>
              <p:nvPr/>
            </p:nvSpPr>
            <p:spPr>
              <a:xfrm>
                <a:off x="793732" y="1581244"/>
                <a:ext cx="2560655" cy="5817841"/>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2400" b="0"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大熊猫体型肥硕似熊</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丰腴富态</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头圆尾</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短，头躯长</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1200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1800mm</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，尾长</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100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120mm</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。体重</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80</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120kg</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，最重可</a:t>
                </a: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180</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kg</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，饲养的熊猫略</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重，一般雄性个体</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稍大于雌性。头部</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和身体毛色黑白相</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间分明，但黑非纯</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黑</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白也不是纯白，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而是黑中透褐，白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中带黄。秦岭地区的</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个体偏大，体毛粗糙，</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腹毛略呈棕色色泽。</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岷山（尤以青川平武）</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则个体较小，体毛也</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较前者为细，腹毛棕</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色不明显，但凉山的</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个体并不偏小。</a:t>
                </a:r>
                <a:endPar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p:txBody>
          </p:sp>
        </p:grpSp>
        <p:grpSp>
          <p:nvGrpSpPr>
            <p:cNvPr id="9249" name="组合 34"/>
            <p:cNvGrpSpPr/>
            <p:nvPr/>
          </p:nvGrpSpPr>
          <p:grpSpPr>
            <a:xfrm>
              <a:off x="2244725" y="877888"/>
              <a:ext cx="1592263" cy="3179762"/>
              <a:chOff x="-2331640" y="1966215"/>
              <a:chExt cx="1416737" cy="3179190"/>
            </a:xfrm>
          </p:grpSpPr>
          <p:sp>
            <p:nvSpPr>
              <p:cNvPr id="6" name="矩形 5"/>
              <p:cNvSpPr/>
              <p:nvPr/>
            </p:nvSpPr>
            <p:spPr>
              <a:xfrm>
                <a:off x="-2331640" y="3978803"/>
                <a:ext cx="185038" cy="92375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Times New Roman" panose="02020603050405020304" pitchFamily="18" charset="0"/>
                  <a:ea typeface="宋体" panose="02010600030101010101" pitchFamily="2" charset="-122"/>
                  <a:cs typeface="+mn-cs"/>
                </a:endParaRPr>
              </a:p>
            </p:txBody>
          </p:sp>
          <p:grpSp>
            <p:nvGrpSpPr>
              <p:cNvPr id="9251" name="组合 11"/>
              <p:cNvGrpSpPr/>
              <p:nvPr/>
            </p:nvGrpSpPr>
            <p:grpSpPr>
              <a:xfrm>
                <a:off x="-1731327" y="2024941"/>
                <a:ext cx="816424" cy="3120464"/>
                <a:chOff x="-3065054" y="2216313"/>
                <a:chExt cx="816424" cy="3120464"/>
              </a:xfrm>
            </p:grpSpPr>
            <p:sp>
              <p:nvSpPr>
                <p:cNvPr id="9" name="泪滴形 8"/>
                <p:cNvSpPr/>
                <p:nvPr/>
              </p:nvSpPr>
              <p:spPr>
                <a:xfrm rot="19237787">
                  <a:off x="-3039629" y="2216313"/>
                  <a:ext cx="790999"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0" name="泪滴形 9"/>
                <p:cNvSpPr/>
                <p:nvPr/>
              </p:nvSpPr>
              <p:spPr>
                <a:xfrm rot="19210157">
                  <a:off x="-3041042" y="2927385"/>
                  <a:ext cx="792412"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1" name="泪滴形 10"/>
                <p:cNvSpPr/>
                <p:nvPr/>
              </p:nvSpPr>
              <p:spPr>
                <a:xfrm rot="19210157">
                  <a:off x="-3052342" y="3733690"/>
                  <a:ext cx="792412" cy="836463"/>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2" name="泪滴形 11"/>
                <p:cNvSpPr/>
                <p:nvPr/>
              </p:nvSpPr>
              <p:spPr>
                <a:xfrm rot="19210157">
                  <a:off x="-3065054" y="4500315"/>
                  <a:ext cx="790999" cy="836462"/>
                </a:xfrm>
                <a:prstGeom prst="teardrop">
                  <a:avLst/>
                </a:prstGeom>
                <a:blipFill>
                  <a:blip r:embed="rId1"/>
                  <a:tile tx="0" ty="0" sx="100000" sy="100000" flip="none" algn="tl"/>
                </a:blipFill>
                <a:ln>
                  <a:solidFill>
                    <a:srgbClr val="66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
            <p:nvSpPr>
              <p:cNvPr id="8" name="矩形 7"/>
              <p:cNvSpPr/>
              <p:nvPr/>
            </p:nvSpPr>
            <p:spPr>
              <a:xfrm>
                <a:off x="-1639052" y="1966215"/>
                <a:ext cx="656209" cy="3046988"/>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体</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型</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大</a:t>
                </a:r>
                <a:endParaRPr kumimoji="1" lang="en-US" altLang="zh-CN"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rPr>
                  <a:t>小</a:t>
                </a:r>
                <a:endParaRPr kumimoji="1" lang="zh-CN" altLang="en-US" sz="4800" b="1" i="0" u="none" strike="noStrike" kern="1200" cap="all" spc="0" normalizeH="0" baseline="0" noProof="0" dirty="0">
                  <a:ln w="9000" cmpd="sng">
                    <a:solidFill>
                      <a:schemeClr val="accent4">
                        <a:shade val="50000"/>
                        <a:satMod val="120000"/>
                      </a:schemeClr>
                    </a:solidFill>
                    <a:prstDash val="solid"/>
                  </a:ln>
                  <a:solidFill>
                    <a:srgbClr val="9900FF"/>
                  </a:solidFill>
                  <a:effectLst>
                    <a:reflection blurRad="12700" stA="28000" endPos="45000" dist="1000" dir="5400000" sy="-100000" algn="bl" rotWithShape="0"/>
                  </a:effectLst>
                  <a:uLnTx/>
                  <a:uFillTx/>
                  <a:latin typeface="+mj-ea"/>
                  <a:ea typeface="+mj-ea"/>
                  <a:cs typeface="+mn-cs"/>
                </a:endParaRPr>
              </a:p>
            </p:txBody>
          </p:sp>
        </p:grpSp>
      </p:grpSp>
      <p:grpSp>
        <p:nvGrpSpPr>
          <p:cNvPr id="9219" name="组合 1"/>
          <p:cNvGrpSpPr/>
          <p:nvPr/>
        </p:nvGrpSpPr>
        <p:grpSpPr>
          <a:xfrm>
            <a:off x="5572125" y="3000375"/>
            <a:ext cx="3517900" cy="3802063"/>
            <a:chOff x="2894980" y="1526036"/>
            <a:chExt cx="3519247" cy="3801323"/>
          </a:xfrm>
        </p:grpSpPr>
        <p:sp>
          <p:nvSpPr>
            <p:cNvPr id="9240" name="矩形 2"/>
            <p:cNvSpPr/>
            <p:nvPr/>
          </p:nvSpPr>
          <p:spPr>
            <a:xfrm>
              <a:off x="2894980" y="2311701"/>
              <a:ext cx="3429001" cy="2800767"/>
            </a:xfrm>
            <a:prstGeom prst="rect">
              <a:avLst/>
            </a:prstGeom>
            <a:noFill/>
            <a:ln w="9525">
              <a:noFill/>
            </a:ln>
          </p:spPr>
          <p:txBody>
            <a:bodyPr>
              <a:spAutoFit/>
            </a:bodyPr>
            <a:p>
              <a:r>
                <a:rPr lang="en-US" altLang="zh-CN" sz="1600" dirty="0">
                  <a:latin typeface="Times New Roman" panose="02020603050405020304" pitchFamily="18" charset="0"/>
                </a:rPr>
                <a:t>                     </a:t>
              </a:r>
              <a:r>
                <a:rPr lang="zh-CN" altLang="zh-CN" sz="1600" dirty="0">
                  <a:latin typeface="Times New Roman" panose="02020603050405020304" pitchFamily="18" charset="0"/>
                </a:rPr>
                <a:t>沉默是</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另一种交流</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方式。当大熊猫在</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玩，或是简单地表示友好，</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没有交配或好斗的想法的时候，</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它们不会发出任何声音。这</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种声音规则可以帮助人</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们判断在动物园里</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看到的大多数熊</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猫的行</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为。</a:t>
              </a:r>
              <a:endParaRPr lang="zh-CN" altLang="zh-CN" sz="1600" dirty="0">
                <a:latin typeface="Times New Roman" panose="02020603050405020304" pitchFamily="18" charset="0"/>
              </a:endParaRPr>
            </a:p>
          </p:txBody>
        </p:sp>
        <p:sp>
          <p:nvSpPr>
            <p:cNvPr id="16" name="菱形 15"/>
            <p:cNvSpPr/>
            <p:nvPr/>
          </p:nvSpPr>
          <p:spPr>
            <a:xfrm>
              <a:off x="2985507" y="1526036"/>
              <a:ext cx="3267602" cy="3801323"/>
            </a:xfrm>
            <a:prstGeom prst="diamond">
              <a:avLst/>
            </a:prstGeom>
            <a:noFill/>
            <a:ln w="28575">
              <a:solidFill>
                <a:srgbClr val="FFC00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9242" name="组合 15"/>
            <p:cNvGrpSpPr/>
            <p:nvPr/>
          </p:nvGrpSpPr>
          <p:grpSpPr>
            <a:xfrm>
              <a:off x="4249969" y="1642147"/>
              <a:ext cx="2164258" cy="1764570"/>
              <a:chOff x="4285737" y="1706149"/>
              <a:chExt cx="2164258" cy="1764570"/>
            </a:xfrm>
          </p:grpSpPr>
          <p:sp>
            <p:nvSpPr>
              <p:cNvPr id="18" name="流程图: 准备 17"/>
              <p:cNvSpPr/>
              <p:nvPr/>
            </p:nvSpPr>
            <p:spPr>
              <a:xfrm>
                <a:off x="5717280" y="2875672"/>
                <a:ext cx="732715" cy="595047"/>
              </a:xfrm>
              <a:prstGeom prst="flowChartPreparation">
                <a:avLst/>
              </a:prstGeom>
              <a:blipFill>
                <a:blip r:embed="rId2"/>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9" name="流程图: 准备 18"/>
              <p:cNvSpPr/>
              <p:nvPr/>
            </p:nvSpPr>
            <p:spPr>
              <a:xfrm>
                <a:off x="5217133" y="2518552"/>
                <a:ext cx="732715" cy="595047"/>
              </a:xfrm>
              <a:prstGeom prst="flowChartPreparation">
                <a:avLst/>
              </a:prstGeom>
              <a:blipFill>
                <a:blip r:embed="rId2"/>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0" name="流程图: 准备 19"/>
              <p:cNvSpPr/>
              <p:nvPr/>
            </p:nvSpPr>
            <p:spPr>
              <a:xfrm rot="399969">
                <a:off x="4677610" y="2130509"/>
                <a:ext cx="732715" cy="595047"/>
              </a:xfrm>
              <a:prstGeom prst="flowChartPreparation">
                <a:avLst/>
              </a:prstGeom>
              <a:blipFill>
                <a:blip r:embed="rId2"/>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1" name="流程图: 准备 20"/>
              <p:cNvSpPr/>
              <p:nvPr/>
            </p:nvSpPr>
            <p:spPr>
              <a:xfrm rot="7435757">
                <a:off x="4252647" y="1739239"/>
                <a:ext cx="694222" cy="628042"/>
              </a:xfrm>
              <a:prstGeom prst="flowChartPreparation">
                <a:avLst/>
              </a:prstGeom>
              <a:blipFill>
                <a:blip r:embed="rId2"/>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2" name="矩形 21"/>
              <p:cNvSpPr/>
              <p:nvPr/>
            </p:nvSpPr>
            <p:spPr>
              <a:xfrm rot="2012670">
                <a:off x="4412664" y="2420594"/>
                <a:ext cx="1863176" cy="494318"/>
              </a:xfrm>
              <a:prstGeom prst="rect">
                <a:avLst/>
              </a:prstGeom>
              <a:noFill/>
            </p:spPr>
            <p:txBody>
              <a:bodyPr wrap="none" numCol="1">
                <a:prstTxWarp prst="textChevronInverted">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mn-cs"/>
                  </a:rPr>
                  <a:t>沉默相待</a:t>
                </a:r>
                <a:endParaRPr kumimoji="1" lang="zh-CN" altLang="en-US"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mn-cs"/>
                </a:endParaRPr>
              </a:p>
            </p:txBody>
          </p:sp>
        </p:grpSp>
      </p:grpSp>
      <p:grpSp>
        <p:nvGrpSpPr>
          <p:cNvPr id="9220" name="组合 10"/>
          <p:cNvGrpSpPr/>
          <p:nvPr/>
        </p:nvGrpSpPr>
        <p:grpSpPr>
          <a:xfrm>
            <a:off x="3143250" y="3270250"/>
            <a:ext cx="3746500" cy="3236913"/>
            <a:chOff x="87950" y="1674451"/>
            <a:chExt cx="3746922" cy="3236434"/>
          </a:xfrm>
        </p:grpSpPr>
        <p:grpSp>
          <p:nvGrpSpPr>
            <p:cNvPr id="9231" name="组合 16"/>
            <p:cNvGrpSpPr/>
            <p:nvPr/>
          </p:nvGrpSpPr>
          <p:grpSpPr>
            <a:xfrm>
              <a:off x="588069" y="1725243"/>
              <a:ext cx="3246803" cy="3185642"/>
              <a:chOff x="585198" y="1729458"/>
              <a:chExt cx="3476059" cy="3185642"/>
            </a:xfrm>
          </p:grpSpPr>
          <p:sp>
            <p:nvSpPr>
              <p:cNvPr id="31" name="矩形 30"/>
              <p:cNvSpPr/>
              <p:nvPr/>
            </p:nvSpPr>
            <p:spPr>
              <a:xfrm>
                <a:off x="585198" y="1821519"/>
                <a:ext cx="2978023" cy="2801524"/>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大熊猫有好几种做标记</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的方式。它们经常用尿液，</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或尿液和肛周腺分泌物</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的混合来做标记。当</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它们做标记的时</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候，它们会晃</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动头部，嘴巴半</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张。做了标记以后，</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它们</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会在做标记的地方</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剥掉树皮，或留下抓痕，</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以引起其他熊猫的注意</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p:txBody>
          </p:sp>
          <p:sp>
            <p:nvSpPr>
              <p:cNvPr id="32" name="燕尾形 9"/>
              <p:cNvSpPr/>
              <p:nvPr/>
            </p:nvSpPr>
            <p:spPr>
              <a:xfrm rot="10800000">
                <a:off x="772174" y="1729458"/>
                <a:ext cx="3289083" cy="3185642"/>
              </a:xfrm>
              <a:custGeom>
                <a:avLst/>
                <a:gdLst>
                  <a:gd name="connsiteX0" fmla="*/ 0 w 2763688"/>
                  <a:gd name="connsiteY0" fmla="*/ 0 h 2952328"/>
                  <a:gd name="connsiteX1" fmla="*/ 1381844 w 2763688"/>
                  <a:gd name="connsiteY1" fmla="*/ 0 h 2952328"/>
                  <a:gd name="connsiteX2" fmla="*/ 2763688 w 2763688"/>
                  <a:gd name="connsiteY2" fmla="*/ 1476164 h 2952328"/>
                  <a:gd name="connsiteX3" fmla="*/ 1381844 w 2763688"/>
                  <a:gd name="connsiteY3" fmla="*/ 2952328 h 2952328"/>
                  <a:gd name="connsiteX4" fmla="*/ 0 w 2763688"/>
                  <a:gd name="connsiteY4" fmla="*/ 2952328 h 2952328"/>
                  <a:gd name="connsiteX5" fmla="*/ 1381844 w 2763688"/>
                  <a:gd name="connsiteY5" fmla="*/ 1476164 h 2952328"/>
                  <a:gd name="connsiteX6" fmla="*/ 0 w 2763688"/>
                  <a:gd name="connsiteY6" fmla="*/ 0 h 2952328"/>
                  <a:gd name="connsiteX0-1" fmla="*/ 0 w 2772494"/>
                  <a:gd name="connsiteY0-2" fmla="*/ 0 h 3028528"/>
                  <a:gd name="connsiteX1-3" fmla="*/ 1381844 w 2772494"/>
                  <a:gd name="connsiteY1-4" fmla="*/ 0 h 3028528"/>
                  <a:gd name="connsiteX2-5" fmla="*/ 2763688 w 2772494"/>
                  <a:gd name="connsiteY2-6" fmla="*/ 1476164 h 3028528"/>
                  <a:gd name="connsiteX3-7" fmla="*/ 2772494 w 2772494"/>
                  <a:gd name="connsiteY3-8" fmla="*/ 3028528 h 3028528"/>
                  <a:gd name="connsiteX4-9" fmla="*/ 0 w 2772494"/>
                  <a:gd name="connsiteY4-10" fmla="*/ 2952328 h 3028528"/>
                  <a:gd name="connsiteX5-11" fmla="*/ 1381844 w 2772494"/>
                  <a:gd name="connsiteY5-12" fmla="*/ 1476164 h 3028528"/>
                  <a:gd name="connsiteX6-13" fmla="*/ 0 w 2772494"/>
                  <a:gd name="connsiteY6-14" fmla="*/ 0 h 3028528"/>
                  <a:gd name="connsiteX0-15" fmla="*/ 0 w 2791544"/>
                  <a:gd name="connsiteY0-16" fmla="*/ 0 h 3028528"/>
                  <a:gd name="connsiteX1-17" fmla="*/ 2791544 w 2791544"/>
                  <a:gd name="connsiteY1-18" fmla="*/ 38100 h 3028528"/>
                  <a:gd name="connsiteX2-19" fmla="*/ 2763688 w 2791544"/>
                  <a:gd name="connsiteY2-20" fmla="*/ 1476164 h 3028528"/>
                  <a:gd name="connsiteX3-21" fmla="*/ 2772494 w 2791544"/>
                  <a:gd name="connsiteY3-22" fmla="*/ 3028528 h 3028528"/>
                  <a:gd name="connsiteX4-23" fmla="*/ 0 w 2791544"/>
                  <a:gd name="connsiteY4-24" fmla="*/ 2952328 h 3028528"/>
                  <a:gd name="connsiteX5-25" fmla="*/ 1381844 w 2791544"/>
                  <a:gd name="connsiteY5-26" fmla="*/ 1476164 h 3028528"/>
                  <a:gd name="connsiteX6-27" fmla="*/ 0 w 2791544"/>
                  <a:gd name="connsiteY6-28" fmla="*/ 0 h 3028528"/>
                  <a:gd name="connsiteX0-29" fmla="*/ 0 w 2791544"/>
                  <a:gd name="connsiteY0-30" fmla="*/ 0 h 2952328"/>
                  <a:gd name="connsiteX1-31" fmla="*/ 2791544 w 2791544"/>
                  <a:gd name="connsiteY1-32" fmla="*/ 38100 h 2952328"/>
                  <a:gd name="connsiteX2-33" fmla="*/ 2763688 w 2791544"/>
                  <a:gd name="connsiteY2-34" fmla="*/ 1476164 h 2952328"/>
                  <a:gd name="connsiteX3-35" fmla="*/ 2772494 w 2791544"/>
                  <a:gd name="connsiteY3-36" fmla="*/ 2931776 h 2952328"/>
                  <a:gd name="connsiteX4-37" fmla="*/ 0 w 2791544"/>
                  <a:gd name="connsiteY4-38" fmla="*/ 2952328 h 2952328"/>
                  <a:gd name="connsiteX5-39" fmla="*/ 1381844 w 2791544"/>
                  <a:gd name="connsiteY5-40" fmla="*/ 1476164 h 2952328"/>
                  <a:gd name="connsiteX6-41" fmla="*/ 0 w 2791544"/>
                  <a:gd name="connsiteY6-42" fmla="*/ 0 h 2952328"/>
                  <a:gd name="connsiteX0-43" fmla="*/ 19050 w 2810594"/>
                  <a:gd name="connsiteY0-44" fmla="*/ 0 h 2931776"/>
                  <a:gd name="connsiteX1-45" fmla="*/ 2810594 w 2810594"/>
                  <a:gd name="connsiteY1-46" fmla="*/ 38100 h 2931776"/>
                  <a:gd name="connsiteX2-47" fmla="*/ 2782738 w 2810594"/>
                  <a:gd name="connsiteY2-48" fmla="*/ 1476164 h 2931776"/>
                  <a:gd name="connsiteX3-49" fmla="*/ 2791544 w 2810594"/>
                  <a:gd name="connsiteY3-50" fmla="*/ 2931776 h 2931776"/>
                  <a:gd name="connsiteX4-51" fmla="*/ 0 w 2810594"/>
                  <a:gd name="connsiteY4-52" fmla="*/ 2897041 h 2931776"/>
                  <a:gd name="connsiteX5-53" fmla="*/ 1400894 w 2810594"/>
                  <a:gd name="connsiteY5-54" fmla="*/ 1476164 h 2931776"/>
                  <a:gd name="connsiteX6-55" fmla="*/ 19050 w 2810594"/>
                  <a:gd name="connsiteY6-56" fmla="*/ 0 h 2931776"/>
                  <a:gd name="connsiteX0-57" fmla="*/ 57150 w 2848694"/>
                  <a:gd name="connsiteY0-58" fmla="*/ 0 h 2938506"/>
                  <a:gd name="connsiteX1-59" fmla="*/ 2848694 w 2848694"/>
                  <a:gd name="connsiteY1-60" fmla="*/ 38100 h 2938506"/>
                  <a:gd name="connsiteX2-61" fmla="*/ 2820838 w 2848694"/>
                  <a:gd name="connsiteY2-62" fmla="*/ 1476164 h 2938506"/>
                  <a:gd name="connsiteX3-63" fmla="*/ 2829644 w 2848694"/>
                  <a:gd name="connsiteY3-64" fmla="*/ 2931776 h 2938506"/>
                  <a:gd name="connsiteX4-65" fmla="*/ 0 w 2848694"/>
                  <a:gd name="connsiteY4-66" fmla="*/ 2938506 h 2938506"/>
                  <a:gd name="connsiteX5-67" fmla="*/ 1438994 w 2848694"/>
                  <a:gd name="connsiteY5-68" fmla="*/ 1476164 h 2938506"/>
                  <a:gd name="connsiteX6-69" fmla="*/ 57150 w 2848694"/>
                  <a:gd name="connsiteY6-70" fmla="*/ 0 h 2938506"/>
                  <a:gd name="connsiteX0-71" fmla="*/ 57150 w 2848694"/>
                  <a:gd name="connsiteY0-72" fmla="*/ 0 h 2931776"/>
                  <a:gd name="connsiteX1-73" fmla="*/ 2848694 w 2848694"/>
                  <a:gd name="connsiteY1-74" fmla="*/ 38100 h 2931776"/>
                  <a:gd name="connsiteX2-75" fmla="*/ 2820838 w 2848694"/>
                  <a:gd name="connsiteY2-76" fmla="*/ 1476164 h 2931776"/>
                  <a:gd name="connsiteX3-77" fmla="*/ 2829644 w 2848694"/>
                  <a:gd name="connsiteY3-78" fmla="*/ 2931776 h 2931776"/>
                  <a:gd name="connsiteX4-79" fmla="*/ 0 w 2848694"/>
                  <a:gd name="connsiteY4-80" fmla="*/ 2897041 h 2931776"/>
                  <a:gd name="connsiteX5-81" fmla="*/ 1438994 w 2848694"/>
                  <a:gd name="connsiteY5-82" fmla="*/ 1476164 h 2931776"/>
                  <a:gd name="connsiteX6-83" fmla="*/ 57150 w 2848694"/>
                  <a:gd name="connsiteY6-84" fmla="*/ 0 h 2931776"/>
                  <a:gd name="connsiteX0-85" fmla="*/ 57150 w 2848694"/>
                  <a:gd name="connsiteY0-86" fmla="*/ 0 h 2931776"/>
                  <a:gd name="connsiteX1-87" fmla="*/ 2848694 w 2848694"/>
                  <a:gd name="connsiteY1-88" fmla="*/ 38100 h 2931776"/>
                  <a:gd name="connsiteX2-89" fmla="*/ 2820838 w 2848694"/>
                  <a:gd name="connsiteY2-90" fmla="*/ 1476164 h 2931776"/>
                  <a:gd name="connsiteX3-91" fmla="*/ 2829644 w 2848694"/>
                  <a:gd name="connsiteY3-92" fmla="*/ 2931776 h 2931776"/>
                  <a:gd name="connsiteX4-93" fmla="*/ 0 w 2848694"/>
                  <a:gd name="connsiteY4-94" fmla="*/ 2897041 h 2931776"/>
                  <a:gd name="connsiteX5-95" fmla="*/ 1325812 w 2848694"/>
                  <a:gd name="connsiteY5-96" fmla="*/ 1476164 h 2931776"/>
                  <a:gd name="connsiteX6-97" fmla="*/ 57150 w 2848694"/>
                  <a:gd name="connsiteY6-98" fmla="*/ 0 h 2931776"/>
                  <a:gd name="connsiteX0-99" fmla="*/ 0 w 2791544"/>
                  <a:gd name="connsiteY0-100" fmla="*/ 0 h 2931776"/>
                  <a:gd name="connsiteX1-101" fmla="*/ 2791544 w 2791544"/>
                  <a:gd name="connsiteY1-102" fmla="*/ 38100 h 2931776"/>
                  <a:gd name="connsiteX2-103" fmla="*/ 2763688 w 2791544"/>
                  <a:gd name="connsiteY2-104" fmla="*/ 1476164 h 2931776"/>
                  <a:gd name="connsiteX3-105" fmla="*/ 2772494 w 2791544"/>
                  <a:gd name="connsiteY3-106" fmla="*/ 2931776 h 2931776"/>
                  <a:gd name="connsiteX4-107" fmla="*/ 104538 w 2791544"/>
                  <a:gd name="connsiteY4-108" fmla="*/ 2880321 h 2931776"/>
                  <a:gd name="connsiteX5-109" fmla="*/ 1268662 w 2791544"/>
                  <a:gd name="connsiteY5-110" fmla="*/ 1476164 h 2931776"/>
                  <a:gd name="connsiteX6-111" fmla="*/ 0 w 2791544"/>
                  <a:gd name="connsiteY6-112" fmla="*/ 0 h 2931776"/>
                  <a:gd name="connsiteX0-113" fmla="*/ 235007 w 2687006"/>
                  <a:gd name="connsiteY0-114" fmla="*/ 0 h 2931776"/>
                  <a:gd name="connsiteX1-115" fmla="*/ 2687006 w 2687006"/>
                  <a:gd name="connsiteY1-116" fmla="*/ 38100 h 2931776"/>
                  <a:gd name="connsiteX2-117" fmla="*/ 2659150 w 2687006"/>
                  <a:gd name="connsiteY2-118" fmla="*/ 1476164 h 2931776"/>
                  <a:gd name="connsiteX3-119" fmla="*/ 2667956 w 2687006"/>
                  <a:gd name="connsiteY3-120" fmla="*/ 2931776 h 2931776"/>
                  <a:gd name="connsiteX4-121" fmla="*/ 0 w 2687006"/>
                  <a:gd name="connsiteY4-122" fmla="*/ 2880321 h 2931776"/>
                  <a:gd name="connsiteX5-123" fmla="*/ 1164124 w 2687006"/>
                  <a:gd name="connsiteY5-124" fmla="*/ 1476164 h 2931776"/>
                  <a:gd name="connsiteX6-125" fmla="*/ 235007 w 2687006"/>
                  <a:gd name="connsiteY6-126" fmla="*/ 0 h 2931776"/>
                  <a:gd name="connsiteX0-127" fmla="*/ 0 w 2791544"/>
                  <a:gd name="connsiteY0-128" fmla="*/ 0 h 2931776"/>
                  <a:gd name="connsiteX1-129" fmla="*/ 2791544 w 2791544"/>
                  <a:gd name="connsiteY1-130" fmla="*/ 38100 h 2931776"/>
                  <a:gd name="connsiteX2-131" fmla="*/ 2763688 w 2791544"/>
                  <a:gd name="connsiteY2-132" fmla="*/ 1476164 h 2931776"/>
                  <a:gd name="connsiteX3-133" fmla="*/ 2772494 w 2791544"/>
                  <a:gd name="connsiteY3-134" fmla="*/ 2931776 h 2931776"/>
                  <a:gd name="connsiteX4-135" fmla="*/ 104538 w 2791544"/>
                  <a:gd name="connsiteY4-136" fmla="*/ 2880321 h 2931776"/>
                  <a:gd name="connsiteX5-137" fmla="*/ 1268662 w 2791544"/>
                  <a:gd name="connsiteY5-138" fmla="*/ 1476164 h 2931776"/>
                  <a:gd name="connsiteX6-139" fmla="*/ 0 w 2791544"/>
                  <a:gd name="connsiteY6-140" fmla="*/ 0 h 29317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791544" h="2931776">
                    <a:moveTo>
                      <a:pt x="0" y="0"/>
                    </a:moveTo>
                    <a:lnTo>
                      <a:pt x="2791544" y="38100"/>
                    </a:lnTo>
                    <a:lnTo>
                      <a:pt x="2763688" y="1476164"/>
                    </a:lnTo>
                    <a:cubicBezTo>
                      <a:pt x="2766623" y="1993619"/>
                      <a:pt x="2769559" y="2414321"/>
                      <a:pt x="2772494" y="2931776"/>
                    </a:cubicBezTo>
                    <a:lnTo>
                      <a:pt x="104538" y="2880321"/>
                    </a:lnTo>
                    <a:lnTo>
                      <a:pt x="1268662" y="1476164"/>
                    </a:lnTo>
                    <a:lnTo>
                      <a:pt x="0" y="0"/>
                    </a:lnTo>
                    <a:close/>
                  </a:path>
                </a:pathLst>
              </a:custGeom>
              <a:noFill/>
              <a:ln w="38100">
                <a:solidFill>
                  <a:schemeClr val="accent5">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9232" name="组合 23"/>
            <p:cNvGrpSpPr/>
            <p:nvPr/>
          </p:nvGrpSpPr>
          <p:grpSpPr>
            <a:xfrm>
              <a:off x="87950" y="1674451"/>
              <a:ext cx="917678" cy="3076121"/>
              <a:chOff x="88707" y="1504564"/>
              <a:chExt cx="917678" cy="3076121"/>
            </a:xfrm>
          </p:grpSpPr>
          <p:sp>
            <p:nvSpPr>
              <p:cNvPr id="26" name="心形 25"/>
              <p:cNvSpPr/>
              <p:nvPr/>
            </p:nvSpPr>
            <p:spPr>
              <a:xfrm rot="10800000">
                <a:off x="88707" y="3663245"/>
                <a:ext cx="863697" cy="917440"/>
              </a:xfrm>
              <a:prstGeom prst="heart">
                <a:avLst/>
              </a:prstGeom>
              <a:blipFill>
                <a:blip r:embed="rId3"/>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7" name="心形 26"/>
              <p:cNvSpPr/>
              <p:nvPr/>
            </p:nvSpPr>
            <p:spPr>
              <a:xfrm rot="10800000">
                <a:off x="136337" y="2169628"/>
                <a:ext cx="863697" cy="917440"/>
              </a:xfrm>
              <a:prstGeom prst="heart">
                <a:avLst/>
              </a:prstGeom>
              <a:blipFill>
                <a:blip r:embed="rId3"/>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8" name="心形 27"/>
              <p:cNvSpPr/>
              <p:nvPr/>
            </p:nvSpPr>
            <p:spPr>
              <a:xfrm>
                <a:off x="142688" y="1526786"/>
                <a:ext cx="863697" cy="917440"/>
              </a:xfrm>
              <a:prstGeom prst="heart">
                <a:avLst/>
              </a:prstGeom>
              <a:blipFill>
                <a:blip r:embed="rId3"/>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9" name="心形 28"/>
              <p:cNvSpPr/>
              <p:nvPr/>
            </p:nvSpPr>
            <p:spPr>
              <a:xfrm>
                <a:off x="88707" y="3028339"/>
                <a:ext cx="863697" cy="917440"/>
              </a:xfrm>
              <a:prstGeom prst="heart">
                <a:avLst/>
              </a:prstGeom>
              <a:blipFill>
                <a:blip r:embed="rId3"/>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0" name="矩形 29"/>
              <p:cNvSpPr/>
              <p:nvPr/>
            </p:nvSpPr>
            <p:spPr>
              <a:xfrm>
                <a:off x="142966" y="1504564"/>
                <a:ext cx="809837" cy="3046988"/>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气</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味</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标</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记</a:t>
                </a:r>
                <a:endPar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p:txBody>
          </p:sp>
        </p:grpSp>
      </p:grpSp>
      <p:sp>
        <p:nvSpPr>
          <p:cNvPr id="33" name="矩形 32"/>
          <p:cNvSpPr/>
          <p:nvPr/>
        </p:nvSpPr>
        <p:spPr>
          <a:xfrm>
            <a:off x="3286125" y="785813"/>
            <a:ext cx="5715000" cy="224631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大熊猫主食</a:t>
            </a:r>
            <a:endParaRPr kumimoji="1" lang="en-US" altLang="zh-CN"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竹子，也嗜爱饮水，大多</a:t>
            </a:r>
            <a:endParaRPr kumimoji="1" lang="en-US" altLang="zh-CN"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数大熊猫的家园都设在溪涧流水附</a:t>
            </a:r>
            <a:endParaRPr kumimoji="1" lang="en-US" altLang="zh-CN"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近，就近便能畅饮清泉。大熊猫每天至少饮水一次，有的地方虽然食物很丰富，缺了水，也难以找到大熊猫的身影。到了冬季，当高山流水被冰冻结以后，有的大熊猫也可能因为留恋自己家园的隐蔽条件和食物基地而不惜长途跋涉，沿沟而下，到谷中去饮水，然后返回家园。大熊猫取水总是求近舍远，日复一日地走出一条明显的饮水路径。它们到了溪边，以舔吸的方式饮水，若溪水结薄冰或被砂砾填没，则用前掌将冰击碎或用爪挖一个大约</a:t>
            </a:r>
            <a:r>
              <a:rPr kumimoji="1" 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25×20</a:t>
            </a:r>
            <a:r>
              <a:rPr kumimoji="1" lang="zh-CN" altLang="en-US" sz="1400" b="0" i="0" u="none" strike="noStrike" kern="1200" cap="none" spc="0" normalizeH="0" baseline="0" noProof="0" dirty="0" smtClean="0">
                <a:ln>
                  <a:noFill/>
                </a:ln>
                <a:solidFill>
                  <a:schemeClr val="tx1"/>
                </a:solidFill>
                <a:effectLst/>
                <a:uLnTx/>
                <a:uFillTx/>
                <a:latin typeface="+mn-ea"/>
                <a:ea typeface="宋体" panose="02010600030101010101" pitchFamily="2" charset="-122"/>
                <a:cs typeface="+mn-cs"/>
              </a:rPr>
              <a:t>米的浅坑舔饮。</a:t>
            </a:r>
            <a:endParaRPr kumimoji="1" lang="zh-CN" altLang="en-US" sz="14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p:txBody>
      </p:sp>
      <p:sp>
        <p:nvSpPr>
          <p:cNvPr id="34" name="折角形 33"/>
          <p:cNvSpPr/>
          <p:nvPr/>
        </p:nvSpPr>
        <p:spPr>
          <a:xfrm>
            <a:off x="3214688" y="714375"/>
            <a:ext cx="5715000" cy="2305050"/>
          </a:xfrm>
          <a:prstGeom prst="foldedCorner">
            <a:avLst/>
          </a:prstGeom>
          <a:noFill/>
          <a:ln w="38100">
            <a:solidFill>
              <a:schemeClr val="accent3">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9223" name="组合 34"/>
          <p:cNvGrpSpPr/>
          <p:nvPr/>
        </p:nvGrpSpPr>
        <p:grpSpPr>
          <a:xfrm rot="-506254">
            <a:off x="5386388" y="50800"/>
            <a:ext cx="2747962" cy="1570038"/>
            <a:chOff x="8119263" y="3507557"/>
            <a:chExt cx="2747196" cy="1571451"/>
          </a:xfrm>
        </p:grpSpPr>
        <p:sp>
          <p:nvSpPr>
            <p:cNvPr id="36" name="六角星 35"/>
            <p:cNvSpPr/>
            <p:nvPr/>
          </p:nvSpPr>
          <p:spPr>
            <a:xfrm rot="860391">
              <a:off x="9813278" y="4011423"/>
              <a:ext cx="998369" cy="1067585"/>
            </a:xfrm>
            <a:prstGeom prst="star6">
              <a:avLst/>
            </a:prstGeom>
            <a:blipFill>
              <a:blip r:embed="rId4"/>
              <a:tile tx="0" ty="0" sx="100000" sy="100000" flip="none" algn="tl"/>
            </a:blipFill>
            <a:ln>
              <a:solidFill>
                <a:srgbClr val="72BA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7" name="六角星 36"/>
            <p:cNvSpPr/>
            <p:nvPr/>
          </p:nvSpPr>
          <p:spPr>
            <a:xfrm rot="860391">
              <a:off x="9199100" y="3825349"/>
              <a:ext cx="998369" cy="1067585"/>
            </a:xfrm>
            <a:prstGeom prst="star6">
              <a:avLst/>
            </a:prstGeom>
            <a:blipFill>
              <a:blip r:embed="rId4"/>
              <a:tile tx="0" ty="0" sx="100000" sy="100000" flip="none" algn="tl"/>
            </a:blipFill>
            <a:ln>
              <a:solidFill>
                <a:srgbClr val="72BA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8" name="六角星 37"/>
            <p:cNvSpPr/>
            <p:nvPr/>
          </p:nvSpPr>
          <p:spPr>
            <a:xfrm rot="860391">
              <a:off x="8518092" y="3643684"/>
              <a:ext cx="998369" cy="1067585"/>
            </a:xfrm>
            <a:prstGeom prst="star6">
              <a:avLst/>
            </a:prstGeom>
            <a:blipFill>
              <a:blip r:embed="rId4"/>
              <a:tile tx="0" ty="0" sx="100000" sy="100000" flip="none" algn="tl"/>
            </a:blipFill>
            <a:ln>
              <a:solidFill>
                <a:srgbClr val="72BA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9" name="六角星 38"/>
            <p:cNvSpPr/>
            <p:nvPr/>
          </p:nvSpPr>
          <p:spPr>
            <a:xfrm rot="860391">
              <a:off x="8119263" y="3507557"/>
              <a:ext cx="998369" cy="1067585"/>
            </a:xfrm>
            <a:prstGeom prst="star6">
              <a:avLst/>
            </a:prstGeom>
            <a:blipFill>
              <a:blip r:embed="rId4"/>
              <a:tile tx="0" ty="0" sx="100000" sy="100000" flip="none" algn="tl"/>
            </a:blipFill>
            <a:ln>
              <a:solidFill>
                <a:srgbClr val="72BA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 name="矩形 39"/>
            <p:cNvSpPr/>
            <p:nvPr/>
          </p:nvSpPr>
          <p:spPr>
            <a:xfrm rot="903489">
              <a:off x="8181108" y="3906103"/>
              <a:ext cx="2685351" cy="830997"/>
            </a:xfrm>
            <a:prstGeom prst="rect">
              <a:avLst/>
            </a:prstGeom>
            <a:noFill/>
          </p:spPr>
          <p:txBody>
            <a:bodyPr wrap="none" lIns="91440" tIns="45720" rIns="91440" bIns="45720">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50" normalizeH="0" baseline="0" noProof="0" dirty="0" smtClean="0">
                  <a:ln w="12700" cmpd="sng">
                    <a:solidFill>
                      <a:schemeClr val="accent3">
                        <a:lumMod val="40000"/>
                        <a:lumOff val="60000"/>
                      </a:schemeClr>
                    </a:solidFill>
                    <a:prstDash val="solid"/>
                  </a:ln>
                  <a:solidFill>
                    <a:schemeClr val="accent3">
                      <a:lumMod val="50000"/>
                    </a:schemeClr>
                  </a:solidFill>
                  <a:effectLst>
                    <a:glow rad="53100">
                      <a:schemeClr val="accent6">
                        <a:satMod val="180000"/>
                        <a:alpha val="30000"/>
                      </a:schemeClr>
                    </a:glow>
                  </a:effectLst>
                  <a:uLnTx/>
                  <a:uFillTx/>
                  <a:latin typeface="+mn-ea"/>
                  <a:ea typeface="宋体" panose="02010600030101010101" pitchFamily="2" charset="-122"/>
                  <a:cs typeface="+mn-cs"/>
                </a:rPr>
                <a:t>喜好饮水</a:t>
              </a:r>
              <a:endParaRPr kumimoji="1" lang="zh-CN" altLang="en-US" sz="4800" b="1" i="0" u="none" strike="noStrike" kern="1200" cap="none" spc="50" normalizeH="0" baseline="0" noProof="0" dirty="0">
                <a:ln w="12700" cmpd="sng">
                  <a:solidFill>
                    <a:schemeClr val="accent3">
                      <a:lumMod val="40000"/>
                      <a:lumOff val="60000"/>
                    </a:schemeClr>
                  </a:solidFill>
                  <a:prstDash val="solid"/>
                </a:ln>
                <a:solidFill>
                  <a:schemeClr val="accent3">
                    <a:lumMod val="50000"/>
                  </a:schemeClr>
                </a:solidFill>
                <a:effectLst>
                  <a:glow rad="53100">
                    <a:schemeClr val="accent6">
                      <a:satMod val="180000"/>
                      <a:alpha val="30000"/>
                    </a:schemeClr>
                  </a:glow>
                </a:effectLst>
                <a:uLnTx/>
                <a:uFillTx/>
                <a:latin typeface="Times New Roman" panose="02020603050405020304" pitchFamily="18" charset="0"/>
                <a:ea typeface="宋体" panose="02010600030101010101" pitchFamily="2" charset="-122"/>
                <a:cs typeface="+mn-cs"/>
              </a:endParaRPr>
            </a:p>
          </p:txBody>
        </p:sp>
      </p:grpSp>
      <p:sp>
        <p:nvSpPr>
          <p:cNvPr id="42" name="十字星 41"/>
          <p:cNvSpPr/>
          <p:nvPr/>
        </p:nvSpPr>
        <p:spPr>
          <a:xfrm>
            <a:off x="2284413" y="1757363"/>
            <a:ext cx="433388" cy="542925"/>
          </a:xfrm>
          <a:prstGeom prst="star4">
            <a:avLst/>
          </a:prstGeom>
          <a:solidFill>
            <a:schemeClr val="accent5">
              <a:lumMod val="60000"/>
              <a:lumOff val="4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6" name="组合 1"/>
          <p:cNvGrpSpPr/>
          <p:nvPr/>
        </p:nvGrpSpPr>
        <p:grpSpPr>
          <a:xfrm>
            <a:off x="4943475" y="1497330"/>
            <a:ext cx="3819525" cy="3802063"/>
            <a:chOff x="3037860" y="1581590"/>
            <a:chExt cx="3820140" cy="3801323"/>
          </a:xfrm>
        </p:grpSpPr>
        <p:sp>
          <p:nvSpPr>
            <p:cNvPr id="6157" name="矩形 2"/>
            <p:cNvSpPr/>
            <p:nvPr/>
          </p:nvSpPr>
          <p:spPr>
            <a:xfrm>
              <a:off x="3037860" y="2399188"/>
              <a:ext cx="3429000" cy="2800767"/>
            </a:xfrm>
            <a:prstGeom prst="rect">
              <a:avLst/>
            </a:prstGeom>
            <a:noFill/>
            <a:ln w="9525">
              <a:noFill/>
            </a:ln>
          </p:spPr>
          <p:txBody>
            <a:bodyPr>
              <a:spAutoFit/>
            </a:bodyPr>
            <a:p>
              <a:r>
                <a:rPr lang="en-US" altLang="zh-CN" sz="1600" dirty="0">
                  <a:latin typeface="Times New Roman" panose="02020603050405020304" pitchFamily="18" charset="0"/>
                </a:rPr>
                <a:t>                     </a:t>
              </a:r>
              <a:r>
                <a:rPr lang="zh-CN" altLang="zh-CN" sz="1600" dirty="0">
                  <a:latin typeface="Times New Roman" panose="02020603050405020304" pitchFamily="18" charset="0"/>
                </a:rPr>
                <a:t>沉默是</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另一种交流</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方式。当大熊猫在</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玩，或是简单地表示友好，</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没有交配或好斗的想法的时候，</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它们不会发出任何声音。这</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种声音规则可以帮助人</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们判断在动物园里</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看到的大多数熊</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猫的行</a:t>
              </a:r>
              <a:endParaRPr lang="en-US" altLang="zh-CN" sz="1600" dirty="0">
                <a:latin typeface="Times New Roman" panose="02020603050405020304" pitchFamily="18" charset="0"/>
              </a:endParaRPr>
            </a:p>
            <a:p>
              <a:r>
                <a:rPr lang="en-US" altLang="zh-CN" sz="1600" dirty="0">
                  <a:latin typeface="Times New Roman" panose="02020603050405020304" pitchFamily="18" charset="0"/>
                </a:rPr>
                <a:t>                               </a:t>
              </a:r>
              <a:r>
                <a:rPr lang="zh-CN" altLang="zh-CN" sz="1600" dirty="0">
                  <a:latin typeface="Times New Roman" panose="02020603050405020304" pitchFamily="18" charset="0"/>
                </a:rPr>
                <a:t>为。</a:t>
              </a:r>
              <a:endParaRPr lang="zh-CN" altLang="zh-CN" sz="1600" dirty="0">
                <a:latin typeface="Times New Roman" panose="02020603050405020304" pitchFamily="18" charset="0"/>
              </a:endParaRPr>
            </a:p>
          </p:txBody>
        </p:sp>
        <p:sp>
          <p:nvSpPr>
            <p:cNvPr id="4" name="菱形 3"/>
            <p:cNvSpPr/>
            <p:nvPr/>
          </p:nvSpPr>
          <p:spPr>
            <a:xfrm>
              <a:off x="3099783" y="1581590"/>
              <a:ext cx="3267601" cy="3801323"/>
            </a:xfrm>
            <a:prstGeom prst="diamond">
              <a:avLst/>
            </a:prstGeom>
            <a:noFill/>
            <a:ln w="28575">
              <a:solidFill>
                <a:srgbClr val="FFC00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6159" name="组合 15"/>
            <p:cNvGrpSpPr/>
            <p:nvPr/>
          </p:nvGrpSpPr>
          <p:grpSpPr>
            <a:xfrm>
              <a:off x="4283733" y="1587083"/>
              <a:ext cx="2574267" cy="1895168"/>
              <a:chOff x="4319501" y="1651085"/>
              <a:chExt cx="2574267" cy="1895168"/>
            </a:xfrm>
          </p:grpSpPr>
          <p:sp>
            <p:nvSpPr>
              <p:cNvPr id="6" name="流程图: 准备 5"/>
              <p:cNvSpPr/>
              <p:nvPr/>
            </p:nvSpPr>
            <p:spPr>
              <a:xfrm>
                <a:off x="6015740" y="2793132"/>
                <a:ext cx="878028" cy="752329"/>
              </a:xfrm>
              <a:prstGeom prst="flowChartPreparation">
                <a:avLst/>
              </a:prstGeom>
              <a:blipFill>
                <a:blip r:embed="rId1"/>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7" name="流程图: 准备 6"/>
              <p:cNvSpPr/>
              <p:nvPr/>
            </p:nvSpPr>
            <p:spPr>
              <a:xfrm>
                <a:off x="5409217" y="2466170"/>
                <a:ext cx="878028" cy="752329"/>
              </a:xfrm>
              <a:prstGeom prst="flowChartPreparation">
                <a:avLst/>
              </a:prstGeom>
              <a:blipFill>
                <a:blip r:embed="rId1"/>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8" name="流程图: 准备 7"/>
              <p:cNvSpPr/>
              <p:nvPr/>
            </p:nvSpPr>
            <p:spPr>
              <a:xfrm>
                <a:off x="4809046" y="2090006"/>
                <a:ext cx="878028" cy="752329"/>
              </a:xfrm>
              <a:prstGeom prst="flowChartPreparation">
                <a:avLst/>
              </a:prstGeom>
              <a:blipFill>
                <a:blip r:embed="rId1"/>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9" name="流程图: 准备 8"/>
              <p:cNvSpPr/>
              <p:nvPr/>
            </p:nvSpPr>
            <p:spPr>
              <a:xfrm rot="7693884">
                <a:off x="4317792" y="1712914"/>
                <a:ext cx="877716" cy="752596"/>
              </a:xfrm>
              <a:prstGeom prst="flowChartPreparation">
                <a:avLst/>
              </a:prstGeom>
              <a:blipFill>
                <a:blip r:embed="rId1"/>
                <a:tile tx="0" ty="0" sx="100000" sy="100000" flip="none" algn="tl"/>
              </a:blip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0" name="矩形 9"/>
              <p:cNvSpPr/>
              <p:nvPr/>
            </p:nvSpPr>
            <p:spPr>
              <a:xfrm rot="2012670">
                <a:off x="4319501" y="2244861"/>
                <a:ext cx="2544797" cy="744181"/>
              </a:xfrm>
              <a:prstGeom prst="rect">
                <a:avLst/>
              </a:prstGeom>
              <a:noFill/>
            </p:spPr>
            <p:txBody>
              <a:bodyPr wrap="none" numCol="1">
                <a:prstTxWarp prst="textChevronInverted">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mn-cs"/>
                  </a:rPr>
                  <a:t>沉默相待</a:t>
                </a:r>
                <a:endParaRPr kumimoji="1" lang="zh-CN" altLang="en-US"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uLnTx/>
                  <a:uFillTx/>
                  <a:latin typeface="Times New Roman" panose="02020603050405020304" pitchFamily="18" charset="0"/>
                  <a:ea typeface="宋体" panose="02010600030101010101" pitchFamily="2" charset="-122"/>
                  <a:cs typeface="+mn-cs"/>
                </a:endParaRPr>
              </a:p>
            </p:txBody>
          </p:sp>
        </p:grpSp>
      </p:grpSp>
      <p:grpSp>
        <p:nvGrpSpPr>
          <p:cNvPr id="6147" name="组合 10"/>
          <p:cNvGrpSpPr/>
          <p:nvPr/>
        </p:nvGrpSpPr>
        <p:grpSpPr>
          <a:xfrm>
            <a:off x="245110" y="1630998"/>
            <a:ext cx="3746500" cy="3236912"/>
            <a:chOff x="87950" y="1674451"/>
            <a:chExt cx="3746922" cy="3236434"/>
          </a:xfrm>
        </p:grpSpPr>
        <p:grpSp>
          <p:nvGrpSpPr>
            <p:cNvPr id="6148" name="组合 16"/>
            <p:cNvGrpSpPr/>
            <p:nvPr/>
          </p:nvGrpSpPr>
          <p:grpSpPr>
            <a:xfrm>
              <a:off x="588016" y="1725304"/>
              <a:ext cx="3246856" cy="3185581"/>
              <a:chOff x="585141" y="1729519"/>
              <a:chExt cx="3476116" cy="3185581"/>
            </a:xfrm>
          </p:grpSpPr>
          <p:sp>
            <p:nvSpPr>
              <p:cNvPr id="19" name="矩形 18"/>
              <p:cNvSpPr/>
              <p:nvPr/>
            </p:nvSpPr>
            <p:spPr>
              <a:xfrm>
                <a:off x="585198" y="1821519"/>
                <a:ext cx="2978023" cy="2801524"/>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大熊猫有好几种做标记</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的方式。它们经常用尿液，</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或尿液和肛周腺分泌物</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的混合来做标记。当</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它们做标记的时</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候，它们会晃</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动头部，嘴巴半</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张。做了标记以后，</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它们</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会在做标记的地方</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剥掉树皮，或留下抓痕，</a:t>
                </a:r>
                <a:endPar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    </a:t>
                </a:r>
                <a:r>
                  <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以引起其他熊猫的注意</a:t>
                </a:r>
                <a:r>
                  <a:rPr kumimoji="1" lang="zh-CN" altLang="en-US"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endParaRPr kumimoji="1" lang="zh-CN" altLang="zh-CN" sz="1600" b="0" i="0" u="none" strike="noStrike" kern="1200" cap="none" spc="0" normalizeH="0" baseline="0" noProof="0" dirty="0">
                  <a:ln>
                    <a:noFill/>
                  </a:ln>
                  <a:solidFill>
                    <a:schemeClr val="tx1"/>
                  </a:solidFill>
                  <a:effectLst/>
                  <a:uLnTx/>
                  <a:uFillTx/>
                  <a:latin typeface="+mn-ea"/>
                  <a:ea typeface="宋体" panose="02010600030101010101" pitchFamily="2" charset="-122"/>
                  <a:cs typeface="+mn-cs"/>
                </a:endParaRPr>
              </a:p>
            </p:txBody>
          </p:sp>
          <p:sp>
            <p:nvSpPr>
              <p:cNvPr id="20" name="燕尾形 9"/>
              <p:cNvSpPr/>
              <p:nvPr/>
            </p:nvSpPr>
            <p:spPr>
              <a:xfrm rot="10800000">
                <a:off x="772174" y="1729458"/>
                <a:ext cx="3289083" cy="3185642"/>
              </a:xfrm>
              <a:custGeom>
                <a:avLst/>
                <a:gdLst>
                  <a:gd name="connsiteX0" fmla="*/ 0 w 2763688"/>
                  <a:gd name="connsiteY0" fmla="*/ 0 h 2952328"/>
                  <a:gd name="connsiteX1" fmla="*/ 1381844 w 2763688"/>
                  <a:gd name="connsiteY1" fmla="*/ 0 h 2952328"/>
                  <a:gd name="connsiteX2" fmla="*/ 2763688 w 2763688"/>
                  <a:gd name="connsiteY2" fmla="*/ 1476164 h 2952328"/>
                  <a:gd name="connsiteX3" fmla="*/ 1381844 w 2763688"/>
                  <a:gd name="connsiteY3" fmla="*/ 2952328 h 2952328"/>
                  <a:gd name="connsiteX4" fmla="*/ 0 w 2763688"/>
                  <a:gd name="connsiteY4" fmla="*/ 2952328 h 2952328"/>
                  <a:gd name="connsiteX5" fmla="*/ 1381844 w 2763688"/>
                  <a:gd name="connsiteY5" fmla="*/ 1476164 h 2952328"/>
                  <a:gd name="connsiteX6" fmla="*/ 0 w 2763688"/>
                  <a:gd name="connsiteY6" fmla="*/ 0 h 2952328"/>
                  <a:gd name="connsiteX0-1" fmla="*/ 0 w 2772494"/>
                  <a:gd name="connsiteY0-2" fmla="*/ 0 h 3028528"/>
                  <a:gd name="connsiteX1-3" fmla="*/ 1381844 w 2772494"/>
                  <a:gd name="connsiteY1-4" fmla="*/ 0 h 3028528"/>
                  <a:gd name="connsiteX2-5" fmla="*/ 2763688 w 2772494"/>
                  <a:gd name="connsiteY2-6" fmla="*/ 1476164 h 3028528"/>
                  <a:gd name="connsiteX3-7" fmla="*/ 2772494 w 2772494"/>
                  <a:gd name="connsiteY3-8" fmla="*/ 3028528 h 3028528"/>
                  <a:gd name="connsiteX4-9" fmla="*/ 0 w 2772494"/>
                  <a:gd name="connsiteY4-10" fmla="*/ 2952328 h 3028528"/>
                  <a:gd name="connsiteX5-11" fmla="*/ 1381844 w 2772494"/>
                  <a:gd name="connsiteY5-12" fmla="*/ 1476164 h 3028528"/>
                  <a:gd name="connsiteX6-13" fmla="*/ 0 w 2772494"/>
                  <a:gd name="connsiteY6-14" fmla="*/ 0 h 3028528"/>
                  <a:gd name="connsiteX0-15" fmla="*/ 0 w 2791544"/>
                  <a:gd name="connsiteY0-16" fmla="*/ 0 h 3028528"/>
                  <a:gd name="connsiteX1-17" fmla="*/ 2791544 w 2791544"/>
                  <a:gd name="connsiteY1-18" fmla="*/ 38100 h 3028528"/>
                  <a:gd name="connsiteX2-19" fmla="*/ 2763688 w 2791544"/>
                  <a:gd name="connsiteY2-20" fmla="*/ 1476164 h 3028528"/>
                  <a:gd name="connsiteX3-21" fmla="*/ 2772494 w 2791544"/>
                  <a:gd name="connsiteY3-22" fmla="*/ 3028528 h 3028528"/>
                  <a:gd name="connsiteX4-23" fmla="*/ 0 w 2791544"/>
                  <a:gd name="connsiteY4-24" fmla="*/ 2952328 h 3028528"/>
                  <a:gd name="connsiteX5-25" fmla="*/ 1381844 w 2791544"/>
                  <a:gd name="connsiteY5-26" fmla="*/ 1476164 h 3028528"/>
                  <a:gd name="connsiteX6-27" fmla="*/ 0 w 2791544"/>
                  <a:gd name="connsiteY6-28" fmla="*/ 0 h 3028528"/>
                  <a:gd name="connsiteX0-29" fmla="*/ 0 w 2791544"/>
                  <a:gd name="connsiteY0-30" fmla="*/ 0 h 2952328"/>
                  <a:gd name="connsiteX1-31" fmla="*/ 2791544 w 2791544"/>
                  <a:gd name="connsiteY1-32" fmla="*/ 38100 h 2952328"/>
                  <a:gd name="connsiteX2-33" fmla="*/ 2763688 w 2791544"/>
                  <a:gd name="connsiteY2-34" fmla="*/ 1476164 h 2952328"/>
                  <a:gd name="connsiteX3-35" fmla="*/ 2772494 w 2791544"/>
                  <a:gd name="connsiteY3-36" fmla="*/ 2931776 h 2952328"/>
                  <a:gd name="connsiteX4-37" fmla="*/ 0 w 2791544"/>
                  <a:gd name="connsiteY4-38" fmla="*/ 2952328 h 2952328"/>
                  <a:gd name="connsiteX5-39" fmla="*/ 1381844 w 2791544"/>
                  <a:gd name="connsiteY5-40" fmla="*/ 1476164 h 2952328"/>
                  <a:gd name="connsiteX6-41" fmla="*/ 0 w 2791544"/>
                  <a:gd name="connsiteY6-42" fmla="*/ 0 h 2952328"/>
                  <a:gd name="connsiteX0-43" fmla="*/ 19050 w 2810594"/>
                  <a:gd name="connsiteY0-44" fmla="*/ 0 h 2931776"/>
                  <a:gd name="connsiteX1-45" fmla="*/ 2810594 w 2810594"/>
                  <a:gd name="connsiteY1-46" fmla="*/ 38100 h 2931776"/>
                  <a:gd name="connsiteX2-47" fmla="*/ 2782738 w 2810594"/>
                  <a:gd name="connsiteY2-48" fmla="*/ 1476164 h 2931776"/>
                  <a:gd name="connsiteX3-49" fmla="*/ 2791544 w 2810594"/>
                  <a:gd name="connsiteY3-50" fmla="*/ 2931776 h 2931776"/>
                  <a:gd name="connsiteX4-51" fmla="*/ 0 w 2810594"/>
                  <a:gd name="connsiteY4-52" fmla="*/ 2897041 h 2931776"/>
                  <a:gd name="connsiteX5-53" fmla="*/ 1400894 w 2810594"/>
                  <a:gd name="connsiteY5-54" fmla="*/ 1476164 h 2931776"/>
                  <a:gd name="connsiteX6-55" fmla="*/ 19050 w 2810594"/>
                  <a:gd name="connsiteY6-56" fmla="*/ 0 h 2931776"/>
                  <a:gd name="connsiteX0-57" fmla="*/ 57150 w 2848694"/>
                  <a:gd name="connsiteY0-58" fmla="*/ 0 h 2938506"/>
                  <a:gd name="connsiteX1-59" fmla="*/ 2848694 w 2848694"/>
                  <a:gd name="connsiteY1-60" fmla="*/ 38100 h 2938506"/>
                  <a:gd name="connsiteX2-61" fmla="*/ 2820838 w 2848694"/>
                  <a:gd name="connsiteY2-62" fmla="*/ 1476164 h 2938506"/>
                  <a:gd name="connsiteX3-63" fmla="*/ 2829644 w 2848694"/>
                  <a:gd name="connsiteY3-64" fmla="*/ 2931776 h 2938506"/>
                  <a:gd name="connsiteX4-65" fmla="*/ 0 w 2848694"/>
                  <a:gd name="connsiteY4-66" fmla="*/ 2938506 h 2938506"/>
                  <a:gd name="connsiteX5-67" fmla="*/ 1438994 w 2848694"/>
                  <a:gd name="connsiteY5-68" fmla="*/ 1476164 h 2938506"/>
                  <a:gd name="connsiteX6-69" fmla="*/ 57150 w 2848694"/>
                  <a:gd name="connsiteY6-70" fmla="*/ 0 h 2938506"/>
                  <a:gd name="connsiteX0-71" fmla="*/ 57150 w 2848694"/>
                  <a:gd name="connsiteY0-72" fmla="*/ 0 h 2931776"/>
                  <a:gd name="connsiteX1-73" fmla="*/ 2848694 w 2848694"/>
                  <a:gd name="connsiteY1-74" fmla="*/ 38100 h 2931776"/>
                  <a:gd name="connsiteX2-75" fmla="*/ 2820838 w 2848694"/>
                  <a:gd name="connsiteY2-76" fmla="*/ 1476164 h 2931776"/>
                  <a:gd name="connsiteX3-77" fmla="*/ 2829644 w 2848694"/>
                  <a:gd name="connsiteY3-78" fmla="*/ 2931776 h 2931776"/>
                  <a:gd name="connsiteX4-79" fmla="*/ 0 w 2848694"/>
                  <a:gd name="connsiteY4-80" fmla="*/ 2897041 h 2931776"/>
                  <a:gd name="connsiteX5-81" fmla="*/ 1438994 w 2848694"/>
                  <a:gd name="connsiteY5-82" fmla="*/ 1476164 h 2931776"/>
                  <a:gd name="connsiteX6-83" fmla="*/ 57150 w 2848694"/>
                  <a:gd name="connsiteY6-84" fmla="*/ 0 h 2931776"/>
                  <a:gd name="connsiteX0-85" fmla="*/ 57150 w 2848694"/>
                  <a:gd name="connsiteY0-86" fmla="*/ 0 h 2931776"/>
                  <a:gd name="connsiteX1-87" fmla="*/ 2848694 w 2848694"/>
                  <a:gd name="connsiteY1-88" fmla="*/ 38100 h 2931776"/>
                  <a:gd name="connsiteX2-89" fmla="*/ 2820838 w 2848694"/>
                  <a:gd name="connsiteY2-90" fmla="*/ 1476164 h 2931776"/>
                  <a:gd name="connsiteX3-91" fmla="*/ 2829644 w 2848694"/>
                  <a:gd name="connsiteY3-92" fmla="*/ 2931776 h 2931776"/>
                  <a:gd name="connsiteX4-93" fmla="*/ 0 w 2848694"/>
                  <a:gd name="connsiteY4-94" fmla="*/ 2897041 h 2931776"/>
                  <a:gd name="connsiteX5-95" fmla="*/ 1325812 w 2848694"/>
                  <a:gd name="connsiteY5-96" fmla="*/ 1476164 h 2931776"/>
                  <a:gd name="connsiteX6-97" fmla="*/ 57150 w 2848694"/>
                  <a:gd name="connsiteY6-98" fmla="*/ 0 h 2931776"/>
                  <a:gd name="connsiteX0-99" fmla="*/ 0 w 2791544"/>
                  <a:gd name="connsiteY0-100" fmla="*/ 0 h 2931776"/>
                  <a:gd name="connsiteX1-101" fmla="*/ 2791544 w 2791544"/>
                  <a:gd name="connsiteY1-102" fmla="*/ 38100 h 2931776"/>
                  <a:gd name="connsiteX2-103" fmla="*/ 2763688 w 2791544"/>
                  <a:gd name="connsiteY2-104" fmla="*/ 1476164 h 2931776"/>
                  <a:gd name="connsiteX3-105" fmla="*/ 2772494 w 2791544"/>
                  <a:gd name="connsiteY3-106" fmla="*/ 2931776 h 2931776"/>
                  <a:gd name="connsiteX4-107" fmla="*/ 104538 w 2791544"/>
                  <a:gd name="connsiteY4-108" fmla="*/ 2880321 h 2931776"/>
                  <a:gd name="connsiteX5-109" fmla="*/ 1268662 w 2791544"/>
                  <a:gd name="connsiteY5-110" fmla="*/ 1476164 h 2931776"/>
                  <a:gd name="connsiteX6-111" fmla="*/ 0 w 2791544"/>
                  <a:gd name="connsiteY6-112" fmla="*/ 0 h 2931776"/>
                  <a:gd name="connsiteX0-113" fmla="*/ 235007 w 2687006"/>
                  <a:gd name="connsiteY0-114" fmla="*/ 0 h 2931776"/>
                  <a:gd name="connsiteX1-115" fmla="*/ 2687006 w 2687006"/>
                  <a:gd name="connsiteY1-116" fmla="*/ 38100 h 2931776"/>
                  <a:gd name="connsiteX2-117" fmla="*/ 2659150 w 2687006"/>
                  <a:gd name="connsiteY2-118" fmla="*/ 1476164 h 2931776"/>
                  <a:gd name="connsiteX3-119" fmla="*/ 2667956 w 2687006"/>
                  <a:gd name="connsiteY3-120" fmla="*/ 2931776 h 2931776"/>
                  <a:gd name="connsiteX4-121" fmla="*/ 0 w 2687006"/>
                  <a:gd name="connsiteY4-122" fmla="*/ 2880321 h 2931776"/>
                  <a:gd name="connsiteX5-123" fmla="*/ 1164124 w 2687006"/>
                  <a:gd name="connsiteY5-124" fmla="*/ 1476164 h 2931776"/>
                  <a:gd name="connsiteX6-125" fmla="*/ 235007 w 2687006"/>
                  <a:gd name="connsiteY6-126" fmla="*/ 0 h 2931776"/>
                  <a:gd name="connsiteX0-127" fmla="*/ 0 w 2791544"/>
                  <a:gd name="connsiteY0-128" fmla="*/ 0 h 2931776"/>
                  <a:gd name="connsiteX1-129" fmla="*/ 2791544 w 2791544"/>
                  <a:gd name="connsiteY1-130" fmla="*/ 38100 h 2931776"/>
                  <a:gd name="connsiteX2-131" fmla="*/ 2763688 w 2791544"/>
                  <a:gd name="connsiteY2-132" fmla="*/ 1476164 h 2931776"/>
                  <a:gd name="connsiteX3-133" fmla="*/ 2772494 w 2791544"/>
                  <a:gd name="connsiteY3-134" fmla="*/ 2931776 h 2931776"/>
                  <a:gd name="connsiteX4-135" fmla="*/ 104538 w 2791544"/>
                  <a:gd name="connsiteY4-136" fmla="*/ 2880321 h 2931776"/>
                  <a:gd name="connsiteX5-137" fmla="*/ 1268662 w 2791544"/>
                  <a:gd name="connsiteY5-138" fmla="*/ 1476164 h 2931776"/>
                  <a:gd name="connsiteX6-139" fmla="*/ 0 w 2791544"/>
                  <a:gd name="connsiteY6-140" fmla="*/ 0 h 29317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791544" h="2931776">
                    <a:moveTo>
                      <a:pt x="0" y="0"/>
                    </a:moveTo>
                    <a:lnTo>
                      <a:pt x="2791544" y="38100"/>
                    </a:lnTo>
                    <a:lnTo>
                      <a:pt x="2763688" y="1476164"/>
                    </a:lnTo>
                    <a:cubicBezTo>
                      <a:pt x="2766623" y="1993619"/>
                      <a:pt x="2769559" y="2414321"/>
                      <a:pt x="2772494" y="2931776"/>
                    </a:cubicBezTo>
                    <a:lnTo>
                      <a:pt x="104538" y="2880321"/>
                    </a:lnTo>
                    <a:lnTo>
                      <a:pt x="1268662" y="1476164"/>
                    </a:lnTo>
                    <a:lnTo>
                      <a:pt x="0" y="0"/>
                    </a:lnTo>
                    <a:close/>
                  </a:path>
                </a:pathLst>
              </a:custGeom>
              <a:noFill/>
              <a:ln w="38100">
                <a:solidFill>
                  <a:schemeClr val="accent5">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149" name="组合 23"/>
            <p:cNvGrpSpPr/>
            <p:nvPr/>
          </p:nvGrpSpPr>
          <p:grpSpPr>
            <a:xfrm>
              <a:off x="87950" y="1674451"/>
              <a:ext cx="918355" cy="3075540"/>
              <a:chOff x="88707" y="1504564"/>
              <a:chExt cx="918355" cy="3075540"/>
            </a:xfrm>
          </p:grpSpPr>
          <p:sp>
            <p:nvSpPr>
              <p:cNvPr id="14" name="心形 13"/>
              <p:cNvSpPr/>
              <p:nvPr/>
            </p:nvSpPr>
            <p:spPr>
              <a:xfrm rot="10800000">
                <a:off x="88707" y="3663245"/>
                <a:ext cx="863697" cy="917440"/>
              </a:xfrm>
              <a:prstGeom prst="heart">
                <a:avLst/>
              </a:prstGeom>
              <a:blipFill>
                <a:blip r:embed="rId2"/>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5" name="心形 14"/>
              <p:cNvSpPr/>
              <p:nvPr/>
            </p:nvSpPr>
            <p:spPr>
              <a:xfrm rot="10800000">
                <a:off x="136337" y="2169628"/>
                <a:ext cx="863697" cy="917440"/>
              </a:xfrm>
              <a:prstGeom prst="heart">
                <a:avLst/>
              </a:prstGeom>
              <a:blipFill>
                <a:blip r:embed="rId2"/>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6" name="心形 15"/>
              <p:cNvSpPr/>
              <p:nvPr/>
            </p:nvSpPr>
            <p:spPr>
              <a:xfrm>
                <a:off x="142688" y="1526786"/>
                <a:ext cx="863697" cy="917440"/>
              </a:xfrm>
              <a:prstGeom prst="heart">
                <a:avLst/>
              </a:prstGeom>
              <a:blipFill>
                <a:blip r:embed="rId2"/>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7" name="心形 16"/>
              <p:cNvSpPr/>
              <p:nvPr/>
            </p:nvSpPr>
            <p:spPr>
              <a:xfrm>
                <a:off x="88707" y="3028339"/>
                <a:ext cx="863697" cy="917440"/>
              </a:xfrm>
              <a:prstGeom prst="heart">
                <a:avLst/>
              </a:prstGeom>
              <a:blipFill>
                <a:blip r:embed="rId2"/>
                <a:tile tx="0" ty="0" sx="100000" sy="100000" flip="none" algn="tl"/>
              </a:blip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8" name="矩形 17"/>
              <p:cNvSpPr/>
              <p:nvPr/>
            </p:nvSpPr>
            <p:spPr>
              <a:xfrm>
                <a:off x="142966" y="1504564"/>
                <a:ext cx="809837" cy="3046988"/>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气</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味</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标</a:t>
                </a:r>
                <a:endParaRPr kumimoji="1" lang="en-US" altLang="zh-CN"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rPr>
                  <a:t>记</a:t>
                </a:r>
                <a:endParaRPr kumimoji="1" lang="zh-CN" altLang="en-US" sz="48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mj-ea"/>
                  <a:ea typeface="+mj-ea"/>
                  <a:cs typeface="+mn-cs"/>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 name="组合 4"/>
          <p:cNvGrpSpPr/>
          <p:nvPr/>
        </p:nvGrpSpPr>
        <p:grpSpPr>
          <a:xfrm>
            <a:off x="4241800" y="650240"/>
            <a:ext cx="4428490" cy="5159375"/>
            <a:chOff x="5400" y="1238"/>
            <a:chExt cx="6974" cy="8125"/>
          </a:xfrm>
        </p:grpSpPr>
        <p:grpSp>
          <p:nvGrpSpPr>
            <p:cNvPr id="7171" name="组合 4"/>
            <p:cNvGrpSpPr/>
            <p:nvPr/>
          </p:nvGrpSpPr>
          <p:grpSpPr>
            <a:xfrm>
              <a:off x="5400" y="1463"/>
              <a:ext cx="6975" cy="7900"/>
              <a:chOff x="2532629" y="1268532"/>
              <a:chExt cx="4429133" cy="4553227"/>
            </a:xfrm>
          </p:grpSpPr>
          <p:sp>
            <p:nvSpPr>
              <p:cNvPr id="6" name="流程图: 库存数据 9"/>
              <p:cNvSpPr/>
              <p:nvPr/>
            </p:nvSpPr>
            <p:spPr>
              <a:xfrm rot="10800000">
                <a:off x="2532629" y="1290145"/>
                <a:ext cx="4064007" cy="4254962"/>
              </a:xfrm>
              <a:custGeom>
                <a:avLst/>
                <a:gdLst>
                  <a:gd name="connsiteX0" fmla="*/ 1667 w 10000"/>
                  <a:gd name="connsiteY0" fmla="*/ 0 h 10000"/>
                  <a:gd name="connsiteX1" fmla="*/ 10000 w 10000"/>
                  <a:gd name="connsiteY1" fmla="*/ 0 h 10000"/>
                  <a:gd name="connsiteX2" fmla="*/ 8333 w 10000"/>
                  <a:gd name="connsiteY2" fmla="*/ 5000 h 10000"/>
                  <a:gd name="connsiteX3" fmla="*/ 10000 w 10000"/>
                  <a:gd name="connsiteY3" fmla="*/ 10000 h 10000"/>
                  <a:gd name="connsiteX4" fmla="*/ 1667 w 10000"/>
                  <a:gd name="connsiteY4" fmla="*/ 10000 h 10000"/>
                  <a:gd name="connsiteX5" fmla="*/ 0 w 10000"/>
                  <a:gd name="connsiteY5" fmla="*/ 5000 h 10000"/>
                  <a:gd name="connsiteX6" fmla="*/ 1667 w 10000"/>
                  <a:gd name="connsiteY6" fmla="*/ 0 h 10000"/>
                  <a:gd name="connsiteX0-1" fmla="*/ 1667 w 10580"/>
                  <a:gd name="connsiteY0-2" fmla="*/ 0 h 10000"/>
                  <a:gd name="connsiteX1-3" fmla="*/ 10580 w 10580"/>
                  <a:gd name="connsiteY1-4" fmla="*/ 48 h 10000"/>
                  <a:gd name="connsiteX2-5" fmla="*/ 8333 w 10580"/>
                  <a:gd name="connsiteY2-6" fmla="*/ 5000 h 10000"/>
                  <a:gd name="connsiteX3-7" fmla="*/ 10000 w 10580"/>
                  <a:gd name="connsiteY3-8" fmla="*/ 10000 h 10000"/>
                  <a:gd name="connsiteX4-9" fmla="*/ 1667 w 10580"/>
                  <a:gd name="connsiteY4-10" fmla="*/ 10000 h 10000"/>
                  <a:gd name="connsiteX5-11" fmla="*/ 0 w 10580"/>
                  <a:gd name="connsiteY5-12" fmla="*/ 5000 h 10000"/>
                  <a:gd name="connsiteX6-13" fmla="*/ 1667 w 10580"/>
                  <a:gd name="connsiteY6-14" fmla="*/ 0 h 10000"/>
                  <a:gd name="connsiteX0-15" fmla="*/ 1667 w 10696"/>
                  <a:gd name="connsiteY0-16" fmla="*/ 0 h 10000"/>
                  <a:gd name="connsiteX1-17" fmla="*/ 10580 w 10696"/>
                  <a:gd name="connsiteY1-18" fmla="*/ 48 h 10000"/>
                  <a:gd name="connsiteX2-19" fmla="*/ 8333 w 10696"/>
                  <a:gd name="connsiteY2-20" fmla="*/ 5000 h 10000"/>
                  <a:gd name="connsiteX3-21" fmla="*/ 10696 w 10696"/>
                  <a:gd name="connsiteY3-22" fmla="*/ 9709 h 10000"/>
                  <a:gd name="connsiteX4-23" fmla="*/ 1667 w 10696"/>
                  <a:gd name="connsiteY4-24" fmla="*/ 10000 h 10000"/>
                  <a:gd name="connsiteX5-25" fmla="*/ 0 w 10696"/>
                  <a:gd name="connsiteY5-26" fmla="*/ 5000 h 10000"/>
                  <a:gd name="connsiteX6-27" fmla="*/ 1667 w 10696"/>
                  <a:gd name="connsiteY6-28" fmla="*/ 0 h 10000"/>
                  <a:gd name="connsiteX0-29" fmla="*/ 1667 w 10696"/>
                  <a:gd name="connsiteY0-30" fmla="*/ 0 h 9806"/>
                  <a:gd name="connsiteX1-31" fmla="*/ 10580 w 10696"/>
                  <a:gd name="connsiteY1-32" fmla="*/ 48 h 9806"/>
                  <a:gd name="connsiteX2-33" fmla="*/ 8333 w 10696"/>
                  <a:gd name="connsiteY2-34" fmla="*/ 5000 h 9806"/>
                  <a:gd name="connsiteX3-35" fmla="*/ 10696 w 10696"/>
                  <a:gd name="connsiteY3-36" fmla="*/ 9709 h 9806"/>
                  <a:gd name="connsiteX4-37" fmla="*/ 1609 w 10696"/>
                  <a:gd name="connsiteY4-38" fmla="*/ 9806 h 9806"/>
                  <a:gd name="connsiteX5-39" fmla="*/ 0 w 10696"/>
                  <a:gd name="connsiteY5-40" fmla="*/ 5000 h 9806"/>
                  <a:gd name="connsiteX6-41" fmla="*/ 1667 w 10696"/>
                  <a:gd name="connsiteY6-42" fmla="*/ 0 h 9806"/>
                  <a:gd name="connsiteX0-43" fmla="*/ 1561 w 10002"/>
                  <a:gd name="connsiteY0-44" fmla="*/ 0 h 9901"/>
                  <a:gd name="connsiteX1-45" fmla="*/ 9894 w 10002"/>
                  <a:gd name="connsiteY1-46" fmla="*/ 49 h 9901"/>
                  <a:gd name="connsiteX2-47" fmla="*/ 7793 w 10002"/>
                  <a:gd name="connsiteY2-48" fmla="*/ 5099 h 9901"/>
                  <a:gd name="connsiteX3-49" fmla="*/ 10002 w 10002"/>
                  <a:gd name="connsiteY3-50" fmla="*/ 9901 h 9901"/>
                  <a:gd name="connsiteX4-51" fmla="*/ 1289 w 10002"/>
                  <a:gd name="connsiteY4-52" fmla="*/ 9852 h 9901"/>
                  <a:gd name="connsiteX5-53" fmla="*/ 2 w 10002"/>
                  <a:gd name="connsiteY5-54" fmla="*/ 5099 h 9901"/>
                  <a:gd name="connsiteX6-55" fmla="*/ 1561 w 10002"/>
                  <a:gd name="connsiteY6-56" fmla="*/ 0 h 9901"/>
                  <a:gd name="connsiteX0-57" fmla="*/ 1560 w 9999"/>
                  <a:gd name="connsiteY0-58" fmla="*/ 0 h 10001"/>
                  <a:gd name="connsiteX1-59" fmla="*/ 9891 w 9999"/>
                  <a:gd name="connsiteY1-60" fmla="*/ 49 h 10001"/>
                  <a:gd name="connsiteX2-61" fmla="*/ 7790 w 9999"/>
                  <a:gd name="connsiteY2-62" fmla="*/ 5150 h 10001"/>
                  <a:gd name="connsiteX3-63" fmla="*/ 9999 w 9999"/>
                  <a:gd name="connsiteY3-64" fmla="*/ 10000 h 10001"/>
                  <a:gd name="connsiteX4-65" fmla="*/ 1451 w 9999"/>
                  <a:gd name="connsiteY4-66" fmla="*/ 10001 h 10001"/>
                  <a:gd name="connsiteX5-67" fmla="*/ 1 w 9999"/>
                  <a:gd name="connsiteY5-68" fmla="*/ 5150 h 10001"/>
                  <a:gd name="connsiteX6-69" fmla="*/ 1560 w 9999"/>
                  <a:gd name="connsiteY6-70" fmla="*/ 0 h 10001"/>
                  <a:gd name="connsiteX0-71" fmla="*/ 1560 w 10000"/>
                  <a:gd name="connsiteY0-72" fmla="*/ 0 h 10000"/>
                  <a:gd name="connsiteX1-73" fmla="*/ 9892 w 10000"/>
                  <a:gd name="connsiteY1-74" fmla="*/ 49 h 10000"/>
                  <a:gd name="connsiteX2-75" fmla="*/ 7357 w 10000"/>
                  <a:gd name="connsiteY2-76" fmla="*/ 4949 h 10000"/>
                  <a:gd name="connsiteX3-77" fmla="*/ 10000 w 10000"/>
                  <a:gd name="connsiteY3-78" fmla="*/ 9999 h 10000"/>
                  <a:gd name="connsiteX4-79" fmla="*/ 1451 w 10000"/>
                  <a:gd name="connsiteY4-80" fmla="*/ 10000 h 10000"/>
                  <a:gd name="connsiteX5-81" fmla="*/ 1 w 10000"/>
                  <a:gd name="connsiteY5-82" fmla="*/ 5149 h 10000"/>
                  <a:gd name="connsiteX6-83" fmla="*/ 1560 w 10000"/>
                  <a:gd name="connsiteY6-84" fmla="*/ 0 h 10000"/>
                  <a:gd name="connsiteX0-85" fmla="*/ 1560 w 10867"/>
                  <a:gd name="connsiteY0-86" fmla="*/ 0 h 10000"/>
                  <a:gd name="connsiteX1-87" fmla="*/ 10867 w 10867"/>
                  <a:gd name="connsiteY1-88" fmla="*/ 49 h 10000"/>
                  <a:gd name="connsiteX2-89" fmla="*/ 7357 w 10867"/>
                  <a:gd name="connsiteY2-90" fmla="*/ 4949 h 10000"/>
                  <a:gd name="connsiteX3-91" fmla="*/ 10000 w 10867"/>
                  <a:gd name="connsiteY3-92" fmla="*/ 9999 h 10000"/>
                  <a:gd name="connsiteX4-93" fmla="*/ 1451 w 10867"/>
                  <a:gd name="connsiteY4-94" fmla="*/ 10000 h 10000"/>
                  <a:gd name="connsiteX5-95" fmla="*/ 1 w 10867"/>
                  <a:gd name="connsiteY5-96" fmla="*/ 5149 h 10000"/>
                  <a:gd name="connsiteX6-97" fmla="*/ 1560 w 10867"/>
                  <a:gd name="connsiteY6-98" fmla="*/ 0 h 10000"/>
                  <a:gd name="connsiteX0-99" fmla="*/ 1289 w 10867"/>
                  <a:gd name="connsiteY0-100" fmla="*/ 0 h 10089"/>
                  <a:gd name="connsiteX1-101" fmla="*/ 10867 w 10867"/>
                  <a:gd name="connsiteY1-102" fmla="*/ 138 h 10089"/>
                  <a:gd name="connsiteX2-103" fmla="*/ 7357 w 10867"/>
                  <a:gd name="connsiteY2-104" fmla="*/ 5038 h 10089"/>
                  <a:gd name="connsiteX3-105" fmla="*/ 10000 w 10867"/>
                  <a:gd name="connsiteY3-106" fmla="*/ 10088 h 10089"/>
                  <a:gd name="connsiteX4-107" fmla="*/ 1451 w 10867"/>
                  <a:gd name="connsiteY4-108" fmla="*/ 10089 h 10089"/>
                  <a:gd name="connsiteX5-109" fmla="*/ 1 w 10867"/>
                  <a:gd name="connsiteY5-110" fmla="*/ 5238 h 10089"/>
                  <a:gd name="connsiteX6-111" fmla="*/ 1289 w 10867"/>
                  <a:gd name="connsiteY6-112" fmla="*/ 0 h 10089"/>
                  <a:gd name="connsiteX0-113" fmla="*/ 1130 w 10871"/>
                  <a:gd name="connsiteY0-114" fmla="*/ 0 h 10133"/>
                  <a:gd name="connsiteX1-115" fmla="*/ 10871 w 10871"/>
                  <a:gd name="connsiteY1-116" fmla="*/ 182 h 10133"/>
                  <a:gd name="connsiteX2-117" fmla="*/ 7361 w 10871"/>
                  <a:gd name="connsiteY2-118" fmla="*/ 5082 h 10133"/>
                  <a:gd name="connsiteX3-119" fmla="*/ 10004 w 10871"/>
                  <a:gd name="connsiteY3-120" fmla="*/ 10132 h 10133"/>
                  <a:gd name="connsiteX4-121" fmla="*/ 1455 w 10871"/>
                  <a:gd name="connsiteY4-122" fmla="*/ 10133 h 10133"/>
                  <a:gd name="connsiteX5-123" fmla="*/ 5 w 10871"/>
                  <a:gd name="connsiteY5-124" fmla="*/ 5282 h 10133"/>
                  <a:gd name="connsiteX6-125" fmla="*/ 1130 w 10871"/>
                  <a:gd name="connsiteY6-126" fmla="*/ 0 h 10133"/>
                  <a:gd name="connsiteX0-127" fmla="*/ 1130 w 10871"/>
                  <a:gd name="connsiteY0-128" fmla="*/ 0 h 10089"/>
                  <a:gd name="connsiteX1-129" fmla="*/ 10871 w 10871"/>
                  <a:gd name="connsiteY1-130" fmla="*/ 138 h 10089"/>
                  <a:gd name="connsiteX2-131" fmla="*/ 7361 w 10871"/>
                  <a:gd name="connsiteY2-132" fmla="*/ 5038 h 10089"/>
                  <a:gd name="connsiteX3-133" fmla="*/ 10004 w 10871"/>
                  <a:gd name="connsiteY3-134" fmla="*/ 10088 h 10089"/>
                  <a:gd name="connsiteX4-135" fmla="*/ 1455 w 10871"/>
                  <a:gd name="connsiteY4-136" fmla="*/ 10089 h 10089"/>
                  <a:gd name="connsiteX5-137" fmla="*/ 5 w 10871"/>
                  <a:gd name="connsiteY5-138" fmla="*/ 5238 h 10089"/>
                  <a:gd name="connsiteX6-139" fmla="*/ 1130 w 10871"/>
                  <a:gd name="connsiteY6-140" fmla="*/ 0 h 10089"/>
                  <a:gd name="connsiteX0-141" fmla="*/ 979 w 10883"/>
                  <a:gd name="connsiteY0-142" fmla="*/ 0 h 10000"/>
                  <a:gd name="connsiteX1-143" fmla="*/ 10883 w 10883"/>
                  <a:gd name="connsiteY1-144" fmla="*/ 49 h 10000"/>
                  <a:gd name="connsiteX2-145" fmla="*/ 7373 w 10883"/>
                  <a:gd name="connsiteY2-146" fmla="*/ 4949 h 10000"/>
                  <a:gd name="connsiteX3-147" fmla="*/ 10016 w 10883"/>
                  <a:gd name="connsiteY3-148" fmla="*/ 9999 h 10000"/>
                  <a:gd name="connsiteX4-149" fmla="*/ 1467 w 10883"/>
                  <a:gd name="connsiteY4-150" fmla="*/ 10000 h 10000"/>
                  <a:gd name="connsiteX5-151" fmla="*/ 17 w 10883"/>
                  <a:gd name="connsiteY5-152" fmla="*/ 5149 h 10000"/>
                  <a:gd name="connsiteX6-153" fmla="*/ 979 w 10883"/>
                  <a:gd name="connsiteY6-154" fmla="*/ 0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883" h="10000">
                    <a:moveTo>
                      <a:pt x="979" y="0"/>
                    </a:moveTo>
                    <a:lnTo>
                      <a:pt x="10883" y="49"/>
                    </a:lnTo>
                    <a:cubicBezTo>
                      <a:pt x="10021" y="49"/>
                      <a:pt x="7518" y="3291"/>
                      <a:pt x="7373" y="4949"/>
                    </a:cubicBezTo>
                    <a:cubicBezTo>
                      <a:pt x="7229" y="6607"/>
                      <a:pt x="9155" y="9999"/>
                      <a:pt x="10016" y="9999"/>
                    </a:cubicBezTo>
                    <a:lnTo>
                      <a:pt x="1467" y="10000"/>
                    </a:lnTo>
                    <a:cubicBezTo>
                      <a:pt x="606" y="10000"/>
                      <a:pt x="98" y="6816"/>
                      <a:pt x="17" y="5149"/>
                    </a:cubicBezTo>
                    <a:cubicBezTo>
                      <a:pt x="-64" y="3482"/>
                      <a:pt x="117" y="0"/>
                      <a:pt x="979" y="0"/>
                    </a:cubicBezTo>
                    <a:close/>
                  </a:path>
                </a:pathLst>
              </a:custGeom>
              <a:noFill/>
              <a:ln w="76200">
                <a:solidFill>
                  <a:schemeClr val="accent1">
                    <a:lumMod val="40000"/>
                    <a:lumOff val="60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7" name="TextBox 6"/>
              <p:cNvSpPr txBox="1"/>
              <p:nvPr/>
            </p:nvSpPr>
            <p:spPr>
              <a:xfrm>
                <a:off x="2681854" y="1268532"/>
                <a:ext cx="4279908" cy="4553227"/>
              </a:xfrm>
              <a:prstGeom prst="rect">
                <a:avLst/>
              </a:prstGeom>
              <a:noFill/>
            </p:spPr>
            <p:txBody>
              <a:bodyPr>
                <a:spAutoFit/>
              </a:bodyPr>
              <a:lstStyle/>
              <a:p>
                <a:pPr marR="0" defTabSz="914400">
                  <a:buClrTx/>
                  <a:buSzTx/>
                  <a:buFontTx/>
                  <a:defRPr/>
                </a:pPr>
                <a:r>
                  <a:rPr kumimoji="1" lang="en-US" sz="1600" kern="1200" cap="none" spc="0" normalizeH="0" baseline="0" noProof="0" dirty="0">
                    <a:latin typeface="Times New Roman" panose="02020603050405020304" pitchFamily="18" charset="0"/>
                    <a:ea typeface="宋体" panose="02010600030101010101" pitchFamily="2" charset="-122"/>
                    <a:cs typeface="+mn-cs"/>
                  </a:rPr>
                  <a:t>           </a:t>
                </a:r>
                <a:r>
                  <a:rPr kumimoji="1" lang="en-US" sz="1600" kern="1200" cap="none" spc="0" normalizeH="0" baseline="0" noProof="0" dirty="0">
                    <a:latin typeface="+mn-ea"/>
                    <a:ea typeface="宋体" panose="02010600030101010101" pitchFamily="2" charset="-122"/>
                    <a:cs typeface="+mn-cs"/>
                  </a:rPr>
                  <a:t>1869</a:t>
                </a:r>
                <a:r>
                  <a:rPr kumimoji="1" lang="zh-CN" altLang="en-US" sz="1600" kern="1200" cap="none" spc="0" normalizeH="0" baseline="0" noProof="0" dirty="0">
                    <a:latin typeface="+mn-ea"/>
                    <a:ea typeface="宋体" panose="02010600030101010101" pitchFamily="2" charset="-122"/>
                    <a:cs typeface="+mn-cs"/>
                  </a:rPr>
                  <a:t>年</a:t>
                </a:r>
                <a:r>
                  <a:rPr kumimoji="1" lang="en-US" sz="1600" kern="1200" cap="none" spc="0" normalizeH="0" baseline="0" noProof="0" dirty="0">
                    <a:latin typeface="+mn-ea"/>
                    <a:ea typeface="宋体" panose="02010600030101010101" pitchFamily="2" charset="-122"/>
                    <a:cs typeface="+mn-cs"/>
                  </a:rPr>
                  <a:t>3</a:t>
                </a:r>
                <a:r>
                  <a:rPr kumimoji="1" lang="zh-CN" altLang="en-US" sz="1600" kern="1200" cap="none" spc="0" normalizeH="0" baseline="0" noProof="0" dirty="0">
                    <a:latin typeface="+mn-ea"/>
                    <a:ea typeface="宋体" panose="02010600030101010101" pitchFamily="2" charset="-122"/>
                    <a:cs typeface="+mn-cs"/>
                  </a:rPr>
                  <a:t>月，法国博物学家</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阿尔芒</a:t>
                </a:r>
                <a:r>
                  <a:rPr kumimoji="1" lang="en-US"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戴维神父在中国四</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川雅安宝兴县的邓池沟教</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堂附近科学考察时，发</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现了当地人称为白熊、</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花熊的踪迹。通过当</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地猎人的帮助，</a:t>
                </a:r>
                <a:r>
                  <a:rPr kumimoji="1" lang="en-US" sz="1600" kern="1200" cap="none" spc="0" normalizeH="0" baseline="0" noProof="0" dirty="0">
                    <a:latin typeface="+mn-ea"/>
                    <a:ea typeface="宋体" panose="02010600030101010101" pitchFamily="2" charset="-122"/>
                    <a:cs typeface="+mn-cs"/>
                  </a:rPr>
                  <a:t> 4</a:t>
                </a:r>
                <a:r>
                  <a:rPr kumimoji="1" lang="zh-CN" altLang="en-US" sz="1600" kern="1200" cap="none" spc="0" normalizeH="0" baseline="0" noProof="0" dirty="0">
                    <a:latin typeface="+mn-ea"/>
                    <a:ea typeface="宋体" panose="02010600030101010101" pitchFamily="2" charset="-122"/>
                    <a:cs typeface="+mn-cs"/>
                  </a:rPr>
                  <a:t>月</a:t>
                </a:r>
                <a:r>
                  <a:rPr kumimoji="1" lang="en-US" sz="1600" kern="1200" cap="none" spc="0" normalizeH="0" baseline="0" noProof="0" dirty="0">
                    <a:latin typeface="+mn-ea"/>
                    <a:ea typeface="宋体" panose="02010600030101010101" pitchFamily="2" charset="-122"/>
                    <a:cs typeface="+mn-cs"/>
                  </a:rPr>
                  <a:t>1</a:t>
                </a:r>
                <a:endParaRPr kumimoji="1" lang="en-US"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日采集到白熊标本，</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            毛色有黑有白，脚掌</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底部多毛，样子像熊，</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            是他从未见过的奇异</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动物。它的标本和骨骼运到</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法国。经巴黎自然历史博物馆</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科学家阿尔封斯</a:t>
                </a:r>
                <a:r>
                  <a:rPr kumimoji="1" lang="en-US"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米勒</a:t>
                </a:r>
                <a:r>
                  <a:rPr kumimoji="1" lang="en-US"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爱德华兹</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鉴定，</a:t>
                </a:r>
                <a:r>
                  <a:rPr kumimoji="1" lang="en-US"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黑白熊</a:t>
                </a:r>
                <a:r>
                  <a:rPr kumimoji="1" lang="en-US"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是一个新物种，</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定名为猫熊，鉴定报告发表在</a:t>
                </a:r>
                <a:r>
                  <a:rPr kumimoji="1" lang="en-US" sz="1600" kern="1200" cap="none" spc="0" normalizeH="0" baseline="0" noProof="0" dirty="0">
                    <a:latin typeface="+mn-ea"/>
                    <a:ea typeface="宋体" panose="02010600030101010101" pitchFamily="2" charset="-122"/>
                    <a:cs typeface="+mn-cs"/>
                  </a:rPr>
                  <a:t>1869</a:t>
                </a:r>
                <a:endParaRPr kumimoji="1" lang="en-US"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年</a:t>
                </a:r>
                <a:r>
                  <a:rPr kumimoji="1" lang="en-US" altLang="zh-CN" sz="1600" kern="1200" cap="none" spc="0" normalizeH="0" baseline="0" noProof="0" dirty="0">
                    <a:latin typeface="+mn-ea"/>
                    <a:ea typeface="宋体" panose="02010600030101010101" pitchFamily="2" charset="-122"/>
                    <a:cs typeface="+mn-cs"/>
                  </a:rPr>
                  <a:t>《</a:t>
                </a:r>
                <a:r>
                  <a:rPr kumimoji="1" lang="zh-CN" altLang="en-US" sz="1600" kern="1200" cap="none" spc="0" normalizeH="0" baseline="0" noProof="0" dirty="0">
                    <a:latin typeface="+mn-ea"/>
                    <a:ea typeface="宋体" panose="02010600030101010101" pitchFamily="2" charset="-122"/>
                    <a:cs typeface="+mn-cs"/>
                  </a:rPr>
                  <a:t>巴黎自然历史博物馆之新文档</a:t>
                </a:r>
                <a:r>
                  <a:rPr kumimoji="1" lang="en-US" altLang="zh-CN" sz="1600" kern="1200" cap="none" spc="0" normalizeH="0" baseline="0" noProof="0" dirty="0">
                    <a:latin typeface="+mn-ea"/>
                    <a:ea typeface="宋体" panose="02010600030101010101" pitchFamily="2" charset="-122"/>
                    <a:cs typeface="+mn-cs"/>
                  </a:rPr>
                  <a:t>》</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第五卷，从此，匿居荒野的猫熊进入</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人类文明的视野。</a:t>
                </a:r>
                <a:endParaRPr kumimoji="1" lang="zh-CN" altLang="en-US" sz="1600" kern="1200" cap="none" spc="0" normalizeH="0" baseline="0" noProof="0" dirty="0">
                  <a:latin typeface="+mn-ea"/>
                  <a:ea typeface="宋体" panose="02010600030101010101" pitchFamily="2" charset="-122"/>
                  <a:cs typeface="+mn-cs"/>
                </a:endParaRPr>
              </a:p>
              <a:p>
                <a:pPr marR="0" defTabSz="914400">
                  <a:buClrTx/>
                  <a:buSzTx/>
                  <a:buFontTx/>
                  <a:defRPr/>
                </a:pPr>
                <a:endParaRPr kumimoji="1" lang="zh-CN" altLang="en-US" sz="1600" kern="1200" cap="none" spc="0" normalizeH="0" baseline="0" noProof="0" dirty="0">
                  <a:latin typeface="+mn-ea"/>
                  <a:ea typeface="宋体" panose="02010600030101010101" pitchFamily="2" charset="-122"/>
                  <a:cs typeface="+mn-cs"/>
                </a:endParaRPr>
              </a:p>
            </p:txBody>
          </p:sp>
        </p:grpSp>
        <p:grpSp>
          <p:nvGrpSpPr>
            <p:cNvPr id="7172" name="组合 7"/>
            <p:cNvGrpSpPr/>
            <p:nvPr/>
          </p:nvGrpSpPr>
          <p:grpSpPr>
            <a:xfrm>
              <a:off x="10688" y="1238"/>
              <a:ext cx="1182" cy="4467"/>
              <a:chOff x="642918" y="5322099"/>
              <a:chExt cx="750525" cy="2836486"/>
            </a:xfrm>
          </p:grpSpPr>
          <p:sp>
            <p:nvSpPr>
              <p:cNvPr id="9" name="流程图: 显示 8"/>
              <p:cNvSpPr/>
              <p:nvPr/>
            </p:nvSpPr>
            <p:spPr>
              <a:xfrm rot="5400000">
                <a:off x="643574" y="5357938"/>
                <a:ext cx="785708" cy="714031"/>
              </a:xfrm>
              <a:prstGeom prst="flowChartDisplay">
                <a:avLst/>
              </a:prstGeom>
              <a:blipFill>
                <a:blip r:embed="rId1"/>
                <a:tile tx="0" ty="0" sx="100000" sy="100000" flip="none" algn="tl"/>
              </a:blipFill>
              <a:ln>
                <a:solidFill>
                  <a:schemeClr val="accent4">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0" name="流程图: 显示 9"/>
              <p:cNvSpPr/>
              <p:nvPr/>
            </p:nvSpPr>
            <p:spPr>
              <a:xfrm rot="5400000">
                <a:off x="595958" y="6097615"/>
                <a:ext cx="858723" cy="710857"/>
              </a:xfrm>
              <a:prstGeom prst="flowChartDisplay">
                <a:avLst/>
              </a:prstGeom>
              <a:blipFill>
                <a:blip r:embed="rId1"/>
                <a:tile tx="0" ty="0" sx="100000" sy="100000" flip="none" algn="tl"/>
              </a:blipFill>
              <a:ln>
                <a:solidFill>
                  <a:schemeClr val="accent4">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1" name="流程图: 显示 10"/>
              <p:cNvSpPr/>
              <p:nvPr/>
            </p:nvSpPr>
            <p:spPr>
              <a:xfrm rot="5400000">
                <a:off x="607079" y="6680150"/>
                <a:ext cx="785709" cy="714031"/>
              </a:xfrm>
              <a:prstGeom prst="flowChartDisplay">
                <a:avLst/>
              </a:prstGeom>
              <a:blipFill>
                <a:blip r:embed="rId1"/>
                <a:tile tx="0" ty="0" sx="100000" sy="100000" flip="none" algn="tl"/>
              </a:blipFill>
              <a:ln>
                <a:solidFill>
                  <a:schemeClr val="accent4">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2" name="流程图: 显示 11"/>
              <p:cNvSpPr/>
              <p:nvPr/>
            </p:nvSpPr>
            <p:spPr>
              <a:xfrm rot="5400000">
                <a:off x="607080" y="7323003"/>
                <a:ext cx="785708" cy="714031"/>
              </a:xfrm>
              <a:prstGeom prst="flowChartDisplay">
                <a:avLst/>
              </a:prstGeom>
              <a:blipFill>
                <a:blip r:embed="rId1"/>
                <a:tile tx="0" ty="0" sx="100000" sy="100000" flip="none" algn="tl"/>
              </a:blipFill>
              <a:ln>
                <a:solidFill>
                  <a:schemeClr val="accent4">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3" name="矩形 12"/>
              <p:cNvSpPr/>
              <p:nvPr/>
            </p:nvSpPr>
            <p:spPr>
              <a:xfrm>
                <a:off x="642918" y="5357818"/>
                <a:ext cx="750525" cy="2800767"/>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发</a:t>
                </a:r>
                <a:endParaRPr kumimoji="1" lang="en-US" altLang="zh-CN"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现</a:t>
                </a:r>
                <a:endParaRPr kumimoji="1" lang="en-US" altLang="zh-CN"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始</a:t>
                </a:r>
                <a:endParaRPr kumimoji="1" lang="en-US" altLang="zh-CN"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rPr>
                  <a:t>末</a:t>
                </a:r>
                <a:endParaRPr kumimoji="1" lang="zh-CN" altLang="en-US" sz="4400" b="1" i="0" u="none" strike="noStrike" kern="1200" cap="none" spc="0" normalizeH="0" baseline="0" noProof="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uLnTx/>
                  <a:uFillTx/>
                  <a:latin typeface="Times New Roman" panose="02020603050405020304" pitchFamily="18" charset="0"/>
                  <a:ea typeface="宋体" panose="02010600030101010101" pitchFamily="2" charset="-122"/>
                  <a:cs typeface="+mn-cs"/>
                </a:endParaRPr>
              </a:p>
            </p:txBody>
          </p:sp>
        </p:grpSp>
      </p:grpSp>
      <p:grpSp>
        <p:nvGrpSpPr>
          <p:cNvPr id="2" name="组合 1"/>
          <p:cNvGrpSpPr/>
          <p:nvPr/>
        </p:nvGrpSpPr>
        <p:grpSpPr>
          <a:xfrm>
            <a:off x="346075" y="952500"/>
            <a:ext cx="3616325" cy="4199890"/>
            <a:chOff x="1675" y="1575"/>
            <a:chExt cx="5695" cy="6614"/>
          </a:xfrm>
        </p:grpSpPr>
        <p:grpSp>
          <p:nvGrpSpPr>
            <p:cNvPr id="7170" name="组合 1"/>
            <p:cNvGrpSpPr/>
            <p:nvPr/>
          </p:nvGrpSpPr>
          <p:grpSpPr>
            <a:xfrm>
              <a:off x="2138" y="1575"/>
              <a:ext cx="5232" cy="6585"/>
              <a:chOff x="354412" y="1223148"/>
              <a:chExt cx="3321874" cy="4214842"/>
            </a:xfrm>
          </p:grpSpPr>
          <p:sp>
            <p:nvSpPr>
              <p:cNvPr id="3" name="流程图: 联系 2"/>
              <p:cNvSpPr/>
              <p:nvPr/>
            </p:nvSpPr>
            <p:spPr>
              <a:xfrm>
                <a:off x="354412" y="1223148"/>
                <a:ext cx="3142528" cy="4214842"/>
              </a:xfrm>
              <a:prstGeom prst="flowChartConnector">
                <a:avLst/>
              </a:prstGeom>
              <a:noFill/>
              <a:ln w="38100">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 name="TextBox 3"/>
              <p:cNvSpPr txBox="1"/>
              <p:nvPr/>
            </p:nvSpPr>
            <p:spPr>
              <a:xfrm>
                <a:off x="752782" y="1373564"/>
                <a:ext cx="2923504" cy="4030823"/>
              </a:xfrm>
              <a:prstGeom prst="rect">
                <a:avLst/>
              </a:prstGeom>
              <a:noFill/>
            </p:spPr>
            <p:txBody>
              <a:bodyPr>
                <a:spAutoFit/>
              </a:bodyPr>
              <a:lstStyle/>
              <a:p>
                <a:pPr marR="0" defTabSz="914400">
                  <a:buClrTx/>
                  <a:buSzTx/>
                  <a:buFontTx/>
                  <a:defRPr/>
                </a:pPr>
                <a:r>
                  <a:rPr kumimoji="1" lang="en-US" altLang="zh-CN" sz="1600" kern="1200" cap="none" spc="0" normalizeH="0" baseline="0" noProof="0" dirty="0">
                    <a:latin typeface="Times New Roman" panose="02020603050405020304" pitchFamily="18" charset="0"/>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大熊猫的祖先</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 是始熊猫，化石出土</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  于中国云南禄丰和元谋</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  两地，地质年代约为</a:t>
                </a:r>
                <a:r>
                  <a:rPr kumimoji="1" lang="en-US" sz="1600" kern="1200" cap="none" spc="0" normalizeH="0" baseline="0" noProof="0" dirty="0">
                    <a:latin typeface="+mn-ea"/>
                    <a:ea typeface="宋体" panose="02010600030101010101" pitchFamily="2" charset="-122"/>
                    <a:cs typeface="+mn-cs"/>
                  </a:rPr>
                  <a:t>800</a:t>
                </a:r>
                <a:endParaRPr kumimoji="1" lang="en-US"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万年前中新世晚期。化石显</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示，大熊猫祖先出现在  </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en-US" sz="1600" kern="1200" cap="none" spc="0" normalizeH="0" baseline="0" noProof="0" dirty="0">
                    <a:latin typeface="+mn-ea"/>
                    <a:ea typeface="宋体" panose="02010600030101010101" pitchFamily="2" charset="-122"/>
                    <a:cs typeface="+mn-cs"/>
                  </a:rPr>
                  <a:t>2 </a:t>
                </a:r>
                <a:r>
                  <a:rPr kumimoji="1" lang="zh-CN" altLang="en-US" sz="1600" kern="1200" cap="none" spc="0" normalizeH="0" baseline="0" noProof="0" dirty="0">
                    <a:latin typeface="+mn-ea"/>
                    <a:ea typeface="宋体" panose="02010600030101010101" pitchFamily="2" charset="-122"/>
                    <a:cs typeface="+mn-cs"/>
                  </a:rPr>
                  <a:t>～</a:t>
                </a:r>
                <a:r>
                  <a:rPr kumimoji="1" lang="en-US" sz="1600" kern="1200" cap="none" spc="0" normalizeH="0" baseline="0" noProof="0" dirty="0">
                    <a:latin typeface="+mn-ea"/>
                    <a:ea typeface="宋体" panose="02010600030101010101" pitchFamily="2" charset="-122"/>
                    <a:cs typeface="+mn-cs"/>
                  </a:rPr>
                  <a:t>3</a:t>
                </a:r>
                <a:r>
                  <a:rPr kumimoji="1" lang="zh-CN" altLang="en-US" sz="1600" kern="1200" cap="none" spc="0" normalizeH="0" baseline="0" noProof="0" dirty="0">
                    <a:latin typeface="+mn-ea"/>
                    <a:ea typeface="宋体" panose="02010600030101010101" pitchFamily="2" charset="-122"/>
                    <a:cs typeface="+mn-cs"/>
                  </a:rPr>
                  <a:t>百万年前的洪积纪早</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期。距今几十万年前是大熊</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猫的极盛时期，它属于剑</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齿象古生物群，化石通常在海拔</a:t>
                </a:r>
                <a:r>
                  <a:rPr kumimoji="1" lang="en-US" sz="1600" kern="1200" cap="none" spc="0" normalizeH="0" baseline="0" noProof="0" dirty="0">
                    <a:latin typeface="+mn-ea"/>
                    <a:ea typeface="宋体" panose="02010600030101010101" pitchFamily="2" charset="-122"/>
                    <a:cs typeface="+mn-cs"/>
                  </a:rPr>
                  <a:t>500</a:t>
                </a:r>
                <a:r>
                  <a:rPr kumimoji="1" lang="zh-CN" altLang="en-US" sz="1600" kern="1200" cap="none" spc="0" normalizeH="0" baseline="0" noProof="0" dirty="0">
                    <a:latin typeface="+mn-ea"/>
                    <a:ea typeface="宋体" panose="02010600030101010101" pitchFamily="2" charset="-122"/>
                    <a:cs typeface="+mn-cs"/>
                  </a:rPr>
                  <a:t>～</a:t>
                </a:r>
                <a:r>
                  <a:rPr kumimoji="1" lang="en-US" sz="1600" kern="1200" cap="none" spc="0" normalizeH="0" baseline="0" noProof="0" dirty="0">
                    <a:latin typeface="+mn-ea"/>
                    <a:ea typeface="宋体" panose="02010600030101010101" pitchFamily="2" charset="-122"/>
                    <a:cs typeface="+mn-cs"/>
                  </a:rPr>
                  <a:t>700</a:t>
                </a:r>
                <a:r>
                  <a:rPr kumimoji="1" lang="zh-CN" altLang="en-US" sz="1600" kern="1200" cap="none" spc="0" normalizeH="0" baseline="0" noProof="0" dirty="0">
                    <a:latin typeface="+mn-ea"/>
                    <a:ea typeface="宋体" panose="02010600030101010101" pitchFamily="2" charset="-122"/>
                    <a:cs typeface="+mn-cs"/>
                  </a:rPr>
                  <a:t>米的温带或亚</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热带森林发现。后来同期</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的动物相继灭绝，大熊猫</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zh-CN" altLang="en-US" sz="1600" kern="1200" cap="none" spc="0" normalizeH="0" baseline="0" noProof="0" dirty="0">
                    <a:latin typeface="+mn-ea"/>
                    <a:ea typeface="宋体" panose="02010600030101010101" pitchFamily="2" charset="-122"/>
                    <a:cs typeface="+mn-cs"/>
                  </a:rPr>
                  <a:t>却孑遗至今，并保持原</a:t>
                </a:r>
                <a:endParaRPr kumimoji="1" lang="en-US" altLang="zh-CN" sz="1600" kern="1200" cap="none" spc="0" normalizeH="0" baseline="0" noProof="0" dirty="0">
                  <a:latin typeface="+mn-ea"/>
                  <a:ea typeface="宋体" panose="02010600030101010101" pitchFamily="2" charset="-122"/>
                  <a:cs typeface="+mn-cs"/>
                </a:endParaRPr>
              </a:p>
              <a:p>
                <a:pPr marR="0" defTabSz="914400">
                  <a:buClrTx/>
                  <a:buSzTx/>
                  <a:buFontTx/>
                  <a:defRPr/>
                </a:pPr>
                <a:r>
                  <a:rPr kumimoji="1" lang="en-US" altLang="zh-CN" sz="1600" kern="1200" cap="none" spc="0" normalizeH="0" baseline="0" noProof="0" dirty="0">
                    <a:latin typeface="+mn-ea"/>
                    <a:ea typeface="宋体" panose="02010600030101010101" pitchFamily="2" charset="-122"/>
                    <a:cs typeface="+mn-cs"/>
                  </a:rPr>
                  <a:t>  </a:t>
                </a:r>
                <a:r>
                  <a:rPr kumimoji="1" lang="zh-CN" altLang="en-US" sz="1600" kern="1200" cap="none" spc="0" normalizeH="0" baseline="0" noProof="0" dirty="0">
                    <a:latin typeface="+mn-ea"/>
                    <a:ea typeface="宋体" panose="02010600030101010101" pitchFamily="2" charset="-122"/>
                    <a:cs typeface="+mn-cs"/>
                  </a:rPr>
                  <a:t>有的古老特征。</a:t>
                </a:r>
                <a:endParaRPr kumimoji="1" lang="zh-CN" altLang="en-US" sz="1600" kern="1200" cap="none" spc="0" normalizeH="0" baseline="0" noProof="0" dirty="0">
                  <a:latin typeface="+mn-ea"/>
                  <a:ea typeface="宋体" panose="02010600030101010101" pitchFamily="2" charset="-122"/>
                  <a:cs typeface="+mn-cs"/>
                </a:endParaRPr>
              </a:p>
              <a:p>
                <a:pPr marR="0" defTabSz="914400">
                  <a:buClrTx/>
                  <a:buSzTx/>
                  <a:buFontTx/>
                  <a:defRPr/>
                </a:pPr>
                <a:endParaRPr kumimoji="1" lang="zh-CN" altLang="en-US" sz="1600" kern="1200" cap="none" spc="0" normalizeH="0" baseline="0" noProof="0" dirty="0">
                  <a:latin typeface="Times New Roman" panose="02020603050405020304" pitchFamily="18" charset="0"/>
                  <a:ea typeface="宋体" panose="02010600030101010101" pitchFamily="2" charset="-122"/>
                  <a:cs typeface="+mn-cs"/>
                </a:endParaRPr>
              </a:p>
            </p:txBody>
          </p:sp>
        </p:grpSp>
        <p:sp>
          <p:nvSpPr>
            <p:cNvPr id="14" name="十字星 13"/>
            <p:cNvSpPr/>
            <p:nvPr/>
          </p:nvSpPr>
          <p:spPr>
            <a:xfrm flipH="1">
              <a:off x="5320" y="7485"/>
              <a:ext cx="495" cy="705"/>
            </a:xfrm>
            <a:prstGeom prst="star4">
              <a:avLst/>
            </a:prstGeom>
            <a:blipFill>
              <a:blip r:embed="rId2"/>
              <a:tile tx="0" ty="0" sx="100000" sy="100000" flip="none" algn="tl"/>
            </a:blip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5" name="十字星 14"/>
            <p:cNvSpPr/>
            <p:nvPr/>
          </p:nvSpPr>
          <p:spPr>
            <a:xfrm>
              <a:off x="1675" y="6870"/>
              <a:ext cx="680" cy="858"/>
            </a:xfrm>
            <a:prstGeom prst="star4">
              <a:avLst/>
            </a:prstGeom>
            <a:blipFill>
              <a:blip r:embed="rId2"/>
              <a:tile tx="0" ty="0" sx="100000" sy="100000" flip="none" algn="tl"/>
            </a:blip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7175" name="组合 15"/>
            <p:cNvGrpSpPr/>
            <p:nvPr/>
          </p:nvGrpSpPr>
          <p:grpSpPr>
            <a:xfrm>
              <a:off x="1878" y="2460"/>
              <a:ext cx="1220" cy="4413"/>
              <a:chOff x="706084" y="3214678"/>
              <a:chExt cx="774268" cy="2801126"/>
            </a:xfrm>
          </p:grpSpPr>
          <p:sp>
            <p:nvSpPr>
              <p:cNvPr id="17" name="折角形 16"/>
              <p:cNvSpPr/>
              <p:nvPr/>
            </p:nvSpPr>
            <p:spPr>
              <a:xfrm rot="2453861">
                <a:off x="798108" y="3267051"/>
                <a:ext cx="642578" cy="714168"/>
              </a:xfrm>
              <a:prstGeom prst="foldedCorner">
                <a:avLst/>
              </a:prstGeom>
              <a:blipFill>
                <a:blip r:embed="rId3"/>
                <a:tile tx="0" ty="0" sx="100000" sy="100000" flip="none" algn="tl"/>
              </a:blipFill>
              <a:ln>
                <a:solidFill>
                  <a:schemeClr val="accent4">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8" name="折角形 17"/>
              <p:cNvSpPr/>
              <p:nvPr/>
            </p:nvSpPr>
            <p:spPr>
              <a:xfrm rot="15419921">
                <a:off x="741697" y="3894821"/>
                <a:ext cx="642751" cy="713977"/>
              </a:xfrm>
              <a:prstGeom prst="foldedCorner">
                <a:avLst/>
              </a:prstGeom>
              <a:blipFill>
                <a:blip r:embed="rId3"/>
                <a:tile tx="0" ty="0" sx="100000" sy="100000" flip="none" algn="tl"/>
              </a:blipFill>
              <a:ln>
                <a:solidFill>
                  <a:schemeClr val="accent4">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9" name="折角形 18"/>
              <p:cNvSpPr/>
              <p:nvPr/>
            </p:nvSpPr>
            <p:spPr>
              <a:xfrm rot="2453861">
                <a:off x="798108" y="4623969"/>
                <a:ext cx="642578" cy="714168"/>
              </a:xfrm>
              <a:prstGeom prst="foldedCorner">
                <a:avLst/>
              </a:prstGeom>
              <a:blipFill>
                <a:blip r:embed="rId3"/>
                <a:tile tx="0" ty="0" sx="100000" sy="100000" flip="none" algn="tl"/>
              </a:blipFill>
              <a:ln>
                <a:solidFill>
                  <a:schemeClr val="accent4">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0" name="折角形 19"/>
              <p:cNvSpPr/>
              <p:nvPr/>
            </p:nvSpPr>
            <p:spPr>
              <a:xfrm rot="18841914">
                <a:off x="801988" y="5337440"/>
                <a:ext cx="642752" cy="713977"/>
              </a:xfrm>
              <a:prstGeom prst="foldedCorner">
                <a:avLst/>
              </a:prstGeom>
              <a:blipFill>
                <a:blip r:embed="rId3"/>
                <a:tile tx="0" ty="0" sx="100000" sy="100000" flip="none" algn="tl"/>
              </a:blipFill>
              <a:ln>
                <a:solidFill>
                  <a:schemeClr val="accent4">
                    <a:lumMod val="40000"/>
                    <a:lumOff val="6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1" name="矩形 20"/>
              <p:cNvSpPr/>
              <p:nvPr/>
            </p:nvSpPr>
            <p:spPr>
              <a:xfrm>
                <a:off x="714356" y="3214678"/>
                <a:ext cx="750525" cy="2800767"/>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rPr>
                  <a:t>进</a:t>
                </a:r>
                <a:endParaRPr kumimoji="1" lang="en-US" altLang="zh-CN"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rPr>
                  <a:t>化</a:t>
                </a:r>
                <a:endParaRPr kumimoji="1" lang="en-US" altLang="zh-CN"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rPr>
                  <a:t>历</a:t>
                </a:r>
                <a:endParaRPr kumimoji="1" lang="en-US" altLang="zh-CN"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rPr>
                  <a:t>史</a:t>
                </a:r>
                <a:endParaRPr kumimoji="1" lang="zh-CN" altLang="en-US" sz="4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mn-ea"/>
                  <a:ea typeface="宋体" panose="02010600030101010101" pitchFamily="2" charset="-122"/>
                  <a:cs typeface="+mn-cs"/>
                </a:endParaRPr>
              </a:p>
            </p:txBody>
          </p:sp>
        </p:grpSp>
        <p:sp>
          <p:nvSpPr>
            <p:cNvPr id="49" name="十字星 48"/>
            <p:cNvSpPr/>
            <p:nvPr/>
          </p:nvSpPr>
          <p:spPr>
            <a:xfrm>
              <a:off x="2015" y="7208"/>
              <a:ext cx="680" cy="855"/>
            </a:xfrm>
            <a:prstGeom prst="star4">
              <a:avLst/>
            </a:prstGeom>
            <a:blipFill>
              <a:blip r:embed="rId2"/>
              <a:tile tx="0" ty="0" sx="100000" sy="100000" flip="none" algn="tl"/>
            </a:blip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Oval 2"/>
          <p:cNvSpPr/>
          <p:nvPr/>
        </p:nvSpPr>
        <p:spPr>
          <a:xfrm>
            <a:off x="2357438" y="1428750"/>
            <a:ext cx="4267200" cy="4114800"/>
          </a:xfrm>
          <a:prstGeom prst="ellipse">
            <a:avLst/>
          </a:prstGeom>
          <a:noFill/>
          <a:ln w="76200" cap="flat" cmpd="tri">
            <a:solidFill>
              <a:srgbClr val="FF6600"/>
            </a:solidFill>
            <a:prstDash val="dashDot"/>
            <a:headEnd type="none" w="med" len="med"/>
            <a:tailEnd type="none" w="med" len="med"/>
          </a:ln>
        </p:spPr>
        <p:txBody>
          <a:bodyPr wrap="none" anchor="ctr"/>
          <a:p>
            <a:endParaRPr lang="zh-CN" altLang="en-US" dirty="0">
              <a:latin typeface="Times New Roman" panose="02020603050405020304" pitchFamily="18" charset="0"/>
            </a:endParaRPr>
          </a:p>
        </p:txBody>
      </p:sp>
      <p:sp>
        <p:nvSpPr>
          <p:cNvPr id="8195" name="Text Box 4"/>
          <p:cNvSpPr txBox="1"/>
          <p:nvPr/>
        </p:nvSpPr>
        <p:spPr>
          <a:xfrm>
            <a:off x="2281238" y="1504950"/>
            <a:ext cx="5029200" cy="3548063"/>
          </a:xfrm>
          <a:prstGeom prst="rect">
            <a:avLst/>
          </a:prstGeom>
          <a:noFill/>
          <a:ln w="9525">
            <a:noFill/>
          </a:ln>
        </p:spPr>
        <p:txBody>
          <a:bodyPr>
            <a:spAutoFit/>
          </a:bodyPr>
          <a:p>
            <a:pPr>
              <a:lnSpc>
                <a:spcPct val="70000"/>
              </a:lnSpc>
              <a:spcBef>
                <a:spcPct val="50000"/>
              </a:spcBef>
            </a:pPr>
            <a:r>
              <a:rPr lang="en-US" altLang="zh-CN" sz="1500" dirty="0">
                <a:latin typeface="Times New Roman" panose="02020603050405020304" pitchFamily="18" charset="0"/>
              </a:rPr>
              <a:t>                        </a:t>
            </a:r>
            <a:endParaRPr lang="en-US" altLang="zh-CN" sz="1500" dirty="0">
              <a:latin typeface="Times New Roman" panose="02020603050405020304" pitchFamily="18" charset="0"/>
            </a:endParaRPr>
          </a:p>
          <a:p>
            <a:pPr>
              <a:lnSpc>
                <a:spcPct val="70000"/>
              </a:lnSpc>
              <a:spcBef>
                <a:spcPct val="50000"/>
              </a:spcBef>
            </a:pPr>
            <a:r>
              <a:rPr lang="en-US" altLang="zh-CN" sz="1500" dirty="0">
                <a:latin typeface="宋体" panose="02010600030101010101" pitchFamily="2" charset="-122"/>
              </a:rPr>
              <a:t>               </a:t>
            </a:r>
            <a:r>
              <a:rPr lang="zh-CN" altLang="en-US" sz="1500" dirty="0">
                <a:latin typeface="宋体" panose="02010600030101010101" pitchFamily="2" charset="-122"/>
              </a:rPr>
              <a:t>轻轻闭上眼，我进</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入了梦乡。眼前的黑暗发生</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了变化，以淡绿色为主色调的反</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剪，墙上装饰着几幅风景画。一缕</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缕温暖的阳光透过落地窗找到屋里</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褐色的书桌上，桌上放着一杯热气腾腾的咖</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啡和含苞欲放的白百合，深吸一口气，咖啡</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的醇香沁入鼻内，给人予舒服的感受。我</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轻轻的推开椅子，坐了下来。端起那热腾腾</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的咖啡杯，尝了一口，浅</a:t>
            </a:r>
            <a:r>
              <a:rPr lang="en-US" altLang="zh-CN" sz="1500" dirty="0">
                <a:latin typeface="宋体" panose="02010600030101010101" pitchFamily="2" charset="-122"/>
              </a:rPr>
              <a:t>so</a:t>
            </a:r>
            <a:r>
              <a:rPr lang="zh-CN" altLang="en-US" sz="1500" dirty="0">
                <a:latin typeface="宋体" panose="02010600030101010101" pitchFamily="2" charset="-122"/>
              </a:rPr>
              <a:t>褐色的液体流进</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了我的口里，只有一个词可以形容</a:t>
            </a:r>
            <a:endParaRPr lang="zh-CN" altLang="en-US" sz="1500" dirty="0">
              <a:latin typeface="宋体" panose="02010600030101010101" pitchFamily="2" charset="-122"/>
            </a:endParaRPr>
          </a:p>
          <a:p>
            <a:pPr>
              <a:lnSpc>
                <a:spcPct val="70000"/>
              </a:lnSpc>
              <a:spcBef>
                <a:spcPct val="50000"/>
              </a:spcBef>
            </a:pPr>
            <a:r>
              <a:rPr lang="zh-CN" altLang="en-US" sz="1500" dirty="0">
                <a:latin typeface="宋体" panose="02010600030101010101" pitchFamily="2" charset="-122"/>
              </a:rPr>
              <a:t>          </a:t>
            </a:r>
            <a:r>
              <a:rPr lang="zh-CN" altLang="en-US" sz="1500" dirty="0">
                <a:latin typeface="Times New Roman" panose="02020603050405020304" pitchFamily="18" charset="0"/>
              </a:rPr>
              <a:t>“</a:t>
            </a:r>
            <a:r>
              <a:rPr lang="zh-CN" altLang="en-US" sz="1500" dirty="0">
                <a:latin typeface="宋体" panose="02010600030101010101" pitchFamily="2" charset="-122"/>
              </a:rPr>
              <a:t>苦涩</a:t>
            </a:r>
            <a:r>
              <a:rPr lang="zh-CN" altLang="en-US" sz="1500" dirty="0">
                <a:latin typeface="Times New Roman" panose="02020603050405020304" pitchFamily="18" charset="0"/>
              </a:rPr>
              <a:t>”</a:t>
            </a:r>
            <a:r>
              <a:rPr lang="zh-CN" altLang="en-US" sz="1500" dirty="0">
                <a:latin typeface="宋体" panose="02010600030101010101" pitchFamily="2" charset="-122"/>
              </a:rPr>
              <a:t>。 </a:t>
            </a:r>
            <a:endParaRPr lang="zh-CN" altLang="en-US" sz="1500" dirty="0">
              <a:latin typeface="宋体" panose="02010600030101010101" pitchFamily="2" charset="-122"/>
            </a:endParaRPr>
          </a:p>
        </p:txBody>
      </p:sp>
      <p:sp>
        <p:nvSpPr>
          <p:cNvPr id="8196" name="WordArt 7"/>
          <p:cNvSpPr>
            <a:spLocks noTextEdit="1"/>
          </p:cNvSpPr>
          <p:nvPr/>
        </p:nvSpPr>
        <p:spPr>
          <a:xfrm>
            <a:off x="5484813" y="1649413"/>
            <a:ext cx="990600" cy="1219200"/>
          </a:xfrm>
          <a:prstGeom prst="rect">
            <a:avLst/>
          </a:prstGeom>
        </p:spPr>
        <p:txBody>
          <a:bodyPr wrap="none" fromWordArt="1">
            <a:prstTxWarp prst="textPlain">
              <a:avLst>
                <a:gd name="adj" fmla="val 50000"/>
              </a:avLst>
            </a:prstTxWarp>
            <a:normAutofit/>
          </a:bodyPr>
          <a:p>
            <a:pPr algn="ctr"/>
            <a:r>
              <a:rPr lang="zh-CN" altLang="en-US" sz="3600" b="1">
                <a:gradFill rotWithShape="1">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华文行楷" panose="02010800040101010101" pitchFamily="2" charset="-122"/>
                <a:ea typeface="华文行楷" panose="02010800040101010101" pitchFamily="2" charset="-122"/>
              </a:rPr>
              <a:t>梦</a:t>
            </a:r>
            <a:endParaRPr lang="zh-CN" altLang="en-US" sz="3600" b="1">
              <a:gradFill rotWithShape="1">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华文行楷" panose="02010800040101010101" pitchFamily="2" charset="-122"/>
              <a:ea typeface="华文行楷" panose="02010800040101010101" pitchFamily="2" charset="-122"/>
            </a:endParaRPr>
          </a:p>
        </p:txBody>
      </p:sp>
      <p:sp>
        <p:nvSpPr>
          <p:cNvPr id="8197" name="WordArt 8"/>
          <p:cNvSpPr>
            <a:spLocks noTextEdit="1"/>
          </p:cNvSpPr>
          <p:nvPr/>
        </p:nvSpPr>
        <p:spPr>
          <a:xfrm>
            <a:off x="6091238" y="2800350"/>
            <a:ext cx="990600" cy="990600"/>
          </a:xfrm>
          <a:prstGeom prst="rect">
            <a:avLst/>
          </a:prstGeom>
        </p:spPr>
        <p:txBody>
          <a:bodyPr wrap="none" fromWordArt="1">
            <a:prstTxWarp prst="textPlain">
              <a:avLst>
                <a:gd name="adj" fmla="val 50000"/>
              </a:avLst>
            </a:prstTxWarp>
            <a:normAutofit/>
          </a:bodyPr>
          <a:p>
            <a:pPr algn="ctr"/>
            <a:r>
              <a:rPr lang="zh-CN" altLang="en-US" sz="3600" b="1">
                <a:gradFill rotWithShape="1">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华文行楷" panose="02010800040101010101" pitchFamily="2" charset="-122"/>
                <a:ea typeface="华文行楷" panose="02010800040101010101" pitchFamily="2" charset="-122"/>
              </a:rPr>
              <a:t>乡</a:t>
            </a:r>
            <a:endParaRPr lang="zh-CN" altLang="en-US" sz="3600" b="1">
              <a:gradFill rotWithShape="1">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华文行楷" panose="02010800040101010101" pitchFamily="2" charset="-122"/>
              <a:ea typeface="华文行楷" panose="02010800040101010101" pitchFamily="2" charset="-122"/>
            </a:endParaRPr>
          </a:p>
        </p:txBody>
      </p:sp>
      <p:sp>
        <p:nvSpPr>
          <p:cNvPr id="8198" name="AutoShape 10" descr="FG016"/>
          <p:cNvSpPr>
            <a:spLocks noChangeAspect="1"/>
          </p:cNvSpPr>
          <p:nvPr/>
        </p:nvSpPr>
        <p:spPr>
          <a:xfrm>
            <a:off x="4419600" y="2347913"/>
            <a:ext cx="296863" cy="296862"/>
          </a:xfrm>
          <a:prstGeom prst="rect">
            <a:avLst/>
          </a:prstGeom>
          <a:noFill/>
          <a:ln w="9525">
            <a:noFill/>
          </a:ln>
        </p:spPr>
        <p:txBody>
          <a:bodyPr/>
          <a:p>
            <a:endParaRPr lang="zh-CN" altLang="en-US" dirty="0">
              <a:latin typeface="Times New Roman" panose="02020603050405020304" pitchFamily="18" charset="0"/>
            </a:endParaRPr>
          </a:p>
        </p:txBody>
      </p:sp>
      <p:pic>
        <p:nvPicPr>
          <p:cNvPr id="8199" name="Picture 11" descr="FG016"/>
          <p:cNvPicPr>
            <a:picLocks noChangeAspect="1"/>
          </p:cNvPicPr>
          <p:nvPr/>
        </p:nvPicPr>
        <p:blipFill>
          <a:blip r:embed="rId1"/>
          <a:stretch>
            <a:fillRect/>
          </a:stretch>
        </p:blipFill>
        <p:spPr>
          <a:xfrm>
            <a:off x="4186238" y="4781550"/>
            <a:ext cx="914400" cy="612775"/>
          </a:xfrm>
          <a:prstGeom prst="rect">
            <a:avLst/>
          </a:prstGeom>
          <a:noFill/>
          <a:ln w="9525">
            <a:noFill/>
          </a:ln>
        </p:spPr>
      </p:pic>
    </p:spTree>
  </p:cSld>
  <p:clrMapOvr>
    <a:masterClrMapping/>
  </p:clrMapOvr>
</p:sld>
</file>

<file path=ppt/theme/theme1.xml><?xml version="1.0" encoding="utf-8"?>
<a:theme xmlns:a="http://schemas.openxmlformats.org/drawingml/2006/main" name="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2395</Words>
  <Application>WPS 演示</Application>
  <PresentationFormat>全屏显示(4:3)</PresentationFormat>
  <Paragraphs>197</Paragraphs>
  <Slides>9</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9</vt:i4>
      </vt:variant>
    </vt:vector>
  </HeadingPairs>
  <TitlesOfParts>
    <vt:vector size="21" baseType="lpstr">
      <vt:lpstr>Arial</vt:lpstr>
      <vt:lpstr>宋体</vt:lpstr>
      <vt:lpstr>Wingdings</vt:lpstr>
      <vt:lpstr>Times New Roman</vt:lpstr>
      <vt:lpstr>变体美术字</vt:lpstr>
      <vt:lpstr>方正姚体</vt:lpstr>
      <vt:lpstr>华文琥珀</vt:lpstr>
      <vt:lpstr>华文行楷</vt:lpstr>
      <vt:lpstr>微软雅黑</vt:lpstr>
      <vt:lpstr>Arial Unicode MS</vt:lpstr>
      <vt:lpstr>Calibri</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39</cp:revision>
  <dcterms:created xsi:type="dcterms:W3CDTF">2000-10-16T07:31:00Z</dcterms:created>
  <dcterms:modified xsi:type="dcterms:W3CDTF">2022-03-24T08:44:43Z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