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67" d="100"/>
          <a:sy n="67" d="100"/>
        </p:scale>
        <p:origin x="644" y="5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5E3E823B-5AF5-9DFC-48B1-2B5F258BCB0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>
            <a:extLst>
              <a:ext uri="{FF2B5EF4-FFF2-40B4-BE49-F238E27FC236}">
                <a16:creationId xmlns:a16="http://schemas.microsoft.com/office/drawing/2014/main" id="{225F4B36-F9FB-1F7F-A65B-018EAD145A4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B6F6955F-D057-31AF-97AE-657506F5365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3DF875-1772-41E9-B1A8-79654DF6FD72}" type="datetimeFigureOut">
              <a:rPr lang="zh-CN" altLang="en-US" smtClean="0"/>
              <a:t>2023/1/5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5FE2E1EC-458E-ED02-C28A-C78CA7807C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235F87D1-326F-CABD-7890-66813E83F94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B1288C-6430-4E87-8ED2-9CD3003B9C7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7787488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E59AA8D7-65D8-E4C0-05FD-E15AA9E33DA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DC06D265-3C29-EF0A-5498-56C3C398072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1248E95C-A727-341E-8107-237FD0D8AF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3DF875-1772-41E9-B1A8-79654DF6FD72}" type="datetimeFigureOut">
              <a:rPr lang="zh-CN" altLang="en-US" smtClean="0"/>
              <a:t>2023/1/5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5295BC2B-6125-F52F-8571-E65F523C7F1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FC18DD2F-B356-8961-52D7-86EF573BD87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B1288C-6430-4E87-8ED2-9CD3003B9C7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8368044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DFC19820-3B27-269D-14AB-730E4DE5CD0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id="{11B05D07-6922-DD5B-3B70-4B98A379BD1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0DA83CF2-7543-2C9E-0812-18A8E2F7007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3DF875-1772-41E9-B1A8-79654DF6FD72}" type="datetimeFigureOut">
              <a:rPr lang="zh-CN" altLang="en-US" smtClean="0"/>
              <a:t>2023/1/5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D1703085-7C7B-C378-0F37-D68EE0712FC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892CCB28-5F7C-0E4B-D424-2F38DEDCDAB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B1288C-6430-4E87-8ED2-9CD3003B9C7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9775411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ECA1CC02-53E9-3388-C187-7D960A37084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8C8D09F8-6BBC-94AD-C156-076C5A9017B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内容占位符 3">
            <a:extLst>
              <a:ext uri="{FF2B5EF4-FFF2-40B4-BE49-F238E27FC236}">
                <a16:creationId xmlns:a16="http://schemas.microsoft.com/office/drawing/2014/main" id="{C1387A55-ED26-B9A2-6DAD-ABF3251941D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id="{ACD3F018-DBC2-4ACF-68AE-888D0970C19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3DF875-1772-41E9-B1A8-79654DF6FD72}" type="datetimeFigureOut">
              <a:rPr lang="zh-CN" altLang="en-US" smtClean="0"/>
              <a:t>2023/1/5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id="{7DEB5888-F3BF-9658-2B10-5844DDF6D72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id="{5C8EF351-B0BF-4D82-838A-481610A896D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B1288C-6430-4E87-8ED2-9CD3003B9C7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1955523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1C491F9C-4EE6-A517-067B-E06888F2D11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id="{4EBF65F3-6870-1A19-6D80-0E085907A91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>
            <a:extLst>
              <a:ext uri="{FF2B5EF4-FFF2-40B4-BE49-F238E27FC236}">
                <a16:creationId xmlns:a16="http://schemas.microsoft.com/office/drawing/2014/main" id="{B8ECCD19-221E-2B57-E127-44CD1923942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5" name="文本占位符 4">
            <a:extLst>
              <a:ext uri="{FF2B5EF4-FFF2-40B4-BE49-F238E27FC236}">
                <a16:creationId xmlns:a16="http://schemas.microsoft.com/office/drawing/2014/main" id="{4F2F09FA-892E-169D-5C92-C9EC3709EF3E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>
            <a:extLst>
              <a:ext uri="{FF2B5EF4-FFF2-40B4-BE49-F238E27FC236}">
                <a16:creationId xmlns:a16="http://schemas.microsoft.com/office/drawing/2014/main" id="{99FF55C3-1CE0-73F2-8BF9-5E4A392A1E6E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7" name="日期占位符 6">
            <a:extLst>
              <a:ext uri="{FF2B5EF4-FFF2-40B4-BE49-F238E27FC236}">
                <a16:creationId xmlns:a16="http://schemas.microsoft.com/office/drawing/2014/main" id="{1FD0FE6F-989E-9C39-ADC5-133393537EA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3DF875-1772-41E9-B1A8-79654DF6FD72}" type="datetimeFigureOut">
              <a:rPr lang="zh-CN" altLang="en-US" smtClean="0"/>
              <a:t>2023/1/5</a:t>
            </a:fld>
            <a:endParaRPr lang="zh-CN" altLang="en-US"/>
          </a:p>
        </p:txBody>
      </p:sp>
      <p:sp>
        <p:nvSpPr>
          <p:cNvPr id="8" name="页脚占位符 7">
            <a:extLst>
              <a:ext uri="{FF2B5EF4-FFF2-40B4-BE49-F238E27FC236}">
                <a16:creationId xmlns:a16="http://schemas.microsoft.com/office/drawing/2014/main" id="{2A3F5FB4-EFC5-48DA-C03C-2D5C4AAD028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>
            <a:extLst>
              <a:ext uri="{FF2B5EF4-FFF2-40B4-BE49-F238E27FC236}">
                <a16:creationId xmlns:a16="http://schemas.microsoft.com/office/drawing/2014/main" id="{029A8895-1478-033F-AA8A-7CE78936664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B1288C-6430-4E87-8ED2-9CD3003B9C7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5698252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E1AE7F09-CA8B-DBA9-D280-F48C7880263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>
            <a:extLst>
              <a:ext uri="{FF2B5EF4-FFF2-40B4-BE49-F238E27FC236}">
                <a16:creationId xmlns:a16="http://schemas.microsoft.com/office/drawing/2014/main" id="{ECD4CE8D-A077-4E7D-1DAD-64B3FEBB159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3DF875-1772-41E9-B1A8-79654DF6FD72}" type="datetimeFigureOut">
              <a:rPr lang="zh-CN" altLang="en-US" smtClean="0"/>
              <a:t>2023/1/5</a:t>
            </a:fld>
            <a:endParaRPr lang="zh-CN" altLang="en-US"/>
          </a:p>
        </p:txBody>
      </p:sp>
      <p:sp>
        <p:nvSpPr>
          <p:cNvPr id="4" name="页脚占位符 3">
            <a:extLst>
              <a:ext uri="{FF2B5EF4-FFF2-40B4-BE49-F238E27FC236}">
                <a16:creationId xmlns:a16="http://schemas.microsoft.com/office/drawing/2014/main" id="{EAE30E50-1DE1-0176-4E85-8AC35710E72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>
            <a:extLst>
              <a:ext uri="{FF2B5EF4-FFF2-40B4-BE49-F238E27FC236}">
                <a16:creationId xmlns:a16="http://schemas.microsoft.com/office/drawing/2014/main" id="{40604017-CD15-7270-7271-5131FF5E90B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B1288C-6430-4E87-8ED2-9CD3003B9C7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2685288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>
            <a:extLst>
              <a:ext uri="{FF2B5EF4-FFF2-40B4-BE49-F238E27FC236}">
                <a16:creationId xmlns:a16="http://schemas.microsoft.com/office/drawing/2014/main" id="{EDB5AB3E-23BC-51A5-8A71-F78BB4E2FAC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3DF875-1772-41E9-B1A8-79654DF6FD72}" type="datetimeFigureOut">
              <a:rPr lang="zh-CN" altLang="en-US" smtClean="0"/>
              <a:t>2023/1/5</a:t>
            </a:fld>
            <a:endParaRPr lang="zh-CN" altLang="en-US"/>
          </a:p>
        </p:txBody>
      </p:sp>
      <p:sp>
        <p:nvSpPr>
          <p:cNvPr id="3" name="页脚占位符 2">
            <a:extLst>
              <a:ext uri="{FF2B5EF4-FFF2-40B4-BE49-F238E27FC236}">
                <a16:creationId xmlns:a16="http://schemas.microsoft.com/office/drawing/2014/main" id="{1816EF94-C661-63C4-4AEC-1B6A3E24B2B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>
            <a:extLst>
              <a:ext uri="{FF2B5EF4-FFF2-40B4-BE49-F238E27FC236}">
                <a16:creationId xmlns:a16="http://schemas.microsoft.com/office/drawing/2014/main" id="{6F6B022E-8A5B-EE7D-D6D1-B9C6DD476B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B1288C-6430-4E87-8ED2-9CD3003B9C7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7090452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9EF053AC-F741-34BE-94F0-1D782C645F6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AE304A50-4493-07FB-6E0E-E30D97984E7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文本占位符 3">
            <a:extLst>
              <a:ext uri="{FF2B5EF4-FFF2-40B4-BE49-F238E27FC236}">
                <a16:creationId xmlns:a16="http://schemas.microsoft.com/office/drawing/2014/main" id="{77346F3A-167A-AA39-6708-B0BC9EE78FF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id="{7446D07E-5597-197E-C09E-B685CA3E19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3DF875-1772-41E9-B1A8-79654DF6FD72}" type="datetimeFigureOut">
              <a:rPr lang="zh-CN" altLang="en-US" smtClean="0"/>
              <a:t>2023/1/5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id="{833147A1-64DA-1C0D-7CE2-48D4E763C66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id="{03D90627-3013-87A1-D327-D0EA03B7B55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B1288C-6430-4E87-8ED2-9CD3003B9C7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7937471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1369D087-AFE7-F6A3-648D-C982C885E89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>
            <a:extLst>
              <a:ext uri="{FF2B5EF4-FFF2-40B4-BE49-F238E27FC236}">
                <a16:creationId xmlns:a16="http://schemas.microsoft.com/office/drawing/2014/main" id="{F3E3526C-C528-9E82-58D0-44C74F7A9EE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>
            <a:extLst>
              <a:ext uri="{FF2B5EF4-FFF2-40B4-BE49-F238E27FC236}">
                <a16:creationId xmlns:a16="http://schemas.microsoft.com/office/drawing/2014/main" id="{D5F97978-8668-0D2D-3A1E-BFC74A6B50C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id="{E6078213-0318-0EFB-C0E9-7604316C0B4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3DF875-1772-41E9-B1A8-79654DF6FD72}" type="datetimeFigureOut">
              <a:rPr lang="zh-CN" altLang="en-US" smtClean="0"/>
              <a:t>2023/1/5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id="{64618F72-50BF-3BE0-D7AA-3C4AE87418C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id="{14551BE5-FB01-036D-59A3-CBDCB7DF103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B1288C-6430-4E87-8ED2-9CD3003B9C7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4602519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AB872AA2-1179-BA12-52DB-6B56570C5CF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>
            <a:extLst>
              <a:ext uri="{FF2B5EF4-FFF2-40B4-BE49-F238E27FC236}">
                <a16:creationId xmlns:a16="http://schemas.microsoft.com/office/drawing/2014/main" id="{4C368006-C14A-F908-6C0D-3C5CEE967F7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09787E93-AB9C-5FA2-2A2E-7057D559429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3DF875-1772-41E9-B1A8-79654DF6FD72}" type="datetimeFigureOut">
              <a:rPr lang="zh-CN" altLang="en-US" smtClean="0"/>
              <a:t>2023/1/5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2B2FD341-4BC1-1027-D79A-A3D157FB440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9B6A108A-7C0F-E20F-AFBC-7E76D9A40C4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B1288C-6430-4E87-8ED2-9CD3003B9C7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9964541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>
            <a:extLst>
              <a:ext uri="{FF2B5EF4-FFF2-40B4-BE49-F238E27FC236}">
                <a16:creationId xmlns:a16="http://schemas.microsoft.com/office/drawing/2014/main" id="{844D1DD3-1DA8-F057-5BB3-3F2A53D5E218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>
            <a:extLst>
              <a:ext uri="{FF2B5EF4-FFF2-40B4-BE49-F238E27FC236}">
                <a16:creationId xmlns:a16="http://schemas.microsoft.com/office/drawing/2014/main" id="{5E3015A3-50F9-91BF-F565-434B6FB060E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A7040361-6378-F9BC-6CB0-E38964EC09E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3DF875-1772-41E9-B1A8-79654DF6FD72}" type="datetimeFigureOut">
              <a:rPr lang="zh-CN" altLang="en-US" smtClean="0"/>
              <a:t>2023/1/5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F9B02D2B-663B-81D9-38C9-00F19646FD3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3240D752-B7C7-38AE-B90F-91F3F2539FF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B1288C-6430-4E87-8ED2-9CD3003B9C7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6861752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>
            <a:extLst>
              <a:ext uri="{FF2B5EF4-FFF2-40B4-BE49-F238E27FC236}">
                <a16:creationId xmlns:a16="http://schemas.microsoft.com/office/drawing/2014/main" id="{F02A8189-5562-57C2-EC60-4EAFCE4DB44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id="{B65CFF68-E6C2-950A-03AC-FBFC18B9126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B3FEF306-D9AC-97FA-A6C4-6605F5F96A73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73DF875-1772-41E9-B1A8-79654DF6FD72}" type="datetimeFigureOut">
              <a:rPr lang="zh-CN" altLang="en-US" smtClean="0"/>
              <a:t>2023/1/5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18F62AD1-070D-0DFD-25CB-2F69B5D1E12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194EA34B-6ADC-481F-B0AD-B0F555D2BF6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5B1288C-6430-4E87-8ED2-9CD3003B9C7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2378547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>
            <a:extLst>
              <a:ext uri="{FF2B5EF4-FFF2-40B4-BE49-F238E27FC236}">
                <a16:creationId xmlns:a16="http://schemas.microsoft.com/office/drawing/2014/main" id="{B4DCDFD8-6696-0AA0-5F90-B6680D92E610}"/>
              </a:ext>
            </a:extLst>
          </p:cNvPr>
          <p:cNvSpPr txBox="1"/>
          <p:nvPr/>
        </p:nvSpPr>
        <p:spPr>
          <a:xfrm>
            <a:off x="271462" y="172462"/>
            <a:ext cx="11691938" cy="50167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b="1" dirty="0"/>
              <a:t>	Young students from across China said they have been     ___1__ _  (great) inspired by the special lecture given by Chinese astronauts, or taikonauts, from the country's space station held on Wednesday.</a:t>
            </a:r>
          </a:p>
          <a:p>
            <a:r>
              <a:rPr lang="en-US" altLang="zh-CN" sz="3200" b="1" dirty="0"/>
              <a:t>The   ______2___        (education) session is the third one of the series aiming to inspire the younger generation to pursue science. Apart from Beijing, young students from three provinces – east China's Shandong, central China's Henan and southwest China's Yunnan – also have attended the space class in ___3___ virtual way.</a:t>
            </a:r>
            <a:endParaRPr lang="zh-CN" altLang="en-US" sz="3200" b="1" dirty="0"/>
          </a:p>
        </p:txBody>
      </p:sp>
      <p:sp>
        <p:nvSpPr>
          <p:cNvPr id="11" name="文本框 10">
            <a:extLst>
              <a:ext uri="{FF2B5EF4-FFF2-40B4-BE49-F238E27FC236}">
                <a16:creationId xmlns:a16="http://schemas.microsoft.com/office/drawing/2014/main" id="{EB393BA6-8103-AF52-A43E-CEF9FC578147}"/>
              </a:ext>
            </a:extLst>
          </p:cNvPr>
          <p:cNvSpPr txBox="1"/>
          <p:nvPr/>
        </p:nvSpPr>
        <p:spPr>
          <a:xfrm>
            <a:off x="321800" y="642177"/>
            <a:ext cx="1812518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kumimoji="0" lang="en-US" altLang="zh-CN" sz="3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highlight>
                  <a:srgbClr val="FFFF00"/>
                </a:highlight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rPr>
              <a:t>greatly</a:t>
            </a:r>
            <a:endParaRPr lang="zh-CN" altLang="en-US" sz="3600" dirty="0">
              <a:highlight>
                <a:srgbClr val="FFFF00"/>
              </a:highlight>
            </a:endParaRPr>
          </a:p>
        </p:txBody>
      </p:sp>
      <p:sp>
        <p:nvSpPr>
          <p:cNvPr id="12" name="文本框 11">
            <a:extLst>
              <a:ext uri="{FF2B5EF4-FFF2-40B4-BE49-F238E27FC236}">
                <a16:creationId xmlns:a16="http://schemas.microsoft.com/office/drawing/2014/main" id="{47308732-9721-458C-851D-762E02D24DA6}"/>
              </a:ext>
            </a:extLst>
          </p:cNvPr>
          <p:cNvSpPr txBox="1"/>
          <p:nvPr/>
        </p:nvSpPr>
        <p:spPr>
          <a:xfrm>
            <a:off x="2192302" y="4415830"/>
            <a:ext cx="1039996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zh-CN" sz="3600" b="1" dirty="0">
                <a:solidFill>
                  <a:prstClr val="black"/>
                </a:solidFill>
                <a:highlight>
                  <a:srgbClr val="FFFF00"/>
                </a:highlight>
                <a:latin typeface="等线" panose="020F0502020204030204"/>
                <a:ea typeface="等线" panose="02010600030101010101" pitchFamily="2" charset="-122"/>
              </a:rPr>
              <a:t>a</a:t>
            </a:r>
            <a:endParaRPr lang="zh-CN" altLang="en-US" sz="3600" dirty="0">
              <a:highlight>
                <a:srgbClr val="FFFF00"/>
              </a:highlight>
            </a:endParaRPr>
          </a:p>
        </p:txBody>
      </p:sp>
      <p:sp>
        <p:nvSpPr>
          <p:cNvPr id="13" name="文本框 12">
            <a:extLst>
              <a:ext uri="{FF2B5EF4-FFF2-40B4-BE49-F238E27FC236}">
                <a16:creationId xmlns:a16="http://schemas.microsoft.com/office/drawing/2014/main" id="{E0BDEEC4-65EA-E9EB-88D1-62D47EE0C992}"/>
              </a:ext>
            </a:extLst>
          </p:cNvPr>
          <p:cNvSpPr txBox="1"/>
          <p:nvPr/>
        </p:nvSpPr>
        <p:spPr>
          <a:xfrm>
            <a:off x="1134859" y="2034510"/>
            <a:ext cx="2639090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kumimoji="0" lang="en-US" altLang="zh-CN" sz="3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highlight>
                  <a:srgbClr val="FFFF00"/>
                </a:highlight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rPr>
              <a:t>educational</a:t>
            </a:r>
            <a:endParaRPr lang="zh-CN" altLang="en-US" sz="3600" dirty="0">
              <a:highlight>
                <a:srgbClr val="FFFF00"/>
              </a:highlight>
            </a:endParaRPr>
          </a:p>
        </p:txBody>
      </p:sp>
    </p:spTree>
    <p:extLst>
      <p:ext uri="{BB962C8B-B14F-4D97-AF65-F5344CB8AC3E}">
        <p14:creationId xmlns:p14="http://schemas.microsoft.com/office/powerpoint/2010/main" val="21120700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>
            <a:extLst>
              <a:ext uri="{FF2B5EF4-FFF2-40B4-BE49-F238E27FC236}">
                <a16:creationId xmlns:a16="http://schemas.microsoft.com/office/drawing/2014/main" id="{B4DCDFD8-6696-0AA0-5F90-B6680D92E610}"/>
              </a:ext>
            </a:extLst>
          </p:cNvPr>
          <p:cNvSpPr txBox="1"/>
          <p:nvPr/>
        </p:nvSpPr>
        <p:spPr>
          <a:xfrm>
            <a:off x="271462" y="172462"/>
            <a:ext cx="11501438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b="1" dirty="0"/>
              <a:t>	In Dali City, Yunnan Province, some 100 primary and secondary students    ______4__________         (select) for the rare opportunity. Yunnan is known ___5___ its ethnic diversity.</a:t>
            </a:r>
          </a:p>
          <a:p>
            <a:r>
              <a:rPr lang="en-US" altLang="zh-CN" sz="3200" b="1" dirty="0"/>
              <a:t>       In Dali, there are 13 long-dwelling ethnic groups, and  </a:t>
            </a:r>
          </a:p>
          <a:p>
            <a:r>
              <a:rPr lang="en-US" altLang="zh-CN" sz="3200" b="1" dirty="0"/>
              <a:t>   ___6___________       (representative) from all the groups were present.</a:t>
            </a:r>
            <a:endParaRPr lang="zh-CN" altLang="en-US" sz="3200" b="1" dirty="0"/>
          </a:p>
        </p:txBody>
      </p:sp>
      <p:sp>
        <p:nvSpPr>
          <p:cNvPr id="11" name="文本框 10">
            <a:extLst>
              <a:ext uri="{FF2B5EF4-FFF2-40B4-BE49-F238E27FC236}">
                <a16:creationId xmlns:a16="http://schemas.microsoft.com/office/drawing/2014/main" id="{EB393BA6-8103-AF52-A43E-CEF9FC578147}"/>
              </a:ext>
            </a:extLst>
          </p:cNvPr>
          <p:cNvSpPr txBox="1"/>
          <p:nvPr/>
        </p:nvSpPr>
        <p:spPr>
          <a:xfrm>
            <a:off x="7191156" y="1126568"/>
            <a:ext cx="1633868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kumimoji="0" lang="en-US" altLang="zh-CN" sz="3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highlight>
                  <a:srgbClr val="FFFF00"/>
                </a:highlight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rPr>
              <a:t>for</a:t>
            </a:r>
            <a:endParaRPr lang="zh-CN" altLang="en-US" sz="3600" dirty="0">
              <a:highlight>
                <a:srgbClr val="FFFF00"/>
              </a:highlight>
            </a:endParaRPr>
          </a:p>
        </p:txBody>
      </p:sp>
      <p:sp>
        <p:nvSpPr>
          <p:cNvPr id="13" name="文本框 12">
            <a:extLst>
              <a:ext uri="{FF2B5EF4-FFF2-40B4-BE49-F238E27FC236}">
                <a16:creationId xmlns:a16="http://schemas.microsoft.com/office/drawing/2014/main" id="{E0BDEEC4-65EA-E9EB-88D1-62D47EE0C992}"/>
              </a:ext>
            </a:extLst>
          </p:cNvPr>
          <p:cNvSpPr txBox="1"/>
          <p:nvPr/>
        </p:nvSpPr>
        <p:spPr>
          <a:xfrm>
            <a:off x="3957637" y="575285"/>
            <a:ext cx="4276725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zh-CN" sz="3600" b="1" dirty="0">
                <a:solidFill>
                  <a:prstClr val="black"/>
                </a:solidFill>
                <a:highlight>
                  <a:srgbClr val="FFFF00"/>
                </a:highlight>
                <a:latin typeface="等线" panose="020F0502020204030204"/>
                <a:ea typeface="等线" panose="02010600030101010101" pitchFamily="2" charset="-122"/>
              </a:rPr>
              <a:t>have been selected</a:t>
            </a:r>
            <a:endParaRPr lang="zh-CN" altLang="en-US" sz="3600" dirty="0">
              <a:highlight>
                <a:srgbClr val="FFFF00"/>
              </a:highlight>
            </a:endParaRPr>
          </a:p>
        </p:txBody>
      </p:sp>
      <p:sp>
        <p:nvSpPr>
          <p:cNvPr id="3" name="文本框 2">
            <a:extLst>
              <a:ext uri="{FF2B5EF4-FFF2-40B4-BE49-F238E27FC236}">
                <a16:creationId xmlns:a16="http://schemas.microsoft.com/office/drawing/2014/main" id="{A7895B79-ADFA-FA06-BF49-01B883926657}"/>
              </a:ext>
            </a:extLst>
          </p:cNvPr>
          <p:cNvSpPr txBox="1"/>
          <p:nvPr/>
        </p:nvSpPr>
        <p:spPr>
          <a:xfrm>
            <a:off x="397669" y="2096136"/>
            <a:ext cx="3559968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kumimoji="0" lang="en-US" altLang="zh-CN" sz="3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highlight>
                  <a:srgbClr val="FFFF00"/>
                </a:highlight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rPr>
              <a:t>representatives</a:t>
            </a:r>
            <a:endParaRPr lang="zh-CN" altLang="en-US" sz="3600" dirty="0">
              <a:highlight>
                <a:srgbClr val="FFFF00"/>
              </a:highlight>
            </a:endParaRPr>
          </a:p>
        </p:txBody>
      </p:sp>
    </p:spTree>
    <p:extLst>
      <p:ext uri="{BB962C8B-B14F-4D97-AF65-F5344CB8AC3E}">
        <p14:creationId xmlns:p14="http://schemas.microsoft.com/office/powerpoint/2010/main" val="17635590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>
            <a:extLst>
              <a:ext uri="{FF2B5EF4-FFF2-40B4-BE49-F238E27FC236}">
                <a16:creationId xmlns:a16="http://schemas.microsoft.com/office/drawing/2014/main" id="{B4DCDFD8-6696-0AA0-5F90-B6680D92E610}"/>
              </a:ext>
            </a:extLst>
          </p:cNvPr>
          <p:cNvSpPr txBox="1"/>
          <p:nvPr/>
        </p:nvSpPr>
        <p:spPr>
          <a:xfrm>
            <a:off x="209550" y="382012"/>
            <a:ext cx="11639550" cy="55092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b="1" dirty="0"/>
              <a:t>	During the around-one-hour livestreamed session, they first learned ___7___ the taikonauts – Chen Dong, Liu Yang and Cai </a:t>
            </a:r>
            <a:r>
              <a:rPr lang="en-US" altLang="zh-CN" sz="3200" b="1" dirty="0" err="1"/>
              <a:t>Xuzhe</a:t>
            </a:r>
            <a:r>
              <a:rPr lang="en-US" altLang="zh-CN" sz="3200" b="1" dirty="0"/>
              <a:t> – live and work in the experiment cabinet at the </a:t>
            </a:r>
            <a:r>
              <a:rPr lang="en-US" altLang="zh-CN" sz="3200" b="1" dirty="0" err="1"/>
              <a:t>Wentian</a:t>
            </a:r>
            <a:r>
              <a:rPr lang="en-US" altLang="zh-CN" sz="3200" b="1" dirty="0"/>
              <a:t> lab module. Following that, they watched several scientific experiments   _________8________   (demonstrate) in a micro-gravity environment, including some water-related phenomena. The students also followed along with the taikonauts to do some of the experiments to ___9___ (well) understand the universe. Some of them also got the opportunity  ___10_________ (interact) with the taikonauts by asking or answering questions.</a:t>
            </a:r>
            <a:endParaRPr lang="zh-CN" altLang="en-US" sz="3200" b="1" dirty="0"/>
          </a:p>
        </p:txBody>
      </p:sp>
      <p:sp>
        <p:nvSpPr>
          <p:cNvPr id="8" name="文本框 7">
            <a:extLst>
              <a:ext uri="{FF2B5EF4-FFF2-40B4-BE49-F238E27FC236}">
                <a16:creationId xmlns:a16="http://schemas.microsoft.com/office/drawing/2014/main" id="{AFFE00EE-8A9F-C2BE-7DCF-B139CC835F7E}"/>
              </a:ext>
            </a:extLst>
          </p:cNvPr>
          <p:cNvSpPr txBox="1"/>
          <p:nvPr/>
        </p:nvSpPr>
        <p:spPr>
          <a:xfrm>
            <a:off x="2563110" y="4766613"/>
            <a:ext cx="2564439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zh-CN" sz="3600" b="1" dirty="0">
                <a:solidFill>
                  <a:prstClr val="black"/>
                </a:solidFill>
                <a:highlight>
                  <a:srgbClr val="FFFF00"/>
                </a:highlight>
                <a:latin typeface="等线" panose="020F0502020204030204"/>
                <a:ea typeface="等线" panose="02010600030101010101" pitchFamily="2" charset="-122"/>
              </a:rPr>
              <a:t>t</a:t>
            </a:r>
            <a:r>
              <a:rPr kumimoji="0" lang="en-US" altLang="zh-CN" sz="3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highlight>
                  <a:srgbClr val="FFFF00"/>
                </a:highlight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rPr>
              <a:t>o interact</a:t>
            </a:r>
            <a:endParaRPr lang="zh-CN" altLang="en-US" sz="3600" dirty="0">
              <a:highlight>
                <a:srgbClr val="FFFF00"/>
              </a:highlight>
            </a:endParaRPr>
          </a:p>
        </p:txBody>
      </p:sp>
      <p:sp>
        <p:nvSpPr>
          <p:cNvPr id="11" name="文本框 10">
            <a:extLst>
              <a:ext uri="{FF2B5EF4-FFF2-40B4-BE49-F238E27FC236}">
                <a16:creationId xmlns:a16="http://schemas.microsoft.com/office/drawing/2014/main" id="{EB393BA6-8103-AF52-A43E-CEF9FC578147}"/>
              </a:ext>
            </a:extLst>
          </p:cNvPr>
          <p:cNvSpPr txBox="1"/>
          <p:nvPr/>
        </p:nvSpPr>
        <p:spPr>
          <a:xfrm>
            <a:off x="8593764" y="3705612"/>
            <a:ext cx="2324100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zh-CN" sz="3600" b="1" dirty="0">
                <a:solidFill>
                  <a:prstClr val="black"/>
                </a:solidFill>
                <a:highlight>
                  <a:srgbClr val="FFFF00"/>
                </a:highlight>
                <a:latin typeface="等线" panose="020F0502020204030204"/>
                <a:ea typeface="等线" panose="02010600030101010101" pitchFamily="2" charset="-122"/>
              </a:rPr>
              <a:t>better</a:t>
            </a:r>
            <a:endParaRPr lang="zh-CN" altLang="en-US" sz="3600" dirty="0">
              <a:highlight>
                <a:srgbClr val="FFFF00"/>
              </a:highlight>
            </a:endParaRPr>
          </a:p>
        </p:txBody>
      </p:sp>
      <p:sp>
        <p:nvSpPr>
          <p:cNvPr id="12" name="文本框 11">
            <a:extLst>
              <a:ext uri="{FF2B5EF4-FFF2-40B4-BE49-F238E27FC236}">
                <a16:creationId xmlns:a16="http://schemas.microsoft.com/office/drawing/2014/main" id="{47308732-9721-458C-851D-762E02D24DA6}"/>
              </a:ext>
            </a:extLst>
          </p:cNvPr>
          <p:cNvSpPr txBox="1"/>
          <p:nvPr/>
        </p:nvSpPr>
        <p:spPr>
          <a:xfrm>
            <a:off x="4509313" y="2213062"/>
            <a:ext cx="3530009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kumimoji="0" lang="en-US" altLang="zh-CN" sz="3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highlight>
                  <a:srgbClr val="FFFF00"/>
                </a:highlight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rPr>
              <a:t>demonstrated</a:t>
            </a:r>
            <a:endParaRPr lang="zh-CN" altLang="en-US" sz="3600" dirty="0">
              <a:highlight>
                <a:srgbClr val="FFFF00"/>
              </a:highlight>
            </a:endParaRPr>
          </a:p>
        </p:txBody>
      </p:sp>
      <p:sp>
        <p:nvSpPr>
          <p:cNvPr id="3" name="文本框 2">
            <a:extLst>
              <a:ext uri="{FF2B5EF4-FFF2-40B4-BE49-F238E27FC236}">
                <a16:creationId xmlns:a16="http://schemas.microsoft.com/office/drawing/2014/main" id="{C9029A62-70FA-8B20-A711-6D2A36BD6CFF}"/>
              </a:ext>
            </a:extLst>
          </p:cNvPr>
          <p:cNvSpPr txBox="1"/>
          <p:nvPr/>
        </p:nvSpPr>
        <p:spPr>
          <a:xfrm>
            <a:off x="2647950" y="806331"/>
            <a:ext cx="1306034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zh-CN" sz="3600" b="1" dirty="0">
                <a:solidFill>
                  <a:prstClr val="black"/>
                </a:solidFill>
                <a:highlight>
                  <a:srgbClr val="FFFF00"/>
                </a:highlight>
                <a:latin typeface="等线" panose="020F0502020204030204"/>
                <a:ea typeface="等线" panose="02010600030101010101" pitchFamily="2" charset="-122"/>
              </a:rPr>
              <a:t>how</a:t>
            </a:r>
            <a:endParaRPr lang="zh-CN" altLang="en-US" sz="3600" dirty="0">
              <a:highlight>
                <a:srgbClr val="FFFF00"/>
              </a:highlight>
            </a:endParaRPr>
          </a:p>
        </p:txBody>
      </p:sp>
    </p:spTree>
    <p:extLst>
      <p:ext uri="{BB962C8B-B14F-4D97-AF65-F5344CB8AC3E}">
        <p14:creationId xmlns:p14="http://schemas.microsoft.com/office/powerpoint/2010/main" val="8239258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282</Words>
  <Application>Microsoft Office PowerPoint</Application>
  <PresentationFormat>宽屏</PresentationFormat>
  <Paragraphs>16</Paragraphs>
  <Slides>3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3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3</vt:i4>
      </vt:variant>
    </vt:vector>
  </HeadingPairs>
  <TitlesOfParts>
    <vt:vector size="7" baseType="lpstr">
      <vt:lpstr>等线</vt:lpstr>
      <vt:lpstr>等线 Light</vt:lpstr>
      <vt:lpstr>Arial</vt:lpstr>
      <vt:lpstr>Office 主题​​</vt:lpstr>
      <vt:lpstr>PowerPoint 演示文稿</vt:lpstr>
      <vt:lpstr>PowerPoint 演示文稿</vt:lpstr>
      <vt:lpstr>PowerPoint 演示文稿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Lenovo</dc:creator>
  <cp:lastModifiedBy>Lenovo</cp:lastModifiedBy>
  <cp:revision>1</cp:revision>
  <dcterms:created xsi:type="dcterms:W3CDTF">2023-01-05T02:44:50Z</dcterms:created>
  <dcterms:modified xsi:type="dcterms:W3CDTF">2023-01-05T02:45:08Z</dcterms:modified>
</cp:coreProperties>
</file>