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7" r:id="rId2"/>
    <p:sldId id="279" r:id="rId3"/>
    <p:sldId id="280" r:id="rId4"/>
    <p:sldId id="281" r:id="rId5"/>
    <p:sldId id="282" r:id="rId6"/>
    <p:sldId id="283" r:id="rId7"/>
    <p:sldId id="284" r:id="rId8"/>
    <p:sldId id="286" r:id="rId9"/>
    <p:sldId id="288" r:id="rId10"/>
    <p:sldId id="289" r:id="rId11"/>
    <p:sldId id="290" r:id="rId12"/>
    <p:sldId id="291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2048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2048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048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048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49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049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2049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049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2049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BE0A5BF-F457-471E-B58B-2D5F1E9612B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4AB02-F698-4D1F-94E4-30298C3DFD8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9FE95-6DE4-44E2-9269-7F2BC6D960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C6E4B-8758-472F-9B90-4132B3284ED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EF64A-7805-4577-9926-634DF1A758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157B3-8784-4881-AA36-6667456ABF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6975D-9EBA-4A74-9C89-8250137DF84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813EF-2E53-43EC-A1F5-0A80129782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E2A8A-18B9-4050-8528-6578672ABA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5A666E-1487-4842-8291-B9BADBFE535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DB8E9-F0C4-4B79-8718-0AAED81F8F2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468835A1-0572-4189-BEC0-13F47CE87B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38081;&#38025;&#33104;&#34432;&#26465;&#20214;&#30340;&#27979;&#35797;.r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43000" y="914400"/>
            <a:ext cx="7239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latin typeface="Arial Narrow" pitchFamily="34" charset="0"/>
              </a:rPr>
              <a:t>课题</a:t>
            </a:r>
            <a:r>
              <a:rPr kumimoji="1" lang="en-US" altLang="zh-CN" sz="4000">
                <a:latin typeface="Arial Narrow" pitchFamily="34" charset="0"/>
              </a:rPr>
              <a:t>3     </a:t>
            </a:r>
            <a:r>
              <a:rPr kumimoji="1" lang="zh-CN" altLang="en-US" sz="4000">
                <a:latin typeface="Arial Narrow" pitchFamily="34" charset="0"/>
              </a:rPr>
              <a:t>金属资源的利用和保护</a:t>
            </a:r>
          </a:p>
        </p:txBody>
      </p:sp>
      <p:pic>
        <p:nvPicPr>
          <p:cNvPr id="307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2060575"/>
            <a:ext cx="2863850" cy="3817938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111500" y="6105525"/>
            <a:ext cx="1901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（第</a:t>
            </a:r>
            <a:r>
              <a:rPr lang="en-US" altLang="zh-CN"/>
              <a:t>2</a:t>
            </a:r>
            <a:r>
              <a:rPr lang="zh-CN" altLang="en-US"/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187450" y="1125538"/>
            <a:ext cx="3448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/>
              <a:t>二、金属资源保护</a:t>
            </a:r>
          </a:p>
        </p:txBody>
      </p:sp>
      <p:pic>
        <p:nvPicPr>
          <p:cNvPr id="35844" name="Picture 4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714620"/>
            <a:ext cx="3743325" cy="2297113"/>
          </a:xfrm>
          <a:prstGeom prst="rect">
            <a:avLst/>
          </a:prstGeom>
          <a:noFill/>
        </p:spPr>
      </p:pic>
      <p:pic>
        <p:nvPicPr>
          <p:cNvPr id="35845" name="Picture 5" descr="铁制品表面喷漆"/>
          <p:cNvPicPr>
            <a:picLocks noChangeAspect="1" noChangeArrowheads="1"/>
          </p:cNvPicPr>
          <p:nvPr/>
        </p:nvPicPr>
        <p:blipFill>
          <a:blip r:embed="rId3"/>
          <a:srcRect l="18314" t="7176" r="8319" b="22812"/>
          <a:stretch>
            <a:fillRect/>
          </a:stretch>
        </p:blipFill>
        <p:spPr bwMode="auto">
          <a:xfrm>
            <a:off x="4929190" y="2111394"/>
            <a:ext cx="3311525" cy="4032250"/>
          </a:xfrm>
          <a:prstGeom prst="rect">
            <a:avLst/>
          </a:prstGeom>
          <a:noFill/>
        </p:spPr>
      </p:pic>
      <p:grpSp>
        <p:nvGrpSpPr>
          <p:cNvPr id="7" name="组合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图片 8" descr="IMG_20170131_141157.jpg"/>
            <p:cNvPicPr>
              <a:picLocks noChangeAspect="1"/>
            </p:cNvPicPr>
            <p:nvPr/>
          </p:nvPicPr>
          <p:blipFill>
            <a:blip r:embed="rId4" cstate="print"/>
            <a:srcRect l="3906" t="7291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357950" y="5786454"/>
              <a:ext cx="24817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2017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年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月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31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日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042988" y="1196975"/>
            <a:ext cx="3121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、金属的腐蚀和防护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755650" y="4762500"/>
            <a:ext cx="7804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现有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的铁钉、试管、</a:t>
            </a:r>
            <a:r>
              <a:rPr lang="zh-CN" altLang="en-US">
                <a:solidFill>
                  <a:srgbClr val="0000FF"/>
                </a:solidFill>
              </a:rPr>
              <a:t>经煮沸迅速冷却</a:t>
            </a:r>
            <a:r>
              <a:rPr lang="zh-CN" altLang="en-US"/>
              <a:t>的蒸馏水、</a:t>
            </a:r>
          </a:p>
          <a:p>
            <a:r>
              <a:rPr lang="zh-CN" altLang="en-US">
                <a:solidFill>
                  <a:srgbClr val="0000FF"/>
                </a:solidFill>
              </a:rPr>
              <a:t>植物油</a:t>
            </a:r>
            <a:r>
              <a:rPr lang="zh-CN" altLang="en-US"/>
              <a:t>、棉花和</a:t>
            </a:r>
            <a:r>
              <a:rPr lang="zh-CN" altLang="en-US">
                <a:solidFill>
                  <a:srgbClr val="0000FF"/>
                </a:solidFill>
              </a:rPr>
              <a:t>干燥剂氯化钙</a:t>
            </a:r>
            <a:r>
              <a:rPr lang="zh-CN" altLang="en-US"/>
              <a:t>，设计实验探究铁制品锈蚀</a:t>
            </a:r>
          </a:p>
          <a:p>
            <a:r>
              <a:rPr lang="zh-CN" altLang="en-US"/>
              <a:t>的条件。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468313" y="4259263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【</a:t>
            </a:r>
            <a:r>
              <a:rPr lang="zh-CN" altLang="en-US">
                <a:solidFill>
                  <a:schemeClr val="hlink"/>
                </a:solidFill>
              </a:rPr>
              <a:t>活动与探究</a:t>
            </a:r>
            <a:r>
              <a:rPr lang="en-US" altLang="zh-CN">
                <a:solidFill>
                  <a:schemeClr val="hlink"/>
                </a:solidFill>
              </a:rPr>
              <a:t>】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71488" y="2144713"/>
            <a:ext cx="2587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生活常识</a:t>
            </a:r>
            <a:r>
              <a:rPr lang="en-US" altLang="zh-CN"/>
              <a:t>】P</a:t>
            </a:r>
            <a:r>
              <a:rPr lang="en-US" altLang="zh-CN" baseline="-25000"/>
              <a:t>17</a:t>
            </a:r>
            <a:endParaRPr lang="en-US" altLang="zh-CN"/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11188" y="2746375"/>
            <a:ext cx="4825360" cy="830997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铁制品在干燥的空气中不易生锈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但</a:t>
            </a:r>
            <a:r>
              <a:rPr lang="zh-CN" altLang="en-US" dirty="0">
                <a:solidFill>
                  <a:schemeClr val="bg1"/>
                </a:solidFill>
              </a:rPr>
              <a:t>在潮湿的空气中易生锈。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68313" y="3757618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思考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  <a:r>
              <a:rPr lang="zh-CN" altLang="en-US" dirty="0">
                <a:solidFill>
                  <a:srgbClr val="0000FF"/>
                </a:solidFill>
              </a:rPr>
              <a:t>铁锈蚀的因素有哪些？</a:t>
            </a:r>
          </a:p>
        </p:txBody>
      </p:sp>
      <p:pic>
        <p:nvPicPr>
          <p:cNvPr id="9" name="Picture 7" descr="IMG_20120302_075301"/>
          <p:cNvPicPr>
            <a:picLocks noChangeAspect="1" noChangeArrowheads="1"/>
          </p:cNvPicPr>
          <p:nvPr/>
        </p:nvPicPr>
        <p:blipFill>
          <a:blip r:embed="rId2" cstate="print"/>
          <a:srcRect l="4445" t="5001" r="22221"/>
          <a:stretch>
            <a:fillRect/>
          </a:stretch>
        </p:blipFill>
        <p:spPr bwMode="auto">
          <a:xfrm>
            <a:off x="6286512" y="285728"/>
            <a:ext cx="2357454" cy="4071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  <p:bldP spid="36871" grpId="0"/>
      <p:bldP spid="36872" grpId="0"/>
      <p:bldP spid="36873" grpId="0" animBg="1"/>
      <p:bldP spid="368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187450" y="950913"/>
            <a:ext cx="7902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设计实验证明铁生锈</a:t>
            </a:r>
            <a:r>
              <a:rPr kumimoji="1" lang="zh-CN" altLang="en-US">
                <a:solidFill>
                  <a:schemeClr val="hlink"/>
                </a:solidFill>
              </a:rPr>
              <a:t>的过程，实际上是</a:t>
            </a:r>
            <a:r>
              <a:rPr kumimoji="1" lang="zh-CN" altLang="en-US">
                <a:solidFill>
                  <a:srgbClr val="0000FF"/>
                </a:solidFill>
              </a:rPr>
              <a:t>铁与空气中的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</a:t>
            </a:r>
          </a:p>
          <a:p>
            <a:r>
              <a:rPr kumimoji="1" lang="en-US" altLang="zh-CN">
                <a:solidFill>
                  <a:srgbClr val="0000FF"/>
                </a:solidFill>
              </a:rPr>
              <a:t>H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zh-CN" altLang="en-US">
                <a:solidFill>
                  <a:schemeClr val="hlink"/>
                </a:solidFill>
              </a:rPr>
              <a:t>发生化学反应的过程。</a:t>
            </a:r>
            <a:endParaRPr lang="zh-CN" altLang="en-US">
              <a:solidFill>
                <a:schemeClr val="hlink"/>
              </a:solidFill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2022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实验设计</a:t>
            </a:r>
            <a:r>
              <a:rPr lang="en-US" altLang="zh-CN"/>
              <a:t>】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11188" y="1989138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、取三根</a:t>
            </a:r>
            <a:r>
              <a:rPr lang="zh-CN" altLang="en-US">
                <a:solidFill>
                  <a:schemeClr val="hlink"/>
                </a:solidFill>
              </a:rPr>
              <a:t>洁净无锈</a:t>
            </a:r>
            <a:r>
              <a:rPr lang="zh-CN" altLang="en-US"/>
              <a:t>的铁钉分别放在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</a:t>
            </a:r>
            <a:r>
              <a:rPr lang="zh-CN" altLang="en-US"/>
              <a:t>三支试管中，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611188" y="3355975"/>
            <a:ext cx="84248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3</a:t>
            </a:r>
            <a:r>
              <a:rPr lang="zh-CN" altLang="en-US"/>
              <a:t>、在</a:t>
            </a:r>
            <a:r>
              <a:rPr lang="en-US" altLang="zh-CN"/>
              <a:t>B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完全浸没在水中</a:t>
            </a:r>
            <a:r>
              <a:rPr lang="zh-CN" altLang="en-US"/>
              <a:t>，并</a:t>
            </a:r>
            <a:r>
              <a:rPr lang="zh-CN" altLang="en-US">
                <a:solidFill>
                  <a:schemeClr val="hlink"/>
                </a:solidFill>
              </a:rPr>
              <a:t>滴加少量的植物油</a:t>
            </a:r>
            <a:r>
              <a:rPr lang="zh-CN" altLang="en-US"/>
              <a:t>；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50875" y="4292600"/>
            <a:ext cx="809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、在</a:t>
            </a:r>
            <a:r>
              <a:rPr lang="en-US" altLang="zh-CN"/>
              <a:t>C</a:t>
            </a:r>
            <a:r>
              <a:rPr lang="zh-CN" altLang="en-US"/>
              <a:t>试管口塞上棉花，加入</a:t>
            </a:r>
            <a:r>
              <a:rPr lang="zh-CN" altLang="en-US">
                <a:solidFill>
                  <a:schemeClr val="hlink"/>
                </a:solidFill>
              </a:rPr>
              <a:t>少量的</a:t>
            </a:r>
            <a:r>
              <a:rPr lang="en-US" altLang="zh-CN">
                <a:solidFill>
                  <a:schemeClr val="hlink"/>
                </a:solidFill>
              </a:rPr>
              <a:t>CaCl</a:t>
            </a:r>
            <a:r>
              <a:rPr lang="en-US" altLang="zh-CN" baseline="-25000">
                <a:solidFill>
                  <a:schemeClr val="hlink"/>
                </a:solidFill>
              </a:rPr>
              <a:t>2</a:t>
            </a:r>
            <a:r>
              <a:rPr lang="zh-CN" altLang="en-US"/>
              <a:t>，并</a:t>
            </a:r>
            <a:r>
              <a:rPr lang="zh-CN" altLang="en-US">
                <a:solidFill>
                  <a:srgbClr val="0000FF"/>
                </a:solidFill>
              </a:rPr>
              <a:t>塞紧胶塞</a:t>
            </a:r>
            <a:r>
              <a:rPr lang="zh-CN" altLang="en-US"/>
              <a:t>。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361950" y="4749800"/>
            <a:ext cx="828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现象：第一支试管中的铁钉被锈蚀，而第二、三支试管中的</a:t>
            </a:r>
          </a:p>
          <a:p>
            <a:r>
              <a:rPr lang="zh-CN" altLang="en-US"/>
              <a:t>          铁钉没有被锈蚀。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11188" y="2492375"/>
            <a:ext cx="79009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、在</a:t>
            </a:r>
            <a:r>
              <a:rPr lang="en-US" altLang="zh-CN"/>
              <a:t>A</a:t>
            </a:r>
            <a:r>
              <a:rPr lang="zh-CN" altLang="en-US"/>
              <a:t>试管中加入少量</a:t>
            </a:r>
            <a:r>
              <a:rPr lang="zh-CN" altLang="en-US">
                <a:solidFill>
                  <a:srgbClr val="0000FF"/>
                </a:solidFill>
              </a:rPr>
              <a:t>经煮沸迅速冷却的</a:t>
            </a:r>
            <a:r>
              <a:rPr lang="zh-CN" altLang="en-US"/>
              <a:t>蒸馏水，</a:t>
            </a:r>
            <a:r>
              <a:rPr lang="zh-CN" altLang="en-US">
                <a:solidFill>
                  <a:srgbClr val="0000FF"/>
                </a:solidFill>
              </a:rPr>
              <a:t>使铁钉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 稍露出水面</a:t>
            </a:r>
            <a:r>
              <a:rPr lang="zh-CN" altLang="en-US"/>
              <a:t>；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395288" y="5589588"/>
            <a:ext cx="82804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结论：铁制品锈蚀的过程，实际上是铁与空气中的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氧气</a:t>
            </a:r>
            <a:r>
              <a:rPr kumimoji="1" lang="zh-CN" altLang="en-US">
                <a:latin typeface="宋体" pitchFamily="2" charset="-122"/>
              </a:rPr>
              <a:t>、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   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水蒸气</a:t>
            </a:r>
            <a:r>
              <a:rPr kumimoji="1" lang="zh-CN" altLang="en-US">
                <a:latin typeface="宋体" pitchFamily="2" charset="-122"/>
              </a:rPr>
              <a:t>发生化学反应的过程，</a:t>
            </a:r>
          </a:p>
        </p:txBody>
      </p:sp>
      <p:sp>
        <p:nvSpPr>
          <p:cNvPr id="37900" name="AutoShape 1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2339975" y="477838"/>
            <a:ext cx="865188" cy="358775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  <p:bldP spid="37896" grpId="0"/>
      <p:bldP spid="37897" grpId="0"/>
      <p:bldP spid="378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5288" y="5667375"/>
            <a:ext cx="65532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200">
                <a:latin typeface="Arial Narrow" pitchFamily="34" charset="0"/>
              </a:rPr>
              <a:t>⑤ </a:t>
            </a:r>
            <a:r>
              <a:rPr kumimoji="1" lang="zh-CN" altLang="en-US" sz="2200">
                <a:latin typeface="Arial Narrow" pitchFamily="34" charset="0"/>
              </a:rPr>
              <a:t>在钢铁里加入金属或非金属形成耐腐蚀合金：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2200">
                <a:latin typeface="Arial Narrow" pitchFamily="34" charset="0"/>
              </a:rPr>
              <a:t>                                        如不锈钢（加</a:t>
            </a:r>
            <a:r>
              <a:rPr kumimoji="1" lang="en-US" altLang="zh-CN" sz="2200">
                <a:latin typeface="Arial Narrow" pitchFamily="34" charset="0"/>
              </a:rPr>
              <a:t>Cr</a:t>
            </a:r>
            <a:r>
              <a:rPr kumimoji="1" lang="zh-CN" altLang="en-US" sz="2200">
                <a:latin typeface="Arial Narrow" pitchFamily="34" charset="0"/>
              </a:rPr>
              <a:t>、</a:t>
            </a:r>
            <a:r>
              <a:rPr kumimoji="1" lang="en-US" altLang="zh-CN" sz="2200">
                <a:latin typeface="Arial Narrow" pitchFamily="34" charset="0"/>
              </a:rPr>
              <a:t>Ni</a:t>
            </a:r>
            <a:r>
              <a:rPr kumimoji="1" lang="zh-CN" altLang="en-US" sz="2200">
                <a:latin typeface="Arial Narrow" pitchFamily="34" charset="0"/>
              </a:rPr>
              <a:t>）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23850" y="2427288"/>
            <a:ext cx="2635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具体措施主要有：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187450" y="112395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怎样防止铁制品锈蚀，其原理是什么？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971550" y="189230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原理是：破坏铁制品锈蚀的条件</a:t>
            </a: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395288" y="2941638"/>
            <a:ext cx="4481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200">
                <a:solidFill>
                  <a:schemeClr val="hlink"/>
                </a:solidFill>
              </a:rPr>
              <a:t>① </a:t>
            </a:r>
            <a:r>
              <a:rPr kumimoji="1" lang="zh-CN" altLang="en-US" sz="2200">
                <a:solidFill>
                  <a:schemeClr val="hlink"/>
                </a:solidFill>
              </a:rPr>
              <a:t>保持铁制品表面的清洁、干燥；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395288" y="3435350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② </a:t>
            </a:r>
            <a:r>
              <a:rPr kumimoji="1" lang="zh-CN" altLang="en-US" sz="2200"/>
              <a:t>涂非金属保护层：如喷</a:t>
            </a:r>
            <a:r>
              <a:rPr kumimoji="1" lang="zh-CN" altLang="en-US" sz="2200">
                <a:solidFill>
                  <a:srgbClr val="0000FF"/>
                </a:solidFill>
              </a:rPr>
              <a:t>涂油漆</a:t>
            </a:r>
            <a:r>
              <a:rPr kumimoji="1" lang="zh-CN" altLang="en-US" sz="2200"/>
              <a:t>、</a:t>
            </a:r>
            <a:r>
              <a:rPr kumimoji="1" lang="zh-CN" altLang="en-US" sz="2200">
                <a:solidFill>
                  <a:schemeClr val="hlink"/>
                </a:solidFill>
              </a:rPr>
              <a:t>涂防锈油</a:t>
            </a:r>
            <a:r>
              <a:rPr kumimoji="1" lang="zh-CN" altLang="en-US" sz="2200"/>
              <a:t>、在脸盆、杯子表面</a:t>
            </a:r>
          </a:p>
          <a:p>
            <a:r>
              <a:rPr kumimoji="1" lang="zh-CN" altLang="en-US" sz="2200"/>
              <a:t>                                烧涂搪瓷、用橡胶或塑料包在钢铁表面；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438150" y="4273550"/>
            <a:ext cx="838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/>
              <a:t>③ </a:t>
            </a:r>
            <a:r>
              <a:rPr kumimoji="1" lang="zh-CN" altLang="en-US" sz="2200"/>
              <a:t>镀金属保护层：如镀锡、镀锌、镀铬等；白铁皮镀锌，马口铁</a:t>
            </a:r>
          </a:p>
          <a:p>
            <a:r>
              <a:rPr kumimoji="1" lang="zh-CN" altLang="en-US" sz="2200"/>
              <a:t>                             镀锡，钢圈镀铬、镍；</a:t>
            </a:r>
          </a:p>
        </p:txBody>
      </p:sp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395288" y="5092700"/>
            <a:ext cx="82169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/>
              <a:t>④ </a:t>
            </a:r>
            <a:r>
              <a:rPr kumimoji="1" lang="zh-CN" altLang="en-US" sz="2200"/>
              <a:t>形成氧化膜保护层：枪套上形成四氧化三铁、 锯条上的烤蓝。</a:t>
            </a:r>
          </a:p>
        </p:txBody>
      </p:sp>
      <p:pic>
        <p:nvPicPr>
          <p:cNvPr id="38924" name="Picture 12" descr="图8-24 自行车的防锈措施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0275" y="1876425"/>
            <a:ext cx="2449513" cy="1503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  <p:bldP spid="38918" grpId="0"/>
      <p:bldP spid="38919" grpId="0"/>
      <p:bldP spid="38921" grpId="0"/>
      <p:bldP spid="38922" grpId="0"/>
      <p:bldP spid="389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pic_217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913" y="1844675"/>
            <a:ext cx="8412162" cy="4392613"/>
          </a:xfrm>
          <a:prstGeom prst="rect">
            <a:avLst/>
          </a:prstGeom>
          <a:noFill/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258888" y="1196975"/>
            <a:ext cx="3529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、金属资源的保护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404938" y="2049463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1</a:t>
            </a:r>
            <a:r>
              <a:rPr kumimoji="1" lang="zh-CN" altLang="en-US">
                <a:latin typeface="Arial Narrow" pitchFamily="34" charset="0"/>
              </a:rPr>
              <a:t>、有计划、合理地开采矿物，          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258888" y="1268413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怎样保护金属资源？</a:t>
            </a:r>
          </a:p>
        </p:txBody>
      </p:sp>
      <p:pic>
        <p:nvPicPr>
          <p:cNvPr id="40964" name="Picture 4" descr="图8-26 金属的回收利用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233863"/>
            <a:ext cx="6092825" cy="1716087"/>
          </a:xfrm>
          <a:prstGeom prst="rect">
            <a:avLst/>
          </a:prstGeom>
          <a:noFill/>
        </p:spPr>
      </p:pic>
      <p:pic>
        <p:nvPicPr>
          <p:cNvPr id="40965" name="Picture 5" descr="图8-24 自行车的防锈措施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2303462" cy="1412875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403350" y="252412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2</a:t>
            </a:r>
            <a:r>
              <a:rPr kumimoji="1" lang="zh-CN" altLang="en-US">
                <a:latin typeface="Arial Narrow" pitchFamily="34" charset="0"/>
              </a:rPr>
              <a:t>、防止金属的腐蚀，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403350" y="3068638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3</a:t>
            </a:r>
            <a:r>
              <a:rPr kumimoji="1" lang="zh-CN" altLang="en-US">
                <a:latin typeface="Arial Narrow" pitchFamily="34" charset="0"/>
              </a:rPr>
              <a:t>、金属的回收利用，        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1404938" y="3619500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Arial Narrow" pitchFamily="34" charset="0"/>
              </a:rPr>
              <a:t>4</a:t>
            </a:r>
            <a:r>
              <a:rPr kumimoji="1" lang="zh-CN" altLang="en-US">
                <a:latin typeface="Arial Narrow" pitchFamily="34" charset="0"/>
              </a:rPr>
              <a:t>、寻找金属的代用品。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6" grpId="0"/>
      <p:bldP spid="40967" grpId="0"/>
      <p:bldP spid="409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044575" y="2225675"/>
            <a:ext cx="7415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为什么日常生活中，铝器不用涂油漆，而铁器常常需</a:t>
            </a:r>
          </a:p>
          <a:p>
            <a:r>
              <a:rPr lang="zh-CN" altLang="en-US">
                <a:latin typeface="Times New Roman" pitchFamily="18" charset="0"/>
              </a:rPr>
              <a:t>要涂油漆来防锈？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466725" y="3221038"/>
            <a:ext cx="846137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答：铝在与氧气反应生成的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致密</a:t>
            </a:r>
            <a:r>
              <a:rPr lang="zh-CN" altLang="en-US" sz="2200">
                <a:latin typeface="Times New Roman" pitchFamily="18" charset="0"/>
              </a:rPr>
              <a:t>的氧化铝薄膜，能覆盖在铝表面，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latin typeface="Times New Roman" pitchFamily="18" charset="0"/>
              </a:rPr>
              <a:t>        从而阻止里层的铝不再被氧化，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所以铝器本身有良好的抗腐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        蚀性能</a:t>
            </a:r>
            <a:r>
              <a:rPr lang="zh-CN" altLang="en-US" sz="2200">
                <a:latin typeface="Times New Roman" pitchFamily="18" charset="0"/>
              </a:rPr>
              <a:t>；</a:t>
            </a:r>
            <a:r>
              <a:rPr lang="zh-CN" altLang="en-US" sz="2200">
                <a:solidFill>
                  <a:schemeClr val="hlink"/>
                </a:solidFill>
                <a:latin typeface="Times New Roman" pitchFamily="18" charset="0"/>
              </a:rPr>
              <a:t>而</a:t>
            </a:r>
            <a:r>
              <a:rPr lang="zh-CN" altLang="en-US" sz="2200">
                <a:latin typeface="Times New Roman" pitchFamily="18" charset="0"/>
              </a:rPr>
              <a:t>铁在潮湿的空气中生成的铁锈很</a:t>
            </a: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疏松、且易吸水，     </a:t>
            </a:r>
          </a:p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FF0000"/>
                </a:solidFill>
                <a:latin typeface="Times New Roman" pitchFamily="18" charset="0"/>
              </a:rPr>
              <a:t>        </a:t>
            </a:r>
            <a:r>
              <a:rPr lang="zh-CN" altLang="en-US" sz="2200">
                <a:latin typeface="Times New Roman" pitchFamily="18" charset="0"/>
              </a:rPr>
              <a:t>不能阻止里层的铁继续被氧化，</a:t>
            </a:r>
            <a:r>
              <a:rPr lang="zh-CN" altLang="en-US" sz="2200">
                <a:solidFill>
                  <a:srgbClr val="0000FF"/>
                </a:solidFill>
                <a:latin typeface="Times New Roman" pitchFamily="18" charset="0"/>
              </a:rPr>
              <a:t>所以铁器需要涂油漆来防锈</a:t>
            </a:r>
            <a:r>
              <a:rPr lang="zh-CN" altLang="en-US" sz="2200">
                <a:latin typeface="Times New Roman" pitchFamily="18" charset="0"/>
              </a:rPr>
              <a:t>。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1095375" y="5300663"/>
            <a:ext cx="43862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作业：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、阅读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19</a:t>
            </a:r>
            <a:r>
              <a:rPr lang="en-US" altLang="zh-CN" dirty="0">
                <a:solidFill>
                  <a:srgbClr val="0000FF"/>
                </a:solidFill>
              </a:rPr>
              <a:t> 【</a:t>
            </a:r>
            <a:r>
              <a:rPr lang="zh-CN" altLang="en-US" dirty="0">
                <a:solidFill>
                  <a:srgbClr val="0000FF"/>
                </a:solidFill>
              </a:rPr>
              <a:t>讨论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</a:p>
          <a:p>
            <a:r>
              <a:rPr lang="en-US" altLang="zh-CN" dirty="0">
                <a:solidFill>
                  <a:srgbClr val="0000FF"/>
                </a:solidFill>
              </a:rPr>
              <a:t>          2</a:t>
            </a:r>
            <a:r>
              <a:rPr lang="zh-CN" altLang="en-US" dirty="0">
                <a:solidFill>
                  <a:srgbClr val="0000FF"/>
                </a:solidFill>
              </a:rPr>
              <a:t>、完成</a:t>
            </a:r>
            <a:r>
              <a:rPr lang="en-US" altLang="zh-CN" dirty="0">
                <a:solidFill>
                  <a:srgbClr val="0000FF"/>
                </a:solidFill>
              </a:rPr>
              <a:t>P</a:t>
            </a:r>
            <a:r>
              <a:rPr lang="en-US" altLang="zh-CN" baseline="-25000" dirty="0">
                <a:solidFill>
                  <a:srgbClr val="0000FF"/>
                </a:solidFill>
              </a:rPr>
              <a:t>21</a:t>
            </a:r>
            <a:r>
              <a:rPr lang="zh-CN" altLang="en-US" dirty="0">
                <a:solidFill>
                  <a:srgbClr val="0000FF"/>
                </a:solidFill>
              </a:rPr>
              <a:t>课后练习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          </a:t>
            </a:r>
            <a:r>
              <a:rPr lang="en-US" altLang="zh-CN" dirty="0">
                <a:solidFill>
                  <a:srgbClr val="0000FF"/>
                </a:solidFill>
              </a:rPr>
              <a:t>3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《100</a:t>
            </a:r>
            <a:r>
              <a:rPr lang="zh-CN" altLang="en-US" smtClean="0">
                <a:solidFill>
                  <a:srgbClr val="0000FF"/>
                </a:solidFill>
              </a:rPr>
              <a:t>分</a:t>
            </a:r>
            <a:r>
              <a:rPr lang="en-US" altLang="zh-CN" smtClean="0">
                <a:solidFill>
                  <a:srgbClr val="0000FF"/>
                </a:solidFill>
              </a:rPr>
              <a:t>》</a:t>
            </a:r>
            <a:r>
              <a:rPr lang="zh-CN" altLang="en-US" dirty="0">
                <a:solidFill>
                  <a:srgbClr val="0000FF"/>
                </a:solidFill>
              </a:rPr>
              <a:t>课题</a:t>
            </a:r>
            <a:r>
              <a:rPr lang="en-US" altLang="zh-CN" dirty="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348038" y="1243013"/>
            <a:ext cx="278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2007</a:t>
            </a:r>
            <a:r>
              <a:rPr lang="zh-CN" altLang="en-US">
                <a:solidFill>
                  <a:schemeClr val="hlink"/>
                </a:solidFill>
              </a:rPr>
              <a:t>年中考试题：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95288" y="2266950"/>
            <a:ext cx="8294687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23</a:t>
            </a:r>
            <a:r>
              <a:rPr lang="zh-CN" altLang="en-US" sz="2000"/>
              <a:t>、（</a:t>
            </a:r>
            <a:r>
              <a:rPr lang="en-US" altLang="zh-CN" sz="2000"/>
              <a:t>9</a:t>
            </a:r>
            <a:r>
              <a:rPr lang="zh-CN" altLang="en-US" sz="2000"/>
              <a:t>分）工业炼铁是把铁矿石和焦炭等原料一起加入高炉，在高温下</a:t>
            </a:r>
          </a:p>
          <a:p>
            <a:r>
              <a:rPr lang="zh-CN" altLang="en-US" sz="2000"/>
              <a:t>         通入空气进行一系列反应把铁还原出来。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）通入空气使固态的焦炭转化为具有还原性的气态物质，转化过程中 </a:t>
            </a:r>
          </a:p>
          <a:p>
            <a:r>
              <a:rPr lang="zh-CN" altLang="en-US" sz="2000"/>
              <a:t>         涉及的反应的化学反应方程式是：</a:t>
            </a:r>
            <a:r>
              <a:rPr lang="en-US" altLang="zh-CN" sz="2000"/>
              <a:t>______________________</a:t>
            </a:r>
          </a:p>
          <a:p>
            <a:r>
              <a:rPr lang="en-US" altLang="zh-CN" sz="2000"/>
              <a:t>         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2</a:t>
            </a:r>
            <a:r>
              <a:rPr lang="zh-CN" altLang="en-US" sz="2000"/>
              <a:t>）赤铁矿（主要成分为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）在高炉里反应生成单质铁的化学方程</a:t>
            </a:r>
          </a:p>
          <a:p>
            <a:r>
              <a:rPr lang="zh-CN" altLang="en-US" sz="2000"/>
              <a:t>         式是</a:t>
            </a:r>
            <a:r>
              <a:rPr lang="en-US" altLang="zh-CN" sz="2000"/>
              <a:t>_____________________________</a:t>
            </a:r>
            <a:r>
              <a:rPr lang="zh-CN" altLang="en-US" sz="2000"/>
              <a:t>。</a:t>
            </a:r>
          </a:p>
          <a:p>
            <a:r>
              <a:rPr lang="zh-CN" altLang="en-US" sz="2000"/>
              <a:t>（</a:t>
            </a:r>
            <a:r>
              <a:rPr lang="en-US" altLang="zh-CN" sz="2000"/>
              <a:t>3</a:t>
            </a:r>
            <a:r>
              <a:rPr lang="zh-CN" altLang="en-US" sz="2000"/>
              <a:t>）计算：</a:t>
            </a:r>
          </a:p>
          <a:p>
            <a:r>
              <a:rPr lang="zh-CN" altLang="en-US" sz="2000"/>
              <a:t>         ① 氧化铁（ </a:t>
            </a:r>
            <a:r>
              <a:rPr lang="en-US" altLang="zh-CN" sz="2000"/>
              <a:t>Fe</a:t>
            </a:r>
            <a:r>
              <a:rPr lang="en-US" altLang="zh-CN" sz="2000" baseline="-25000"/>
              <a:t>2</a:t>
            </a:r>
            <a:r>
              <a:rPr lang="en-US" altLang="zh-CN" sz="2000"/>
              <a:t>O</a:t>
            </a:r>
            <a:r>
              <a:rPr lang="en-US" altLang="zh-CN" sz="2000" baseline="-25000"/>
              <a:t>3</a:t>
            </a:r>
            <a:r>
              <a:rPr lang="zh-CN" altLang="en-US" sz="2000"/>
              <a:t>）的相对分子质量是</a:t>
            </a:r>
            <a:r>
              <a:rPr lang="en-US" altLang="zh-CN" sz="2000"/>
              <a:t>_______;</a:t>
            </a:r>
          </a:p>
          <a:p>
            <a:r>
              <a:rPr lang="en-US" altLang="zh-CN" sz="2000"/>
              <a:t>         ② 5000t</a:t>
            </a:r>
            <a:r>
              <a:rPr lang="zh-CN" altLang="en-US" sz="2000"/>
              <a:t>含氧化铁</a:t>
            </a:r>
            <a:r>
              <a:rPr lang="en-US" altLang="zh-CN" sz="2000"/>
              <a:t>84</a:t>
            </a:r>
            <a:r>
              <a:rPr lang="zh-CN" altLang="en-US" sz="2000"/>
              <a:t>％的赤铁矿中，氧化铁的质量是</a:t>
            </a:r>
            <a:r>
              <a:rPr lang="en-US" altLang="zh-CN" sz="2000"/>
              <a:t>_______t;</a:t>
            </a:r>
          </a:p>
          <a:p>
            <a:r>
              <a:rPr lang="en-US" altLang="zh-CN" sz="2000"/>
              <a:t>         ③ </a:t>
            </a:r>
            <a:r>
              <a:rPr lang="zh-CN" altLang="en-US" sz="2000"/>
              <a:t>上述赤铁矿理论上可以炼铁得含铁</a:t>
            </a:r>
            <a:r>
              <a:rPr lang="en-US" altLang="zh-CN" sz="2000"/>
              <a:t>98</a:t>
            </a:r>
            <a:r>
              <a:rPr lang="zh-CN" altLang="en-US" sz="2000"/>
              <a:t>％的生铁</a:t>
            </a:r>
            <a:r>
              <a:rPr lang="en-US" altLang="zh-CN" sz="2000"/>
              <a:t>__________t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5360988" y="3068638"/>
            <a:ext cx="2163762" cy="541337"/>
            <a:chOff x="3185" y="1933"/>
            <a:chExt cx="1363" cy="341"/>
          </a:xfrm>
        </p:grpSpPr>
        <p:sp>
          <p:nvSpPr>
            <p:cNvPr id="47109" name="Text Box 5"/>
            <p:cNvSpPr txBox="1">
              <a:spLocks noChangeArrowheads="1"/>
            </p:cNvSpPr>
            <p:nvPr/>
          </p:nvSpPr>
          <p:spPr bwMode="auto">
            <a:xfrm>
              <a:off x="3185" y="2024"/>
              <a:ext cx="136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endParaRPr lang="en-US" altLang="zh-CN" sz="2000">
                <a:solidFill>
                  <a:schemeClr val="hlink"/>
                </a:solidFill>
              </a:endParaRPr>
            </a:p>
          </p:txBody>
        </p:sp>
        <p:sp>
          <p:nvSpPr>
            <p:cNvPr id="47110" name="Text Box 6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1476375" y="3319463"/>
            <a:ext cx="2390775" cy="541337"/>
            <a:chOff x="3185" y="1933"/>
            <a:chExt cx="1506" cy="341"/>
          </a:xfrm>
        </p:grpSpPr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3185" y="2024"/>
              <a:ext cx="150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chemeClr val="hlink"/>
                  </a:solidFill>
                </a:rPr>
                <a:t>C+CO</a:t>
              </a:r>
              <a:r>
                <a:rPr lang="en-US" altLang="zh-CN" sz="2000" baseline="-25000">
                  <a:solidFill>
                    <a:schemeClr val="hlink"/>
                  </a:solidFill>
                </a:rPr>
                <a:t>2</a:t>
              </a:r>
              <a:r>
                <a:rPr lang="en-US" altLang="zh-CN" sz="2000">
                  <a:solidFill>
                    <a:schemeClr val="hlink"/>
                  </a:solidFill>
                </a:rPr>
                <a:t>====2CO</a:t>
              </a:r>
            </a:p>
          </p:txBody>
        </p:sp>
        <p:sp>
          <p:nvSpPr>
            <p:cNvPr id="47113" name="Text Box 9"/>
            <p:cNvSpPr txBox="1">
              <a:spLocks noChangeArrowheads="1"/>
            </p:cNvSpPr>
            <p:nvPr/>
          </p:nvSpPr>
          <p:spPr bwMode="auto">
            <a:xfrm>
              <a:off x="3742" y="1933"/>
              <a:ext cx="4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000">
                  <a:solidFill>
                    <a:schemeClr val="hlink"/>
                  </a:solidFill>
                </a:rPr>
                <a:t>高温</a:t>
              </a: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2124075" y="3960813"/>
            <a:ext cx="3917950" cy="547687"/>
            <a:chOff x="1714" y="1570"/>
            <a:chExt cx="2468" cy="345"/>
          </a:xfrm>
        </p:grpSpPr>
        <p:grpSp>
          <p:nvGrpSpPr>
            <p:cNvPr id="47115" name="Group 11"/>
            <p:cNvGrpSpPr>
              <a:grpSpLocks/>
            </p:cNvGrpSpPr>
            <p:nvPr/>
          </p:nvGrpSpPr>
          <p:grpSpPr bwMode="auto">
            <a:xfrm>
              <a:off x="1714" y="1570"/>
              <a:ext cx="2468" cy="336"/>
              <a:chOff x="1098" y="3607"/>
              <a:chExt cx="2468" cy="336"/>
            </a:xfrm>
          </p:grpSpPr>
          <p:sp>
            <p:nvSpPr>
              <p:cNvPr id="47116" name="Text Box 1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468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>
                    <a:solidFill>
                      <a:schemeClr val="hlink"/>
                    </a:solidFill>
                  </a:rPr>
                  <a:t>Fe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3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CO ===     CO</a:t>
                </a:r>
                <a:r>
                  <a:rPr lang="en-US" altLang="zh-CN" sz="1800" baseline="-25000">
                    <a:solidFill>
                      <a:schemeClr val="hlink"/>
                    </a:solidFill>
                  </a:rPr>
                  <a:t>2</a:t>
                </a:r>
                <a:r>
                  <a:rPr lang="en-US" altLang="zh-CN" sz="1800">
                    <a:solidFill>
                      <a:schemeClr val="hlink"/>
                    </a:solidFill>
                  </a:rPr>
                  <a:t> +     Fe</a:t>
                </a:r>
              </a:p>
            </p:txBody>
          </p:sp>
          <p:sp>
            <p:nvSpPr>
              <p:cNvPr id="47117" name="Text Box 1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5867400" y="4687888"/>
            <a:ext cx="669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160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7308850" y="497681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4200</a:t>
            </a: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6948488" y="5300663"/>
            <a:ext cx="831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3000</a:t>
            </a: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7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9" grpId="0"/>
      <p:bldP spid="47120" grpId="0"/>
      <p:bldP spid="471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661988" y="2205038"/>
            <a:ext cx="81010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611188" y="4191000"/>
            <a:ext cx="7675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187450" y="11811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【</a:t>
            </a:r>
            <a:r>
              <a:rPr lang="zh-CN" altLang="en-US" sz="2800">
                <a:solidFill>
                  <a:srgbClr val="0000FF"/>
                </a:solidFill>
              </a:rPr>
              <a:t>课堂练习</a:t>
            </a:r>
            <a:r>
              <a:rPr lang="en-US" altLang="zh-CN" sz="28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84213" y="908050"/>
            <a:ext cx="80676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、某钢铁厂每天需消耗</a:t>
            </a:r>
            <a:r>
              <a:rPr lang="en-US" altLang="zh-CN"/>
              <a:t>5000t</a:t>
            </a:r>
            <a:r>
              <a:rPr lang="zh-CN" altLang="en-US"/>
              <a:t>含氧化铁</a:t>
            </a:r>
            <a:r>
              <a:rPr lang="en-US" altLang="zh-CN"/>
              <a:t>76</a:t>
            </a:r>
            <a:r>
              <a:rPr lang="zh-CN" altLang="en-US"/>
              <a:t>％的赤铁矿石，</a:t>
            </a:r>
          </a:p>
          <a:p>
            <a:r>
              <a:rPr lang="zh-CN" altLang="en-US"/>
              <a:t>      该厂理论上可以日产</a:t>
            </a:r>
            <a:r>
              <a:rPr lang="en-US" altLang="zh-CN"/>
              <a:t>Fe98</a:t>
            </a:r>
            <a:r>
              <a:rPr lang="zh-CN" altLang="en-US"/>
              <a:t>％的生铁多少</a:t>
            </a:r>
            <a:r>
              <a:rPr lang="en-US" altLang="zh-CN"/>
              <a:t>t?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611313" y="2133600"/>
            <a:ext cx="5792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/>
              <a:t>解：设理论上可以炼出含铁</a:t>
            </a:r>
            <a:r>
              <a:rPr lang="en-US" altLang="zh-CN" sz="2000"/>
              <a:t>98%</a:t>
            </a:r>
            <a:r>
              <a:rPr lang="zh-CN" altLang="en-US" sz="2000"/>
              <a:t>的生铁的质量为</a:t>
            </a:r>
            <a:r>
              <a:rPr lang="en-US" altLang="zh-CN" sz="2000"/>
              <a:t>x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160                                 2×56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2592388" y="3463925"/>
            <a:ext cx="4176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5000t×76</a:t>
            </a:r>
            <a:r>
              <a:rPr lang="zh-CN" altLang="en-US" sz="2000"/>
              <a:t>％                    </a:t>
            </a:r>
            <a:r>
              <a:rPr lang="en-US" altLang="zh-CN" sz="2000"/>
              <a:t>x·98%</a:t>
            </a:r>
          </a:p>
        </p:txBody>
      </p:sp>
      <p:grpSp>
        <p:nvGrpSpPr>
          <p:cNvPr id="49158" name="Group 6"/>
          <p:cNvGrpSpPr>
            <a:grpSpLocks/>
          </p:cNvGrpSpPr>
          <p:nvPr/>
        </p:nvGrpSpPr>
        <p:grpSpPr bwMode="auto">
          <a:xfrm>
            <a:off x="2284413" y="3968750"/>
            <a:ext cx="4773612" cy="701675"/>
            <a:chOff x="1325" y="3100"/>
            <a:chExt cx="3007" cy="442"/>
          </a:xfrm>
        </p:grpSpPr>
        <p:sp>
          <p:nvSpPr>
            <p:cNvPr id="49159" name="Text Box 7"/>
            <p:cNvSpPr txBox="1">
              <a:spLocks noChangeArrowheads="1"/>
            </p:cNvSpPr>
            <p:nvPr/>
          </p:nvSpPr>
          <p:spPr bwMode="auto">
            <a:xfrm>
              <a:off x="1325" y="3100"/>
              <a:ext cx="300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  160                     5000t×76</a:t>
              </a:r>
              <a:r>
                <a:rPr lang="zh-CN" altLang="en-US" sz="2000"/>
                <a:t>％ </a:t>
              </a:r>
            </a:p>
            <a:p>
              <a:r>
                <a:rPr lang="zh-CN" altLang="en-US" sz="2000"/>
                <a:t>        </a:t>
              </a:r>
              <a:r>
                <a:rPr lang="en-US" altLang="zh-CN" sz="2000"/>
                <a:t>2×56                        x·98%</a:t>
              </a:r>
            </a:p>
          </p:txBody>
        </p:sp>
        <p:sp>
          <p:nvSpPr>
            <p:cNvPr id="49160" name="Line 8"/>
            <p:cNvSpPr>
              <a:spLocks noChangeShapeType="1"/>
            </p:cNvSpPr>
            <p:nvPr/>
          </p:nvSpPr>
          <p:spPr bwMode="auto">
            <a:xfrm>
              <a:off x="1610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1" name="Line 9"/>
            <p:cNvSpPr>
              <a:spLocks noChangeShapeType="1"/>
            </p:cNvSpPr>
            <p:nvPr/>
          </p:nvSpPr>
          <p:spPr bwMode="auto">
            <a:xfrm>
              <a:off x="3152" y="33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2" name="Line 10"/>
            <p:cNvSpPr>
              <a:spLocks noChangeShapeType="1"/>
            </p:cNvSpPr>
            <p:nvPr/>
          </p:nvSpPr>
          <p:spPr bwMode="auto">
            <a:xfrm>
              <a:off x="2744" y="32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2744" y="33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49165" name="Group 13"/>
          <p:cNvGrpSpPr>
            <a:grpSpLocks/>
          </p:cNvGrpSpPr>
          <p:nvPr/>
        </p:nvGrpSpPr>
        <p:grpSpPr bwMode="auto">
          <a:xfrm>
            <a:off x="2287588" y="4760913"/>
            <a:ext cx="3744912" cy="854075"/>
            <a:chOff x="1247" y="3446"/>
            <a:chExt cx="2359" cy="538"/>
          </a:xfrm>
        </p:grpSpPr>
        <p:sp>
          <p:nvSpPr>
            <p:cNvPr id="49166" name="Rectangle 14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49167" name="Group 15"/>
            <p:cNvGrpSpPr>
              <a:grpSpLocks/>
            </p:cNvGrpSpPr>
            <p:nvPr/>
          </p:nvGrpSpPr>
          <p:grpSpPr bwMode="auto">
            <a:xfrm>
              <a:off x="1791" y="3446"/>
              <a:ext cx="1815" cy="538"/>
              <a:chOff x="1927" y="3612"/>
              <a:chExt cx="1815" cy="538"/>
            </a:xfrm>
          </p:grpSpPr>
          <p:sp>
            <p:nvSpPr>
              <p:cNvPr id="49168" name="Text Box 16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2×56× 5000t×76</a:t>
                </a:r>
                <a:r>
                  <a:rPr lang="zh-CN" altLang="en-US" sz="2000"/>
                  <a:t>％ 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</a:t>
                </a:r>
                <a:r>
                  <a:rPr lang="en-US" altLang="zh-CN" sz="2000"/>
                  <a:t>160×98%</a:t>
                </a:r>
              </a:p>
            </p:txBody>
          </p:sp>
          <p:sp>
            <p:nvSpPr>
              <p:cNvPr id="49169" name="Line 17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6032500" y="4965700"/>
            <a:ext cx="1535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2714.3 t</a:t>
            </a:r>
          </a:p>
        </p:txBody>
      </p:sp>
      <p:sp>
        <p:nvSpPr>
          <p:cNvPr id="49171" name="Text Box 19"/>
          <p:cNvSpPr txBox="1">
            <a:spLocks noChangeArrowheads="1"/>
          </p:cNvSpPr>
          <p:nvPr/>
        </p:nvSpPr>
        <p:spPr bwMode="auto">
          <a:xfrm>
            <a:off x="1042988" y="5734050"/>
            <a:ext cx="76327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答：理论上可以炼出含铁</a:t>
            </a:r>
            <a:r>
              <a:rPr lang="en-US" altLang="zh-CN" sz="2200"/>
              <a:t>98%</a:t>
            </a:r>
            <a:r>
              <a:rPr lang="zh-CN" altLang="en-US" sz="2200"/>
              <a:t>的生铁的质量为</a:t>
            </a:r>
            <a:r>
              <a:rPr lang="en-US" altLang="zh-CN" sz="2200"/>
              <a:t>2714.3t </a:t>
            </a:r>
            <a:r>
              <a:rPr lang="zh-CN" altLang="en-US" sz="2200"/>
              <a:t>。</a:t>
            </a:r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49173" name="Group 21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49174" name="Text Box 22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49175" name="Text Box 23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49176" name="Text Box 24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3               3            2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70" grpId="0"/>
      <p:bldP spid="491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11313" y="2133600"/>
            <a:ext cx="519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/>
              <a:t>解：需要含</a:t>
            </a:r>
            <a:r>
              <a:rPr lang="en-US" altLang="zh-CN" sz="2000"/>
              <a:t>Fe</a:t>
            </a:r>
            <a:r>
              <a:rPr lang="en-US" altLang="zh-CN" sz="2000" baseline="-25000"/>
              <a:t>3</a:t>
            </a:r>
            <a:r>
              <a:rPr lang="en-US" altLang="zh-CN" sz="2000"/>
              <a:t>O</a:t>
            </a:r>
            <a:r>
              <a:rPr lang="en-US" altLang="zh-CN" sz="2000" baseline="-25000"/>
              <a:t>4</a:t>
            </a:r>
            <a:r>
              <a:rPr lang="zh-CN" altLang="en-US" sz="2000"/>
              <a:t>的磁铁矿石的质量为</a:t>
            </a:r>
            <a:r>
              <a:rPr lang="en-US" altLang="zh-CN" sz="2000"/>
              <a:t>x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738438" y="3032125"/>
            <a:ext cx="395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232                                 3×56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92388" y="3463925"/>
            <a:ext cx="5364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/>
              <a:t>x·90%                    2000t×</a:t>
            </a:r>
            <a:r>
              <a:rPr lang="zh-CN" altLang="en-US" sz="2000"/>
              <a:t>（</a:t>
            </a:r>
            <a:r>
              <a:rPr lang="en-US" altLang="zh-CN" sz="2000"/>
              <a:t>1</a:t>
            </a:r>
            <a:r>
              <a:rPr lang="zh-CN" altLang="en-US" sz="2000"/>
              <a:t>－</a:t>
            </a:r>
            <a:r>
              <a:rPr lang="en-US" altLang="zh-CN" sz="2000"/>
              <a:t>3</a:t>
            </a:r>
            <a:r>
              <a:rPr lang="zh-CN" altLang="en-US" sz="2000"/>
              <a:t>％）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284413" y="3968750"/>
            <a:ext cx="5888037" cy="701675"/>
            <a:chOff x="1439" y="2500"/>
            <a:chExt cx="3709" cy="442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1439" y="2500"/>
              <a:ext cx="3709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 sz="2000"/>
                <a:t>∵      232                               x·90%</a:t>
              </a:r>
            </a:p>
            <a:p>
              <a:r>
                <a:rPr lang="en-US" altLang="zh-CN" sz="2000"/>
                <a:t>        3×56                     2000t×</a:t>
              </a:r>
              <a:r>
                <a:rPr lang="zh-CN" altLang="en-US" sz="2000"/>
                <a:t>（</a:t>
              </a:r>
              <a:r>
                <a:rPr lang="en-US" altLang="zh-CN" sz="2000"/>
                <a:t>1</a:t>
              </a:r>
              <a:r>
                <a:rPr lang="zh-CN" altLang="en-US" sz="2000"/>
                <a:t>－</a:t>
              </a:r>
              <a:r>
                <a:rPr lang="en-US" altLang="zh-CN" sz="2000"/>
                <a:t>3</a:t>
              </a:r>
              <a:r>
                <a:rPr lang="zh-CN" altLang="en-US" sz="2000"/>
                <a:t>％）</a:t>
              </a:r>
            </a:p>
          </p:txBody>
        </p:sp>
        <p:sp>
          <p:nvSpPr>
            <p:cNvPr id="50183" name="Line 7"/>
            <p:cNvSpPr>
              <a:spLocks noChangeShapeType="1"/>
            </p:cNvSpPr>
            <p:nvPr/>
          </p:nvSpPr>
          <p:spPr bwMode="auto">
            <a:xfrm>
              <a:off x="1655" y="2739"/>
              <a:ext cx="99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4" name="Line 8"/>
            <p:cNvSpPr>
              <a:spLocks noChangeShapeType="1"/>
            </p:cNvSpPr>
            <p:nvPr/>
          </p:nvSpPr>
          <p:spPr bwMode="auto">
            <a:xfrm>
              <a:off x="3266" y="2739"/>
              <a:ext cx="142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5" name="Line 9"/>
            <p:cNvSpPr>
              <a:spLocks noChangeShapeType="1"/>
            </p:cNvSpPr>
            <p:nvPr/>
          </p:nvSpPr>
          <p:spPr bwMode="auto">
            <a:xfrm>
              <a:off x="2858" y="2694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6" name="Line 10"/>
            <p:cNvSpPr>
              <a:spLocks noChangeShapeType="1"/>
            </p:cNvSpPr>
            <p:nvPr/>
          </p:nvSpPr>
          <p:spPr bwMode="auto">
            <a:xfrm>
              <a:off x="2858" y="2739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2484438" y="4956175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 sz="2000"/>
          </a:p>
        </p:txBody>
      </p:sp>
      <p:grpSp>
        <p:nvGrpSpPr>
          <p:cNvPr id="50188" name="Group 12"/>
          <p:cNvGrpSpPr>
            <a:grpSpLocks/>
          </p:cNvGrpSpPr>
          <p:nvPr/>
        </p:nvGrpSpPr>
        <p:grpSpPr bwMode="auto">
          <a:xfrm>
            <a:off x="1979613" y="4797425"/>
            <a:ext cx="4805362" cy="944563"/>
            <a:chOff x="1247" y="3446"/>
            <a:chExt cx="2359" cy="595"/>
          </a:xfrm>
        </p:grpSpPr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1247" y="3582"/>
              <a:ext cx="59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r>
                <a:rPr lang="en-US" altLang="zh-CN" sz="2000" b="0"/>
                <a:t>∴</a:t>
              </a:r>
              <a:r>
                <a:rPr lang="en-US" altLang="zh-CN" sz="2000"/>
                <a:t> x=</a:t>
              </a:r>
              <a:endParaRPr lang="en-US" altLang="zh-CN" sz="2000" b="0"/>
            </a:p>
          </p:txBody>
        </p:sp>
        <p:grpSp>
          <p:nvGrpSpPr>
            <p:cNvPr id="50190" name="Group 14"/>
            <p:cNvGrpSpPr>
              <a:grpSpLocks/>
            </p:cNvGrpSpPr>
            <p:nvPr/>
          </p:nvGrpSpPr>
          <p:grpSpPr bwMode="auto">
            <a:xfrm>
              <a:off x="1791" y="3446"/>
              <a:ext cx="1815" cy="595"/>
              <a:chOff x="1927" y="3612"/>
              <a:chExt cx="1815" cy="595"/>
            </a:xfrm>
          </p:grpSpPr>
          <p:sp>
            <p:nvSpPr>
              <p:cNvPr id="50191" name="Text Box 15"/>
              <p:cNvSpPr txBox="1">
                <a:spLocks noChangeArrowheads="1"/>
              </p:cNvSpPr>
              <p:nvPr/>
            </p:nvSpPr>
            <p:spPr bwMode="auto">
              <a:xfrm>
                <a:off x="1927" y="3612"/>
                <a:ext cx="1815" cy="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/>
                  <a:t>   232× 2000t× </a:t>
                </a:r>
                <a:r>
                  <a:rPr lang="zh-CN" altLang="en-US" sz="2000"/>
                  <a:t>（</a:t>
                </a:r>
                <a:r>
                  <a:rPr lang="en-US" altLang="zh-CN" sz="2000"/>
                  <a:t>1</a:t>
                </a:r>
                <a:r>
                  <a:rPr lang="zh-CN" altLang="en-US" sz="2000"/>
                  <a:t>－</a:t>
                </a:r>
                <a:r>
                  <a:rPr lang="en-US" altLang="zh-CN" sz="2000"/>
                  <a:t>3</a:t>
                </a:r>
                <a:r>
                  <a:rPr lang="zh-CN" altLang="en-US" sz="2000"/>
                  <a:t>％）</a:t>
                </a:r>
              </a:p>
              <a:p>
                <a:pPr>
                  <a:spcBef>
                    <a:spcPct val="50000"/>
                  </a:spcBef>
                </a:pPr>
                <a:r>
                  <a:rPr lang="zh-CN" altLang="en-US" sz="2000"/>
                  <a:t>         </a:t>
                </a:r>
                <a:r>
                  <a:rPr lang="en-US" altLang="zh-CN" sz="2000"/>
                  <a:t>3×56</a:t>
                </a:r>
                <a:r>
                  <a:rPr lang="en-US" altLang="zh-CN"/>
                  <a:t> </a:t>
                </a:r>
                <a:r>
                  <a:rPr lang="en-US" altLang="zh-CN" sz="2000"/>
                  <a:t>×90%</a:t>
                </a:r>
              </a:p>
            </p:txBody>
          </p:sp>
          <p:sp>
            <p:nvSpPr>
              <p:cNvPr id="50192" name="Line 16"/>
              <p:cNvSpPr>
                <a:spLocks noChangeShapeType="1"/>
              </p:cNvSpPr>
              <p:nvPr/>
            </p:nvSpPr>
            <p:spPr bwMode="auto">
              <a:xfrm>
                <a:off x="1973" y="3884"/>
                <a:ext cx="167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6732588" y="5013325"/>
            <a:ext cx="1535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/>
              <a:t>= 2976.7 t</a:t>
            </a:r>
          </a:p>
        </p:txBody>
      </p:sp>
      <p:sp>
        <p:nvSpPr>
          <p:cNvPr id="50194" name="Text Box 18"/>
          <p:cNvSpPr txBox="1">
            <a:spLocks noChangeArrowheads="1"/>
          </p:cNvSpPr>
          <p:nvPr/>
        </p:nvSpPr>
        <p:spPr bwMode="auto">
          <a:xfrm>
            <a:off x="1330325" y="5734050"/>
            <a:ext cx="6697663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答：需要含</a:t>
            </a:r>
            <a:r>
              <a:rPr lang="en-US" altLang="zh-CN" sz="2200"/>
              <a:t>Fe3O4</a:t>
            </a:r>
            <a:r>
              <a:rPr lang="zh-CN" altLang="en-US" sz="2200"/>
              <a:t>的磁铁矿石的质量为</a:t>
            </a:r>
            <a:r>
              <a:rPr lang="en-US" altLang="zh-CN" sz="2200"/>
              <a:t>2976.7t </a:t>
            </a:r>
            <a:r>
              <a:rPr lang="zh-CN" altLang="en-US" sz="2200"/>
              <a:t>。</a:t>
            </a:r>
          </a:p>
        </p:txBody>
      </p:sp>
      <p:grpSp>
        <p:nvGrpSpPr>
          <p:cNvPr id="50195" name="Group 19"/>
          <p:cNvGrpSpPr>
            <a:grpSpLocks/>
          </p:cNvGrpSpPr>
          <p:nvPr/>
        </p:nvGrpSpPr>
        <p:grpSpPr bwMode="auto">
          <a:xfrm>
            <a:off x="2720975" y="2492375"/>
            <a:ext cx="3795713" cy="533400"/>
            <a:chOff x="1714" y="1570"/>
            <a:chExt cx="2391" cy="336"/>
          </a:xfrm>
        </p:grpSpPr>
        <p:grpSp>
          <p:nvGrpSpPr>
            <p:cNvPr id="50196" name="Group 20"/>
            <p:cNvGrpSpPr>
              <a:grpSpLocks/>
            </p:cNvGrpSpPr>
            <p:nvPr/>
          </p:nvGrpSpPr>
          <p:grpSpPr bwMode="auto">
            <a:xfrm>
              <a:off x="1714" y="1570"/>
              <a:ext cx="2342" cy="336"/>
              <a:chOff x="1098" y="3607"/>
              <a:chExt cx="2342" cy="336"/>
            </a:xfrm>
          </p:grpSpPr>
          <p:sp>
            <p:nvSpPr>
              <p:cNvPr id="50197" name="Text Box 21"/>
              <p:cNvSpPr txBox="1">
                <a:spLocks noChangeArrowheads="1"/>
              </p:cNvSpPr>
              <p:nvPr/>
            </p:nvSpPr>
            <p:spPr bwMode="auto">
              <a:xfrm>
                <a:off x="1098" y="3712"/>
                <a:ext cx="2342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1800"/>
                  <a:t>Fe</a:t>
                </a:r>
                <a:r>
                  <a:rPr lang="en-US" altLang="zh-CN" sz="1800" baseline="-25000"/>
                  <a:t>3</a:t>
                </a:r>
                <a:r>
                  <a:rPr lang="en-US" altLang="zh-CN" sz="1800"/>
                  <a:t>O</a:t>
                </a:r>
                <a:r>
                  <a:rPr lang="en-US" altLang="zh-CN" sz="1800" baseline="-25000"/>
                  <a:t>4</a:t>
                </a:r>
                <a:r>
                  <a:rPr lang="en-US" altLang="zh-CN" sz="1800"/>
                  <a:t> +   CO ===    CO</a:t>
                </a:r>
                <a:r>
                  <a:rPr lang="en-US" altLang="zh-CN" sz="1800" baseline="-25000"/>
                  <a:t>2</a:t>
                </a:r>
                <a:r>
                  <a:rPr lang="en-US" altLang="zh-CN" sz="1800"/>
                  <a:t> +    Fe</a:t>
                </a:r>
              </a:p>
            </p:txBody>
          </p:sp>
          <p:sp>
            <p:nvSpPr>
              <p:cNvPr id="50198" name="Text Box 22"/>
              <p:cNvSpPr txBox="1">
                <a:spLocks noChangeArrowheads="1"/>
              </p:cNvSpPr>
              <p:nvPr/>
            </p:nvSpPr>
            <p:spPr bwMode="auto">
              <a:xfrm>
                <a:off x="2064" y="3607"/>
                <a:ext cx="499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>
                    <a:solidFill>
                      <a:schemeClr val="hlink"/>
                    </a:solidFill>
                  </a:rPr>
                  <a:t>高温</a:t>
                </a:r>
              </a:p>
            </p:txBody>
          </p:sp>
        </p:grpSp>
        <p:sp>
          <p:nvSpPr>
            <p:cNvPr id="50199" name="Text Box 23"/>
            <p:cNvSpPr txBox="1">
              <a:spLocks noChangeArrowheads="1"/>
            </p:cNvSpPr>
            <p:nvPr/>
          </p:nvSpPr>
          <p:spPr bwMode="auto">
            <a:xfrm>
              <a:off x="2317" y="1665"/>
              <a:ext cx="17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solidFill>
                    <a:schemeClr val="hlink"/>
                  </a:solidFill>
                </a:rPr>
                <a:t>4               4            3</a:t>
              </a:r>
            </a:p>
          </p:txBody>
        </p:sp>
      </p:grp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971550" y="908050"/>
            <a:ext cx="765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、冶炼</a:t>
            </a:r>
            <a:r>
              <a:rPr lang="en-US" altLang="zh-CN"/>
              <a:t>2000t</a:t>
            </a:r>
            <a:r>
              <a:rPr lang="zh-CN" altLang="en-US"/>
              <a:t>含杂质</a:t>
            </a:r>
            <a:r>
              <a:rPr lang="en-US" altLang="zh-CN"/>
              <a:t>3</a:t>
            </a:r>
            <a:r>
              <a:rPr lang="zh-CN" altLang="en-US"/>
              <a:t>％的生铁，需要含</a:t>
            </a:r>
            <a:r>
              <a:rPr lang="en-US" altLang="zh-CN"/>
              <a:t>Fe</a:t>
            </a:r>
            <a:r>
              <a:rPr lang="en-US" altLang="zh-CN" baseline="-25000"/>
              <a:t>3</a:t>
            </a:r>
            <a:r>
              <a:rPr lang="en-US" altLang="zh-CN"/>
              <a:t>O</a:t>
            </a:r>
            <a:r>
              <a:rPr lang="en-US" altLang="zh-CN" baseline="-25000"/>
              <a:t>4</a:t>
            </a:r>
            <a:r>
              <a:rPr lang="en-US" altLang="zh-CN"/>
              <a:t>90%</a:t>
            </a:r>
            <a:r>
              <a:rPr lang="zh-CN" altLang="en-US"/>
              <a:t>的</a:t>
            </a:r>
          </a:p>
          <a:p>
            <a:r>
              <a:rPr lang="zh-CN" altLang="en-US"/>
              <a:t>      磁铁矿石多少</a:t>
            </a:r>
            <a:r>
              <a:rPr lang="en-US" altLang="zh-CN"/>
              <a:t>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93" grpId="0"/>
      <p:bldP spid="50194" grpId="0"/>
      <p:bldP spid="5020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1958</TotalTime>
  <Words>1000</Words>
  <Application>Microsoft Office PowerPoint</Application>
  <PresentationFormat>全屏显示(4:3)</PresentationFormat>
  <Paragraphs>111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122</cp:revision>
  <dcterms:created xsi:type="dcterms:W3CDTF">2004-12-14T11:19:54Z</dcterms:created>
  <dcterms:modified xsi:type="dcterms:W3CDTF">2017-02-23T11:50:50Z</dcterms:modified>
</cp:coreProperties>
</file>