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66" r:id="rId3"/>
    <p:sldId id="493" r:id="rId4"/>
    <p:sldId id="494" r:id="rId5"/>
    <p:sldId id="382" r:id="rId7"/>
    <p:sldId id="383" r:id="rId8"/>
    <p:sldId id="345" r:id="rId9"/>
    <p:sldId id="495" r:id="rId10"/>
    <p:sldId id="348" r:id="rId11"/>
    <p:sldId id="497" r:id="rId12"/>
    <p:sldId id="396" r:id="rId13"/>
    <p:sldId id="397" r:id="rId14"/>
    <p:sldId id="375" r:id="rId15"/>
    <p:sldId id="398" r:id="rId16"/>
    <p:sldId id="498" r:id="rId17"/>
    <p:sldId id="367" r:id="rId18"/>
    <p:sldId id="377" r:id="rId19"/>
    <p:sldId id="458" r:id="rId20"/>
    <p:sldId id="368" r:id="rId21"/>
    <p:sldId id="369" r:id="rId22"/>
    <p:sldId id="407" r:id="rId23"/>
    <p:sldId id="408" r:id="rId24"/>
    <p:sldId id="399" r:id="rId25"/>
    <p:sldId id="371" r:id="rId26"/>
    <p:sldId id="376" r:id="rId27"/>
    <p:sldId id="372" r:id="rId28"/>
    <p:sldId id="378" r:id="rId29"/>
    <p:sldId id="401" r:id="rId30"/>
    <p:sldId id="384" r:id="rId31"/>
    <p:sldId id="374" r:id="rId32"/>
    <p:sldId id="395" r:id="rId33"/>
    <p:sldId id="394" r:id="rId34"/>
    <p:sldId id="402" r:id="rId35"/>
    <p:sldId id="403" r:id="rId36"/>
    <p:sldId id="499" r:id="rId37"/>
    <p:sldId id="500" r:id="rId38"/>
    <p:sldId id="302" r:id="rId39"/>
    <p:sldId id="379" r:id="rId40"/>
    <p:sldId id="300" r:id="rId41"/>
    <p:sldId id="301" r:id="rId42"/>
    <p:sldId id="385" r:id="rId43"/>
    <p:sldId id="390" r:id="rId44"/>
    <p:sldId id="391" r:id="rId45"/>
    <p:sldId id="414" r:id="rId46"/>
    <p:sldId id="393" r:id="rId47"/>
    <p:sldId id="409" r:id="rId48"/>
    <p:sldId id="410" r:id="rId49"/>
    <p:sldId id="411" r:id="rId50"/>
    <p:sldId id="413" r:id="rId51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00FF"/>
    <a:srgbClr val="FF0000"/>
    <a:srgbClr val="0000FF"/>
    <a:srgbClr val="000066"/>
    <a:srgbClr val="339933"/>
    <a:srgbClr val="CC00CC"/>
    <a:srgbClr val="000099"/>
    <a:srgbClr val="FF66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53" Type="http://schemas.openxmlformats.org/officeDocument/2006/relationships/viewProps" Target="viewProps.xml"/><Relationship Id="rId52" Type="http://schemas.openxmlformats.org/officeDocument/2006/relationships/presProps" Target="presProps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3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眉占位符 3073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sz="1200"/>
          </a:p>
        </p:txBody>
      </p:sp>
      <p:sp>
        <p:nvSpPr>
          <p:cNvPr id="3075" name="日期占位符 3074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/>
          </a:p>
        </p:txBody>
      </p:sp>
      <p:sp>
        <p:nvSpPr>
          <p:cNvPr id="3076" name="幻灯片图像占位符 3075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文本占位符 3076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8" name="页脚占位符 3077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sz="1200"/>
          </a:p>
        </p:txBody>
      </p:sp>
      <p:sp>
        <p:nvSpPr>
          <p:cNvPr id="3079" name="灯片编号占位符 3078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沁人心脾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/>
              <a:t>1893</a:t>
            </a:r>
            <a:r>
              <a:rPr lang="zh-CN" altLang="en-US"/>
              <a:t>年生，此时他</a:t>
            </a:r>
            <a:r>
              <a:rPr lang="en-US" altLang="zh-CN"/>
              <a:t>43</a:t>
            </a:r>
            <a:r>
              <a:rPr lang="zh-CN" altLang="en-US"/>
              <a:t>岁。</a:t>
            </a:r>
            <a:endParaRPr lang="zh-CN" altLang="en-US"/>
          </a:p>
          <a:p>
            <a:r>
              <a:rPr lang="zh-CN" altLang="en-US">
                <a:sym typeface="+mn-ea"/>
              </a:rPr>
              <a:t>      </a:t>
            </a:r>
            <a:r>
              <a:rPr lang="en-US" altLang="zh-CN">
                <a:sym typeface="+mn-ea"/>
              </a:rPr>
              <a:t>1945</a:t>
            </a:r>
            <a:r>
              <a:rPr lang="zh-CN" altLang="en-US">
                <a:sym typeface="+mn-ea"/>
              </a:rPr>
              <a:t>年</a:t>
            </a:r>
            <a:r>
              <a:rPr lang="en-US" altLang="zh-CN">
                <a:sym typeface="+mn-ea"/>
              </a:rPr>
              <a:t>10</a:t>
            </a:r>
            <a:r>
              <a:rPr lang="zh-CN" altLang="en-US">
                <a:sym typeface="+mn-ea"/>
              </a:rPr>
              <a:t>月，毛泽东去重庆谈判，诗人柳亚子向毛泽东</a:t>
            </a:r>
            <a:r>
              <a:rPr lang="en-US" altLang="zh-CN">
                <a:sym typeface="+mn-ea"/>
              </a:rPr>
              <a:t>“</a:t>
            </a:r>
            <a:r>
              <a:rPr lang="zh-CN" altLang="en-US">
                <a:sym typeface="+mn-ea"/>
              </a:rPr>
              <a:t>索句</a:t>
            </a:r>
            <a:r>
              <a:rPr lang="en-US" altLang="zh-CN">
                <a:sym typeface="+mn-ea"/>
              </a:rPr>
              <a:t>”</a:t>
            </a:r>
            <a:r>
              <a:rPr lang="zh-CN" altLang="en-US">
                <a:sym typeface="+mn-ea"/>
              </a:rPr>
              <a:t>，毛泽东就赠以《沁园春 雪》。当即，《新民晚报》登载了此词，重庆整个山城都轰动了。蒋介石气急败坏，要求他的御用文人日夜埋头写作，以写出一首在气势、意境上胜过这首的词。然而，那些御用文人挖空心思、绞尽脑汁也没有写出来。于是这首词就更加响彻祖国的大江南北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如何写雪景？</a:t>
            </a:r>
            <a:endParaRPr lang="zh-CN" altLang="en-US"/>
          </a:p>
          <a:p>
            <a:r>
              <a:rPr lang="zh-CN" altLang="en-US"/>
              <a:t>结构（总 具体描述）</a:t>
            </a:r>
            <a:endParaRPr lang="zh-CN" altLang="en-US"/>
          </a:p>
          <a:p>
            <a:r>
              <a:rPr lang="zh-CN" altLang="en-US"/>
              <a:t>角度（前三句：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封、飘。静中有动，由下至上，由地面到空中，意境非常开阔，气魄宏大。）</a:t>
            </a:r>
            <a:endParaRPr lang="zh-CN" altLang="en-US" b="1">
              <a:solidFill>
                <a:srgbClr val="0000FF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  <a:p>
            <a:r>
              <a:rPr lang="zh-CN" altLang="en-US"/>
              <a:t>修辞（比喻、拟人）</a:t>
            </a:r>
            <a:endParaRPr lang="zh-CN" altLang="en-US"/>
          </a:p>
          <a:p>
            <a:r>
              <a:rPr lang="zh-CN" altLang="en-US"/>
              <a:t>表现手法（静中有动、化静为动、虚实结合）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一“舞”一“驰”，</a:t>
            </a:r>
            <a:r>
              <a:rPr lang="zh-CN" altLang="en-US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用的是比喻的修辞方法</a:t>
            </a:r>
            <a:r>
              <a:rPr lang="en-US" altLang="zh-CN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,</a:t>
            </a:r>
            <a:r>
              <a:rPr lang="zh-CN" altLang="en-US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前者舒展柔美，后者奔腾壮烈。</a:t>
            </a:r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不仅生动地表现了群山和高原的连绵起伏的美丽形象，且</a:t>
            </a:r>
            <a:r>
              <a:rPr lang="zh-CN" altLang="en-US" b="1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化静为动</a:t>
            </a:r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，赋予沉寂的大自然以旺盛的生命力，想象丰富，生动传神。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一个“欲”和“比”，把群山和高原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人格化</a:t>
            </a:r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了，不仅突出了它们之高，更显示了其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无畏气概和斗争精神</a:t>
            </a:r>
            <a:r>
              <a:rPr lang="zh-CN" altLang="en-US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。言近意远，富有强烈的感情色彩和丰富的思想内涵。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 lvl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明确</a:t>
            </a:r>
            <a:r>
              <a:rPr lang="en-US" altLang="zh-CN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:</a:t>
            </a:r>
            <a:endParaRPr lang="en-US" altLang="zh-CN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作者如同顶天立地的巨人，他的</a:t>
            </a:r>
            <a:r>
              <a:rPr lang="zh-CN" altLang="en-US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胸怀博大宽广</a:t>
            </a: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，他的</a:t>
            </a:r>
            <a:r>
              <a:rPr lang="zh-CN" altLang="en-US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气魄雄伟旷达</a:t>
            </a: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。作者的感情充满喜悦，豪迈奋发，充满</a:t>
            </a:r>
            <a:r>
              <a:rPr lang="zh-CN" altLang="en-US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对祖国山河的热爱</a:t>
            </a:r>
            <a:r>
              <a:rPr lang="zh-CN" altLang="en-US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。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情感：</a:t>
            </a:r>
            <a:r>
              <a:rPr lang="zh-CN" altLang="en-US" b="1">
                <a:ea typeface="华文中宋" panose="02010600040101010101" pitchFamily="2" charset="-122"/>
                <a:sym typeface="+mn-ea"/>
              </a:rPr>
              <a:t>抒发了词作者对祖国壮丽山河的热爱之情。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承上启下。前句总括写景，再次赞美祖国山河。后句总领下文抒情 ，指出历史上许多英雄人物为祖国的壮丽河山而倾倒。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spcBef>
                <a:spcPct val="5000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第一，惜中含褒。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肯定他们是英雄人物，同时也就肯定了中华民族是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一个英雄辈出的伟大民族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；</a:t>
            </a:r>
            <a:endParaRPr lang="zh-CN" altLang="en-US" b="1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第二，惜中含贬。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委婉的批评了他们缺少文治、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文学才华欠缺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。</a:t>
            </a:r>
            <a:endParaRPr lang="zh-CN" altLang="en-US" b="1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第三，惜中寓志。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表现了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后来者居上</a:t>
            </a:r>
            <a:r>
              <a:rPr lang="zh-CN" altLang="en-US" b="1">
                <a:latin typeface="楷体_GB2312" pitchFamily="1" charset="-122"/>
                <a:ea typeface="楷体_GB2312" pitchFamily="1" charset="-122"/>
                <a:sym typeface="+mn-ea"/>
              </a:rPr>
              <a:t>的伟大气概。 </a:t>
            </a:r>
            <a:endParaRPr lang="zh-CN" altLang="en-US" b="1">
              <a:latin typeface="楷体_GB2312" pitchFamily="1" charset="-122"/>
              <a:ea typeface="楷体_GB2312" pitchFamily="1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俱往矣，数风流人物，还看今朝。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0000FF"/>
                </a:solidFill>
                <a:sym typeface="+mn-ea"/>
              </a:rPr>
              <a:t>明确：</a:t>
            </a:r>
            <a:r>
              <a:rPr lang="zh-CN" altLang="en-US" b="1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  <a:sym typeface="+mn-ea"/>
              </a:rPr>
              <a:t>作者以“往昔”与“今朝”对比，“英雄”与“风流人物”对比，突出了今朝革命英雄主宰河山的历史作用。 </a:t>
            </a:r>
            <a:endParaRPr lang="zh-CN" altLang="en-US" b="1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“</a:t>
            </a:r>
            <a:r>
              <a:rPr lang="zh-CN" altLang="en-US" b="1">
                <a:solidFill>
                  <a:srgbClr val="FF0066"/>
                </a:solidFill>
                <a:ea typeface="黑体" panose="02010609060101010101" pitchFamily="2" charset="-122"/>
                <a:sym typeface="+mn-ea"/>
              </a:rPr>
              <a:t>今朝”的风流人物，是新时代文治、武功两方面有杰出才能和远大抱负的人；应该是人民群众，是无产阶级革命家，也是诗人自己。这是全诗的主旨。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en-US" altLang="zh-CN" b="1">
                <a:solidFill>
                  <a:srgbClr val="660066"/>
                </a:solidFill>
                <a:sym typeface="+mn-ea"/>
              </a:rPr>
              <a:t>《</a:t>
            </a:r>
            <a:r>
              <a:rPr lang="zh-CN" altLang="en-US" b="1">
                <a:solidFill>
                  <a:srgbClr val="660066"/>
                </a:solidFill>
                <a:sym typeface="+mn-ea"/>
              </a:rPr>
              <a:t>江雪</a:t>
            </a:r>
            <a:r>
              <a:rPr lang="en-US" altLang="zh-CN" b="1">
                <a:solidFill>
                  <a:srgbClr val="660066"/>
                </a:solidFill>
                <a:sym typeface="+mn-ea"/>
              </a:rPr>
              <a:t>》</a:t>
            </a:r>
            <a:r>
              <a:rPr lang="zh-CN" altLang="en-US" b="1">
                <a:solidFill>
                  <a:srgbClr val="660066"/>
                </a:solidFill>
                <a:sym typeface="+mn-ea"/>
              </a:rPr>
              <a:t>是柳宗元政治变革失败以后，被贬永州时所作。“千山”、“万径”虽然意境广阔，但“鸟飞绝”“人踪灭”，却又渲染出了怎样一个空旷沉寂的世界啊？</a:t>
            </a:r>
            <a:r>
              <a:rPr lang="en-US" altLang="zh-CN" b="1">
                <a:solidFill>
                  <a:srgbClr val="660066"/>
                </a:solidFill>
                <a:sym typeface="+mn-ea"/>
              </a:rPr>
              <a:t>——</a:t>
            </a:r>
            <a:r>
              <a:rPr lang="zh-CN" altLang="en-US" b="1">
                <a:solidFill>
                  <a:srgbClr val="660066"/>
                </a:solidFill>
                <a:sym typeface="+mn-ea"/>
              </a:rPr>
              <a:t>没有一丝生机、活力。这正是当时恶劣的政治环境的写照，也是诗人心境的写照。</a:t>
            </a:r>
            <a:r>
              <a:rPr lang="zh-CN" altLang="en-US" b="1">
                <a:solidFill>
                  <a:srgbClr val="993300"/>
                </a:solidFill>
                <a:sym typeface="+mn-ea"/>
              </a:rPr>
              <a:t>然而封建士大夫与革命领袖的胸襟是不可同日而语的，毛泽东诗为我们描绘了一幅雄奇瑰丽、广袤无垠的北国雪景图。意境开阔，气魄宏大，动静相生，情趣豪迈，显示出一代革命领袖伟大的气魄和胸怀。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000099"/>
                </a:solidFill>
                <a:sym typeface="+mn-ea"/>
              </a:rPr>
              <a:t>毛泽东是叱咤风云的一代伟人，有着傲视古今的博大胸怀、无所畏惧的乐观精神和一往无前的革命斗志，不同与那些多愁善感的文人墨客。诗如其人，因此他笔下的北国雪景，雄奇瑰丽，气势磅礴，充满革命的豪迈气概。</a:t>
            </a:r>
            <a:endParaRPr lang="zh-CN" altLang="en-US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/>
              <a:t>顿失滔滔 原驰蜡象   略输文采   一代天骄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 algn="r"/>
            <a:fld id="{9A0DB2DC-4C9A-4742-B13C-FB6460FD3503}" type="slidenum">
              <a:rPr lang="zh-CN" sz="1200"/>
            </a:fld>
            <a:endParaRPr lang="zh-CN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直接连接符 2049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8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fld id="{9A0DB2DC-4C9A-4742-B13C-FB6460FD3503}" type="slidenum">
              <a:rPr lang="zh-CN">
                <a:latin typeface="Arial" panose="020B0604020202020204" pitchFamily="34" charset="0"/>
              </a:rPr>
            </a:fld>
            <a:endParaRPr lang="zh-CN">
              <a:latin typeface="Arial" panose="020B0604020202020204" pitchFamily="34" charset="0"/>
            </a:endParaRPr>
          </a:p>
        </p:txBody>
      </p:sp>
      <p:grpSp>
        <p:nvGrpSpPr>
          <p:cNvPr id="2056" name="组合 2055"/>
          <p:cNvGrpSpPr/>
          <p:nvPr/>
        </p:nvGrpSpPr>
        <p:grpSpPr>
          <a:xfrm>
            <a:off x="7493000" y="2992438"/>
            <a:ext cx="1338263" cy="2189162"/>
            <a:chOff x="0" y="0"/>
            <a:chExt cx="843" cy="1379"/>
          </a:xfrm>
        </p:grpSpPr>
        <p:sp>
          <p:nvSpPr>
            <p:cNvPr id="2057" name="椭圆 2056"/>
            <p:cNvSpPr/>
            <p:nvPr/>
          </p:nvSpPr>
          <p:spPr>
            <a:xfrm>
              <a:off x="0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8" name="椭圆 2057"/>
            <p:cNvSpPr/>
            <p:nvPr/>
          </p:nvSpPr>
          <p:spPr>
            <a:xfrm>
              <a:off x="179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59" name="椭圆 2058"/>
            <p:cNvSpPr/>
            <p:nvPr/>
          </p:nvSpPr>
          <p:spPr>
            <a:xfrm>
              <a:off x="358" y="0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0" name="椭圆 2059"/>
            <p:cNvSpPr/>
            <p:nvPr/>
          </p:nvSpPr>
          <p:spPr>
            <a:xfrm>
              <a:off x="0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1" name="椭圆 2060"/>
            <p:cNvSpPr/>
            <p:nvPr/>
          </p:nvSpPr>
          <p:spPr>
            <a:xfrm>
              <a:off x="179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2" name="椭圆 2061"/>
            <p:cNvSpPr/>
            <p:nvPr/>
          </p:nvSpPr>
          <p:spPr>
            <a:xfrm>
              <a:off x="358" y="179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3" name="椭圆 2062"/>
            <p:cNvSpPr/>
            <p:nvPr/>
          </p:nvSpPr>
          <p:spPr>
            <a:xfrm>
              <a:off x="537" y="1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4" name="椭圆 2063"/>
            <p:cNvSpPr/>
            <p:nvPr/>
          </p:nvSpPr>
          <p:spPr>
            <a:xfrm>
              <a:off x="0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5" name="椭圆 2064"/>
            <p:cNvSpPr/>
            <p:nvPr/>
          </p:nvSpPr>
          <p:spPr>
            <a:xfrm>
              <a:off x="179" y="358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6" name="椭圆 2065"/>
            <p:cNvSpPr/>
            <p:nvPr/>
          </p:nvSpPr>
          <p:spPr>
            <a:xfrm>
              <a:off x="358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7" name="椭圆 2066"/>
            <p:cNvSpPr/>
            <p:nvPr/>
          </p:nvSpPr>
          <p:spPr>
            <a:xfrm>
              <a:off x="537" y="358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8" name="椭圆 2067"/>
            <p:cNvSpPr/>
            <p:nvPr/>
          </p:nvSpPr>
          <p:spPr>
            <a:xfrm>
              <a:off x="716" y="3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69" name="椭圆 2068"/>
            <p:cNvSpPr/>
            <p:nvPr/>
          </p:nvSpPr>
          <p:spPr>
            <a:xfrm>
              <a:off x="0" y="536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0" name="椭圆 2069"/>
            <p:cNvSpPr/>
            <p:nvPr/>
          </p:nvSpPr>
          <p:spPr>
            <a:xfrm>
              <a:off x="179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1" name="椭圆 2070"/>
            <p:cNvSpPr/>
            <p:nvPr/>
          </p:nvSpPr>
          <p:spPr>
            <a:xfrm>
              <a:off x="358" y="536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2" name="椭圆 2071"/>
            <p:cNvSpPr/>
            <p:nvPr/>
          </p:nvSpPr>
          <p:spPr>
            <a:xfrm>
              <a:off x="537" y="536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3" name="椭圆 2072"/>
            <p:cNvSpPr/>
            <p:nvPr/>
          </p:nvSpPr>
          <p:spPr>
            <a:xfrm>
              <a:off x="0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4" name="椭圆 2073"/>
            <p:cNvSpPr/>
            <p:nvPr/>
          </p:nvSpPr>
          <p:spPr>
            <a:xfrm>
              <a:off x="179" y="715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5" name="椭圆 2074"/>
            <p:cNvSpPr/>
            <p:nvPr/>
          </p:nvSpPr>
          <p:spPr>
            <a:xfrm>
              <a:off x="358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6" name="椭圆 2075"/>
            <p:cNvSpPr/>
            <p:nvPr/>
          </p:nvSpPr>
          <p:spPr>
            <a:xfrm>
              <a:off x="537" y="715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7" name="椭圆 2076"/>
            <p:cNvSpPr/>
            <p:nvPr/>
          </p:nvSpPr>
          <p:spPr>
            <a:xfrm>
              <a:off x="716" y="715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8" name="椭圆 2077"/>
            <p:cNvSpPr/>
            <p:nvPr/>
          </p:nvSpPr>
          <p:spPr>
            <a:xfrm>
              <a:off x="0" y="89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79" name="椭圆 2078"/>
            <p:cNvSpPr/>
            <p:nvPr/>
          </p:nvSpPr>
          <p:spPr>
            <a:xfrm>
              <a:off x="179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0" name="椭圆 2079"/>
            <p:cNvSpPr/>
            <p:nvPr/>
          </p:nvSpPr>
          <p:spPr>
            <a:xfrm>
              <a:off x="358" y="894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1" name="椭圆 2080"/>
            <p:cNvSpPr/>
            <p:nvPr/>
          </p:nvSpPr>
          <p:spPr>
            <a:xfrm>
              <a:off x="537" y="894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2" name="椭圆 2081"/>
            <p:cNvSpPr/>
            <p:nvPr/>
          </p:nvSpPr>
          <p:spPr>
            <a:xfrm>
              <a:off x="0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3" name="椭圆 2082"/>
            <p:cNvSpPr/>
            <p:nvPr/>
          </p:nvSpPr>
          <p:spPr>
            <a:xfrm>
              <a:off x="179" y="107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4" name="椭圆 2083"/>
            <p:cNvSpPr/>
            <p:nvPr/>
          </p:nvSpPr>
          <p:spPr>
            <a:xfrm>
              <a:off x="358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5" name="椭圆 2084"/>
            <p:cNvSpPr/>
            <p:nvPr/>
          </p:nvSpPr>
          <p:spPr>
            <a:xfrm>
              <a:off x="537" y="1073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6" name="椭圆 2085"/>
            <p:cNvSpPr/>
            <p:nvPr/>
          </p:nvSpPr>
          <p:spPr>
            <a:xfrm>
              <a:off x="179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087" name="椭圆 2086"/>
            <p:cNvSpPr/>
            <p:nvPr/>
          </p:nvSpPr>
          <p:spPr>
            <a:xfrm>
              <a:off x="537" y="1252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088" name="直接连接符 2087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联机映像占位符 3"/>
          <p:cNvSpPr>
            <a:spLocks noGrp="1"/>
          </p:cNvSpPr>
          <p:nvPr>
            <p:ph type="clipArt"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直接连接符 1025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7" name="标题 1026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8" name="文本占位符 1027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9" name="日期占位符 102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>
                <a:latin typeface="Arial" panose="020B0604020202020204" pitchFamily="34" charset="0"/>
              </a:defRPr>
            </a:lvl1pPr>
          </a:lstStyle>
          <a:p>
            <a:pPr lvl="0"/>
            <a:fld id="{BB962C8B-B14F-4D97-AF65-F5344CB8AC3E}" type="datetime1">
              <a:rPr lang="zh-CN" altLang="en-US"/>
            </a:fld>
            <a:endParaRPr lang="zh-CN" altLang="en-US"/>
          </a:p>
        </p:txBody>
      </p:sp>
      <p:sp>
        <p:nvSpPr>
          <p:cNvPr id="1030" name="页脚占位符 102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>
                <a:latin typeface="Arial" panose="020B0604020202020204" pitchFamily="34" charset="0"/>
              </a:defRPr>
            </a:lvl1pPr>
          </a:lstStyle>
          <a:p>
            <a:pPr lvl="0"/>
            <a:endParaRPr lang="zh-CN"/>
          </a:p>
        </p:txBody>
      </p:sp>
      <p:sp>
        <p:nvSpPr>
          <p:cNvPr id="1031" name="灯片编号占位符 103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>
                <a:latin typeface="Arial" panose="020B0604020202020204" pitchFamily="34" charset="0"/>
              </a:defRPr>
            </a:lvl1pPr>
          </a:lstStyle>
          <a:p>
            <a:pPr lvl="0"/>
            <a:fld id="{9A0DB2DC-4C9A-4742-B13C-FB6460FD3503}" type="slidenum">
              <a:rPr lang="zh-CN"/>
            </a:fld>
            <a:endParaRPr lang="zh-CN"/>
          </a:p>
        </p:txBody>
      </p:sp>
      <p:grpSp>
        <p:nvGrpSpPr>
          <p:cNvPr id="1032" name="组合 1031"/>
          <p:cNvGrpSpPr/>
          <p:nvPr/>
        </p:nvGrpSpPr>
        <p:grpSpPr>
          <a:xfrm>
            <a:off x="8153400" y="152400"/>
            <a:ext cx="792163" cy="1295400"/>
            <a:chOff x="0" y="0"/>
            <a:chExt cx="528" cy="864"/>
          </a:xfrm>
        </p:grpSpPr>
        <p:sp>
          <p:nvSpPr>
            <p:cNvPr id="1033" name="椭圆 1032"/>
            <p:cNvSpPr/>
            <p:nvPr/>
          </p:nvSpPr>
          <p:spPr>
            <a:xfrm>
              <a:off x="0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4" name="椭圆 1033"/>
            <p:cNvSpPr/>
            <p:nvPr/>
          </p:nvSpPr>
          <p:spPr>
            <a:xfrm>
              <a:off x="112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5" name="椭圆 1034"/>
            <p:cNvSpPr/>
            <p:nvPr/>
          </p:nvSpPr>
          <p:spPr>
            <a:xfrm>
              <a:off x="224" y="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6" name="椭圆 1035"/>
            <p:cNvSpPr/>
            <p:nvPr/>
          </p:nvSpPr>
          <p:spPr>
            <a:xfrm>
              <a:off x="0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7" name="椭圆 1036"/>
            <p:cNvSpPr/>
            <p:nvPr/>
          </p:nvSpPr>
          <p:spPr>
            <a:xfrm>
              <a:off x="112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8" name="椭圆 1037"/>
            <p:cNvSpPr/>
            <p:nvPr/>
          </p:nvSpPr>
          <p:spPr>
            <a:xfrm>
              <a:off x="224" y="11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39" name="椭圆 1038"/>
            <p:cNvSpPr/>
            <p:nvPr/>
          </p:nvSpPr>
          <p:spPr>
            <a:xfrm>
              <a:off x="336" y="11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0" name="椭圆 1039"/>
            <p:cNvSpPr/>
            <p:nvPr/>
          </p:nvSpPr>
          <p:spPr>
            <a:xfrm>
              <a:off x="0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1" name="椭圆 1040"/>
            <p:cNvSpPr/>
            <p:nvPr/>
          </p:nvSpPr>
          <p:spPr>
            <a:xfrm>
              <a:off x="112" y="22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2" name="椭圆 1041"/>
            <p:cNvSpPr/>
            <p:nvPr/>
          </p:nvSpPr>
          <p:spPr>
            <a:xfrm>
              <a:off x="224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3" name="椭圆 1042"/>
            <p:cNvSpPr/>
            <p:nvPr/>
          </p:nvSpPr>
          <p:spPr>
            <a:xfrm>
              <a:off x="336" y="22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4" name="椭圆 1043"/>
            <p:cNvSpPr/>
            <p:nvPr/>
          </p:nvSpPr>
          <p:spPr>
            <a:xfrm>
              <a:off x="448" y="22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5" name="椭圆 1044"/>
            <p:cNvSpPr/>
            <p:nvPr/>
          </p:nvSpPr>
          <p:spPr>
            <a:xfrm>
              <a:off x="0" y="33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6" name="椭圆 1045"/>
            <p:cNvSpPr/>
            <p:nvPr/>
          </p:nvSpPr>
          <p:spPr>
            <a:xfrm>
              <a:off x="112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7" name="椭圆 1046"/>
            <p:cNvSpPr/>
            <p:nvPr/>
          </p:nvSpPr>
          <p:spPr>
            <a:xfrm>
              <a:off x="224" y="33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8" name="椭圆 1047"/>
            <p:cNvSpPr/>
            <p:nvPr/>
          </p:nvSpPr>
          <p:spPr>
            <a:xfrm>
              <a:off x="336" y="33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49" name="椭圆 1048"/>
            <p:cNvSpPr/>
            <p:nvPr/>
          </p:nvSpPr>
          <p:spPr>
            <a:xfrm>
              <a:off x="0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0" name="椭圆 1049"/>
            <p:cNvSpPr/>
            <p:nvPr/>
          </p:nvSpPr>
          <p:spPr>
            <a:xfrm>
              <a:off x="112" y="44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1" name="椭圆 1050"/>
            <p:cNvSpPr/>
            <p:nvPr/>
          </p:nvSpPr>
          <p:spPr>
            <a:xfrm>
              <a:off x="224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2" name="椭圆 1051"/>
            <p:cNvSpPr/>
            <p:nvPr/>
          </p:nvSpPr>
          <p:spPr>
            <a:xfrm>
              <a:off x="336" y="44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3" name="椭圆 1052"/>
            <p:cNvSpPr/>
            <p:nvPr/>
          </p:nvSpPr>
          <p:spPr>
            <a:xfrm>
              <a:off x="448" y="44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4" name="椭圆 1053"/>
            <p:cNvSpPr/>
            <p:nvPr/>
          </p:nvSpPr>
          <p:spPr>
            <a:xfrm>
              <a:off x="0" y="56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5" name="椭圆 1054"/>
            <p:cNvSpPr/>
            <p:nvPr/>
          </p:nvSpPr>
          <p:spPr>
            <a:xfrm>
              <a:off x="112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6" name="椭圆 1055"/>
            <p:cNvSpPr/>
            <p:nvPr/>
          </p:nvSpPr>
          <p:spPr>
            <a:xfrm>
              <a:off x="224" y="56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7" name="椭圆 1056"/>
            <p:cNvSpPr/>
            <p:nvPr/>
          </p:nvSpPr>
          <p:spPr>
            <a:xfrm>
              <a:off x="336" y="56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8" name="椭圆 1057"/>
            <p:cNvSpPr/>
            <p:nvPr/>
          </p:nvSpPr>
          <p:spPr>
            <a:xfrm>
              <a:off x="0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59" name="椭圆 1058"/>
            <p:cNvSpPr/>
            <p:nvPr/>
          </p:nvSpPr>
          <p:spPr>
            <a:xfrm>
              <a:off x="112" y="67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0" name="椭圆 1059"/>
            <p:cNvSpPr/>
            <p:nvPr/>
          </p:nvSpPr>
          <p:spPr>
            <a:xfrm>
              <a:off x="224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1" name="椭圆 1060"/>
            <p:cNvSpPr/>
            <p:nvPr/>
          </p:nvSpPr>
          <p:spPr>
            <a:xfrm>
              <a:off x="336" y="67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2" name="椭圆 1061"/>
            <p:cNvSpPr/>
            <p:nvPr/>
          </p:nvSpPr>
          <p:spPr>
            <a:xfrm>
              <a:off x="112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063" name="椭圆 1062"/>
            <p:cNvSpPr/>
            <p:nvPr/>
          </p:nvSpPr>
          <p:spPr>
            <a:xfrm>
              <a:off x="336" y="78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4.xml"/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slide" Target="slid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oleObject" Target="../embeddings/oleObject2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microsoft.com/office/2007/relationships/media" Target="file:///H:\&#22768;&#38899;\2005032310002.mp3" TargetMode="External"/><Relationship Id="rId1" Type="http://schemas.openxmlformats.org/officeDocument/2006/relationships/audio" Target="file:///H:\&#22768;&#38899;\2005032310002.mp3" TargetMode="External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microsoft.com/office/2007/relationships/media" Target="file:///H:\&#22768;&#38899;\2005032310002.mp3" TargetMode="External"/><Relationship Id="rId1" Type="http://schemas.openxmlformats.org/officeDocument/2006/relationships/audio" Target="file:///H:\&#22768;&#38899;\2005032310002.mp3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8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4097" descr="毛泽东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sz="half" idx="1"/>
          </p:nvPr>
        </p:nvSpPr>
        <p:spPr>
          <a:xfrm>
            <a:off x="0" y="0"/>
            <a:ext cx="4643438" cy="5257800"/>
          </a:xfrm>
        </p:spPr>
        <p:txBody>
          <a:bodyPr/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北国风光，                                    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千里冰封，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万里雪飘。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望长城内外，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惟余莽莽。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大河上下，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顿失滔滔。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山舞银蛇，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原驰蜡象。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欲与天公试比高。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须晴日，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看红装素裹，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分外妖娆。</a:t>
            </a: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CN" altLang="en-US" sz="390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4339" name="文本占位符 14338"/>
          <p:cNvSpPr>
            <a:spLocks noGrp="1"/>
          </p:cNvSpPr>
          <p:nvPr>
            <p:ph type="body" sz="half" idx="2"/>
          </p:nvPr>
        </p:nvSpPr>
        <p:spPr>
          <a:xfrm>
            <a:off x="3924300" y="0"/>
            <a:ext cx="4454525" cy="5715000"/>
          </a:xfrm>
        </p:spPr>
        <p:txBody>
          <a:bodyPr/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江山如此多娇，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引无数英雄竞折腰。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惜秦皇汉武，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略输文采。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唐宗宋祖，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稍逊风骚。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一代天骄，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成吉思汗，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只识弯弓射大雕。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俱往矣，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数风流人物，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还看今朝。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3900" dirty="0">
              <a:solidFill>
                <a:srgbClr val="000066"/>
              </a:solidFill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31785" y="2255520"/>
            <a:ext cx="853440" cy="26098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/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沁园春  雪</a:t>
            </a:r>
            <a:endParaRPr lang="zh-CN" altLang="en-US" sz="44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sz="half" idx="1"/>
          </p:nvPr>
        </p:nvSpPr>
        <p:spPr>
          <a:xfrm>
            <a:off x="0" y="0"/>
            <a:ext cx="4643438" cy="5257800"/>
          </a:xfrm>
        </p:spPr>
        <p:txBody>
          <a:bodyPr/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北国风光，                                    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千里冰封，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万里雪飘。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望长城内外，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惟余莽</a:t>
            </a:r>
            <a:r>
              <a:rPr lang="zh-CN" altLang="en-US" sz="39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莽</a:t>
            </a: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大河上下，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顿失滔滔。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山舞银蛇，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原驰蜡象。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欲与天公试比高。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须晴日，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看红装素裹，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分</a:t>
            </a: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外妖</a:t>
            </a:r>
            <a:r>
              <a:rPr lang="zh-CN" altLang="en-US" sz="39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娆</a:t>
            </a: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+mn-ea"/>
              </a:rPr>
              <a:t>。</a:t>
            </a: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CN" altLang="en-US" sz="390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14339" name="文本占位符 14338"/>
          <p:cNvSpPr>
            <a:spLocks noGrp="1"/>
          </p:cNvSpPr>
          <p:nvPr>
            <p:ph type="body" sz="half" idx="2"/>
          </p:nvPr>
        </p:nvSpPr>
        <p:spPr>
          <a:xfrm>
            <a:off x="3924300" y="0"/>
            <a:ext cx="4454525" cy="5715000"/>
          </a:xfrm>
        </p:spPr>
        <p:txBody>
          <a:bodyPr/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江山如此多娇，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引无数英雄竞折腰。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惜秦皇汉武，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略输文采。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唐宗宋祖，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稍</a:t>
            </a:r>
            <a:r>
              <a:rPr lang="zh-CN" altLang="en-US" sz="39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华文新魏" panose="02010800040101010101" pitchFamily="2" charset="-122"/>
              </a:rPr>
              <a:t>逊</a:t>
            </a: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风骚。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一代天骄，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成吉思</a:t>
            </a:r>
            <a:r>
              <a:rPr lang="zh-CN" altLang="en-US" sz="39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华文新魏" panose="02010800040101010101" pitchFamily="2" charset="-122"/>
              </a:rPr>
              <a:t>汗</a:t>
            </a: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只识弯弓射大雕。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俱往矣，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华文新魏" panose="02010800040101010101" pitchFamily="2" charset="-122"/>
              </a:rPr>
              <a:t>数</a:t>
            </a: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风流人物，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还看今</a:t>
            </a:r>
            <a:r>
              <a:rPr lang="zh-CN" altLang="en-US" sz="3900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华文新魏" panose="02010800040101010101" pitchFamily="2" charset="-122"/>
              </a:rPr>
              <a:t>朝</a:t>
            </a: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3900" dirty="0">
              <a:solidFill>
                <a:srgbClr val="000066"/>
              </a:solidFill>
              <a:ea typeface="华文新魏" panose="020108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931785" y="2255520"/>
            <a:ext cx="853440" cy="260985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p>
            <a:pPr algn="l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沁</a:t>
            </a:r>
            <a:r>
              <a:rPr lang="zh-CN" altLang="en-US" sz="44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园春  雪</a:t>
            </a:r>
            <a:endParaRPr lang="zh-CN" altLang="en-US" sz="4400" b="1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003540" y="1929130"/>
            <a:ext cx="67691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qìn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399665" y="2009775"/>
            <a:ext cx="103187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mǎng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99665" y="6083935"/>
            <a:ext cx="145669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fèn   ráo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84595" y="3772535"/>
            <a:ext cx="77533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hán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84595" y="2655570"/>
            <a:ext cx="77533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xùn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771005" y="5277485"/>
            <a:ext cx="716280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shǔ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07150" y="5930900"/>
            <a:ext cx="913765" cy="518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sz="2800" b="1">
                <a:solidFill>
                  <a:srgbClr val="CC00CC"/>
                </a:solidFill>
                <a:sym typeface="+mn-ea"/>
              </a:rPr>
              <a:t>zhāo</a:t>
            </a:r>
            <a:endParaRPr lang="en-US" altLang="zh-CN" sz="2800" b="1">
              <a:solidFill>
                <a:srgbClr val="CC00CC"/>
              </a:solidFill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6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10242" name="图片 10241"/>
          <p:cNvPicPr>
            <a:picLocks noChangeAspect="1"/>
          </p:cNvPicPr>
          <p:nvPr/>
        </p:nvPicPr>
        <p:blipFill>
          <a:blip r:embed="rId1">
            <a:lum bright="12000" contras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11266" name="图片 11265" descr="未命名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框 13313" descr="绿色大理石"/>
          <p:cNvSpPr txBox="1"/>
          <p:nvPr/>
        </p:nvSpPr>
        <p:spPr>
          <a:xfrm>
            <a:off x="395288" y="0"/>
            <a:ext cx="3276600" cy="914400"/>
          </a:xfrm>
          <a:prstGeom prst="rect">
            <a:avLst/>
          </a:prstGeom>
          <a:blipFill rotWithShape="0">
            <a:blip r:embed="rId1"/>
          </a:blip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写作背景</a:t>
            </a:r>
            <a:endParaRPr lang="zh-CN" altLang="en-US" sz="54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graphicFrame>
        <p:nvGraphicFramePr>
          <p:cNvPr id="13315" name="对象 13314"/>
          <p:cNvGraphicFramePr>
            <a:graphicFrameLocks noChangeAspect="1"/>
          </p:cNvGraphicFramePr>
          <p:nvPr/>
        </p:nvGraphicFramePr>
        <p:xfrm>
          <a:off x="250825" y="836613"/>
          <a:ext cx="8893175" cy="5881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6096000" imgH="4572000" progId="Paint.Picture">
                  <p:embed/>
                </p:oleObj>
              </mc:Choice>
              <mc:Fallback>
                <p:oleObj name="" r:id="rId2" imgW="6096000" imgH="45720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825" y="836613"/>
                        <a:ext cx="8893175" cy="58816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238760" y="911860"/>
            <a:ext cx="7936865" cy="30784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/>
              <a:t>    </a:t>
            </a:r>
            <a:r>
              <a:rPr lang="zh-CN" altLang="en-US" sz="2800"/>
              <a:t>《沁园春·雪》写于1936年2月，遵义会议确立了毛泽东在全党全军的</a:t>
            </a:r>
            <a:r>
              <a:rPr lang="zh-CN" altLang="en-US" sz="2800">
                <a:solidFill>
                  <a:srgbClr val="0000FF"/>
                </a:solidFill>
              </a:rPr>
              <a:t>领导地位</a:t>
            </a:r>
            <a:r>
              <a:rPr lang="zh-CN" altLang="en-US" sz="2800"/>
              <a:t>。毛泽东率长征部队胜利到达陕北之后，领导全党展开了反抗日本帝国主义侵略的伟大斗争。在陕北清涧县，毛泽东曾于一场大雪之后攀登到海拔千米、白雪覆盖的塬</a:t>
            </a:r>
            <a:r>
              <a:rPr lang="zh-CN" altLang="en-US" sz="2800">
                <a:latin typeface="+mn-lt"/>
              </a:rPr>
              <a:t>yuán</a:t>
            </a:r>
            <a:r>
              <a:rPr lang="zh-CN" altLang="en-US" sz="2800"/>
              <a:t>上视察地形，面对祖国壮丽河山，他意气风发，一气呵成写下了这首不朽名词。</a:t>
            </a:r>
            <a:endParaRPr lang="zh-CN" altLang="en-US" sz="2800"/>
          </a:p>
        </p:txBody>
      </p:sp>
      <p:sp>
        <p:nvSpPr>
          <p:cNvPr id="13314" name="文本框 13313" descr="绿色大理石"/>
          <p:cNvSpPr txBox="1"/>
          <p:nvPr/>
        </p:nvSpPr>
        <p:spPr>
          <a:xfrm>
            <a:off x="255588" y="-2540"/>
            <a:ext cx="3276600" cy="914400"/>
          </a:xfrm>
          <a:prstGeom prst="rect">
            <a:avLst/>
          </a:prstGeom>
          <a:blipFill rotWithShape="0">
            <a:blip r:embed="rId1"/>
          </a:blip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写作背景</a:t>
            </a:r>
            <a:endParaRPr lang="zh-CN" altLang="en-US" sz="54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29895" y="4197350"/>
            <a:ext cx="8256270" cy="22860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    柳亚子说：“中国有词以来第一手，虽苏、辛犹未能抗手，况余子乎？”</a:t>
            </a:r>
            <a:endParaRPr lang="zh-CN" altLang="en-US" sz="2400">
              <a:latin typeface="隶书" panose="02010509060101010101" pitchFamily="1" charset="-122"/>
              <a:ea typeface="隶书" panose="02010509060101010101" pitchFamily="1" charset="-122"/>
              <a:sym typeface="+mn-ea"/>
            </a:endParaRPr>
          </a:p>
          <a:p>
            <a:r>
              <a:rPr lang="zh-CN" altLang="en-US" sz="2400"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    蒋中正说：“我看毛泽东野心勃勃，想当帝王称王称霸，想复古，想倒退。你（陈布雷）要赶快组织一批人，写文章批判他。”</a:t>
            </a:r>
            <a:endParaRPr lang="zh-CN" altLang="en-US" sz="2400">
              <a:latin typeface="隶书" panose="02010509060101010101" pitchFamily="1" charset="-122"/>
              <a:ea typeface="隶书" panose="02010509060101010101" pitchFamily="1" charset="-122"/>
              <a:sym typeface="+mn-ea"/>
            </a:endParaRPr>
          </a:p>
          <a:p>
            <a:r>
              <a:rPr lang="zh-CN" altLang="en-US" sz="2400">
                <a:latin typeface="隶书" panose="02010509060101010101" pitchFamily="1" charset="-122"/>
                <a:ea typeface="隶书" panose="02010509060101010101" pitchFamily="1" charset="-122"/>
                <a:sym typeface="+mn-ea"/>
              </a:rPr>
              <a:t>    陈布雷说：“气势磅礴、气吞山河，可称盖世之精品。”</a:t>
            </a:r>
            <a:endParaRPr lang="zh-CN" altLang="en-US" sz="2400">
              <a:latin typeface="隶书" panose="02010509060101010101" pitchFamily="1" charset="-122"/>
              <a:ea typeface="隶书" panose="02010509060101010101" pitchFamily="1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 descr="绿色大理石"/>
          <p:cNvSpPr txBox="1"/>
          <p:nvPr/>
        </p:nvSpPr>
        <p:spPr>
          <a:xfrm>
            <a:off x="381000" y="304800"/>
            <a:ext cx="3124200" cy="914400"/>
          </a:xfrm>
          <a:prstGeom prst="rect">
            <a:avLst/>
          </a:prstGeom>
          <a:blipFill rotWithShape="0">
            <a:blip r:embed="rId1"/>
          </a:blip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54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理解课文</a:t>
            </a:r>
            <a:endParaRPr lang="zh-CN" altLang="en-US" sz="54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1403350" y="1773238"/>
            <a:ext cx="4681538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7200" b="1">
                <a:solidFill>
                  <a:srgbClr val="0000FF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赏析上阙</a:t>
            </a:r>
            <a:endParaRPr lang="zh-CN" altLang="en-US" sz="7200" b="1">
              <a:solidFill>
                <a:srgbClr val="0000FF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323850" y="3429000"/>
            <a:ext cx="88201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4000" b="1">
                <a:latin typeface="华文中宋" panose="02010600040101010101" pitchFamily="2" charset="-122"/>
                <a:ea typeface="华文中宋" panose="02010600040101010101" pitchFamily="2" charset="-122"/>
              </a:rPr>
              <a:t>、词的上阕是如何描写北方的壮丽的雪景的？抒发词作者怎样的思想感情？</a:t>
            </a:r>
            <a:endParaRPr lang="zh-CN" altLang="en-US" sz="4000" b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sz="half" idx="1"/>
          </p:nvPr>
        </p:nvSpPr>
        <p:spPr>
          <a:xfrm>
            <a:off x="0" y="0"/>
            <a:ext cx="4171315" cy="5257800"/>
          </a:xfrm>
        </p:spPr>
        <p:txBody>
          <a:bodyPr/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北国风光，                                    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千里冰封，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万里雪飘。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望</a:t>
            </a: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长城内外，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惟余莽莽。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大河上下，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顿失滔滔。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  <a:hlinkClick r:id="rId1" action="ppaction://hlinksldjump"/>
              </a:rPr>
              <a:t>山舞银蛇，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  <a:hlinkClick r:id="rId1" action="ppaction://hlinksldjump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  <a:hlinkClick r:id="rId1" action="ppaction://hlinksldjump"/>
              </a:rPr>
              <a:t>原驰蜡象。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  <a:hlinkClick r:id="rId2" action="ppaction://hlinksldjump"/>
              </a:rPr>
              <a:t>欲与天公试比高。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须</a:t>
            </a: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晴日，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看红装素裹，</a:t>
            </a:r>
            <a:endParaRPr lang="zh-CN" altLang="en-US" sz="3900" b="1">
              <a:solidFill>
                <a:srgbClr val="00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  <a:buNone/>
            </a:pPr>
            <a:r>
              <a:rPr lang="zh-CN" altLang="en-US" sz="3900" b="1">
                <a:solidFill>
                  <a:srgbClr val="00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分外妖娆。</a:t>
            </a: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85000"/>
              </a:lnSpc>
              <a:spcBef>
                <a:spcPct val="0"/>
              </a:spcBef>
            </a:pPr>
            <a:endParaRPr lang="zh-CN" altLang="en-US" sz="3900" b="1">
              <a:solidFill>
                <a:srgbClr val="000066"/>
              </a:solidFill>
              <a:latin typeface="华文彩云" panose="02010800040101010101" pitchFamily="2" charset="-122"/>
              <a:ea typeface="华文彩云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zh-CN" altLang="en-US" sz="3900">
              <a:latin typeface="华文彩云" panose="02010800040101010101" pitchFamily="2" charset="-122"/>
              <a:ea typeface="华文彩云" panose="020108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64960" y="1746250"/>
            <a:ext cx="2019300" cy="8229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如何写雪景？</a:t>
            </a:r>
            <a:endParaRPr lang="zh-CN" altLang="en-US" sz="2400" b="1">
              <a:solidFill>
                <a:srgbClr val="FF0000"/>
              </a:solidFill>
            </a:endParaRPr>
          </a:p>
          <a:p>
            <a:pPr algn="l"/>
            <a:r>
              <a:rPr lang="zh-CN" altLang="en-US" sz="2400" b="1">
                <a:solidFill>
                  <a:srgbClr val="7030A0"/>
                </a:solidFill>
              </a:rPr>
              <a:t>提示：</a:t>
            </a:r>
            <a:r>
              <a:rPr lang="zh-CN" altLang="en-US" sz="2400" b="1">
                <a:solidFill>
                  <a:schemeClr val="tx1"/>
                </a:solidFill>
              </a:rPr>
              <a:t>结构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2581910" y="99060"/>
            <a:ext cx="361315" cy="1318260"/>
          </a:xfrm>
          <a:prstGeom prst="rightBrac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3242945" y="169545"/>
            <a:ext cx="4526915" cy="7315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lvl="0" algn="l"/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前三句</a:t>
            </a:r>
            <a:r>
              <a:rPr lang="zh-CN" altLang="en-US" sz="2400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总写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北方的雪景。  </a:t>
            </a:r>
            <a:endParaRPr lang="zh-CN" altLang="en-US" b="1">
              <a:solidFill>
                <a:srgbClr val="0000FF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  <a:p>
            <a:pPr lvl="0" algn="l"/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壮阔雄奇、玉砌银妆 、冰天雪地。</a:t>
            </a:r>
            <a:endParaRPr lang="zh-CN" altLang="en-US" b="1">
              <a:solidFill>
                <a:srgbClr val="0000FF"/>
              </a:solidFill>
              <a:latin typeface="楷体_GB2312" pitchFamily="1" charset="-122"/>
              <a:ea typeface="楷体_GB2312" pitchFamily="1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08570" y="2552700"/>
            <a:ext cx="79502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cs typeface="+mn-ea"/>
              </a:rPr>
              <a:t>角度</a:t>
            </a:r>
            <a:endParaRPr lang="zh-CN" altLang="en-US" sz="2400" b="1">
              <a:cs typeface="+mn-ea"/>
            </a:endParaRPr>
          </a:p>
        </p:txBody>
      </p:sp>
      <p:sp>
        <p:nvSpPr>
          <p:cNvPr id="9" name="减号 8"/>
          <p:cNvSpPr/>
          <p:nvPr/>
        </p:nvSpPr>
        <p:spPr>
          <a:xfrm>
            <a:off x="1451610" y="841375"/>
            <a:ext cx="830580" cy="37338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减号 9"/>
          <p:cNvSpPr/>
          <p:nvPr/>
        </p:nvSpPr>
        <p:spPr>
          <a:xfrm>
            <a:off x="1451610" y="1358265"/>
            <a:ext cx="830580" cy="37338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272155" y="777240"/>
            <a:ext cx="4639945" cy="640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/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封、飘。</a:t>
            </a:r>
            <a:r>
              <a:rPr lang="zh-CN" altLang="en-US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静中有动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，</a:t>
            </a:r>
            <a:r>
              <a:rPr lang="zh-CN" altLang="en-US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由下至上</a:t>
            </a:r>
            <a:r>
              <a:rPr lang="zh-CN" altLang="en-US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，由地面到空中，意境非常开阔，气魄宏大。</a:t>
            </a:r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101340" y="1700530"/>
            <a:ext cx="2941320" cy="100584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详写</a:t>
            </a:r>
            <a:endParaRPr lang="zh-CN" altLang="en-US" sz="2400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0000FF"/>
                </a:solidFill>
              </a:rPr>
              <a:t>“望”字领起，统摄下文。</a:t>
            </a:r>
            <a:endParaRPr lang="zh-CN" altLang="en-US" b="1">
              <a:solidFill>
                <a:srgbClr val="0000FF"/>
              </a:solidFill>
            </a:endParaRPr>
          </a:p>
          <a:p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242945" y="3775075"/>
            <a:ext cx="7950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比喻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174490" y="4502150"/>
            <a:ext cx="7950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拟人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92060" y="3684270"/>
            <a:ext cx="79502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cs typeface="+mn-ea"/>
              </a:rPr>
              <a:t>修辞</a:t>
            </a:r>
            <a:endParaRPr lang="zh-CN" altLang="en-US" sz="2400" b="1">
              <a:cs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61410" y="5449570"/>
            <a:ext cx="79502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虚写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393305" y="4800600"/>
            <a:ext cx="1407160" cy="4572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cs typeface="+mn-ea"/>
              </a:rPr>
              <a:t>表现手法</a:t>
            </a:r>
            <a:endParaRPr lang="zh-CN" altLang="en-US" sz="2400" b="1">
              <a:cs typeface="+mn-ea"/>
            </a:endParaRPr>
          </a:p>
        </p:txBody>
      </p:sp>
      <p:sp>
        <p:nvSpPr>
          <p:cNvPr id="21" name="下箭头 20">
            <a:hlinkClick r:id="rId3" action="ppaction://hlinksldjump"/>
          </p:cNvPr>
          <p:cNvSpPr/>
          <p:nvPr/>
        </p:nvSpPr>
        <p:spPr>
          <a:xfrm>
            <a:off x="8198485" y="5803265"/>
            <a:ext cx="485775" cy="71564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7" grpId="0"/>
      <p:bldP spid="13" grpId="0"/>
      <p:bldP spid="14" grpId="0"/>
      <p:bldP spid="15" grpId="0"/>
      <p:bldP spid="16" grpId="0"/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539750" y="765175"/>
            <a:ext cx="6324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000" b="1">
                <a:solidFill>
                  <a:srgbClr val="FF33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1.</a:t>
            </a:r>
            <a:r>
              <a:rPr lang="en-US" altLang="zh-CN" sz="40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r>
              <a:rPr lang="zh-CN" altLang="en-US" sz="40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山</a:t>
            </a: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舞</a:t>
            </a:r>
            <a:r>
              <a:rPr lang="zh-CN" altLang="en-US" sz="40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银蛇，原</a:t>
            </a: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驰</a:t>
            </a:r>
            <a:r>
              <a:rPr lang="zh-CN" altLang="en-US" sz="40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蜡象。</a:t>
            </a:r>
            <a:endParaRPr lang="zh-CN" altLang="en-US" sz="40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2484438" y="1701800"/>
            <a:ext cx="66595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改写</a:t>
            </a:r>
            <a:r>
              <a:rPr lang="zh-CN" altLang="en-US" sz="3600" b="1">
                <a:solidFill>
                  <a:srgbClr val="0066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：</a:t>
            </a:r>
            <a:r>
              <a:rPr lang="zh-CN" altLang="en-US" sz="36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山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如</a:t>
            </a:r>
            <a:r>
              <a:rPr lang="zh-CN" altLang="en-US" sz="36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银蛇，原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似</a:t>
            </a:r>
            <a:r>
              <a:rPr lang="zh-CN" altLang="en-US" sz="36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蜡象</a:t>
            </a:r>
            <a:endParaRPr lang="zh-CN" altLang="en-US" sz="3600" b="1">
              <a:solidFill>
                <a:srgbClr val="0066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396875" y="2708275"/>
            <a:ext cx="8135938" cy="33832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一“舞”一“驰”，</a:t>
            </a:r>
            <a:r>
              <a:rPr lang="zh-CN" altLang="en-US" sz="36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用的是比喻的修辞方法</a:t>
            </a:r>
            <a:r>
              <a:rPr lang="en-US" altLang="zh-CN" sz="36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前者舒展柔美，后者奔腾壮烈。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不仅生动地表现了群山和高原的连绵起伏的美丽形象，且</a:t>
            </a:r>
            <a:r>
              <a:rPr lang="zh-CN" altLang="en-US" sz="3600" b="1">
                <a:solidFill>
                  <a:srgbClr val="FF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化静为动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，赋予沉寂的大自然以旺盛的生命力，想象丰富，生动传神。</a:t>
            </a:r>
            <a:endParaRPr lang="zh-CN" altLang="en-US" sz="36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上箭头 1">
            <a:hlinkClick r:id="rId1" action="ppaction://hlinksldjump"/>
          </p:cNvPr>
          <p:cNvSpPr/>
          <p:nvPr/>
        </p:nvSpPr>
        <p:spPr>
          <a:xfrm>
            <a:off x="8460740" y="5948680"/>
            <a:ext cx="485775" cy="520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838200" y="1600200"/>
            <a:ext cx="6324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000" b="1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en-US" altLang="zh-CN" sz="40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0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欲</a:t>
            </a:r>
            <a:r>
              <a:rPr lang="zh-CN" altLang="en-US" sz="40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与天公试</a:t>
            </a:r>
            <a:r>
              <a:rPr lang="zh-CN" altLang="en-US" sz="40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比</a:t>
            </a:r>
            <a:r>
              <a:rPr lang="zh-CN" altLang="en-US" sz="40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高。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7" name="动作按钮: 信息 21506"/>
          <p:cNvSpPr/>
          <p:nvPr/>
        </p:nvSpPr>
        <p:spPr>
          <a:xfrm>
            <a:off x="1143000" y="3048000"/>
            <a:ext cx="304800" cy="304800"/>
          </a:xfrm>
          <a:prstGeom prst="actionButtonInformation">
            <a:avLst/>
          </a:prstGeom>
          <a:solidFill>
            <a:schemeClr val="accent1"/>
          </a:solidFill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1508" name="文本框 21507"/>
          <p:cNvSpPr txBox="1"/>
          <p:nvPr/>
        </p:nvSpPr>
        <p:spPr>
          <a:xfrm>
            <a:off x="611188" y="3068638"/>
            <a:ext cx="7772400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一个“欲”和“比”，把群山和高原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人格化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了，不仅突出了它们之高，更显示了其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无畏气概和斗争精神</a:t>
            </a:r>
            <a:r>
              <a:rPr lang="zh-CN" altLang="en-US" sz="36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。言近意远，富有强烈的感情色彩和丰富的思想内涵。</a:t>
            </a:r>
            <a:endParaRPr lang="zh-CN" altLang="en-US" sz="36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上箭头 1">
            <a:hlinkClick r:id="rId1" action="ppaction://hlinksldjump"/>
          </p:cNvPr>
          <p:cNvSpPr/>
          <p:nvPr/>
        </p:nvSpPr>
        <p:spPr>
          <a:xfrm>
            <a:off x="8460740" y="5948680"/>
            <a:ext cx="485775" cy="520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609600" y="685800"/>
            <a:ext cx="2667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endParaRPr lang="en-US" altLang="en-US" sz="2000" b="1" dirty="0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0" y="1916113"/>
            <a:ext cx="793750" cy="28082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2" charset="0"/>
                <a:ea typeface="新宋体" panose="02010609030101010101" pitchFamily="1" charset="-122"/>
              </a:rPr>
              <a:t>北国雪景</a:t>
            </a:r>
            <a:endParaRPr lang="zh-CN" altLang="en-US" sz="4000" b="1">
              <a:solidFill>
                <a:schemeClr val="tx2"/>
              </a:solidFill>
              <a:latin typeface="Times New Roman" panose="02020603050405020304" pitchFamily="2" charset="0"/>
              <a:ea typeface="新宋体" panose="02010609030101010101" pitchFamily="1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468313" y="908050"/>
            <a:ext cx="990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实写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827088" y="4292600"/>
            <a:ext cx="6492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虚写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1116013" y="476250"/>
            <a:ext cx="1295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总写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9" name="矩形 23558"/>
          <p:cNvSpPr/>
          <p:nvPr/>
        </p:nvSpPr>
        <p:spPr>
          <a:xfrm>
            <a:off x="1187450" y="2349500"/>
            <a:ext cx="1200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详写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2771775" y="404813"/>
            <a:ext cx="51133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千里冰封、万里雪飘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2339975" y="2420938"/>
            <a:ext cx="7488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CC00CC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望  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长城、黄河、山脉、高原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2" name="文本框 23561"/>
          <p:cNvSpPr txBox="1"/>
          <p:nvPr/>
        </p:nvSpPr>
        <p:spPr>
          <a:xfrm>
            <a:off x="2124075" y="4508500"/>
            <a:ext cx="48974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CC00CC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须   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看 ：红装   素裹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文本占位符 24577"/>
          <p:cNvSpPr>
            <a:spLocks noGrp="1"/>
          </p:cNvSpPr>
          <p:nvPr>
            <p:ph type="body" idx="1"/>
          </p:nvPr>
        </p:nvSpPr>
        <p:spPr>
          <a:xfrm>
            <a:off x="228600" y="228600"/>
            <a:ext cx="8458200" cy="2362200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sz="43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4300" b="1">
                <a:solidFill>
                  <a:srgbClr val="1404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作者把空间写得如此广阔，表现他怎样的胸怀？又把景色写得如此壮丽，表现了他怎样的感情？ </a:t>
            </a:r>
            <a:endParaRPr lang="zh-CN" altLang="en-US" sz="4300" b="1">
              <a:solidFill>
                <a:srgbClr val="1404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600">
                <a:solidFill>
                  <a:srgbClr val="1404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endParaRPr lang="zh-CN" altLang="en-US" sz="2600">
              <a:solidFill>
                <a:srgbClr val="1404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24579" name="文本框 24578"/>
          <p:cNvSpPr txBox="1"/>
          <p:nvPr/>
        </p:nvSpPr>
        <p:spPr>
          <a:xfrm>
            <a:off x="300990" y="2675890"/>
            <a:ext cx="8457565" cy="45840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lvl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明确</a:t>
            </a:r>
            <a:r>
              <a:rPr lang="en-US" altLang="zh-CN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44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作者如同顶天立地的巨人，他的</a:t>
            </a:r>
            <a:r>
              <a:rPr lang="zh-CN" altLang="en-US" sz="44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胸怀博大宽广</a:t>
            </a: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，他的</a:t>
            </a:r>
            <a:r>
              <a:rPr lang="zh-CN" altLang="en-US" sz="44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气魄雄伟旷达</a:t>
            </a: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。作者的感情充满喜悦，豪迈奋发，充满</a:t>
            </a:r>
            <a:r>
              <a:rPr lang="zh-CN" altLang="en-US" sz="440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对祖国山河的热爱</a:t>
            </a:r>
            <a:r>
              <a:rPr lang="zh-CN" altLang="en-US" sz="440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。 </a:t>
            </a:r>
            <a:endParaRPr lang="zh-CN" altLang="en-US" sz="44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440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609600" y="685800"/>
            <a:ext cx="2667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endParaRPr lang="en-US" altLang="en-US" sz="2000" b="1" dirty="0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0" y="1916113"/>
            <a:ext cx="793750" cy="28082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2" charset="0"/>
                <a:ea typeface="新宋体" panose="02010609030101010101" pitchFamily="1" charset="-122"/>
              </a:rPr>
              <a:t>北国雪景</a:t>
            </a:r>
            <a:endParaRPr lang="zh-CN" altLang="en-US" sz="4000" b="1">
              <a:solidFill>
                <a:schemeClr val="tx2"/>
              </a:solidFill>
              <a:latin typeface="Times New Roman" panose="02020603050405020304" pitchFamily="2" charset="0"/>
              <a:ea typeface="新宋体" panose="02010609030101010101" pitchFamily="1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468313" y="908050"/>
            <a:ext cx="9906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实写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827088" y="4292600"/>
            <a:ext cx="64928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虚写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1116013" y="476250"/>
            <a:ext cx="12954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总写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59" name="矩形 23558"/>
          <p:cNvSpPr/>
          <p:nvPr/>
        </p:nvSpPr>
        <p:spPr>
          <a:xfrm>
            <a:off x="1187450" y="2349500"/>
            <a:ext cx="1200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40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详写</a:t>
            </a:r>
            <a:endParaRPr lang="zh-CN" altLang="en-US" sz="4000" b="1">
              <a:solidFill>
                <a:srgbClr val="FF33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0" name="文本框 23559"/>
          <p:cNvSpPr txBox="1"/>
          <p:nvPr/>
        </p:nvSpPr>
        <p:spPr>
          <a:xfrm>
            <a:off x="2771775" y="404813"/>
            <a:ext cx="51133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千里冰封、万里雪飘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1" name="文本框 23560"/>
          <p:cNvSpPr txBox="1"/>
          <p:nvPr/>
        </p:nvSpPr>
        <p:spPr>
          <a:xfrm>
            <a:off x="2339975" y="2420938"/>
            <a:ext cx="7488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CC00CC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望  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长城、黄河、山脉、高原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2" name="文本框 23561"/>
          <p:cNvSpPr txBox="1"/>
          <p:nvPr/>
        </p:nvSpPr>
        <p:spPr>
          <a:xfrm>
            <a:off x="2124075" y="4508500"/>
            <a:ext cx="48974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CC00CC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须   </a:t>
            </a:r>
            <a:r>
              <a:rPr lang="zh-CN" altLang="en-US" sz="4000" b="1">
                <a:solidFill>
                  <a:srgbClr val="000066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看 ：红装   素裹</a:t>
            </a:r>
            <a:endParaRPr lang="zh-CN" altLang="en-US" sz="4000" b="1">
              <a:solidFill>
                <a:srgbClr val="000066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23563" name="文本框 23562"/>
          <p:cNvSpPr txBox="1"/>
          <p:nvPr/>
        </p:nvSpPr>
        <p:spPr>
          <a:xfrm>
            <a:off x="468313" y="5805488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latin typeface="Times New Roman" panose="02020603050405020304" pitchFamily="2" charset="0"/>
                <a:ea typeface="华文中宋" panose="02010600040101010101" pitchFamily="2" charset="-122"/>
              </a:rPr>
              <a:t>抒发了词作者对祖国壮丽山河的热爱之情。</a:t>
            </a:r>
            <a:endParaRPr lang="zh-CN" altLang="en-US" sz="3600" b="1">
              <a:latin typeface="Times New Roman" panose="02020603050405020304" pitchFamily="2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63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63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标题 26625"/>
          <p:cNvSpPr>
            <a:spLocks noGrp="1"/>
          </p:cNvSpPr>
          <p:nvPr>
            <p:ph type="title"/>
          </p:nvPr>
        </p:nvSpPr>
        <p:spPr/>
        <p:txBody>
          <a:bodyPr anchor="b"/>
          <a:p>
            <a:r>
              <a:rPr lang="zh-CN" altLang="en-US" sz="4600" b="0">
                <a:solidFill>
                  <a:srgbClr val="FF3399"/>
                </a:solidFill>
                <a:ea typeface="隶书" panose="02010509060101010101" pitchFamily="1" charset="-122"/>
              </a:rPr>
              <a:t>小结上阕</a:t>
            </a:r>
            <a:endParaRPr lang="zh-CN" altLang="en-US" sz="4600" b="0">
              <a:solidFill>
                <a:srgbClr val="FF3399"/>
              </a:solidFill>
              <a:ea typeface="隶书" panose="02010509060101010101" pitchFamily="1" charset="-122"/>
            </a:endParaRPr>
          </a:p>
        </p:txBody>
      </p:sp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buNone/>
            </a:pPr>
            <a:r>
              <a:rPr lang="en-US" altLang="zh-CN"/>
              <a:t>   </a:t>
            </a:r>
            <a:r>
              <a:rPr lang="zh-CN" altLang="en-US" sz="3900" b="1">
                <a:solidFill>
                  <a:srgbClr val="0000FF"/>
                </a:solidFill>
              </a:rPr>
              <a:t>上阕写北方的雪景，先写眼前实景（写实景先总，后具体描述），视野开阔，气势宏大。后三句借助想象写虚景。在写景的过程中，融入了作者对祖国山河的热爱和赞美之情 </a:t>
            </a:r>
            <a:endParaRPr lang="zh-CN" altLang="en-US" sz="39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6627">
                                            <p:txEl>
                                              <p:charRg st="0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文本框 27649"/>
          <p:cNvSpPr txBox="1"/>
          <p:nvPr/>
        </p:nvSpPr>
        <p:spPr>
          <a:xfrm>
            <a:off x="1403350" y="1484313"/>
            <a:ext cx="5329238" cy="1189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7200" b="1">
                <a:solidFill>
                  <a:srgbClr val="0000FF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赏析下阙</a:t>
            </a:r>
            <a:endParaRPr lang="zh-CN" altLang="en-US" sz="7200" b="1">
              <a:solidFill>
                <a:srgbClr val="0000FF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0" y="3213100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4000" b="1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sz="4000" b="1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、词的下阕又是如何评论历史英雄的？表达了词作者怎样的伟大政治抱负？</a:t>
            </a:r>
            <a:endParaRPr lang="zh-CN" altLang="en-US" sz="4000" b="1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文本占位符 25602"/>
          <p:cNvSpPr>
            <a:spLocks noGrp="1"/>
          </p:cNvSpPr>
          <p:nvPr>
            <p:ph type="body" sz="half" idx="2"/>
          </p:nvPr>
        </p:nvSpPr>
        <p:spPr>
          <a:xfrm>
            <a:off x="321310" y="292100"/>
            <a:ext cx="5219700" cy="5715000"/>
          </a:xfrm>
        </p:spPr>
        <p:txBody>
          <a:bodyPr/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江山如此多娇，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引无数英雄竞折腰。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惜秦皇汉武，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略输文采。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唐宗宋祖，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稍逊风骚。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一代天骄，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成吉思汗，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只识弯弓射大雕。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俱往矣，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数风流人物，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90000"/>
              </a:lnSpc>
              <a:spcBef>
                <a:spcPct val="0"/>
              </a:spcBef>
              <a:buNone/>
            </a:pPr>
            <a:r>
              <a:rPr lang="zh-CN" altLang="en-US" sz="3900" b="1" dirty="0">
                <a:solidFill>
                  <a:srgbClr val="000066"/>
                </a:solidFill>
                <a:ea typeface="华文新魏" panose="02010800040101010101" pitchFamily="2" charset="-122"/>
              </a:rPr>
              <a:t>还看今朝。</a:t>
            </a:r>
            <a:endParaRPr lang="zh-CN" altLang="en-US" sz="3900" b="1" dirty="0">
              <a:solidFill>
                <a:srgbClr val="000066"/>
              </a:solidFill>
              <a:ea typeface="华文新魏" panose="02010800040101010101" pitchFamily="2" charset="-122"/>
            </a:endParaRPr>
          </a:p>
          <a:p>
            <a:pPr>
              <a:lnSpc>
                <a:spcPct val="80000"/>
              </a:lnSpc>
            </a:pPr>
            <a:endParaRPr lang="zh-CN" altLang="en-US" sz="3900" dirty="0">
              <a:solidFill>
                <a:srgbClr val="000066"/>
              </a:solidFill>
              <a:ea typeface="华文新魏" panose="0201080004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占位符 28673"/>
          <p:cNvSpPr>
            <a:spLocks noGrp="1"/>
          </p:cNvSpPr>
          <p:nvPr>
            <p:ph type="body" sz="half" idx="2"/>
          </p:nvPr>
        </p:nvSpPr>
        <p:spPr>
          <a:xfrm>
            <a:off x="-249237" y="333375"/>
            <a:ext cx="9140825" cy="4876800"/>
          </a:xfrm>
        </p:spPr>
        <p:txBody>
          <a:bodyPr/>
          <a:p>
            <a:pPr>
              <a:buNone/>
            </a:pPr>
            <a:r>
              <a:rPr lang="zh-CN" altLang="en-US" sz="43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43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43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）开头两句在结构上起什么作用</a:t>
            </a:r>
            <a:r>
              <a:rPr lang="en-US" altLang="zh-CN" sz="4300" b="1">
                <a:solidFill>
                  <a:srgbClr val="3333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4300" b="1">
              <a:solidFill>
                <a:srgbClr val="3333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en-US" altLang="zh-CN" sz="4300"/>
          </a:p>
        </p:txBody>
      </p:sp>
      <p:sp>
        <p:nvSpPr>
          <p:cNvPr id="28675" name="矩形 28674"/>
          <p:cNvSpPr/>
          <p:nvPr/>
        </p:nvSpPr>
        <p:spPr>
          <a:xfrm>
            <a:off x="611188" y="1700213"/>
            <a:ext cx="7777162" cy="3941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115000"/>
              </a:lnSpc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en-US" altLang="zh-CN" sz="4400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en-US" sz="4400" b="1">
                <a:solidFill>
                  <a:srgbClr val="FF0066"/>
                </a:solidFill>
                <a:latin typeface="楷体_GB2312" pitchFamily="1" charset="-122"/>
                <a:ea typeface="楷体_GB2312" pitchFamily="1" charset="-122"/>
              </a:rPr>
              <a:t>承上启下。前句总括写景，再次赞美祖国山河。后句总领下文抒情 ，指出历史上许多英雄人物为祖国的壮丽河山而倾倒。</a:t>
            </a:r>
            <a:endParaRPr lang="zh-CN" altLang="en-US" sz="4400" b="1">
              <a:solidFill>
                <a:srgbClr val="FF0066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  <p:bldP spid="286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占位符 29697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7921625" cy="3384550"/>
          </a:xfrm>
        </p:spPr>
        <p:txBody>
          <a:bodyPr/>
          <a:p>
            <a:pPr>
              <a:lnSpc>
                <a:spcPct val="115000"/>
              </a:lnSpc>
              <a:buNone/>
            </a:pPr>
            <a:r>
              <a:rPr lang="zh-CN" altLang="en-US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（</a:t>
            </a:r>
            <a:r>
              <a:rPr lang="en-US" altLang="zh-CN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）到底引出了哪些英雄人物？他们的相同点是什么？对于这些人物作者用了一个字作了评价，是哪个字？这个字有什么具体含义？（分小组讨论）</a:t>
            </a:r>
            <a:endParaRPr lang="zh-CN" altLang="en-US" sz="3900" b="1">
              <a:solidFill>
                <a:srgbClr val="0000FF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9699" name="矩形 29698"/>
          <p:cNvSpPr/>
          <p:nvPr/>
        </p:nvSpPr>
        <p:spPr>
          <a:xfrm>
            <a:off x="5003800" y="2997200"/>
            <a:ext cx="3960813" cy="335756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lvl="2" indent="-29337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430" lvl="3" indent="-2921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930" lvl="4" indent="-31623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sz="23600">
                <a:solidFill>
                  <a:srgbClr val="FF0000"/>
                </a:solidFill>
                <a:ea typeface="隶书" panose="02010509060101010101" pitchFamily="1" charset="-122"/>
              </a:rPr>
              <a:t>惜</a:t>
            </a:r>
            <a:endParaRPr lang="zh-CN" altLang="en-US" sz="23600">
              <a:solidFill>
                <a:srgbClr val="FF0000"/>
              </a:solidFill>
              <a:ea typeface="隶书" panose="02010509060101010101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8">
                                            <p:txEl>
                                              <p:charRg st="0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6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  <p:bldP spid="29699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文本占位符 30721"/>
          <p:cNvSpPr txBox="1"/>
          <p:nvPr>
            <p:ph type="body" idx="1"/>
          </p:nvPr>
        </p:nvSpPr>
        <p:spPr>
          <a:xfrm>
            <a:off x="468313" y="1196975"/>
            <a:ext cx="8229600" cy="5183188"/>
          </a:xfrm>
        </p:spPr>
        <p:txBody>
          <a:bodyPr vert="horz" wrap="square" anchor="t"/>
          <a:p>
            <a:pPr>
              <a:spcBef>
                <a:spcPct val="50000"/>
              </a:spcBef>
              <a:buNone/>
            </a:pPr>
            <a:r>
              <a:rPr lang="zh-CN" altLang="en-US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第一，惜中含褒。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肯定他们是英雄人物，同时也就肯定了中华民族是</a:t>
            </a:r>
            <a:r>
              <a:rPr lang="zh-CN" altLang="en-US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一个英雄辈出的伟大民族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；</a:t>
            </a:r>
            <a:endParaRPr lang="zh-CN" altLang="en-US" sz="3900" b="1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第二，惜中含贬。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委婉的批评了他们</a:t>
            </a:r>
            <a:r>
              <a:rPr lang="zh-CN" altLang="en-US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缺少文治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、</a:t>
            </a:r>
            <a:r>
              <a:rPr lang="zh-CN" altLang="en-US" sz="3900" b="1">
                <a:solidFill>
                  <a:schemeClr val="tx1"/>
                </a:solidFill>
                <a:latin typeface="楷体_GB2312" pitchFamily="1" charset="-122"/>
                <a:ea typeface="楷体_GB2312" pitchFamily="1" charset="-122"/>
              </a:rPr>
              <a:t>文学才华欠缺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。</a:t>
            </a:r>
            <a:endParaRPr lang="zh-CN" altLang="en-US" sz="3900" b="1">
              <a:latin typeface="楷体_GB2312" pitchFamily="1" charset="-122"/>
              <a:ea typeface="楷体_GB2312" pitchFamily="1" charset="-122"/>
            </a:endParaRPr>
          </a:p>
          <a:p>
            <a:pPr>
              <a:spcBef>
                <a:spcPct val="50000"/>
              </a:spcBef>
              <a:buNone/>
            </a:pPr>
            <a:r>
              <a:rPr lang="zh-CN" altLang="en-US" sz="39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第三，惜中寓志。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表现了</a:t>
            </a:r>
            <a:r>
              <a:rPr lang="zh-CN" altLang="en-US" sz="39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后来者居上</a:t>
            </a:r>
            <a:r>
              <a:rPr lang="zh-CN" altLang="en-US" sz="3900" b="1">
                <a:latin typeface="楷体_GB2312" pitchFamily="1" charset="-122"/>
                <a:ea typeface="楷体_GB2312" pitchFamily="1" charset="-122"/>
              </a:rPr>
              <a:t>的伟大气概。 </a:t>
            </a:r>
            <a:endParaRPr lang="zh-CN" altLang="en-US" sz="3900" b="1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0723" name="标题 30722"/>
          <p:cNvSpPr txBox="1"/>
          <p:nvPr>
            <p:ph type="title"/>
          </p:nvPr>
        </p:nvSpPr>
        <p:spPr/>
        <p:txBody>
          <a:bodyPr vert="horz" wrap="square" anchor="ctr"/>
          <a:p>
            <a:pPr>
              <a:spcBef>
                <a:spcPct val="50000"/>
              </a:spcBef>
            </a:pPr>
            <a:r>
              <a:rPr lang="zh-CN" altLang="en-US" b="0"/>
              <a:t>这个字包含了作者的哪些感情？</a:t>
            </a:r>
            <a:endParaRPr lang="zh-CN" altLang="en-US" b="0"/>
          </a:p>
        </p:txBody>
      </p:sp>
      <p:sp>
        <p:nvSpPr>
          <p:cNvPr id="30724" name="矩形 30723">
            <a:hlinkClick r:id="rId1" action="ppaction://hlinksldjump"/>
          </p:cNvPr>
          <p:cNvSpPr/>
          <p:nvPr/>
        </p:nvSpPr>
        <p:spPr>
          <a:xfrm>
            <a:off x="8316913" y="6453188"/>
            <a:ext cx="576262" cy="2159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r>
              <a:rPr lang="zh-CN" altLang="en-US" sz="1800">
                <a:latin typeface="Arial" panose="020B0604020202020204" pitchFamily="34" charset="0"/>
                <a:ea typeface="宋体" panose="02010600030101010101" pitchFamily="2" charset="-122"/>
              </a:rPr>
              <a:t>下一张</a:t>
            </a: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charRg st="0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43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2">
                                            <p:txEl>
                                              <p:charRg st="43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22">
                                            <p:txEl>
                                              <p:charRg st="43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72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2">
                                            <p:txEl>
                                              <p:charRg st="72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22">
                                            <p:txEl>
                                              <p:charRg st="72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标题 3174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 anchor="b"/>
          <a:p>
            <a:r>
              <a:rPr lang="zh-CN" altLang="en-US" sz="4800" b="0">
                <a:solidFill>
                  <a:srgbClr val="FF0000"/>
                </a:solidFill>
                <a:ea typeface="黑体" panose="02010609060101010101" pitchFamily="2" charset="-122"/>
              </a:rPr>
              <a:t>找出全词点明主旨的句子</a:t>
            </a:r>
            <a:r>
              <a:rPr lang="zh-CN" altLang="en-US" b="0">
                <a:solidFill>
                  <a:srgbClr val="0000FF"/>
                </a:solidFill>
              </a:rPr>
              <a:t> </a:t>
            </a:r>
            <a:endParaRPr lang="zh-CN" altLang="en-US" b="0">
              <a:solidFill>
                <a:srgbClr val="0000FF"/>
              </a:solidFill>
            </a:endParaRPr>
          </a:p>
        </p:txBody>
      </p:sp>
      <p:sp>
        <p:nvSpPr>
          <p:cNvPr id="31747" name="文本占位符 31746"/>
          <p:cNvSpPr>
            <a:spLocks noGrp="1"/>
          </p:cNvSpPr>
          <p:nvPr>
            <p:ph type="body" idx="1"/>
          </p:nvPr>
        </p:nvSpPr>
        <p:spPr>
          <a:xfrm>
            <a:off x="457200" y="2798763"/>
            <a:ext cx="8229600" cy="3332162"/>
          </a:xfrm>
        </p:spPr>
        <p:txBody>
          <a:bodyPr/>
          <a:p>
            <a:pPr>
              <a:buNone/>
            </a:pPr>
            <a:r>
              <a:rPr lang="zh-CN" altLang="en-US" sz="7700" b="1">
                <a:solidFill>
                  <a:srgbClr val="0000FF"/>
                </a:solidFill>
                <a:latin typeface="楷体_GB2312" pitchFamily="1" charset="-122"/>
                <a:ea typeface="楷体_GB2312" pitchFamily="1" charset="-122"/>
              </a:rPr>
              <a:t>俱往矣，数风流人物，还看今朝。</a:t>
            </a:r>
            <a:r>
              <a:rPr lang="zh-CN" altLang="en-US" sz="7700" b="1">
                <a:solidFill>
                  <a:srgbClr val="00FF00"/>
                </a:solidFill>
                <a:latin typeface="楷体_GB2312" pitchFamily="1" charset="-122"/>
                <a:ea typeface="楷体_GB2312" pitchFamily="1" charset="-122"/>
              </a:rPr>
              <a:t> </a:t>
            </a:r>
            <a:endParaRPr lang="zh-CN" altLang="en-US" sz="7700" b="1">
              <a:solidFill>
                <a:srgbClr val="00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31748" name="矩形 31747">
            <a:hlinkClick r:id="rId1" action="ppaction://hlinksldjump"/>
          </p:cNvPr>
          <p:cNvSpPr/>
          <p:nvPr/>
        </p:nvSpPr>
        <p:spPr>
          <a:xfrm>
            <a:off x="8316913" y="6453188"/>
            <a:ext cx="576262" cy="2159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algn="ctr"/>
            <a:r>
              <a:rPr lang="zh-CN" altLang="en-US" sz="1800">
                <a:latin typeface="Arial" panose="020B0604020202020204" pitchFamily="34" charset="0"/>
                <a:ea typeface="宋体" panose="02010600030101010101" pitchFamily="2" charset="-122"/>
              </a:rPr>
              <a:t>下一张</a:t>
            </a:r>
            <a:endParaRPr lang="zh-CN" altLang="en-US" sz="18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文本占位符 32769"/>
          <p:cNvSpPr>
            <a:spLocks noGrp="1"/>
          </p:cNvSpPr>
          <p:nvPr>
            <p:ph type="body" idx="1"/>
          </p:nvPr>
        </p:nvSpPr>
        <p:spPr>
          <a:xfrm>
            <a:off x="457200" y="0"/>
            <a:ext cx="7437120" cy="6858000"/>
          </a:xfrm>
        </p:spPr>
        <p:txBody>
          <a:bodyPr/>
          <a:p>
            <a:pPr>
              <a:buNone/>
            </a:pPr>
            <a:endParaRPr lang="en-US" altLang="zh-CN" b="1">
              <a:solidFill>
                <a:srgbClr val="FF3300"/>
              </a:solidFill>
              <a:ea typeface="华文隶书" panose="02010800040101010101" pitchFamily="2" charset="-122"/>
            </a:endParaRPr>
          </a:p>
          <a:p>
            <a:pPr>
              <a:buNone/>
            </a:pPr>
            <a:r>
              <a:rPr lang="zh-CN" altLang="en-US" sz="3400" b="1">
                <a:solidFill>
                  <a:srgbClr val="0000FF"/>
                </a:solidFill>
              </a:rPr>
              <a:t>提问：作者在下阕为什么要议论评说古代帝王？</a:t>
            </a:r>
            <a:endParaRPr lang="zh-CN" altLang="en-US" sz="3400" b="1">
              <a:solidFill>
                <a:srgbClr val="0000FF"/>
              </a:solidFill>
            </a:endParaRPr>
          </a:p>
          <a:p>
            <a:pPr>
              <a:buNone/>
            </a:pPr>
            <a:endParaRPr lang="zh-CN" altLang="en-US" sz="3400" b="1">
              <a:solidFill>
                <a:srgbClr val="0000FF"/>
              </a:solidFill>
            </a:endParaRPr>
          </a:p>
          <a:p>
            <a:pPr>
              <a:buNone/>
            </a:pPr>
            <a:r>
              <a:rPr lang="zh-CN" altLang="en-US" sz="3900" b="1">
                <a:solidFill>
                  <a:srgbClr val="0000FF"/>
                </a:solidFill>
              </a:rPr>
              <a:t>明确：</a:t>
            </a:r>
            <a:r>
              <a:rPr lang="zh-CN" altLang="en-US" sz="3900" b="1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作者以“往昔”与“今朝”</a:t>
            </a:r>
            <a:r>
              <a:rPr lang="zh-CN" altLang="en-US" sz="3900" b="1">
                <a:solidFill>
                  <a:srgbClr val="FF0066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对比</a:t>
            </a:r>
            <a:r>
              <a:rPr lang="zh-CN" altLang="en-US" sz="3900" b="1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，“英雄”与“风流人物”</a:t>
            </a:r>
            <a:r>
              <a:rPr lang="zh-CN" altLang="en-US" sz="3900" b="1">
                <a:solidFill>
                  <a:srgbClr val="FF0066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对比</a:t>
            </a:r>
            <a:r>
              <a:rPr lang="zh-CN" altLang="en-US" sz="3900" b="1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，</a:t>
            </a:r>
            <a:r>
              <a:rPr lang="zh-CN" altLang="en-US" sz="3900" b="1">
                <a:solidFill>
                  <a:srgbClr val="FF0066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突出</a:t>
            </a:r>
            <a:r>
              <a:rPr lang="zh-CN" altLang="en-US" sz="3900" b="1">
                <a:solidFill>
                  <a:srgbClr val="0000FF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了今朝革命英雄主宰河山的历史作用。 </a:t>
            </a:r>
            <a:endParaRPr lang="zh-CN" altLang="en-US" sz="3900" b="1">
              <a:solidFill>
                <a:srgbClr val="0000FF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文本框 33793"/>
          <p:cNvSpPr txBox="1"/>
          <p:nvPr/>
        </p:nvSpPr>
        <p:spPr>
          <a:xfrm>
            <a:off x="468313" y="1700213"/>
            <a:ext cx="8316912" cy="4480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4800" b="1">
                <a:solidFill>
                  <a:srgbClr val="FF0066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“</a:t>
            </a:r>
            <a:r>
              <a:rPr lang="zh-CN" altLang="en-US" sz="4800" b="1">
                <a:solidFill>
                  <a:srgbClr val="FF0066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今朝”的风流人物，是新时代文治、武功两方面有杰出才能和远大抱负的人；应该是人民群众，是无产阶级革命家，也是诗人自己。这是全诗的主旨。</a:t>
            </a:r>
            <a:endParaRPr lang="zh-CN" altLang="en-US" sz="4800" b="1">
              <a:solidFill>
                <a:srgbClr val="FF0066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3795" name="矩形 33794"/>
          <p:cNvSpPr/>
          <p:nvPr/>
        </p:nvSpPr>
        <p:spPr>
          <a:xfrm>
            <a:off x="0" y="404813"/>
            <a:ext cx="838835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3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）如何理解“俱往矣”三个字，究竟谁是真正的英雄？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charRg st="1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4">
                                            <p:txEl>
                                              <p:charRg st="1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4817"/>
          <p:cNvSpPr txBox="1"/>
          <p:nvPr/>
        </p:nvSpPr>
        <p:spPr>
          <a:xfrm>
            <a:off x="60325" y="1125538"/>
            <a:ext cx="733425" cy="42735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江山如此多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娇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19" name="文本框 34818"/>
          <p:cNvSpPr txBox="1"/>
          <p:nvPr/>
        </p:nvSpPr>
        <p:spPr>
          <a:xfrm>
            <a:off x="887413" y="762000"/>
            <a:ext cx="733425" cy="6096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引无数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英雄</a:t>
            </a: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竞折腰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1619250" y="1700213"/>
            <a:ext cx="762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80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惜</a:t>
            </a:r>
            <a:endParaRPr lang="zh-CN" altLang="en-US" sz="4000" b="1">
              <a:solidFill>
                <a:srgbClr val="0080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34821" name="任意多边形 34820"/>
          <p:cNvSpPr/>
          <p:nvPr/>
        </p:nvSpPr>
        <p:spPr>
          <a:xfrm>
            <a:off x="1619250" y="2492375"/>
            <a:ext cx="838200" cy="381000"/>
          </a:xfrm>
          <a:custGeom>
            <a:avLst/>
            <a:gdLst>
              <a:gd name="txL" fmla="*/ 0 w 21600"/>
              <a:gd name="txT" fmla="*/ 14400 h 21600"/>
              <a:gd name="txR" fmla="*/ 18514 w 21600"/>
              <a:gd name="txB" fmla="*/ 21600 h 21600"/>
            </a:gdLst>
            <a:ahLst/>
            <a:cxnLst>
              <a:cxn ang="270">
                <a:pos x="15428" y="0"/>
              </a:cxn>
              <a:cxn ang="180">
                <a:pos x="9257" y="7200"/>
              </a:cxn>
              <a:cxn ang="180">
                <a:pos x="0" y="18000"/>
              </a:cxn>
              <a:cxn ang="90">
                <a:pos x="9257" y="21600"/>
              </a:cxn>
              <a:cxn ang="0">
                <a:pos x="18514" y="150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5428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22" name="任意多边形 34821"/>
          <p:cNvSpPr/>
          <p:nvPr/>
        </p:nvSpPr>
        <p:spPr>
          <a:xfrm flipV="1">
            <a:off x="1692275" y="3573463"/>
            <a:ext cx="838200" cy="452437"/>
          </a:xfrm>
          <a:custGeom>
            <a:avLst/>
            <a:gdLst>
              <a:gd name="txL" fmla="*/ 0 w 21600"/>
              <a:gd name="txT" fmla="*/ 14400 h 21600"/>
              <a:gd name="txR" fmla="*/ 18514 w 21600"/>
              <a:gd name="txB" fmla="*/ 21600 h 21600"/>
            </a:gdLst>
            <a:ahLst/>
            <a:cxnLst>
              <a:cxn ang="270">
                <a:pos x="15428" y="0"/>
              </a:cxn>
              <a:cxn ang="180">
                <a:pos x="9257" y="7200"/>
              </a:cxn>
              <a:cxn ang="180">
                <a:pos x="0" y="18000"/>
              </a:cxn>
              <a:cxn ang="90">
                <a:pos x="9257" y="21600"/>
              </a:cxn>
              <a:cxn ang="0">
                <a:pos x="18514" y="150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5428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23" name="文本框 34822"/>
          <p:cNvSpPr txBox="1"/>
          <p:nvPr/>
        </p:nvSpPr>
        <p:spPr>
          <a:xfrm>
            <a:off x="2700338" y="620713"/>
            <a:ext cx="1582737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秦皇、汉武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4" name="文本框 34823"/>
          <p:cNvSpPr txBox="1"/>
          <p:nvPr/>
        </p:nvSpPr>
        <p:spPr>
          <a:xfrm>
            <a:off x="2627313" y="2060575"/>
            <a:ext cx="18415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唐宗、宋祖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5" name="文本框 34824"/>
          <p:cNvSpPr txBox="1"/>
          <p:nvPr/>
        </p:nvSpPr>
        <p:spPr>
          <a:xfrm>
            <a:off x="2700338" y="3500438"/>
            <a:ext cx="13716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成吉思汗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6" name="左大括号 34825"/>
          <p:cNvSpPr/>
          <p:nvPr/>
        </p:nvSpPr>
        <p:spPr>
          <a:xfrm>
            <a:off x="2555875" y="1268413"/>
            <a:ext cx="217488" cy="3240087"/>
          </a:xfrm>
          <a:prstGeom prst="leftBrace">
            <a:avLst>
              <a:gd name="adj1" fmla="val 124148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27" name="文本框 34826"/>
          <p:cNvSpPr txBox="1"/>
          <p:nvPr/>
        </p:nvSpPr>
        <p:spPr>
          <a:xfrm>
            <a:off x="4283075" y="765175"/>
            <a:ext cx="23764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略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输文采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8" name="文本框 34827"/>
          <p:cNvSpPr txBox="1"/>
          <p:nvPr/>
        </p:nvSpPr>
        <p:spPr>
          <a:xfrm>
            <a:off x="4211638" y="2276475"/>
            <a:ext cx="26892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稍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逊风骚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29" name="文本框 34828"/>
          <p:cNvSpPr txBox="1"/>
          <p:nvPr/>
        </p:nvSpPr>
        <p:spPr>
          <a:xfrm>
            <a:off x="4356100" y="3429000"/>
            <a:ext cx="2401888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2" charset="0"/>
                <a:ea typeface="楷体_GB2312" pitchFamily="1" charset="-122"/>
              </a:rPr>
              <a:t>只</a:t>
            </a: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识弯弓射大雕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30" name="文本框 34829"/>
          <p:cNvSpPr txBox="1"/>
          <p:nvPr/>
        </p:nvSpPr>
        <p:spPr>
          <a:xfrm>
            <a:off x="7308850" y="2149158"/>
            <a:ext cx="161925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rgbClr val="FF33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  </a:t>
            </a:r>
            <a:r>
              <a:rPr lang="zh-CN" altLang="en-US" sz="3600" b="1">
                <a:solidFill>
                  <a:srgbClr val="000066"/>
                </a:solidFill>
                <a:latin typeface="Times New Roman" panose="02020603050405020304" pitchFamily="2" charset="0"/>
                <a:ea typeface="华文新魏" panose="02010800040101010101" pitchFamily="2" charset="-122"/>
              </a:rPr>
              <a:t>短于“文治”</a:t>
            </a:r>
            <a:endParaRPr lang="zh-CN" altLang="en-US" sz="3600" b="1">
              <a:solidFill>
                <a:srgbClr val="000066"/>
              </a:solidFill>
              <a:latin typeface="Times New Roman" panose="02020603050405020304" pitchFamily="2" charset="0"/>
              <a:ea typeface="华文新魏" panose="02010800040101010101" pitchFamily="2" charset="-122"/>
            </a:endParaRPr>
          </a:p>
        </p:txBody>
      </p:sp>
      <p:sp>
        <p:nvSpPr>
          <p:cNvPr id="34831" name="右大括号 34830"/>
          <p:cNvSpPr/>
          <p:nvPr/>
        </p:nvSpPr>
        <p:spPr>
          <a:xfrm>
            <a:off x="6732588" y="908050"/>
            <a:ext cx="576262" cy="3673475"/>
          </a:xfrm>
          <a:prstGeom prst="rightBrace">
            <a:avLst>
              <a:gd name="adj1" fmla="val 5312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32" name="文本框 34831"/>
          <p:cNvSpPr txBox="1"/>
          <p:nvPr/>
        </p:nvSpPr>
        <p:spPr>
          <a:xfrm>
            <a:off x="1619250" y="5300663"/>
            <a:ext cx="838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008000"/>
                </a:solidFill>
                <a:latin typeface="Times New Roman" panose="02020603050405020304" pitchFamily="2" charset="0"/>
                <a:ea typeface="华文行楷" panose="02010800040101010101" pitchFamily="2" charset="-122"/>
              </a:rPr>
              <a:t>看</a:t>
            </a:r>
            <a:endParaRPr lang="zh-CN" altLang="en-US" sz="4000" b="1">
              <a:solidFill>
                <a:srgbClr val="008000"/>
              </a:solidFill>
              <a:latin typeface="Times New Roman" panose="02020603050405020304" pitchFamily="2" charset="0"/>
              <a:ea typeface="华文行楷" panose="02010800040101010101" pitchFamily="2" charset="-122"/>
            </a:endParaRPr>
          </a:p>
        </p:txBody>
      </p:sp>
      <p:sp>
        <p:nvSpPr>
          <p:cNvPr id="34833" name="文本框 34832"/>
          <p:cNvSpPr txBox="1"/>
          <p:nvPr/>
        </p:nvSpPr>
        <p:spPr>
          <a:xfrm>
            <a:off x="2484438" y="5300663"/>
            <a:ext cx="19050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  <a:latin typeface="Times New Roman" panose="02020603050405020304" pitchFamily="2" charset="0"/>
                <a:ea typeface="楷体_GB2312" pitchFamily="1" charset="-122"/>
              </a:rPr>
              <a:t>今朝风流人物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34" name="直接连接符 34833"/>
          <p:cNvSpPr/>
          <p:nvPr/>
        </p:nvSpPr>
        <p:spPr>
          <a:xfrm flipV="1">
            <a:off x="4284663" y="5949950"/>
            <a:ext cx="20161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35" name="文本框 34834"/>
          <p:cNvSpPr txBox="1"/>
          <p:nvPr/>
        </p:nvSpPr>
        <p:spPr>
          <a:xfrm>
            <a:off x="7740650" y="5105400"/>
            <a:ext cx="488950" cy="1219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>
              <a:spcBef>
                <a:spcPct val="50000"/>
              </a:spcBef>
            </a:pPr>
            <a:endParaRPr lang="en-US" altLang="en-US" sz="2000" b="1" dirty="0">
              <a:solidFill>
                <a:srgbClr val="FF33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4836" name="文本框 34835"/>
          <p:cNvSpPr txBox="1"/>
          <p:nvPr/>
        </p:nvSpPr>
        <p:spPr>
          <a:xfrm>
            <a:off x="6732588" y="5734050"/>
            <a:ext cx="21955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000066"/>
                </a:solidFill>
                <a:latin typeface="Times New Roman" panose="02020603050405020304" pitchFamily="2" charset="0"/>
                <a:ea typeface="楷体_GB2312" pitchFamily="1" charset="-122"/>
              </a:rPr>
              <a:t>文韬武略</a:t>
            </a:r>
            <a:endParaRPr lang="zh-CN" altLang="en-US" sz="3600" b="1">
              <a:solidFill>
                <a:srgbClr val="000066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18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34820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8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9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483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500"/>
                                        <p:tgtEl>
                                          <p:spTgt spid="3483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34836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/>
      <p:bldP spid="34819" grpId="0" build="p"/>
      <p:bldP spid="34820" grpId="0" build="p"/>
      <p:bldP spid="34823" grpId="0" build="p"/>
      <p:bldP spid="34824" grpId="0" build="p"/>
      <p:bldP spid="34825" grpId="0" build="p"/>
      <p:bldP spid="34827" grpId="0" build="p"/>
      <p:bldP spid="34828" grpId="0" build="p"/>
      <p:bldP spid="34829" grpId="0" build="p"/>
      <p:bldP spid="34830" grpId="0" build="p"/>
      <p:bldP spid="34832" grpId="0" build="p"/>
      <p:bldP spid="34833" grpId="0" build="p"/>
      <p:bldP spid="3483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文本框 35841"/>
          <p:cNvSpPr txBox="1"/>
          <p:nvPr/>
        </p:nvSpPr>
        <p:spPr>
          <a:xfrm>
            <a:off x="971550" y="1052513"/>
            <a:ext cx="7499350" cy="4573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5400" b="1">
                <a:latin typeface="Times New Roman" panose="02020603050405020304" pitchFamily="2" charset="0"/>
                <a:ea typeface="宋体" panose="02010600030101010101" pitchFamily="2" charset="-122"/>
              </a:rPr>
              <a:t>小结下阕：</a:t>
            </a:r>
            <a:endParaRPr lang="zh-CN" altLang="en-US" sz="54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/>
            <a:r>
              <a:rPr lang="zh-CN" altLang="en-US" sz="3600">
                <a:latin typeface="Times New Roman" panose="02020603050405020304" pitchFamily="2" charset="0"/>
                <a:ea typeface="宋体" panose="02010600030101010101" pitchFamily="2" charset="-122"/>
              </a:rPr>
              <a:t>        </a:t>
            </a:r>
            <a:r>
              <a:rPr lang="zh-CN" altLang="en-US" sz="48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以评论和抒情为主，从评说封建</a:t>
            </a: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帝王的不足</a:t>
            </a:r>
            <a:r>
              <a:rPr lang="zh-CN" altLang="en-US" sz="48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，水到渠成地转到歌颂真正的英雄人物</a:t>
            </a:r>
            <a:r>
              <a:rPr lang="en-US" altLang="zh-CN" sz="48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——</a:t>
            </a:r>
            <a:r>
              <a:rPr lang="zh-CN" altLang="en-US" sz="48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无产阶级领导的</a:t>
            </a:r>
            <a:r>
              <a:rPr lang="zh-CN" altLang="en-US" sz="4800" b="1">
                <a:solidFill>
                  <a:srgbClr val="0000FF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人民群众</a:t>
            </a:r>
            <a:r>
              <a:rPr lang="zh-CN" altLang="en-US" sz="48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。</a:t>
            </a:r>
            <a:endParaRPr lang="zh-CN" altLang="en-US" sz="4800" b="1">
              <a:solidFill>
                <a:srgbClr val="FF0066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charRg st="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charRg st="6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6" name="文本框 36865"/>
          <p:cNvSpPr txBox="1"/>
          <p:nvPr/>
        </p:nvSpPr>
        <p:spPr>
          <a:xfrm>
            <a:off x="147638" y="2060575"/>
            <a:ext cx="8996362" cy="1431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4400" b="1">
                <a:solidFill>
                  <a:srgbClr val="CC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（</a:t>
            </a:r>
            <a:r>
              <a:rPr lang="en-US" altLang="zh-CN" sz="4400" b="1">
                <a:solidFill>
                  <a:srgbClr val="CC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4</a:t>
            </a:r>
            <a:r>
              <a:rPr lang="zh-CN" altLang="en-US" sz="4400" b="1">
                <a:solidFill>
                  <a:srgbClr val="CC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）、这首诗的写景、抒情、议论是怎样结合起来的？</a:t>
            </a:r>
            <a:endParaRPr lang="zh-CN" altLang="en-US" sz="4400" b="1">
              <a:solidFill>
                <a:srgbClr val="CC00CC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37890" name="文本框 37889"/>
          <p:cNvSpPr txBox="1"/>
          <p:nvPr/>
        </p:nvSpPr>
        <p:spPr>
          <a:xfrm>
            <a:off x="1371600" y="1924050"/>
            <a:ext cx="914400" cy="264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上阕：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下阕： 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1" name="文本框 37890"/>
          <p:cNvSpPr txBox="1"/>
          <p:nvPr/>
        </p:nvSpPr>
        <p:spPr>
          <a:xfrm>
            <a:off x="2133600" y="1924050"/>
            <a:ext cx="2133600" cy="264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描写北国风光</a:t>
            </a:r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solidFill>
                  <a:srgbClr val="CC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评论历史人物</a:t>
            </a:r>
            <a:endParaRPr lang="zh-CN" altLang="en-US" sz="2400" b="1">
              <a:solidFill>
                <a:srgbClr val="CC00CC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2" name="左大括号 37891"/>
          <p:cNvSpPr/>
          <p:nvPr/>
        </p:nvSpPr>
        <p:spPr>
          <a:xfrm>
            <a:off x="4191000" y="1371600"/>
            <a:ext cx="304800" cy="1524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893" name="文本框 37892"/>
          <p:cNvSpPr txBox="1"/>
          <p:nvPr/>
        </p:nvSpPr>
        <p:spPr>
          <a:xfrm>
            <a:off x="4572000" y="1143000"/>
            <a:ext cx="20875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冰封    雪飘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4" name="文本框 37893"/>
          <p:cNvSpPr txBox="1"/>
          <p:nvPr/>
        </p:nvSpPr>
        <p:spPr>
          <a:xfrm>
            <a:off x="4632325" y="2590800"/>
            <a:ext cx="2676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红装素裹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5" name="文本框 37894"/>
          <p:cNvSpPr txBox="1"/>
          <p:nvPr/>
        </p:nvSpPr>
        <p:spPr>
          <a:xfrm>
            <a:off x="6248400" y="1163638"/>
            <a:ext cx="1995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2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2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（总写）</a:t>
            </a:r>
            <a:endParaRPr lang="zh-CN" altLang="en-US" sz="2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6" name="文本框 37895"/>
          <p:cNvSpPr txBox="1"/>
          <p:nvPr/>
        </p:nvSpPr>
        <p:spPr>
          <a:xfrm>
            <a:off x="6400800" y="1828800"/>
            <a:ext cx="220345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2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（分写）</a:t>
            </a:r>
            <a:endParaRPr lang="zh-CN" altLang="en-US" sz="2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endParaRPr lang="zh-CN" altLang="en-US" sz="2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（虚写）</a:t>
            </a:r>
            <a:endParaRPr lang="zh-CN" altLang="en-US" sz="2400" b="1">
              <a:solidFill>
                <a:schemeClr val="tx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7" name="文本框 37896"/>
          <p:cNvSpPr txBox="1"/>
          <p:nvPr/>
        </p:nvSpPr>
        <p:spPr>
          <a:xfrm>
            <a:off x="3124200" y="196850"/>
            <a:ext cx="3511550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algn="r"/>
            <a:r>
              <a:rPr lang="zh-CN" altLang="en-US" sz="3600" b="1">
                <a:latin typeface="Times New Roman" panose="02020603050405020304" pitchFamily="2" charset="0"/>
                <a:ea typeface="宋体" panose="02010600030101010101" pitchFamily="2" charset="-122"/>
              </a:rPr>
              <a:t>沁园春</a:t>
            </a:r>
            <a:r>
              <a:rPr lang="en-US" altLang="zh-CN" sz="3600" b="1">
                <a:latin typeface="宋体" panose="02010600030101010101" pitchFamily="2" charset="-122"/>
                <a:ea typeface="宋体" panose="02010600030101010101" pitchFamily="2" charset="-122"/>
              </a:rPr>
              <a:t>·</a:t>
            </a:r>
            <a:r>
              <a:rPr lang="zh-CN" altLang="en-US" sz="3600" b="1">
                <a:latin typeface="Times New Roman" panose="02020603050405020304" pitchFamily="2" charset="0"/>
                <a:ea typeface="宋体" panose="02010600030101010101" pitchFamily="2" charset="-122"/>
              </a:rPr>
              <a:t>雪            </a:t>
            </a:r>
            <a:endParaRPr lang="zh-CN" altLang="en-US" sz="3600" b="1"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lvl="0" algn="r"/>
            <a:r>
              <a:rPr lang="zh-CN" altLang="en-US" sz="2000" b="1">
                <a:latin typeface="Times New Roman" panose="02020603050405020304" pitchFamily="2" charset="0"/>
                <a:ea typeface="宋体" panose="02010600030101010101" pitchFamily="2" charset="-122"/>
              </a:rPr>
              <a:t>            毛泽东      </a:t>
            </a:r>
            <a:endParaRPr lang="zh-CN" altLang="en-US"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7898" name="文本框 37897"/>
          <p:cNvSpPr txBox="1"/>
          <p:nvPr/>
        </p:nvSpPr>
        <p:spPr>
          <a:xfrm>
            <a:off x="2117725" y="2382838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热爱祖国河山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899" name="左大括号 37898"/>
          <p:cNvSpPr/>
          <p:nvPr/>
        </p:nvSpPr>
        <p:spPr>
          <a:xfrm>
            <a:off x="4191000" y="3657600"/>
            <a:ext cx="152400" cy="13716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900" name="文本框 37899"/>
          <p:cNvSpPr txBox="1"/>
          <p:nvPr/>
        </p:nvSpPr>
        <p:spPr>
          <a:xfrm>
            <a:off x="4343400" y="3516313"/>
            <a:ext cx="1871663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秦皇   汉武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唐宗   宋祖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成吉思汗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01" name="文本框 37900"/>
          <p:cNvSpPr txBox="1"/>
          <p:nvPr/>
        </p:nvSpPr>
        <p:spPr>
          <a:xfrm>
            <a:off x="5943600" y="3505200"/>
            <a:ext cx="796925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略输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稍逊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只识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02" name="右大括号 37901"/>
          <p:cNvSpPr/>
          <p:nvPr/>
        </p:nvSpPr>
        <p:spPr>
          <a:xfrm>
            <a:off x="6705600" y="3581400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903" name="文本框 37902"/>
          <p:cNvSpPr txBox="1"/>
          <p:nvPr/>
        </p:nvSpPr>
        <p:spPr>
          <a:xfrm>
            <a:off x="6858000" y="38100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惜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04" name="文本框 37903"/>
          <p:cNvSpPr txBox="1"/>
          <p:nvPr/>
        </p:nvSpPr>
        <p:spPr>
          <a:xfrm>
            <a:off x="4343400" y="4703763"/>
            <a:ext cx="2640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400" b="1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数   风流人物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05" name="文本框 37904"/>
          <p:cNvSpPr txBox="1"/>
          <p:nvPr/>
        </p:nvSpPr>
        <p:spPr>
          <a:xfrm>
            <a:off x="2117725" y="4516438"/>
            <a:ext cx="20224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赞颂当今英雄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06" name="左大括号 37905"/>
          <p:cNvSpPr/>
          <p:nvPr/>
        </p:nvSpPr>
        <p:spPr>
          <a:xfrm>
            <a:off x="1219200" y="2209800"/>
            <a:ext cx="228600" cy="2133600"/>
          </a:xfrm>
          <a:prstGeom prst="leftBrace">
            <a:avLst>
              <a:gd name="adj1" fmla="val 77777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907" name="文本框 37906"/>
          <p:cNvSpPr txBox="1"/>
          <p:nvPr/>
        </p:nvSpPr>
        <p:spPr>
          <a:xfrm>
            <a:off x="250825" y="1052513"/>
            <a:ext cx="793750" cy="48244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lvl="0"/>
            <a:r>
              <a:rPr lang="zh-CN" altLang="en-US" sz="4000" b="1">
                <a:latin typeface="Times New Roman" panose="02020603050405020304" pitchFamily="2" charset="0"/>
                <a:ea typeface="宋体" panose="02010600030101010101" pitchFamily="2" charset="-122"/>
              </a:rPr>
              <a:t>描写、议论、抒情</a:t>
            </a:r>
            <a:endParaRPr lang="zh-CN" altLang="en-US" sz="40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7908" name="文本框 37907"/>
          <p:cNvSpPr txBox="1"/>
          <p:nvPr/>
        </p:nvSpPr>
        <p:spPr>
          <a:xfrm>
            <a:off x="7667625" y="1773238"/>
            <a:ext cx="1177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400" b="1">
                <a:solidFill>
                  <a:srgbClr val="FF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—</a:t>
            </a:r>
            <a:r>
              <a:rPr lang="zh-CN" altLang="en-US" sz="2400" b="1">
                <a:solidFill>
                  <a:srgbClr val="FF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豪迈</a:t>
            </a:r>
            <a:endParaRPr lang="zh-CN" altLang="en-US" sz="2400" b="1">
              <a:solidFill>
                <a:srgbClr val="FF66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7909" name="文本框 37908"/>
          <p:cNvSpPr txBox="1"/>
          <p:nvPr/>
        </p:nvSpPr>
        <p:spPr>
          <a:xfrm>
            <a:off x="7308850" y="4724400"/>
            <a:ext cx="14065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/>
            <a:r>
              <a:rPr lang="en-US" altLang="zh-CN" sz="2400" b="1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sz="2400" b="1">
                <a:solidFill>
                  <a:srgbClr val="FF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激情</a:t>
            </a:r>
            <a:endParaRPr lang="zh-CN" altLang="en-US" sz="2400" b="1">
              <a:solidFill>
                <a:srgbClr val="FF66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7910" name="文本框 37909"/>
          <p:cNvSpPr txBox="1"/>
          <p:nvPr/>
        </p:nvSpPr>
        <p:spPr>
          <a:xfrm>
            <a:off x="4500563" y="1700213"/>
            <a:ext cx="18002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长城、黄河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75000"/>
              </a:lnSpc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</a:rPr>
              <a:t>山脉、高原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1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9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79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9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2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7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7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37910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7910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  <p:bldP spid="37893" grpId="0"/>
      <p:bldP spid="37894" grpId="0"/>
      <p:bldP spid="37895" grpId="0"/>
      <p:bldP spid="37896" grpId="0"/>
      <p:bldP spid="37897" grpId="0"/>
      <p:bldP spid="37898" grpId="0"/>
      <p:bldP spid="37900" grpId="0"/>
      <p:bldP spid="37901" grpId="0"/>
      <p:bldP spid="37903" grpId="0"/>
      <p:bldP spid="37904" grpId="0"/>
      <p:bldP spid="37905" grpId="0"/>
      <p:bldP spid="37907" grpId="0"/>
      <p:bldP spid="37908" grpId="0"/>
      <p:bldP spid="37909" grpId="0"/>
      <p:bldP spid="37910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文本框 38913"/>
          <p:cNvSpPr txBox="1"/>
          <p:nvPr/>
        </p:nvSpPr>
        <p:spPr>
          <a:xfrm>
            <a:off x="1692275" y="620713"/>
            <a:ext cx="3565525" cy="3195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</a:t>
            </a:r>
            <a:r>
              <a:rPr lang="zh-CN" altLang="en-US" sz="24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写景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>
                <a:latin typeface="黑体" panose="02010609060101010101" pitchFamily="2" charset="-122"/>
                <a:ea typeface="黑体" panose="02010609060101010101" pitchFamily="2" charset="-122"/>
              </a:rPr>
              <a:t>            </a:t>
            </a:r>
            <a:r>
              <a:rPr lang="zh-CN" altLang="en-US" sz="24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想象：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5" name="左大括号 38914"/>
          <p:cNvSpPr/>
          <p:nvPr/>
        </p:nvSpPr>
        <p:spPr>
          <a:xfrm>
            <a:off x="3352800" y="1219200"/>
            <a:ext cx="228600" cy="2057400"/>
          </a:xfrm>
          <a:prstGeom prst="leftBrace">
            <a:avLst>
              <a:gd name="adj1" fmla="val 750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16" name="文本框 38915"/>
          <p:cNvSpPr txBox="1"/>
          <p:nvPr/>
        </p:nvSpPr>
        <p:spPr>
          <a:xfrm>
            <a:off x="4572000" y="3048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全景：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7" name="左大括号 38916"/>
          <p:cNvSpPr/>
          <p:nvPr/>
        </p:nvSpPr>
        <p:spPr>
          <a:xfrm>
            <a:off x="4419600" y="457200"/>
            <a:ext cx="228600" cy="1676400"/>
          </a:xfrm>
          <a:prstGeom prst="leftBrace">
            <a:avLst>
              <a:gd name="adj1" fmla="val 61111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18" name="文本框 38917"/>
          <p:cNvSpPr txBox="1"/>
          <p:nvPr/>
        </p:nvSpPr>
        <p:spPr>
          <a:xfrm>
            <a:off x="5638800" y="304800"/>
            <a:ext cx="1752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冰封雪飘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19" name="文本框 38918"/>
          <p:cNvSpPr txBox="1"/>
          <p:nvPr/>
        </p:nvSpPr>
        <p:spPr>
          <a:xfrm>
            <a:off x="4648200" y="16764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远景：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0" name="文本框 38919"/>
          <p:cNvSpPr txBox="1"/>
          <p:nvPr/>
        </p:nvSpPr>
        <p:spPr>
          <a:xfrm>
            <a:off x="5638800" y="914400"/>
            <a:ext cx="1905000" cy="210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长城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莽莽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黄河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冰封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群山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银蛇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高原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蜡象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1" name="左大括号 38920"/>
          <p:cNvSpPr/>
          <p:nvPr/>
        </p:nvSpPr>
        <p:spPr>
          <a:xfrm>
            <a:off x="5486400" y="990600"/>
            <a:ext cx="228600" cy="1828800"/>
          </a:xfrm>
          <a:prstGeom prst="leftBrace">
            <a:avLst>
              <a:gd name="adj1" fmla="val 66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22" name="文本框 38921"/>
          <p:cNvSpPr txBox="1"/>
          <p:nvPr/>
        </p:nvSpPr>
        <p:spPr>
          <a:xfrm>
            <a:off x="7391400" y="11430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（静）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3" name="文本框 38922"/>
          <p:cNvSpPr txBox="1"/>
          <p:nvPr/>
        </p:nvSpPr>
        <p:spPr>
          <a:xfrm>
            <a:off x="7391400" y="22860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（动）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4" name="文本框 38923"/>
          <p:cNvSpPr txBox="1"/>
          <p:nvPr/>
        </p:nvSpPr>
        <p:spPr>
          <a:xfrm>
            <a:off x="4648200" y="2895600"/>
            <a:ext cx="3810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红装素裹，分外妖娆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5" name="文本框 38924"/>
          <p:cNvSpPr txBox="1"/>
          <p:nvPr/>
        </p:nvSpPr>
        <p:spPr>
          <a:xfrm>
            <a:off x="2411413" y="1989138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上阕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6" name="文本框 38925"/>
          <p:cNvSpPr txBox="1"/>
          <p:nvPr/>
        </p:nvSpPr>
        <p:spPr>
          <a:xfrm>
            <a:off x="2627313" y="4581525"/>
            <a:ext cx="1439862" cy="155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endParaRPr lang="en-US" altLang="zh-CN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下阕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spcBef>
                <a:spcPct val="50000"/>
              </a:spcBef>
            </a:pP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7" name="左大括号 38926"/>
          <p:cNvSpPr/>
          <p:nvPr/>
        </p:nvSpPr>
        <p:spPr>
          <a:xfrm>
            <a:off x="3352800" y="4800600"/>
            <a:ext cx="228600" cy="1143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28" name="文本框 38927"/>
          <p:cNvSpPr txBox="1"/>
          <p:nvPr/>
        </p:nvSpPr>
        <p:spPr>
          <a:xfrm>
            <a:off x="4572000" y="4191000"/>
            <a:ext cx="2743200" cy="1333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秦皇汉武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略输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唐宗宋祖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稍逊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8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成吉思汗</a:t>
            </a:r>
            <a:r>
              <a:rPr lang="en-US" altLang="zh-CN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只识</a:t>
            </a:r>
            <a:endParaRPr lang="zh-CN" altLang="en-US" sz="2400">
              <a:solidFill>
                <a:srgbClr val="99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29" name="文本框 38928"/>
          <p:cNvSpPr txBox="1"/>
          <p:nvPr/>
        </p:nvSpPr>
        <p:spPr>
          <a:xfrm>
            <a:off x="4572000" y="5638800"/>
            <a:ext cx="2743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风流人物</a:t>
            </a:r>
            <a:r>
              <a:rPr lang="en-US" altLang="zh-CN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</a:t>
            </a: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今朝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0" name="左大括号 38929"/>
          <p:cNvSpPr/>
          <p:nvPr/>
        </p:nvSpPr>
        <p:spPr>
          <a:xfrm>
            <a:off x="4343400" y="4267200"/>
            <a:ext cx="228600" cy="1143000"/>
          </a:xfrm>
          <a:prstGeom prst="leftBrace">
            <a:avLst>
              <a:gd name="adj1" fmla="val 41666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31" name="文本框 38930"/>
          <p:cNvSpPr txBox="1"/>
          <p:nvPr/>
        </p:nvSpPr>
        <p:spPr>
          <a:xfrm>
            <a:off x="6934200" y="4724400"/>
            <a:ext cx="26066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（陪衬）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2" name="文本框 38931"/>
          <p:cNvSpPr txBox="1"/>
          <p:nvPr/>
        </p:nvSpPr>
        <p:spPr>
          <a:xfrm>
            <a:off x="6877050" y="5589588"/>
            <a:ext cx="2519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（主旨）</a:t>
            </a:r>
            <a:endParaRPr lang="zh-CN" altLang="en-US" sz="24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3" name="文本框 38932"/>
          <p:cNvSpPr txBox="1"/>
          <p:nvPr/>
        </p:nvSpPr>
        <p:spPr>
          <a:xfrm>
            <a:off x="2590800" y="3581400"/>
            <a:ext cx="5791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过渡：江山多娇，英雄折腰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4" name="左大括号 38933"/>
          <p:cNvSpPr/>
          <p:nvPr/>
        </p:nvSpPr>
        <p:spPr>
          <a:xfrm>
            <a:off x="2286000" y="2286000"/>
            <a:ext cx="304800" cy="3200400"/>
          </a:xfrm>
          <a:prstGeom prst="leftBrace">
            <a:avLst>
              <a:gd name="adj1" fmla="val 87500"/>
              <a:gd name="adj2" fmla="val 50000"/>
            </a:avLst>
          </a:prstGeom>
          <a:noFill/>
          <a:ln w="952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8935" name="文本框 38934"/>
          <p:cNvSpPr txBox="1"/>
          <p:nvPr/>
        </p:nvSpPr>
        <p:spPr>
          <a:xfrm>
            <a:off x="685800" y="3657600"/>
            <a:ext cx="16002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沁园春  </a:t>
            </a:r>
            <a:r>
              <a:rPr lang="zh-CN" altLang="en-US" sz="24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雪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6" name="文本框 38935"/>
          <p:cNvSpPr txBox="1"/>
          <p:nvPr/>
        </p:nvSpPr>
        <p:spPr>
          <a:xfrm>
            <a:off x="381000" y="381000"/>
            <a:ext cx="1524000" cy="514350"/>
          </a:xfrm>
          <a:prstGeom prst="rect">
            <a:avLst/>
          </a:prstGeom>
          <a:noFill/>
          <a:ln w="57150" cap="flat" cmpd="thinThick">
            <a:solidFill>
              <a:srgbClr val="66FF33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>
                <a:solidFill>
                  <a:schemeClr val="accent2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归纳总结</a:t>
            </a:r>
            <a:endParaRPr lang="zh-CN" altLang="en-US"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8937" name="文本框 38936"/>
          <p:cNvSpPr txBox="1"/>
          <p:nvPr/>
        </p:nvSpPr>
        <p:spPr>
          <a:xfrm>
            <a:off x="3492500" y="4652963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评古</a:t>
            </a:r>
            <a:endParaRPr lang="zh-CN" altLang="en-US" sz="2400" b="1">
              <a:solidFill>
                <a:srgbClr val="008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8938" name="文本框 38937"/>
          <p:cNvSpPr txBox="1"/>
          <p:nvPr/>
        </p:nvSpPr>
        <p:spPr>
          <a:xfrm>
            <a:off x="3492500" y="5516563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颂今</a:t>
            </a:r>
            <a:endParaRPr lang="zh-CN" altLang="en-US" sz="2400" b="1">
              <a:solidFill>
                <a:srgbClr val="008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39938" name="对象 39937"/>
          <p:cNvGraphicFramePr>
            <a:graphicFrameLocks noChangeAspect="1"/>
          </p:cNvGraphicFramePr>
          <p:nvPr/>
        </p:nvGraphicFramePr>
        <p:xfrm>
          <a:off x="0" y="0"/>
          <a:ext cx="9144000" cy="587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9753600" imgH="4743450" progId="MSPhotoEd.3">
                  <p:embed/>
                </p:oleObj>
              </mc:Choice>
              <mc:Fallback>
                <p:oleObj name="" r:id="rId1" imgW="9753600" imgH="4743450" progId="MSPhotoEd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5876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文本框 39938"/>
          <p:cNvSpPr txBox="1"/>
          <p:nvPr/>
        </p:nvSpPr>
        <p:spPr>
          <a:xfrm>
            <a:off x="250825" y="6156325"/>
            <a:ext cx="81359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zh-CN" altLang="en-US" sz="4000">
                <a:solidFill>
                  <a:schemeClr val="tx2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毛泽东亲笔手书的</a:t>
            </a:r>
            <a:r>
              <a:rPr lang="en-US" altLang="zh-CN" sz="4000">
                <a:solidFill>
                  <a:schemeClr val="tx2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《</a:t>
            </a:r>
            <a:r>
              <a:rPr lang="zh-CN" altLang="en-US" sz="4000">
                <a:solidFill>
                  <a:schemeClr val="tx2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沁园春  雪</a:t>
            </a:r>
            <a:r>
              <a:rPr lang="en-US" altLang="zh-CN" sz="4000">
                <a:solidFill>
                  <a:schemeClr val="tx2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》</a:t>
            </a:r>
            <a:endParaRPr lang="en-US" altLang="zh-CN" sz="4000">
              <a:solidFill>
                <a:schemeClr val="tx2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文本框 40961"/>
          <p:cNvSpPr txBox="1"/>
          <p:nvPr/>
        </p:nvSpPr>
        <p:spPr>
          <a:xfrm>
            <a:off x="323850" y="260350"/>
            <a:ext cx="882015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200" b="1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*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毛泽东：</a:t>
            </a:r>
            <a:r>
              <a:rPr lang="zh-CN" altLang="en-US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千里冰封，万里雪飘，  </a:t>
            </a:r>
            <a:r>
              <a:rPr lang="en-US" altLang="zh-CN" sz="3200" b="1">
                <a:solidFill>
                  <a:srgbClr val="FF33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—— </a:t>
            </a:r>
            <a:r>
              <a:rPr lang="en-US" altLang="zh-CN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柳宗元：</a:t>
            </a:r>
            <a:r>
              <a:rPr lang="zh-CN" altLang="en-US" sz="3200" b="1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千山鸟飞绝，万径人踪灭。</a:t>
            </a:r>
            <a:r>
              <a:rPr lang="zh-CN" altLang="en-US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江雪</a:t>
            </a:r>
            <a:r>
              <a:rPr lang="en-US" altLang="zh-CN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200" b="1">
                <a:solidFill>
                  <a:srgbClr val="0066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3200" b="1">
              <a:solidFill>
                <a:srgbClr val="0066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323850" y="1484313"/>
            <a:ext cx="8820150" cy="4965700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p>
            <a:pPr lvl="0"/>
            <a:r>
              <a:rPr lang="en-US" altLang="zh-CN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《</a:t>
            </a:r>
            <a:r>
              <a:rPr lang="zh-CN" altLang="en-US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江雪</a:t>
            </a:r>
            <a:r>
              <a:rPr lang="en-US" altLang="zh-CN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》</a:t>
            </a:r>
            <a:r>
              <a:rPr lang="zh-CN" altLang="en-US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是柳宗元政治变革失败以后，被贬永州时所作。“千山”、“万径”虽然意境广阔，但“鸟飞绝”“人踪灭”，却又渲染出了怎样一个空旷沉寂的世界啊？</a:t>
            </a:r>
            <a:r>
              <a:rPr lang="en-US" altLang="zh-CN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——</a:t>
            </a:r>
            <a:r>
              <a:rPr lang="zh-CN" altLang="en-US" sz="3200" b="1">
                <a:solidFill>
                  <a:srgbClr val="66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没有一丝生机、活力。这正是当时恶劣的政治环境的写照，也是诗人心境的写照。</a:t>
            </a:r>
            <a:r>
              <a:rPr lang="zh-CN" altLang="en-US" sz="3200" b="1">
                <a:solidFill>
                  <a:srgbClr val="99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然而封建士大夫与革命领袖的胸襟是不可同日而语的，毛泽东诗为我们描绘了一幅雄奇瑰丽、广袤无垠的北国雪景图。意境开阔，气魄宏大，动静相生，情趣豪迈，显示出一代革命领袖伟大的气魄和胸怀。</a:t>
            </a:r>
            <a:endParaRPr lang="zh-CN" altLang="en-US" sz="3200" b="1">
              <a:solidFill>
                <a:srgbClr val="660066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文本框 41985"/>
          <p:cNvSpPr txBox="1"/>
          <p:nvPr/>
        </p:nvSpPr>
        <p:spPr>
          <a:xfrm>
            <a:off x="323850" y="476250"/>
            <a:ext cx="8208963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rgbClr val="FF33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*</a:t>
            </a:r>
            <a:r>
              <a:rPr lang="zh-CN" altLang="en-US" sz="3600" b="1">
                <a:solidFill>
                  <a:srgbClr val="0066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古人笔下的冬雪大都是愁云惨淡、寒冰百丈，而毛泽东笔下的雪景为何如此壮丽雄奇、充满生机？</a:t>
            </a:r>
            <a:endParaRPr lang="zh-CN" altLang="en-US" sz="3600" b="1">
              <a:solidFill>
                <a:srgbClr val="0066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1987" name="文本框 41986"/>
          <p:cNvSpPr txBox="1"/>
          <p:nvPr/>
        </p:nvSpPr>
        <p:spPr>
          <a:xfrm>
            <a:off x="468313" y="2492375"/>
            <a:ext cx="8135937" cy="3387725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noFill/>
          </a:ln>
        </p:spPr>
        <p:txBody>
          <a:bodyPr>
            <a:spAutoFit/>
          </a:bodyPr>
          <a:p>
            <a:pPr lvl="0">
              <a:spcBef>
                <a:spcPct val="50000"/>
              </a:spcBef>
            </a:pP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</a:t>
            </a:r>
            <a:r>
              <a:rPr lang="zh-CN" altLang="en-US" sz="36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毛泽东是叱咤风云的一代伟人，有着傲视古今的博大胸怀、无所畏惧的乐观精神和一往无前的革命斗志，不同与那些多愁善感的文人墨客。</a:t>
            </a:r>
            <a:r>
              <a:rPr lang="zh-CN" altLang="en-US" sz="3600" b="1">
                <a:solidFill>
                  <a:srgbClr val="FF0066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诗如其人</a:t>
            </a:r>
            <a:r>
              <a:rPr lang="zh-CN" altLang="en-US" sz="3600" b="1">
                <a:solidFill>
                  <a:srgbClr val="000099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，因此他笔下的北国雪景，雄奇瑰丽，气势磅礴，充满革命的豪迈气概。</a:t>
            </a:r>
            <a:endParaRPr lang="zh-CN" altLang="en-US" sz="3600">
              <a:solidFill>
                <a:srgbClr val="000099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矩形 43009"/>
          <p:cNvSpPr/>
          <p:nvPr/>
        </p:nvSpPr>
        <p:spPr>
          <a:xfrm>
            <a:off x="827088" y="1700213"/>
            <a:ext cx="7345362" cy="38163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</a:bodyPr>
          <a:p>
            <a:pPr algn="ctr"/>
            <a:r>
              <a:rPr lang="zh-CN" altLang="en-US" sz="960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7999"/>
                    </a:srgbClr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笼天地于行内，</a:t>
            </a:r>
            <a:endParaRPr lang="zh-CN" altLang="en-US" sz="960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>
                    <a:alpha val="67999"/>
                  </a:srgbClr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  <a:p>
            <a:pPr algn="ctr"/>
            <a:r>
              <a:rPr lang="zh-CN" altLang="en-US" sz="9600">
                <a:ln w="12700" cap="flat" cmpd="sng">
                  <a:solidFill>
                    <a:srgbClr val="B2B2B2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200">
                        <a:alpha val="100000"/>
                      </a:srgbClr>
                    </a:gs>
                    <a:gs pos="45000">
                      <a:srgbClr val="FF7A00">
                        <a:alpha val="100000"/>
                      </a:srgbClr>
                    </a:gs>
                    <a:gs pos="70000">
                      <a:srgbClr val="FF0300">
                        <a:alpha val="100000"/>
                      </a:srgbClr>
                    </a:gs>
                    <a:gs pos="100000">
                      <a:srgbClr val="4D0808">
                        <a:alpha val="100000"/>
                      </a:srgbClr>
                    </a:gs>
                  </a:gsLst>
                  <a:lin ang="5400000" scaled="1"/>
                  <a:tileRect/>
                </a:gradFill>
                <a:effectLst>
                  <a:outerShdw dist="35921" dir="2699999" sy="50000" rotWithShape="0">
                    <a:srgbClr val="875B0D">
                      <a:alpha val="67999"/>
                    </a:srgbClr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挫万物于笔端。</a:t>
            </a:r>
            <a:endParaRPr lang="zh-CN" altLang="en-US" sz="9600">
              <a:ln w="12700" cap="flat" cmpd="sng">
                <a:solidFill>
                  <a:srgbClr val="B2B2B2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200">
                      <a:alpha val="100000"/>
                    </a:srgbClr>
                  </a:gs>
                  <a:gs pos="45000">
                    <a:srgbClr val="FF7A00">
                      <a:alpha val="100000"/>
                    </a:srgbClr>
                  </a:gs>
                  <a:gs pos="70000">
                    <a:srgbClr val="FF0300">
                      <a:alpha val="100000"/>
                    </a:srgbClr>
                  </a:gs>
                  <a:gs pos="100000">
                    <a:srgbClr val="4D0808">
                      <a:alpha val="100000"/>
                    </a:srgbClr>
                  </a:gs>
                </a:gsLst>
                <a:lin ang="5400000" scaled="1"/>
                <a:tileRect/>
              </a:gradFill>
              <a:effectLst>
                <a:outerShdw dist="35921" dir="2699999" sy="50000" rotWithShape="0">
                  <a:srgbClr val="875B0D">
                    <a:alpha val="67999"/>
                  </a:srgbClr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4034" name="组合 44033"/>
          <p:cNvGrpSpPr/>
          <p:nvPr/>
        </p:nvGrpSpPr>
        <p:grpSpPr>
          <a:xfrm>
            <a:off x="395288" y="1557338"/>
            <a:ext cx="8064500" cy="4176712"/>
            <a:chOff x="0" y="0"/>
            <a:chExt cx="5080" cy="2631"/>
          </a:xfrm>
        </p:grpSpPr>
        <p:sp>
          <p:nvSpPr>
            <p:cNvPr id="44035" name="横卷形 44034"/>
            <p:cNvSpPr/>
            <p:nvPr/>
          </p:nvSpPr>
          <p:spPr>
            <a:xfrm>
              <a:off x="0" y="0"/>
              <a:ext cx="5080" cy="2631"/>
            </a:xfrm>
            <a:prstGeom prst="horizontalScroll">
              <a:avLst>
                <a:gd name="adj" fmla="val 12500"/>
              </a:avLst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4036" name="文本框 44035"/>
            <p:cNvSpPr txBox="1"/>
            <p:nvPr/>
          </p:nvSpPr>
          <p:spPr>
            <a:xfrm>
              <a:off x="499" y="680"/>
              <a:ext cx="4173" cy="140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lvl="0">
                <a:spcBef>
                  <a:spcPct val="50000"/>
                </a:spcBef>
              </a:pPr>
              <a:r>
                <a:rPr lang="en-US" altLang="zh-CN" sz="4000" b="1">
                  <a:latin typeface="楷体_GB2312" pitchFamily="1" charset="-122"/>
                  <a:ea typeface="楷体_GB2312" pitchFamily="1" charset="-122"/>
                </a:rPr>
                <a:t>    </a:t>
              </a:r>
              <a:r>
                <a:rPr lang="zh-CN" altLang="en-US" sz="4000" b="1">
                  <a:latin typeface="楷体_GB2312" pitchFamily="1" charset="-122"/>
                  <a:ea typeface="楷体_GB2312" pitchFamily="1" charset="-122"/>
                </a:rPr>
                <a:t>有第一等襟怀，第一等学识，其才有第一等真诗。</a:t>
              </a:r>
              <a:endParaRPr lang="zh-CN" altLang="en-US" sz="4000" b="1">
                <a:latin typeface="楷体_GB2312" pitchFamily="1" charset="-122"/>
                <a:ea typeface="楷体_GB2312" pitchFamily="1" charset="-122"/>
              </a:endParaRPr>
            </a:p>
            <a:p>
              <a:pPr lvl="0" algn="r">
                <a:spcBef>
                  <a:spcPct val="50000"/>
                </a:spcBef>
              </a:pPr>
              <a:r>
                <a:rPr lang="en-US" altLang="zh-CN" sz="4000" b="1">
                  <a:latin typeface="楷体_GB2312" pitchFamily="1" charset="-122"/>
                  <a:ea typeface="楷体_GB2312" pitchFamily="1" charset="-122"/>
                </a:rPr>
                <a:t>——</a:t>
              </a:r>
              <a:r>
                <a:rPr lang="zh-CN" altLang="en-US" sz="4000" b="1">
                  <a:latin typeface="楷体_GB2312" pitchFamily="1" charset="-122"/>
                  <a:ea typeface="楷体_GB2312" pitchFamily="1" charset="-122"/>
                </a:rPr>
                <a:t>沈德潜（清）</a:t>
              </a:r>
              <a:endParaRPr lang="zh-CN" altLang="en-US" sz="4000" b="1">
                <a:latin typeface="楷体_GB2312" pitchFamily="1" charset="-122"/>
                <a:ea typeface="楷体_GB2312" pitchFamily="1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anchor="b"/>
          <a:p>
            <a:r>
              <a:rPr lang="zh-CN" altLang="en-US" sz="4800" b="0">
                <a:latin typeface="华文楷体" panose="02010600040101010101" pitchFamily="2" charset="-122"/>
                <a:ea typeface="华文楷体" panose="02010600040101010101" pitchFamily="2" charset="-122"/>
              </a:rPr>
              <a:t>沁园春  雪</a:t>
            </a:r>
            <a:endParaRPr lang="zh-CN" altLang="en-US" sz="4800" b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123" name="文本占位符 5122"/>
          <p:cNvSpPr>
            <a:spLocks noGrp="1"/>
          </p:cNvSpPr>
          <p:nvPr>
            <p:ph type="body" idx="1"/>
          </p:nvPr>
        </p:nvSpPr>
        <p:spPr>
          <a:xfrm>
            <a:off x="0" y="1989138"/>
            <a:ext cx="2627313" cy="4525962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北国风光，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千里冰封，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万里雪飘。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望长城内外，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惟余莽莽；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大河上下，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顿时滔滔。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5124" name="矩形 5123"/>
          <p:cNvSpPr/>
          <p:nvPr/>
        </p:nvSpPr>
        <p:spPr>
          <a:xfrm>
            <a:off x="2411413" y="1700213"/>
            <a:ext cx="3889375" cy="5607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lvl="2" indent="-29337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430" lvl="3" indent="-2921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930" lvl="4" indent="-31623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山舞银蛇，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原弛蜡象，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欲与天公试比高。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须晴日，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看红装素裹，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分外妖娆。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 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江山如此多娇，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引无数英雄竞折腰。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5125" name="矩形 5124"/>
          <p:cNvSpPr/>
          <p:nvPr/>
        </p:nvSpPr>
        <p:spPr>
          <a:xfrm>
            <a:off x="6084888" y="1412875"/>
            <a:ext cx="3059112" cy="51847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lvl="2" indent="-29337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430" lvl="3" indent="-2921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930" lvl="4" indent="-31623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惜秦皇汉武，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略输文彩；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唐宗宋祖，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稍逊风骚。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一代天娇，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成吉思汗，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只识弯弓射大雕。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俱往矣，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数风流人物，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还看今朝。</a:t>
            </a:r>
            <a:endParaRPr lang="zh-CN" altLang="en-US" sz="2600" b="1">
              <a:solidFill>
                <a:srgbClr val="FF0000"/>
              </a:solidFill>
            </a:endParaRPr>
          </a:p>
        </p:txBody>
      </p:sp>
      <p:pic>
        <p:nvPicPr>
          <p:cNvPr id="5126" name="2005032310002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243888" y="60928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audio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标题 6145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 anchor="b"/>
          <a:p>
            <a:r>
              <a:rPr lang="zh-CN" altLang="en-US" sz="4800" b="0">
                <a:latin typeface="华文楷体" panose="02010600040101010101" pitchFamily="2" charset="-122"/>
                <a:ea typeface="华文楷体" panose="02010600040101010101" pitchFamily="2" charset="-122"/>
              </a:rPr>
              <a:t>沁园春  雪</a:t>
            </a:r>
            <a:endParaRPr lang="zh-CN" altLang="en-US" sz="4800" b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147" name="文本占位符 6146"/>
          <p:cNvSpPr>
            <a:spLocks noGrp="1"/>
          </p:cNvSpPr>
          <p:nvPr>
            <p:ph type="body" idx="1"/>
          </p:nvPr>
        </p:nvSpPr>
        <p:spPr>
          <a:xfrm>
            <a:off x="0" y="1989138"/>
            <a:ext cx="2627313" cy="4525962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北国风光，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千里冰封，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万里雪飘。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望长城内外，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0000FF"/>
                </a:solidFill>
              </a:rPr>
              <a:t>惟</a:t>
            </a:r>
            <a:r>
              <a:rPr lang="zh-CN" altLang="en-US" b="1">
                <a:solidFill>
                  <a:srgbClr val="FF0000"/>
                </a:solidFill>
              </a:rPr>
              <a:t>余莽莽；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大河上下，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顿</a:t>
            </a:r>
            <a:r>
              <a:rPr lang="zh-CN" altLang="en-US" b="1"/>
              <a:t>时</a:t>
            </a:r>
            <a:r>
              <a:rPr lang="zh-CN" altLang="en-US" b="1">
                <a:solidFill>
                  <a:srgbClr val="FF0000"/>
                </a:solidFill>
              </a:rPr>
              <a:t>滔滔。</a:t>
            </a:r>
            <a:endParaRPr lang="zh-CN" altLang="en-US" b="1">
              <a:solidFill>
                <a:srgbClr val="FF0000"/>
              </a:solidFill>
            </a:endParaRPr>
          </a:p>
          <a:p>
            <a:pPr>
              <a:lnSpc>
                <a:spcPct val="90000"/>
              </a:lnSpc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2411413" y="1700213"/>
            <a:ext cx="3889375" cy="56070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lvl="2" indent="-29337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430" lvl="3" indent="-2921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930" lvl="4" indent="-31623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山舞银蛇，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原</a:t>
            </a:r>
            <a:r>
              <a:rPr lang="zh-CN" altLang="en-US" b="1"/>
              <a:t>弛</a:t>
            </a:r>
            <a:r>
              <a:rPr lang="zh-CN" altLang="en-US" b="1">
                <a:solidFill>
                  <a:srgbClr val="FF0000"/>
                </a:solidFill>
              </a:rPr>
              <a:t>蜡</a:t>
            </a:r>
            <a:r>
              <a:rPr lang="zh-CN" altLang="en-US" b="1">
                <a:solidFill>
                  <a:srgbClr val="0000FF"/>
                </a:solidFill>
              </a:rPr>
              <a:t>象</a:t>
            </a:r>
            <a:r>
              <a:rPr lang="zh-CN" altLang="en-US" b="1">
                <a:solidFill>
                  <a:srgbClr val="FF0000"/>
                </a:solidFill>
              </a:rPr>
              <a:t>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欲与天公试比高。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须晴日，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看红装素</a:t>
            </a:r>
            <a:r>
              <a:rPr lang="zh-CN" altLang="en-US" b="1">
                <a:solidFill>
                  <a:srgbClr val="0000FF"/>
                </a:solidFill>
              </a:rPr>
              <a:t>裹</a:t>
            </a:r>
            <a:r>
              <a:rPr lang="zh-CN" altLang="en-US" b="1">
                <a:solidFill>
                  <a:srgbClr val="FF0000"/>
                </a:solidFill>
              </a:rPr>
              <a:t>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分外妖娆。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 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江山如此多娇，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b="1">
                <a:solidFill>
                  <a:srgbClr val="FF0000"/>
                </a:solidFill>
              </a:rPr>
              <a:t>引无数英雄</a:t>
            </a:r>
            <a:r>
              <a:rPr lang="zh-CN" altLang="en-US" b="1">
                <a:solidFill>
                  <a:srgbClr val="0000FF"/>
                </a:solidFill>
              </a:rPr>
              <a:t>竞</a:t>
            </a:r>
            <a:r>
              <a:rPr lang="zh-CN" altLang="en-US" b="1">
                <a:solidFill>
                  <a:srgbClr val="FF0000"/>
                </a:solidFill>
              </a:rPr>
              <a:t>折腰。</a:t>
            </a:r>
            <a:endParaRPr lang="zh-CN" altLang="en-US" b="1">
              <a:solidFill>
                <a:srgbClr val="FF0000"/>
              </a:solidFill>
            </a:endParaRPr>
          </a:p>
          <a:p>
            <a:pPr lvl="0">
              <a:lnSpc>
                <a:spcPct val="90000"/>
              </a:lnSpc>
              <a:buNone/>
            </a:pP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6149" name="矩形 6148"/>
          <p:cNvSpPr/>
          <p:nvPr/>
        </p:nvSpPr>
        <p:spPr>
          <a:xfrm>
            <a:off x="6084888" y="1412875"/>
            <a:ext cx="3059112" cy="51847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3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7425" lvl="2" indent="-29337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3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1430" lvl="3" indent="-2921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98930" lvl="4" indent="-31623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§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惜秦皇汉武，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略输文</a:t>
            </a:r>
            <a:r>
              <a:rPr lang="zh-CN" altLang="en-US" sz="2600" b="1"/>
              <a:t>彩</a:t>
            </a:r>
            <a:r>
              <a:rPr lang="zh-CN" altLang="en-US" sz="2600" b="1">
                <a:solidFill>
                  <a:srgbClr val="FF0000"/>
                </a:solidFill>
              </a:rPr>
              <a:t>；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唐宗宋祖，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稍逊风</a:t>
            </a:r>
            <a:r>
              <a:rPr lang="zh-CN" altLang="en-US" sz="2600" b="1">
                <a:solidFill>
                  <a:srgbClr val="0000FF"/>
                </a:solidFill>
              </a:rPr>
              <a:t>骚</a:t>
            </a:r>
            <a:r>
              <a:rPr lang="zh-CN" altLang="en-US" sz="2600" b="1">
                <a:solidFill>
                  <a:srgbClr val="FF0000"/>
                </a:solidFill>
              </a:rPr>
              <a:t>。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一代天</a:t>
            </a:r>
            <a:r>
              <a:rPr lang="zh-CN" altLang="en-US" sz="2600" b="1"/>
              <a:t>娇</a:t>
            </a:r>
            <a:r>
              <a:rPr lang="zh-CN" altLang="en-US" sz="2600" b="1">
                <a:solidFill>
                  <a:srgbClr val="FF0000"/>
                </a:solidFill>
              </a:rPr>
              <a:t>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成吉思汗，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只识弯弓射大雕。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俱往矣，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数风流人物，</a:t>
            </a:r>
            <a:endParaRPr lang="zh-CN" altLang="en-US" sz="2600" b="1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zh-CN" altLang="en-US" sz="2600" b="1">
                <a:solidFill>
                  <a:srgbClr val="FF0000"/>
                </a:solidFill>
              </a:rPr>
              <a:t>还看今朝。</a:t>
            </a:r>
            <a:endParaRPr lang="zh-CN" altLang="en-US" sz="2600" b="1">
              <a:solidFill>
                <a:srgbClr val="FF0000"/>
              </a:solidFill>
            </a:endParaRPr>
          </a:p>
        </p:txBody>
      </p:sp>
      <p:pic>
        <p:nvPicPr>
          <p:cNvPr id="6150" name="2005032310002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8243888" y="60928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audio>
              <p:cMediaNode showWhenStopped="0"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0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文本框 45057"/>
          <p:cNvSpPr txBox="1"/>
          <p:nvPr/>
        </p:nvSpPr>
        <p:spPr>
          <a:xfrm>
            <a:off x="3714750" y="1447800"/>
            <a:ext cx="1403350" cy="422592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/>
            <a:r>
              <a:rPr lang="zh-CN" altLang="en-US" sz="8000" b="1">
                <a:solidFill>
                  <a:srgbClr val="FF9900"/>
                </a:solidFill>
                <a:latin typeface="Times New Roman" panose="02020603050405020304" pitchFamily="2" charset="0"/>
                <a:ea typeface="华文彩云" panose="02010800040101010101" pitchFamily="2" charset="-122"/>
              </a:rPr>
              <a:t>拓展练习</a:t>
            </a:r>
            <a:endParaRPr lang="zh-CN" altLang="en-US" sz="8000" b="1">
              <a:solidFill>
                <a:srgbClr val="FF9900"/>
              </a:solidFill>
              <a:latin typeface="Times New Roman" panose="02020603050405020304" pitchFamily="2" charset="0"/>
              <a:ea typeface="华文彩云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文本占位符 46081"/>
          <p:cNvSpPr>
            <a:spLocks noGrp="1" noRot="1"/>
          </p:cNvSpPr>
          <p:nvPr>
            <p:ph type="body" sz="half" idx="1"/>
          </p:nvPr>
        </p:nvSpPr>
        <p:spPr>
          <a:xfrm>
            <a:off x="684213" y="1052513"/>
            <a:ext cx="3960812" cy="4465637"/>
          </a:xfrm>
        </p:spPr>
        <p:txBody>
          <a:bodyPr/>
          <a:p>
            <a:r>
              <a:rPr lang="zh-CN" altLang="en-US" sz="3900" b="1"/>
              <a:t>独立寒秋，</a:t>
            </a:r>
            <a:endParaRPr lang="zh-CN" altLang="en-US" sz="3900" b="1"/>
          </a:p>
          <a:p>
            <a:r>
              <a:rPr lang="zh-CN" altLang="en-US" sz="3900" b="1"/>
              <a:t>湘江北去，</a:t>
            </a:r>
            <a:endParaRPr lang="zh-CN" altLang="en-US" sz="3900" b="1"/>
          </a:p>
          <a:p>
            <a:r>
              <a:rPr lang="zh-CN" altLang="en-US" sz="3900" b="1"/>
              <a:t>橘子洲头。</a:t>
            </a:r>
            <a:endParaRPr lang="zh-CN" altLang="en-US" sz="3900" b="1"/>
          </a:p>
          <a:p>
            <a:r>
              <a:rPr lang="zh-CN" altLang="en-US" sz="3900" b="1"/>
              <a:t>看万山红遍，</a:t>
            </a:r>
            <a:endParaRPr lang="zh-CN" altLang="en-US" sz="3900" b="1"/>
          </a:p>
          <a:p>
            <a:r>
              <a:rPr lang="zh-CN" altLang="en-US" sz="3900" b="1"/>
              <a:t>层林尽染；</a:t>
            </a:r>
            <a:endParaRPr lang="zh-CN" altLang="en-US" sz="3900" b="1"/>
          </a:p>
          <a:p>
            <a:r>
              <a:rPr lang="zh-CN" altLang="en-US" sz="3900" b="1"/>
              <a:t>漫江碧透，</a:t>
            </a:r>
            <a:endParaRPr lang="zh-CN" altLang="en-US" sz="3900" b="1"/>
          </a:p>
          <a:p>
            <a:r>
              <a:rPr lang="zh-CN" altLang="en-US" sz="3900" b="1"/>
              <a:t>百舸争流。</a:t>
            </a:r>
            <a:endParaRPr lang="zh-CN" altLang="en-US" sz="3900" b="1"/>
          </a:p>
        </p:txBody>
      </p:sp>
      <p:sp>
        <p:nvSpPr>
          <p:cNvPr id="46083" name="矩形 46082"/>
          <p:cNvSpPr>
            <a:spLocks noRot="1"/>
          </p:cNvSpPr>
          <p:nvPr/>
        </p:nvSpPr>
        <p:spPr>
          <a:xfrm>
            <a:off x="4572000" y="1339850"/>
            <a:ext cx="4211638" cy="4465638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>
              <a:defRPr sz="2200" kern="1200"/>
            </a:lvl2pPr>
            <a:lvl3pPr marL="987425" lvl="2" indent="-293370">
              <a:defRPr sz="2100" kern="1200"/>
            </a:lvl3pPr>
            <a:lvl4pPr marL="1281430" lvl="3" indent="-292100">
              <a:defRPr sz="1800" kern="1200"/>
            </a:lvl4pPr>
            <a:lvl5pPr marL="1598930" lvl="4" indent="-316230">
              <a:defRPr sz="1800" kern="1200"/>
            </a:lvl5pPr>
          </a:lstStyle>
          <a:p>
            <a:pPr lvl="0">
              <a:buNone/>
            </a:pPr>
            <a:r>
              <a:rPr lang="zh-CN" altLang="en-US" sz="3900" b="1"/>
              <a:t>鹰击长空。</a:t>
            </a:r>
            <a:endParaRPr lang="zh-CN" altLang="en-US" sz="3900" b="1"/>
          </a:p>
          <a:p>
            <a:pPr lvl="0"/>
            <a:r>
              <a:rPr lang="zh-CN" altLang="en-US" sz="3900" b="1"/>
              <a:t>鱼翔浅底，</a:t>
            </a:r>
            <a:endParaRPr lang="zh-CN" altLang="en-US" sz="3900" b="1"/>
          </a:p>
          <a:p>
            <a:pPr lvl="0"/>
            <a:r>
              <a:rPr lang="zh-CN" altLang="en-US" sz="3900" b="1"/>
              <a:t>万类霜天竞自由</a:t>
            </a:r>
            <a:endParaRPr lang="zh-CN" altLang="en-US" sz="3900" b="1"/>
          </a:p>
          <a:p>
            <a:pPr lvl="0"/>
            <a:r>
              <a:rPr lang="zh-CN" altLang="en-US" sz="3900" b="1"/>
              <a:t>怅寥廓，</a:t>
            </a:r>
            <a:endParaRPr lang="zh-CN" altLang="en-US" sz="3900" b="1"/>
          </a:p>
          <a:p>
            <a:pPr lvl="0"/>
            <a:r>
              <a:rPr lang="zh-CN" altLang="en-US" sz="3900" b="1"/>
              <a:t>问苍茫大地，</a:t>
            </a:r>
            <a:endParaRPr lang="zh-CN" altLang="en-US" sz="3900" b="1"/>
          </a:p>
          <a:p>
            <a:pPr lvl="0"/>
            <a:r>
              <a:rPr lang="zh-CN" altLang="en-US" sz="3900" b="1"/>
              <a:t>谁主沉浮？</a:t>
            </a:r>
            <a:endParaRPr lang="zh-CN" altLang="en-US" sz="3900" b="1"/>
          </a:p>
          <a:p>
            <a:pPr lvl="0">
              <a:lnSpc>
                <a:spcPct val="90000"/>
              </a:lnSpc>
            </a:pPr>
            <a:endParaRPr lang="zh-CN" altLang="en-US" sz="3900" b="1">
              <a:solidFill>
                <a:srgbClr val="FF5050"/>
              </a:solidFill>
            </a:endParaRPr>
          </a:p>
        </p:txBody>
      </p:sp>
      <p:sp>
        <p:nvSpPr>
          <p:cNvPr id="46084" name="标题 46083"/>
          <p:cNvSpPr>
            <a:spLocks noGrp="1" noRot="1"/>
          </p:cNvSpPr>
          <p:nvPr>
            <p:ph type="title"/>
          </p:nvPr>
        </p:nvSpPr>
        <p:spPr>
          <a:xfrm>
            <a:off x="1258888" y="0"/>
            <a:ext cx="6265862" cy="1143000"/>
          </a:xfrm>
        </p:spPr>
        <p:txBody>
          <a:bodyPr anchor="ctr"/>
          <a:p>
            <a:r>
              <a:rPr lang="zh-CN" altLang="en-US" b="0"/>
              <a:t>沁园春      长沙</a:t>
            </a:r>
            <a:endParaRPr lang="zh-CN" altLang="en-US" b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6" name="文本占位符 47105"/>
          <p:cNvSpPr>
            <a:spLocks noGrp="1"/>
          </p:cNvSpPr>
          <p:nvPr>
            <p:ph type="body" sz="half" idx="2"/>
          </p:nvPr>
        </p:nvSpPr>
        <p:spPr>
          <a:xfrm>
            <a:off x="34925" y="692150"/>
            <a:ext cx="5256213" cy="4608513"/>
          </a:xfrm>
        </p:spPr>
        <p:txBody>
          <a:bodyPr/>
          <a:p>
            <a:r>
              <a:rPr lang="zh-CN" altLang="en-US" sz="3900" b="1">
                <a:solidFill>
                  <a:srgbClr val="FF5050"/>
                </a:solidFill>
              </a:rPr>
              <a:t>携来百侣曾游，</a:t>
            </a:r>
            <a:endParaRPr lang="zh-CN" altLang="en-US" sz="3900" b="1">
              <a:solidFill>
                <a:srgbClr val="FF5050"/>
              </a:solidFill>
            </a:endParaRPr>
          </a:p>
          <a:p>
            <a:r>
              <a:rPr lang="zh-CN" altLang="en-US" sz="3900" b="1">
                <a:solidFill>
                  <a:srgbClr val="FF5050"/>
                </a:solidFill>
              </a:rPr>
              <a:t>忆往昔峥嵘岁月稠。</a:t>
            </a:r>
            <a:endParaRPr lang="zh-CN" altLang="en-US" sz="3900" b="1">
              <a:solidFill>
                <a:srgbClr val="FF5050"/>
              </a:solidFill>
            </a:endParaRPr>
          </a:p>
          <a:p>
            <a:r>
              <a:rPr lang="zh-CN" altLang="en-US" sz="3900" b="1">
                <a:solidFill>
                  <a:srgbClr val="FF5050"/>
                </a:solidFill>
              </a:rPr>
              <a:t>恰同学少年，</a:t>
            </a:r>
            <a:endParaRPr lang="zh-CN" altLang="en-US" sz="3900" b="1">
              <a:solidFill>
                <a:srgbClr val="FF5050"/>
              </a:solidFill>
            </a:endParaRPr>
          </a:p>
          <a:p>
            <a:r>
              <a:rPr lang="zh-CN" altLang="en-US" sz="3900" b="1">
                <a:solidFill>
                  <a:srgbClr val="FF5050"/>
                </a:solidFill>
              </a:rPr>
              <a:t>风华正茂；</a:t>
            </a:r>
            <a:endParaRPr lang="zh-CN" altLang="en-US" sz="3900" b="1">
              <a:solidFill>
                <a:srgbClr val="FF5050"/>
              </a:solidFill>
            </a:endParaRPr>
          </a:p>
          <a:p>
            <a:r>
              <a:rPr lang="zh-CN" altLang="en-US" sz="3900" b="1">
                <a:solidFill>
                  <a:srgbClr val="FF5050"/>
                </a:solidFill>
              </a:rPr>
              <a:t>书生意气，</a:t>
            </a:r>
            <a:endParaRPr lang="zh-CN" altLang="en-US" sz="3900" b="1">
              <a:solidFill>
                <a:srgbClr val="FF5050"/>
              </a:solidFill>
            </a:endParaRPr>
          </a:p>
          <a:p>
            <a:r>
              <a:rPr lang="zh-CN" altLang="en-US" sz="3900" b="1">
                <a:solidFill>
                  <a:srgbClr val="FF5050"/>
                </a:solidFill>
              </a:rPr>
              <a:t>挥斥方遒。</a:t>
            </a:r>
            <a:endParaRPr lang="zh-CN" altLang="en-US" sz="3900" b="1">
              <a:solidFill>
                <a:srgbClr val="FF5050"/>
              </a:solidFill>
            </a:endParaRPr>
          </a:p>
          <a:p>
            <a:endParaRPr lang="zh-CN" altLang="en-US" sz="3900" b="1">
              <a:solidFill>
                <a:srgbClr val="FF5050"/>
              </a:solidFill>
            </a:endParaRPr>
          </a:p>
        </p:txBody>
      </p:sp>
      <p:sp>
        <p:nvSpPr>
          <p:cNvPr id="47107" name="矩形 47106"/>
          <p:cNvSpPr>
            <a:spLocks noRot="1"/>
          </p:cNvSpPr>
          <p:nvPr/>
        </p:nvSpPr>
        <p:spPr>
          <a:xfrm>
            <a:off x="4716463" y="765175"/>
            <a:ext cx="5214937" cy="4608513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  <a:defRPr sz="26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692150" lvl="1" indent="-347345">
              <a:defRPr sz="2200" kern="1200"/>
            </a:lvl2pPr>
            <a:lvl3pPr marL="987425" lvl="2" indent="-293370">
              <a:defRPr sz="2100" kern="1200"/>
            </a:lvl3pPr>
            <a:lvl4pPr marL="1281430" lvl="3" indent="-292100">
              <a:defRPr sz="1800" kern="1200"/>
            </a:lvl4pPr>
            <a:lvl5pPr marL="1598930" lvl="4" indent="-316230">
              <a:defRPr sz="1800" kern="1200"/>
            </a:lvl5pPr>
          </a:lstStyle>
          <a:p>
            <a:pPr lvl="0"/>
            <a:r>
              <a:rPr lang="zh-CN" altLang="en-US" sz="3900" b="1">
                <a:solidFill>
                  <a:srgbClr val="FF5050"/>
                </a:solidFill>
              </a:rPr>
              <a:t>指点江山，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r>
              <a:rPr lang="zh-CN" altLang="en-US" sz="3900" b="1">
                <a:solidFill>
                  <a:srgbClr val="FF5050"/>
                </a:solidFill>
              </a:rPr>
              <a:t>激扬文字，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r>
              <a:rPr lang="zh-CN" altLang="en-US" sz="3900" b="1">
                <a:solidFill>
                  <a:srgbClr val="FF5050"/>
                </a:solidFill>
              </a:rPr>
              <a:t>粪土当年万户侯。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r>
              <a:rPr lang="zh-CN" altLang="en-US" sz="3900" b="1">
                <a:solidFill>
                  <a:srgbClr val="FF5050"/>
                </a:solidFill>
              </a:rPr>
              <a:t>曾记否，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r>
              <a:rPr lang="zh-CN" altLang="en-US" sz="3900" b="1">
                <a:solidFill>
                  <a:srgbClr val="FF5050"/>
                </a:solidFill>
              </a:rPr>
              <a:t>到中流击水，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r>
              <a:rPr lang="zh-CN" altLang="en-US" sz="3900" b="1">
                <a:solidFill>
                  <a:srgbClr val="FF5050"/>
                </a:solidFill>
              </a:rPr>
              <a:t>浪遏飞舟？</a:t>
            </a:r>
            <a:endParaRPr lang="zh-CN" altLang="en-US" sz="3900" b="1">
              <a:solidFill>
                <a:srgbClr val="FF5050"/>
              </a:solidFill>
            </a:endParaRPr>
          </a:p>
          <a:p>
            <a:pPr lvl="0"/>
            <a:endParaRPr lang="zh-CN" altLang="en-US" sz="3900" b="1">
              <a:solidFill>
                <a:srgbClr val="FF505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8130" name="文本框 48129"/>
          <p:cNvSpPr txBox="1"/>
          <p:nvPr/>
        </p:nvSpPr>
        <p:spPr>
          <a:xfrm>
            <a:off x="838200" y="1143000"/>
            <a:ext cx="7772400" cy="4448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0"/>
            <a:r>
              <a:rPr lang="zh-CN" altLang="en-US" sz="6600" b="1">
                <a:solidFill>
                  <a:srgbClr val="FF00FF"/>
                </a:solidFill>
                <a:latin typeface="Times New Roman" panose="02020603050405020304" pitchFamily="2" charset="0"/>
                <a:ea typeface="华文隶书" panose="02010800040101010101" pitchFamily="2" charset="-122"/>
              </a:rPr>
              <a:t>思考：</a:t>
            </a:r>
            <a:endParaRPr lang="zh-CN" altLang="en-US" sz="6600" b="1">
              <a:solidFill>
                <a:srgbClr val="FF00FF"/>
              </a:solidFill>
              <a:latin typeface="Times New Roman" panose="02020603050405020304" pitchFamily="2" charset="0"/>
              <a:ea typeface="华文隶书" panose="02010800040101010101" pitchFamily="2" charset="-122"/>
            </a:endParaRPr>
          </a:p>
          <a:p>
            <a:pPr lvl="0"/>
            <a:r>
              <a:rPr lang="en-US" altLang="zh-CN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、根据你的理解，读这首词时应注意哪些问题？</a:t>
            </a:r>
            <a:endParaRPr lang="zh-CN" altLang="en-US" sz="4400" b="1">
              <a:solidFill>
                <a:srgbClr val="9933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/>
            <a:r>
              <a:rPr lang="en-US" altLang="zh-CN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、“看”和“忆”字各领起哪几句？</a:t>
            </a:r>
            <a:endParaRPr lang="zh-CN" altLang="en-US" sz="4400" b="1">
              <a:solidFill>
                <a:srgbClr val="9933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/>
            <a:r>
              <a:rPr lang="en-US" altLang="zh-CN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4400" b="1">
                <a:solidFill>
                  <a:srgbClr val="9933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、试着分别概括这首词上、下两阕的内容。</a:t>
            </a:r>
            <a:endParaRPr lang="zh-CN" altLang="en-US" sz="4400" b="1">
              <a:solidFill>
                <a:srgbClr val="9933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charRg st="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>
                                            <p:txEl>
                                              <p:charRg st="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>
                                            <p:txEl>
                                              <p:charRg st="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charRg st="27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0">
                                            <p:txEl>
                                              <p:charRg st="27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0">
                                            <p:txEl>
                                              <p:charRg st="27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charRg st="45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0">
                                            <p:txEl>
                                              <p:charRg st="45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0">
                                            <p:txEl>
                                              <p:charRg st="45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0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02" name="图片 51201" descr="mzdscxs1 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03" name="文本框 51202"/>
          <p:cNvSpPr txBox="1"/>
          <p:nvPr/>
        </p:nvSpPr>
        <p:spPr>
          <a:xfrm>
            <a:off x="8077200" y="228600"/>
            <a:ext cx="790575" cy="1981200"/>
          </a:xfrm>
          <a:prstGeom prst="rect">
            <a:avLst/>
          </a:prstGeom>
          <a:noFill/>
          <a:ln w="57150" cap="flat" cmpd="thinThick">
            <a:solidFill>
              <a:srgbClr val="00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>
            <a:spAutoFit/>
          </a:bodyPr>
          <a:p>
            <a:pPr lvl="0" algn="ctr">
              <a:spcBef>
                <a:spcPct val="50000"/>
              </a:spcBef>
            </a:pPr>
            <a:r>
              <a:rPr lang="zh-CN" altLang="en-US" sz="3600">
                <a:solidFill>
                  <a:srgbClr val="FFFF00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诗词链接</a:t>
            </a:r>
            <a:endParaRPr lang="zh-CN" altLang="en-US" sz="240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2226" name="图片 52225" descr="sc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图片 53249" descr="sc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4" name="图片 54273" descr="sc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298" name="图片 55297" descr="sc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6322" name="图片 56321" descr="sc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7346" name="图片 57345" descr="sc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8370" name="图片 58369" descr="sc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9394" name="图片 59393" descr="sc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Network</Template>
  <TotalTime>0</TotalTime>
  <Words>3420</Words>
  <Application>WPS 演示</Application>
  <PresentationFormat>在屏幕上显示</PresentationFormat>
  <Paragraphs>494</Paragraphs>
  <Slides>48</Slides>
  <Notes>0</Notes>
  <HiddenSlides>0</HiddenSlides>
  <MMClips>2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48</vt:i4>
      </vt:variant>
    </vt:vector>
  </HeadingPairs>
  <TitlesOfParts>
    <vt:vector size="68" baseType="lpstr">
      <vt:lpstr>Arial</vt:lpstr>
      <vt:lpstr>宋体</vt:lpstr>
      <vt:lpstr>Wingdings</vt:lpstr>
      <vt:lpstr>Times New Roman</vt:lpstr>
      <vt:lpstr>华文新魏</vt:lpstr>
      <vt:lpstr>华文彩云</vt:lpstr>
      <vt:lpstr>华文楷体</vt:lpstr>
      <vt:lpstr>华文行楷</vt:lpstr>
      <vt:lpstr>隶书</vt:lpstr>
      <vt:lpstr>华文中宋</vt:lpstr>
      <vt:lpstr>楷体_GB2312</vt:lpstr>
      <vt:lpstr>黑体</vt:lpstr>
      <vt:lpstr>微软雅黑</vt:lpstr>
      <vt:lpstr>Arial Unicode MS</vt:lpstr>
      <vt:lpstr>新宋体</vt:lpstr>
      <vt:lpstr>华文隶书</vt:lpstr>
      <vt:lpstr>方正舒体</vt:lpstr>
      <vt:lpstr>Network</vt:lpstr>
      <vt:lpstr>Paint.Picture</vt:lpstr>
      <vt:lpstr>MSPhotoEd.3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小结上阕</vt:lpstr>
      <vt:lpstr>PowerPoint 演示文稿</vt:lpstr>
      <vt:lpstr>PowerPoint 演示文稿</vt:lpstr>
      <vt:lpstr>PowerPoint 演示文稿</vt:lpstr>
      <vt:lpstr>PowerPoint 演示文稿</vt:lpstr>
      <vt:lpstr>这个字包含了作者的哪些感情？</vt:lpstr>
      <vt:lpstr>找出全词点明主旨的句子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沁园春  雪</vt:lpstr>
      <vt:lpstr>沁园春  雪</vt:lpstr>
      <vt:lpstr>PowerPoint 演示文稿</vt:lpstr>
      <vt:lpstr>沁园春      长沙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四冶学校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沁园春     雪</dc:title>
  <dc:creator>初中服务器</dc:creator>
  <cp:lastModifiedBy>young</cp:lastModifiedBy>
  <cp:revision>114</cp:revision>
  <dcterms:created xsi:type="dcterms:W3CDTF">2004-05-13T13:32:00Z</dcterms:created>
  <dcterms:modified xsi:type="dcterms:W3CDTF">2017-10-20T09:26:48Z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2052-10.1.0.6874</vt:lpwstr>
  </property>
</Properties>
</file>