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60" r:id="rId2"/>
  </p:sldMasterIdLst>
  <p:notesMasterIdLst>
    <p:notesMasterId r:id="rId3"/>
  </p:notesMasterIdLst>
  <p:sldIdLst>
    <p:sldId id="256" r:id="rId4"/>
    <p:sldId id="258" r:id="rId5"/>
    <p:sldId id="257" r:id="rId6"/>
    <p:sldId id="263" r:id="rId7"/>
    <p:sldId id="261" r:id="rId8"/>
    <p:sldId id="262" r:id="rId9"/>
    <p:sldId id="264" r:id="rId10"/>
    <p:sldId id="268" r:id="rId11"/>
    <p:sldId id="269" r:id="rId12"/>
    <p:sldId id="270" r:id="rId13"/>
    <p:sldId id="271" r:id="rId14"/>
    <p:sldId id="272" r:id="rId15"/>
    <p:sldId id="273" r:id="rId16"/>
    <p:sldId id="274" r:id="rId17"/>
    <p:sldId id="275" r:id="rId18"/>
    <p:sldId id="276" r:id="rId19"/>
    <p:sldId id="277" r:id="rId20"/>
    <p:sldId id="265" r:id="rId21"/>
    <p:sldId id="266" r:id="rId22"/>
  </p:sldIdLst>
  <p:sldSz cx="12192000" cy="6858000"/>
  <p:notesSz cx="6858000" cy="9144000"/>
  <p:custDataLst>
    <p:tags r:id="rId23"/>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39">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p="http://schemas.openxmlformats.org/presentationml/2006/main">
  <p:cmAuthor id="1" name="Administrator" initials="A"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p:cViewPr varScale="1">
        <p:scale>
          <a:sx n="115" d="100"/>
          <a:sy n="115" d="100"/>
        </p:scale>
        <p:origin x="498" y="96"/>
      </p:cViewPr>
      <p:guideLst>
        <p:guide orient="horz" pos="2160"/>
        <p:guide pos="3839"/>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tags" Target="tags/tag36.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heme" Target="theme/theme1.xml" /><Relationship Id="rId27"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2022/4/6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CN" altLang="en-US" smtClean="0"/>
              <a:t>单击此处编辑母版标题样式</a:t>
            </a:r>
            <a:endParaRPr lang="en-US"/>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单击以编辑母版副标题样式</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7" name="Freeform 6"/>
          <p:cNvSpPr/>
          <p:nvPr/>
        </p:nvSpPr>
        <p:spPr bwMode="auto">
          <a:xfrm>
            <a:off x="0" y="4323810"/>
            <a:ext cx="1744652" cy="778589"/>
          </a:xfrm>
          <a:custGeom>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4529540"/>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090708749"/>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a:xfrm>
            <a:off x="2592925" y="624110"/>
            <a:ext cx="8911687" cy="1280890"/>
          </a:xfrm>
        </p:spPr>
        <p:txBody>
          <a:bodyPr/>
          <a:lstStyle/>
          <a:p>
            <a:r>
              <a:rPr lang="zh-CN" altLang="en-US" smtClean="0"/>
              <a:t>单击此处编辑母版标题样式</a:t>
            </a:r>
            <a:endParaRPr lang="en-US"/>
          </a:p>
        </p:txBody>
      </p:sp>
      <p:sp>
        <p:nvSpPr>
          <p:cNvPr id="3" name="Content Placeholder 2"/>
          <p:cNvSpPr>
            <a:spLocks noGrp="1"/>
          </p:cNvSpPr>
          <p:nvPr>
            <p:ph idx="1"/>
          </p:nvPr>
        </p:nvSpPr>
        <p:spPr>
          <a:xfrm>
            <a:off x="2589212" y="2133600"/>
            <a:ext cx="8915400" cy="3777622"/>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456778070"/>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CN" altLang="en-US" smtClean="0"/>
              <a:t>单击此处编辑母版标题样式</a:t>
            </a:r>
            <a:endParaRPr lang="en-US"/>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276255656"/>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8" name="Title 7"/>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0"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11" name="Slide Number Placeholder 5"/>
          <p:cNvSpPr>
            <a:spLocks noGrp="1"/>
          </p:cNvSpPr>
          <p:nvPr>
            <p:ph type="sldNum" sz="quarter" idx="12"/>
          </p:nvPr>
        </p:nvSpPr>
        <p:spPr>
          <a:xfrm>
            <a:off x="531812" y="787782"/>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111687141"/>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Title 9"/>
          <p:cNvSpPr>
            <a:spLocks noGrp="1"/>
          </p:cNvSpPr>
          <p:nvPr>
            <p:ph type="title"/>
          </p:nvPr>
        </p:nvSpPr>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6"/>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12"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13" name="Slide Number Placeholder 5"/>
          <p:cNvSpPr>
            <a:spLocks noGrp="1"/>
          </p:cNvSpPr>
          <p:nvPr>
            <p:ph type="sldNum" sz="quarter" idx="12"/>
          </p:nvPr>
        </p:nvSpPr>
        <p:spPr>
          <a:xfrm>
            <a:off x="531812" y="787782"/>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742180470"/>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7"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5" name="Slide Number Placeholder 4"/>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291741052"/>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6"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4" name="Slide Number Placeholder 3"/>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4285223256"/>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CN" altLang="en-US" smtClean="0"/>
              <a:t>单击此处编辑母版标题样式</a:t>
            </a:r>
            <a:endParaRPr lang="en-US"/>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4011156729"/>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9EFD9D74-47D9-4702-A33C-335B63B48DBF}"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FABC47A4-756D-490B-A52F-7D9E2C9FC05F}" type="slidenum">
              <a:rPr lang="zh-CN" altLang="en-US" smtClean="0"/>
              <a:t>‹#›</a:t>
            </a:fld>
            <a:endParaRPr lang="zh-CN" altLang="en-US"/>
          </a:p>
        </p:txBody>
      </p:sp>
    </p:spTree>
    <p:extLst>
      <p:ext uri="{BB962C8B-B14F-4D97-AF65-F5344CB8AC3E}">
        <p14:creationId xmlns:p14="http://schemas.microsoft.com/office/powerpoint/2010/main" val="3927851527"/>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描述">
    <p:spTree>
      <p:nvGrpSpPr>
        <p:cNvPr id="1" name=""/>
        <p:cNvGrpSpPr/>
        <p:nvPr/>
      </p:nvGrpSpPr>
      <p:grpSpPr>
        <a:xfrm>
          <a:off x="0" y="0"/>
          <a: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CN" altLang="en-US" smtClean="0"/>
              <a:t>单击此处编辑母版标题样式</a:t>
            </a:r>
            <a:endParaRPr lang="en-US"/>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966203234"/>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引言">
    <p:spTree>
      <p:nvGrpSpPr>
        <p:cNvPr id="1" name=""/>
        <p:cNvGrpSpPr/>
        <p:nvPr/>
      </p:nvGrpSpPr>
      <p:grpSpPr>
        <a:xfrm>
          <a:off x="0" y="0"/>
          <a: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smtClean="0"/>
              <a:t>单击此处编辑母版标题样式</a:t>
            </a:r>
            <a:endParaRPr lang="en-US"/>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编辑母版文本样式</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11" name="Freeform 11"/>
          <p:cNvSpPr/>
          <p:nvPr/>
        </p:nvSpPr>
        <p:spPr bwMode="auto">
          <a:xfrm flipV="1">
            <a:off x="-4189" y="31781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49AE70B2-8BF9-45C0-BB95-33D1B9D3A854}" type="slidenum">
              <a:rPr lang="zh-CN" altLang="en-US" smtClean="0"/>
              <a:t>‹#›</a:t>
            </a:fld>
            <a:endParaRPr lang="zh-CN"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3960301151"/>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名片">
    <p:spTree>
      <p:nvGrpSpPr>
        <p:cNvPr id="1" name=""/>
        <p:cNvGrpSpPr/>
        <p:nvPr/>
      </p:nvGrpSpPr>
      <p:grpSpPr>
        <a:xfrm>
          <a:off x="0" y="0"/>
          <a: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CN" altLang="en-US" smtClean="0"/>
              <a:t>单击此处编辑母版标题样式</a:t>
            </a:r>
            <a:endParaRPr lang="en-US"/>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772418668"/>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引言名片">
    <p:spTree>
      <p:nvGrpSpPr>
        <p:cNvPr id="1" name=""/>
        <p:cNvGrpSpPr/>
        <p:nvPr/>
      </p:nvGrpSpPr>
      <p:grpSpPr>
        <a:xfrm>
          <a:off x="0" y="0"/>
          <a: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smtClean="0"/>
              <a:t>单击此处编辑母版标题样式</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编辑母版文本样式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1"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49AE70B2-8BF9-45C0-BB95-33D1B9D3A854}" type="slidenum">
              <a:rPr lang="zh-CN" altLang="en-US" smtClean="0"/>
              <a:t>‹#›</a:t>
            </a:fld>
            <a:endParaRPr lang="zh-CN"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47970246"/>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真或假">
    <p:spTree>
      <p:nvGrpSpPr>
        <p:cNvPr id="1" name=""/>
        <p:cNvGrpSpPr/>
        <p:nvPr/>
      </p:nvGrpSpPr>
      <p:grpSpPr>
        <a:xfrm>
          <a:off x="0" y="0"/>
          <a: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CN" altLang="en-US" smtClean="0"/>
              <a:t>单击此处编辑母版标题样式</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编辑母版文本样式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328554542"/>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ncho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304198640"/>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024071260"/>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2022/4/6</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2022/4/6</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2022/4/6</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image" Target="file:///D:\qq&#25991;&#20214;\712321467\Image\C2C\Image2\%7b75232B38-A165-1FB7-499C-2E1C792CACB5%7d.png" TargetMode="External" /><Relationship Id="rId21" Type="http://schemas.openxmlformats.org/officeDocument/2006/relationships/image" Target="../media/image1.png" /><Relationship Id="rId22"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p:txBody>
        </p:sp>
        <p:sp>
          <p:nvSpPr>
            <p:cNvPr id="25" name="Freeform 12"/>
            <p:cNvSpPr/>
            <p:nvPr/>
          </p:nvSpPr>
          <p:spPr bwMode="auto">
            <a:xfrm>
              <a:off x="2597151" y="2779713"/>
              <a:ext cx="550863" cy="1978025"/>
            </a:xfrm>
            <a:custGeom>
              <a:rect l="0" t="0" r="r" b="b"/>
              <a:pathLst>
                <a:path w="140" h="502">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p:txBody>
        </p:sp>
        <p:sp>
          <p:nvSpPr>
            <p:cNvPr id="26" name="Freeform 13"/>
            <p:cNvSpPr/>
            <p:nvPr/>
          </p:nvSpPr>
          <p:spPr bwMode="auto">
            <a:xfrm>
              <a:off x="3175001" y="4730750"/>
              <a:ext cx="519113" cy="1209675"/>
            </a:xfrm>
            <a:custGeom>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p:txBody>
        </p:sp>
        <p:sp>
          <p:nvSpPr>
            <p:cNvPr id="27" name="Freeform 14"/>
            <p:cNvSpPr/>
            <p:nvPr/>
          </p:nvSpPr>
          <p:spPr bwMode="auto">
            <a:xfrm>
              <a:off x="3305176" y="5630863"/>
              <a:ext cx="146050" cy="309563"/>
            </a:xfrm>
            <a:custGeom>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p:txBody>
        </p:sp>
        <p:sp>
          <p:nvSpPr>
            <p:cNvPr id="28" name="Freeform 15"/>
            <p:cNvSpPr/>
            <p:nvPr/>
          </p:nvSpPr>
          <p:spPr bwMode="auto">
            <a:xfrm>
              <a:off x="2573338" y="2817813"/>
              <a:ext cx="700088" cy="2835275"/>
            </a:xfrm>
            <a:custGeom>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p:txBody>
        </p:sp>
        <p:sp>
          <p:nvSpPr>
            <p:cNvPr id="29" name="Freeform 16"/>
            <p:cNvSpPr/>
            <p:nvPr/>
          </p:nvSpPr>
          <p:spPr bwMode="auto">
            <a:xfrm>
              <a:off x="2506663" y="285750"/>
              <a:ext cx="90488" cy="2493963"/>
            </a:xfrm>
            <a:custGeom>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p:txBody>
        </p:sp>
        <p:sp>
          <p:nvSpPr>
            <p:cNvPr id="30" name="Freeform 17"/>
            <p:cNvSpPr/>
            <p:nvPr/>
          </p:nvSpPr>
          <p:spPr bwMode="auto">
            <a:xfrm>
              <a:off x="2554288" y="2598738"/>
              <a:ext cx="66675" cy="420688"/>
            </a:xfrm>
            <a:custGeom>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p:txBody>
        </p:sp>
        <p:sp>
          <p:nvSpPr>
            <p:cNvPr id="31" name="Freeform 18"/>
            <p:cNvSpPr/>
            <p:nvPr/>
          </p:nvSpPr>
          <p:spPr bwMode="auto">
            <a:xfrm>
              <a:off x="3143251" y="4757738"/>
              <a:ext cx="161925" cy="873125"/>
            </a:xfrm>
            <a:custGeom>
              <a:rect l="0" t="0" r="r" b="b"/>
              <a:pathLst>
                <a:path w="41" h="22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p:txBody>
        </p:sp>
        <p:sp>
          <p:nvSpPr>
            <p:cNvPr id="32" name="Freeform 19"/>
            <p:cNvSpPr/>
            <p:nvPr/>
          </p:nvSpPr>
          <p:spPr bwMode="auto">
            <a:xfrm>
              <a:off x="3148013" y="1282700"/>
              <a:ext cx="1768475" cy="3448050"/>
            </a:xfrm>
            <a:custGeom>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p:txBody>
        </p:sp>
        <p:sp>
          <p:nvSpPr>
            <p:cNvPr id="33" name="Freeform 20"/>
            <p:cNvSpPr/>
            <p:nvPr/>
          </p:nvSpPr>
          <p:spPr bwMode="auto">
            <a:xfrm>
              <a:off x="3273426" y="5653088"/>
              <a:ext cx="138113" cy="287338"/>
            </a:xfrm>
            <a:custGeom>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p:txBody>
        </p:sp>
        <p:sp>
          <p:nvSpPr>
            <p:cNvPr id="34" name="Freeform 21"/>
            <p:cNvSpPr/>
            <p:nvPr/>
          </p:nvSpPr>
          <p:spPr bwMode="auto">
            <a:xfrm>
              <a:off x="3143251" y="4656138"/>
              <a:ext cx="31750" cy="188913"/>
            </a:xfrm>
            <a:custGeom>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p:txBody>
        </p:sp>
        <p:sp>
          <p:nvSpPr>
            <p:cNvPr id="35" name="Freeform 22"/>
            <p:cNvSpPr/>
            <p:nvPr/>
          </p:nvSpPr>
          <p:spPr bwMode="auto">
            <a:xfrm>
              <a:off x="3211513" y="5410200"/>
              <a:ext cx="203200" cy="530225"/>
            </a:xfrm>
            <a:custGeom>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p:txBody>
        </p:sp>
        <p:sp>
          <p:nvSpPr>
            <p:cNvPr id="12" name="Freeform 28"/>
            <p:cNvSpPr/>
            <p:nvPr/>
          </p:nvSpPr>
          <p:spPr bwMode="auto">
            <a:xfrm>
              <a:off x="7061201" y="3771900"/>
              <a:ext cx="350838" cy="1309688"/>
            </a:xfrm>
            <a:custGeom>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p:txBody>
        </p:sp>
        <p:sp>
          <p:nvSpPr>
            <p:cNvPr id="13" name="Freeform 29"/>
            <p:cNvSpPr/>
            <p:nvPr/>
          </p:nvSpPr>
          <p:spPr bwMode="auto">
            <a:xfrm>
              <a:off x="7439026" y="5053013"/>
              <a:ext cx="357188" cy="820738"/>
            </a:xfrm>
            <a:custGeom>
              <a:rect l="0" t="0" r="r" b="b"/>
              <a:pathLst>
                <a:path w="90" h="206">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p:txBody>
        </p:sp>
        <p:sp>
          <p:nvSpPr>
            <p:cNvPr id="14" name="Freeform 30"/>
            <p:cNvSpPr/>
            <p:nvPr/>
          </p:nvSpPr>
          <p:spPr bwMode="auto">
            <a:xfrm>
              <a:off x="7037388" y="3811588"/>
              <a:ext cx="457200" cy="1852613"/>
            </a:xfrm>
            <a:custGeom>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p:txBody>
        </p:sp>
        <p:sp>
          <p:nvSpPr>
            <p:cNvPr id="15" name="Freeform 31"/>
            <p:cNvSpPr/>
            <p:nvPr/>
          </p:nvSpPr>
          <p:spPr bwMode="auto">
            <a:xfrm>
              <a:off x="6992938" y="1263650"/>
              <a:ext cx="144463" cy="2508250"/>
            </a:xfrm>
            <a:custGeom>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p:txBody>
        </p:sp>
        <p:sp>
          <p:nvSpPr>
            <p:cNvPr id="16" name="Freeform 32"/>
            <p:cNvSpPr/>
            <p:nvPr/>
          </p:nvSpPr>
          <p:spPr bwMode="auto">
            <a:xfrm>
              <a:off x="7526338" y="5640388"/>
              <a:ext cx="111125" cy="233363"/>
            </a:xfrm>
            <a:custGeom>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p:txBody>
        </p:sp>
        <p:sp>
          <p:nvSpPr>
            <p:cNvPr id="17" name="Freeform 33"/>
            <p:cNvSpPr/>
            <p:nvPr/>
          </p:nvSpPr>
          <p:spPr bwMode="auto">
            <a:xfrm>
              <a:off x="7021513" y="3598863"/>
              <a:ext cx="68263" cy="423863"/>
            </a:xfrm>
            <a:custGeom>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p:txBody>
        </p:sp>
        <p:sp>
          <p:nvSpPr>
            <p:cNvPr id="18" name="Freeform 34"/>
            <p:cNvSpPr/>
            <p:nvPr/>
          </p:nvSpPr>
          <p:spPr bwMode="auto">
            <a:xfrm>
              <a:off x="7412038" y="2801938"/>
              <a:ext cx="1168400" cy="2251075"/>
            </a:xfrm>
            <a:custGeom>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p:txBody>
        </p:sp>
        <p:sp>
          <p:nvSpPr>
            <p:cNvPr id="19" name="Freeform 35"/>
            <p:cNvSpPr/>
            <p:nvPr/>
          </p:nvSpPr>
          <p:spPr bwMode="auto">
            <a:xfrm>
              <a:off x="7494588" y="5664200"/>
              <a:ext cx="100013" cy="209550"/>
            </a:xfrm>
            <a:custGeom>
              <a:rect l="0" t="0" r="r" b="b"/>
              <a:pathLst>
                <a:path w="25" h="52">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p:txBody>
        </p:sp>
        <p:sp>
          <p:nvSpPr>
            <p:cNvPr id="20" name="Freeform 36"/>
            <p:cNvSpPr/>
            <p:nvPr/>
          </p:nvSpPr>
          <p:spPr bwMode="auto">
            <a:xfrm>
              <a:off x="7412038" y="5081588"/>
              <a:ext cx="114300" cy="558800"/>
            </a:xfrm>
            <a:custGeom>
              <a:rect l="0" t="0" r="r" b="b"/>
              <a:pathLst>
                <a:path w="28"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p:txBody>
        </p:sp>
        <p:sp>
          <p:nvSpPr>
            <p:cNvPr id="21" name="Freeform 37"/>
            <p:cNvSpPr/>
            <p:nvPr/>
          </p:nvSpPr>
          <p:spPr bwMode="auto">
            <a:xfrm>
              <a:off x="7412038" y="4978400"/>
              <a:ext cx="31750" cy="188913"/>
            </a:xfrm>
            <a:custGeom>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p:txBody>
        </p:sp>
        <p:sp>
          <p:nvSpPr>
            <p:cNvPr id="22" name="Freeform 38"/>
            <p:cNvSpPr/>
            <p:nvPr/>
          </p:nvSpPr>
          <p:spPr bwMode="auto">
            <a:xfrm>
              <a:off x="7439026" y="5434013"/>
              <a:ext cx="174625" cy="439738"/>
            </a:xfrm>
            <a:custGeom>
              <a:rect l="0" t="0" r="r" b="b"/>
              <a:pathLst>
                <a:path w="44" h="110">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CN" altLang="en-US" smtClean="0"/>
              <a:t>单击此处编辑母版标题样式</a:t>
            </a:r>
            <a:endParaRPr lang="en-US"/>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9AE70B2-8BF9-45C0-BB95-33D1B9D3A854}" type="slidenum">
              <a:rPr lang="zh-CN" altLang="en-US" smtClean="0"/>
              <a:t>‹#›</a:t>
            </a:fld>
            <a:endParaRPr lang="zh-CN" altLang="en-US"/>
          </a:p>
        </p:txBody>
      </p:sp>
      <p:pic>
        <p:nvPicPr>
          <p:cNvPr id="36" name="图片 1073743875" descr="学科网 zxxk.com"/>
          <p:cNvPicPr>
            <a:picLocks noChangeAspect="1"/>
          </p:cNvPicPr>
          <p:nvPr/>
        </p:nvPicPr>
        <p:blipFill>
          <a:blip r:embed="rId21" r:link="rId20"/>
          <a:stretch>
            <a:fillRect/>
          </a:stretch>
        </p:blipFill>
        <p:spPr>
          <a:xfrm>
            <a:off x="838200" y="365125"/>
            <a:ext cx="9525" cy="9525"/>
          </a:xfrm>
          <a:prstGeom prst="rect">
            <a:avLst/>
          </a:prstGeom>
          <a:noFill/>
          <a:ln>
            <a:noFill/>
            <a:miter lim="800000"/>
          </a:ln>
        </p:spPr>
      </p:pic>
    </p:spTree>
    <p:extLst>
      <p:ext uri="{BB962C8B-B14F-4D97-AF65-F5344CB8AC3E}">
        <p14:creationId xmlns:p14="http://schemas.microsoft.com/office/powerpoint/2010/main" val="12451323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56" r:id="rId17"/>
    <p:sldLayoutId id="2147483658" r:id="rId18"/>
    <p:sldLayoutId id="2147483659" r:id="rId19"/>
  </p:sldLayoutIdLst>
  <p:transition/>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6.xml" /><Relationship Id="rId3" Type="http://schemas.openxmlformats.org/officeDocument/2006/relationships/tags" Target="../tags/tag1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9.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0.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5.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8.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tags" Target="../tags/tag30.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tags" Target="../tags/tag35.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custDataLst>
              <p:tags r:id="rId2"/>
            </p:custDataLst>
          </p:nvPr>
        </p:nvSpPr>
        <p:spPr>
          <a:xfrm>
            <a:off x="2660072" y="1683327"/>
            <a:ext cx="7032567" cy="2262781"/>
          </a:xfrm>
        </p:spPr>
        <p:txBody>
          <a:bodyPr>
            <a:normAutofit fontScale="90000"/>
          </a:bodyPr>
          <a:lstStyle/>
          <a:p>
            <a:pPr algn="ctr">
              <a:lnSpc>
                <a:spcPct val="150000"/>
              </a:lnSpc>
            </a:pPr>
            <a:r>
              <a:rPr lang="zh-CN" altLang="zh-CN">
                <a:solidFill>
                  <a:srgbClr val="FF0000"/>
                </a:solidFill>
              </a:rPr>
              <a:t>加快农业农村现代化</a:t>
            </a:r>
            <a:r>
              <a:rPr lang="zh-CN" altLang="zh-CN" smtClean="0">
                <a:solidFill>
                  <a:srgbClr val="FF0000"/>
                </a:solidFill>
              </a:rPr>
              <a:t>，</a:t>
            </a:r>
            <a:br>
              <a:rPr lang="en-US" altLang="zh-CN" smtClean="0">
                <a:solidFill>
                  <a:srgbClr val="FF0000"/>
                </a:solidFill>
              </a:rPr>
            </a:br>
            <a:r>
              <a:rPr lang="zh-CN" altLang="zh-CN" smtClean="0">
                <a:solidFill>
                  <a:srgbClr val="FF0000"/>
                </a:solidFill>
              </a:rPr>
              <a:t>全面</a:t>
            </a:r>
            <a:r>
              <a:rPr lang="zh-CN" altLang="zh-CN">
                <a:solidFill>
                  <a:srgbClr val="FF0000"/>
                </a:solidFill>
              </a:rPr>
              <a:t>推进乡村振兴</a:t>
            </a:r>
          </a:p>
        </p:txBody>
      </p:sp>
    </p:spTree>
    <p:custDataLst>
      <p:tags r:id="rId3"/>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56466" y="634943"/>
            <a:ext cx="11468100" cy="4523105"/>
          </a:xfrm>
          <a:prstGeom prst="rect">
            <a:avLst/>
          </a:prstGeom>
          <a:noFill/>
        </p:spPr>
        <p:txBody>
          <a:bodyPr wrap="square" rtlCol="0">
            <a:spAutoFit/>
          </a:bodyPr>
          <a:lstStyle/>
          <a:p>
            <a:pPr fontAlgn="auto">
              <a:lnSpc>
                <a:spcPct val="150000"/>
              </a:lnSpc>
            </a:pPr>
            <a:r>
              <a:rPr lang="zh-CN" altLang="en-US" sz="2400" b="1">
                <a:solidFill>
                  <a:srgbClr val="FF0000"/>
                </a:solidFill>
              </a:rPr>
              <a:t>【时政链接一】</a:t>
            </a:r>
            <a:endParaRPr lang="zh-CN" altLang="en-US" sz="2400" b="1"/>
          </a:p>
          <a:p>
            <a:pPr fontAlgn="auto">
              <a:lnSpc>
                <a:spcPct val="150000"/>
              </a:lnSpc>
            </a:pPr>
            <a:r>
              <a:rPr lang="zh-CN" altLang="en-US" sz="2400" b="1"/>
              <a:t>       中央农村工作会议于</a:t>
            </a:r>
            <a:r>
              <a:rPr lang="en-US" altLang="zh-CN" sz="2400" b="1"/>
              <a:t>2021</a:t>
            </a:r>
            <a:r>
              <a:rPr lang="zh-CN" altLang="en-US" sz="2400" b="1"/>
              <a:t>年</a:t>
            </a:r>
            <a:r>
              <a:rPr lang="en-US" altLang="zh-CN" sz="2400" b="1"/>
              <a:t>12</a:t>
            </a:r>
            <a:r>
              <a:rPr lang="zh-CN" altLang="en-US" sz="2400" b="1"/>
              <a:t>月25日至26日在北京召开。会议以习近平新时代中国特色社会主义思想为指导，全面贯彻党的十九大和十九届历次全会精神，贯彻落实中央经济工作会议精神，分析当前“三农”工作面临的形势任务，研究部署2022年“三农”工作。</a:t>
            </a:r>
          </a:p>
          <a:p>
            <a:pPr fontAlgn="auto">
              <a:lnSpc>
                <a:spcPct val="150000"/>
              </a:lnSpc>
            </a:pPr>
            <a:r>
              <a:rPr lang="en-US" altLang="zh-CN" sz="2400" b="1"/>
              <a:t>     </a:t>
            </a:r>
            <a:r>
              <a:rPr lang="zh-CN" altLang="en-US" sz="2400" b="1"/>
              <a:t>会议强化“底线”思维，将“牢牢守住保障国家粮食安全”和“不发生规模性返贫”并列视为两条底线。</a:t>
            </a:r>
          </a:p>
          <a:p>
            <a:pPr fontAlgn="auto">
              <a:lnSpc>
                <a:spcPct val="150000"/>
              </a:lnSpc>
            </a:pPr>
            <a:endParaRPr lang="zh-CN" altLang="en-US" sz="2400" b="1"/>
          </a:p>
        </p:txBody>
      </p:sp>
    </p:spTree>
    <p:custDataLst>
      <p:tags r:id="rId2"/>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69957" y="594014"/>
            <a:ext cx="11543030" cy="6185535"/>
          </a:xfrm>
          <a:prstGeom prst="rect">
            <a:avLst/>
          </a:prstGeom>
          <a:noFill/>
        </p:spPr>
        <p:txBody>
          <a:bodyPr wrap="square" rtlCol="0">
            <a:spAutoFit/>
          </a:bodyPr>
          <a:lstStyle/>
          <a:p>
            <a:pPr fontAlgn="auto">
              <a:lnSpc>
                <a:spcPct val="150000"/>
              </a:lnSpc>
            </a:pPr>
            <a:r>
              <a:rPr lang="zh-CN" altLang="en-US" sz="2400" b="1">
                <a:solidFill>
                  <a:srgbClr val="C00000"/>
                </a:solidFill>
                <a:latin typeface="微软雅黑" panose="020b0503020204020204" charset="-122"/>
                <a:ea typeface="微软雅黑" panose="020b0503020204020204" charset="-122"/>
                <a:cs typeface="微软雅黑" panose="020b0503020204020204" charset="-122"/>
                <a:sym typeface="+mn-ea"/>
              </a:rPr>
              <a:t>保障好初级产品供给是一个重大战略性问题</a:t>
            </a:r>
            <a:endParaRPr lang="zh-CN" altLang="en-US" sz="2400" b="1">
              <a:solidFill>
                <a:srgbClr val="C00000"/>
              </a:solidFill>
              <a:latin typeface="微软雅黑" panose="020b0503020204020204" charset="-122"/>
              <a:ea typeface="微软雅黑" panose="020b0503020204020204" charset="-122"/>
              <a:cs typeface="微软雅黑" panose="020b0503020204020204" charset="-122"/>
            </a:endParaRPr>
          </a:p>
          <a:p>
            <a:pPr fontAlgn="auto">
              <a:lnSpc>
                <a:spcPct val="150000"/>
              </a:lnSpc>
            </a:pPr>
            <a:r>
              <a:rPr lang="en-US" altLang="zh-CN" sz="2400" b="1">
                <a:latin typeface="微软雅黑" panose="020b0503020204020204" charset="-122"/>
                <a:ea typeface="微软雅黑" panose="020b0503020204020204" charset="-122"/>
                <a:cs typeface="微软雅黑" panose="020b0503020204020204" charset="-122"/>
                <a:sym typeface="+mn-ea"/>
              </a:rPr>
              <a:t>  </a:t>
            </a:r>
            <a:r>
              <a:rPr lang="zh-CN" altLang="en-US" sz="2400" b="1">
                <a:latin typeface="微软雅黑" panose="020b0503020204020204" charset="-122"/>
                <a:ea typeface="微软雅黑" panose="020b0503020204020204" charset="-122"/>
                <a:cs typeface="微软雅黑" panose="020b0503020204020204" charset="-122"/>
                <a:sym typeface="+mn-ea"/>
              </a:rPr>
              <a:t>习近平强调，保障好初级产品供给是一个重大战略性问题，中国人的饭碗任何时候都要牢牢端在自己手中，饭碗主要装中国粮。保证粮食安全，大家都有责任，党政同责要真正见效。要有合理布局，主产区、主销区、产销平衡区都要保面积、保产量。耕地保护要求要非常明确，18亿亩耕地必须实至名归，农田就是农田，而且必须是良田。要实打实地调整结构，扩种大豆和油料，见到可考核的成效。要真正落实“菜篮子”市长负责制，确保猪肉、蔬菜等农副产品供给安全。</a:t>
            </a:r>
          </a:p>
          <a:p>
            <a:pPr fontAlgn="auto">
              <a:lnSpc>
                <a:spcPct val="150000"/>
              </a:lnSpc>
            </a:pPr>
            <a:r>
              <a:rPr lang="zh-CN" altLang="en-US" sz="2400" b="1">
                <a:latin typeface="微软雅黑" panose="020b0503020204020204" charset="-122"/>
                <a:ea typeface="微软雅黑" panose="020b0503020204020204" charset="-122"/>
                <a:cs typeface="微软雅黑" panose="020b0503020204020204" charset="-122"/>
                <a:sym typeface="+mn-ea"/>
              </a:rPr>
              <a:t>1.粮食安全责任要一起扛</a:t>
            </a:r>
          </a:p>
          <a:p>
            <a:pPr fontAlgn="auto">
              <a:lnSpc>
                <a:spcPct val="150000"/>
              </a:lnSpc>
            </a:pPr>
            <a:r>
              <a:rPr lang="zh-CN" altLang="en-US" sz="2400" b="1">
                <a:latin typeface="微软雅黑" panose="020b0503020204020204" charset="-122"/>
                <a:ea typeface="微软雅黑" panose="020b0503020204020204" charset="-122"/>
                <a:cs typeface="微软雅黑" panose="020b0503020204020204" charset="-122"/>
              </a:rPr>
              <a:t>粮食安全这根弦任何时候都不能松。粮食安全必须要立足国内。保障经济社会发展稳定，必须稳住“三农”基本盘和粮食“压舱石”，以国内粮食稳产保供的稳定性来应对外部环境的不确定性。</a:t>
            </a:r>
          </a:p>
        </p:txBody>
      </p:sp>
    </p:spTree>
    <p:custDataLst>
      <p:tags r:id="rId2"/>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08478" y="578889"/>
            <a:ext cx="11607165" cy="2306955"/>
          </a:xfrm>
          <a:prstGeom prst="rect">
            <a:avLst/>
          </a:prstGeom>
          <a:noFill/>
        </p:spPr>
        <p:txBody>
          <a:bodyPr wrap="square" rtlCol="0">
            <a:spAutoFit/>
          </a:bodyPr>
          <a:lstStyle/>
          <a:p>
            <a:pPr fontAlgn="auto">
              <a:lnSpc>
                <a:spcPct val="150000"/>
              </a:lnSpc>
            </a:pPr>
            <a:r>
              <a:rPr lang="en-US" altLang="zh-CN" sz="2400" b="1">
                <a:solidFill>
                  <a:srgbClr val="C00000"/>
                </a:solidFill>
              </a:rPr>
              <a:t>2.</a:t>
            </a:r>
            <a:r>
              <a:rPr lang="zh-CN" altLang="en-US" sz="2400" b="1">
                <a:solidFill>
                  <a:srgbClr val="C00000"/>
                </a:solidFill>
              </a:rPr>
              <a:t>关键品种要大力保</a:t>
            </a:r>
          </a:p>
          <a:p>
            <a:pPr fontAlgn="auto">
              <a:lnSpc>
                <a:spcPct val="150000"/>
              </a:lnSpc>
            </a:pPr>
            <a:r>
              <a:rPr lang="zh-CN" altLang="en-US" sz="2400" b="1">
                <a:solidFill>
                  <a:schemeClr val="tx1"/>
                </a:solidFill>
              </a:rPr>
              <a:t>要全力抓好粮食生产和重要农产品供给，稳定粮食面积，大力扩大大豆和油料生产</a:t>
            </a:r>
          </a:p>
          <a:p>
            <a:pPr fontAlgn="auto">
              <a:lnSpc>
                <a:spcPct val="150000"/>
              </a:lnSpc>
            </a:pPr>
            <a:r>
              <a:rPr lang="zh-CN" altLang="en-US" sz="2400" b="1">
                <a:solidFill>
                  <a:srgbClr val="C00000"/>
                </a:solidFill>
              </a:rPr>
              <a:t>3.18亿亩耕地要不折不扣守</a:t>
            </a:r>
          </a:p>
          <a:p>
            <a:pPr fontAlgn="auto">
              <a:lnSpc>
                <a:spcPct val="150000"/>
              </a:lnSpc>
            </a:pPr>
            <a:r>
              <a:rPr lang="en-US" altLang="zh-CN" sz="2400" b="1" err="1"/>
              <a:t>耕地是粮食生产的命根子，是中</a:t>
            </a:r>
            <a:r>
              <a:rPr lang="en-US" altLang="zh-CN" sz="2400" b="1" err="1">
                <a:solidFill>
                  <a:schemeClr val="tx1"/>
                </a:solidFill>
              </a:rPr>
              <a:t>华民族永续发展的根基。</a:t>
            </a:r>
          </a:p>
        </p:txBody>
      </p:sp>
      <p:sp>
        <p:nvSpPr>
          <p:cNvPr id="5" name="文本框 4"/>
          <p:cNvSpPr txBox="1"/>
          <p:nvPr/>
        </p:nvSpPr>
        <p:spPr>
          <a:xfrm>
            <a:off x="292100" y="2961640"/>
            <a:ext cx="11543030" cy="2861310"/>
          </a:xfrm>
          <a:prstGeom prst="rect">
            <a:avLst/>
          </a:prstGeom>
          <a:noFill/>
        </p:spPr>
        <p:txBody>
          <a:bodyPr wrap="square" rtlCol="0">
            <a:spAutoFit/>
          </a:bodyPr>
          <a:lstStyle/>
          <a:p>
            <a:pPr fontAlgn="auto">
              <a:lnSpc>
                <a:spcPct val="150000"/>
              </a:lnSpc>
            </a:pPr>
            <a:r>
              <a:rPr lang="zh-CN" altLang="en-US" sz="2400" b="1">
                <a:solidFill>
                  <a:srgbClr val="C00000"/>
                </a:solidFill>
                <a:latin typeface="微软雅黑" panose="020b0503020204020204" charset="-122"/>
                <a:ea typeface="微软雅黑" panose="020b0503020204020204" charset="-122"/>
                <a:cs typeface="微软雅黑" panose="020b0503020204020204" charset="-122"/>
                <a:sym typeface="+mn-ea"/>
              </a:rPr>
              <a:t>持续推动同乡村振兴战略有机衔接，确保不发生规模性返贫</a:t>
            </a:r>
            <a:r>
              <a:rPr lang="en-US" altLang="zh-CN" sz="2400" b="1">
                <a:latin typeface="微软雅黑" panose="020b0503020204020204" charset="-122"/>
                <a:ea typeface="微软雅黑" panose="020b0503020204020204" charset="-122"/>
                <a:cs typeface="微软雅黑" panose="020b0503020204020204" charset="-122"/>
                <a:sym typeface="+mn-ea"/>
              </a:rPr>
              <a:t>  </a:t>
            </a:r>
          </a:p>
          <a:p>
            <a:pPr fontAlgn="auto">
              <a:lnSpc>
                <a:spcPct val="150000"/>
              </a:lnSpc>
            </a:pPr>
            <a:r>
              <a:rPr lang="en-US" altLang="zh-CN" sz="2400" b="1">
                <a:latin typeface="微软雅黑" panose="020b0503020204020204" charset="-122"/>
                <a:ea typeface="微软雅黑" panose="020b0503020204020204" charset="-122"/>
                <a:cs typeface="微软雅黑" panose="020b0503020204020204" charset="-122"/>
                <a:sym typeface="+mn-ea"/>
              </a:rPr>
              <a:t>   </a:t>
            </a:r>
            <a:r>
              <a:rPr lang="zh-CN" altLang="en-US" sz="2400" b="1">
                <a:latin typeface="微软雅黑" panose="020b0503020204020204" charset="-122"/>
                <a:ea typeface="微软雅黑" panose="020b0503020204020204" charset="-122"/>
                <a:cs typeface="微软雅黑" panose="020b0503020204020204" charset="-122"/>
                <a:sym typeface="+mn-ea"/>
              </a:rPr>
              <a:t>习近平指出，乡村振兴的前提是巩固脱贫攻坚成果，要持续抓紧抓好，让脱贫群众生活更上一层楼。要持续推动同乡村振兴战略有机衔接，确保不发生规模性返贫，切实维护和巩固脱贫攻坚战的伟大成就。“三农”工作领域的领导干部要抓紧提高“三农”工作本领。</a:t>
            </a:r>
          </a:p>
        </p:txBody>
      </p:sp>
    </p:spTree>
    <p:custDataLst>
      <p:tags r:id="rId2"/>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98029" y="626629"/>
            <a:ext cx="11468100" cy="3969385"/>
          </a:xfrm>
          <a:prstGeom prst="rect">
            <a:avLst/>
          </a:prstGeom>
          <a:noFill/>
        </p:spPr>
        <p:txBody>
          <a:bodyPr wrap="square" rtlCol="0">
            <a:spAutoFit/>
          </a:bodyPr>
          <a:lstStyle/>
          <a:p>
            <a:pPr fontAlgn="auto">
              <a:lnSpc>
                <a:spcPct val="150000"/>
              </a:lnSpc>
            </a:pPr>
            <a:r>
              <a:rPr lang="zh-CN" altLang="en-US" sz="2400" b="1">
                <a:solidFill>
                  <a:srgbClr val="FF0000"/>
                </a:solidFill>
              </a:rPr>
              <a:t>【时政链接二】</a:t>
            </a:r>
            <a:endParaRPr lang="zh-CN" altLang="en-US" sz="2400" b="1"/>
          </a:p>
          <a:p>
            <a:pPr fontAlgn="auto">
              <a:lnSpc>
                <a:spcPct val="150000"/>
              </a:lnSpc>
            </a:pPr>
            <a:r>
              <a:rPr lang="zh-CN" altLang="en-US" sz="2400" b="1"/>
              <a:t>       </a:t>
            </a:r>
            <a:r>
              <a:rPr lang="en-US" altLang="zh-CN" sz="2400" b="1"/>
              <a:t>2022</a:t>
            </a:r>
            <a:r>
              <a:rPr lang="zh-CN" altLang="en-US" sz="2400" b="1"/>
              <a:t>年2月22日，《中共中央国务院关于做好2022年全面推进乡村振兴重点工作的意见》，即2022年中央一号文件发布。这是21世纪以来第19个指导“三农”工作的中央一号文件。文件指出，牢牢守住保障国家粮食安全和不发生规模性返贫两条底线，突出年度性任务、针对性举措、实效性导向，充分发挥农村基层党组织领导作用，扎实有序做好乡村发展、乡村建设、乡村治理重点工作，推动乡村振兴取得新进展、农业农村现代化迈出新步伐。</a:t>
            </a:r>
          </a:p>
        </p:txBody>
      </p:sp>
    </p:spTree>
    <p:custDataLst>
      <p:tags r:id="rId2"/>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92100" y="243840"/>
            <a:ext cx="11607165" cy="6369685"/>
          </a:xfrm>
          <a:prstGeom prst="rect">
            <a:avLst/>
          </a:prstGeom>
          <a:noFill/>
        </p:spPr>
        <p:txBody>
          <a:bodyPr wrap="square" rtlCol="0">
            <a:spAutoFit/>
          </a:bodyPr>
          <a:lstStyle/>
          <a:p>
            <a:pPr fontAlgn="auto">
              <a:lnSpc>
                <a:spcPct val="150000"/>
              </a:lnSpc>
            </a:pPr>
            <a:r>
              <a:rPr lang="zh-CN" altLang="en-US" sz="2400" b="1"/>
              <a:t>一、全力抓好粮食生产和重要农产品供给</a:t>
            </a:r>
          </a:p>
          <a:p>
            <a:pPr fontAlgn="auto">
              <a:lnSpc>
                <a:spcPct val="150000"/>
              </a:lnSpc>
            </a:pPr>
            <a:r>
              <a:rPr lang="en-US" altLang="zh-CN" sz="2000" b="1"/>
              <a:t>1.</a:t>
            </a:r>
            <a:r>
              <a:rPr lang="zh-CN" altLang="en-US" sz="2000" b="1"/>
              <a:t>稳定全年粮食播种面积和产量。大力开展绿色高质高效行动，深入实施优质粮食工程，提升粮食单产和品质。</a:t>
            </a:r>
          </a:p>
          <a:p>
            <a:pPr fontAlgn="auto">
              <a:lnSpc>
                <a:spcPct val="150000"/>
              </a:lnSpc>
            </a:pPr>
            <a:r>
              <a:rPr lang="en-US" altLang="zh-CN" sz="2000" b="1"/>
              <a:t>2.大力实施大豆和油料产能提升工程。</a:t>
            </a:r>
          </a:p>
          <a:p>
            <a:pPr fontAlgn="auto">
              <a:lnSpc>
                <a:spcPct val="150000"/>
              </a:lnSpc>
            </a:pPr>
            <a:r>
              <a:rPr lang="en-US" altLang="zh-CN" sz="2000" b="1"/>
              <a:t>3.保障“菜篮子”产品供给。</a:t>
            </a:r>
          </a:p>
          <a:p>
            <a:pPr fontAlgn="auto">
              <a:lnSpc>
                <a:spcPct val="150000"/>
              </a:lnSpc>
            </a:pPr>
            <a:r>
              <a:rPr lang="en-US" altLang="zh-CN" sz="2000" b="1"/>
              <a:t>4.合理保障农民种粮收益。</a:t>
            </a:r>
          </a:p>
          <a:p>
            <a:pPr fontAlgn="auto">
              <a:lnSpc>
                <a:spcPct val="150000"/>
              </a:lnSpc>
            </a:pPr>
            <a:r>
              <a:rPr lang="en-US" altLang="zh-CN" sz="2000" b="1"/>
              <a:t>5.统筹做好重要农产品调控。</a:t>
            </a:r>
          </a:p>
          <a:p>
            <a:pPr fontAlgn="auto">
              <a:lnSpc>
                <a:spcPct val="150000"/>
              </a:lnSpc>
            </a:pPr>
            <a:r>
              <a:rPr lang="zh-CN" altLang="en-US" sz="2400" b="1"/>
              <a:t>二、强化现代农业基础支撑。</a:t>
            </a:r>
          </a:p>
          <a:p>
            <a:pPr fontAlgn="auto">
              <a:lnSpc>
                <a:spcPct val="150000"/>
              </a:lnSpc>
            </a:pPr>
            <a:r>
              <a:rPr lang="en-US" altLang="zh-CN" sz="2000" b="1"/>
              <a:t>1.落实“长牙齿”的耕地保护硬措施。</a:t>
            </a:r>
          </a:p>
          <a:p>
            <a:pPr fontAlgn="auto">
              <a:lnSpc>
                <a:spcPct val="150000"/>
              </a:lnSpc>
            </a:pPr>
            <a:r>
              <a:rPr lang="en-US" altLang="zh-CN" sz="2000" b="1"/>
              <a:t>2.全面完成高标准农田建设阶段性任务。</a:t>
            </a:r>
          </a:p>
          <a:p>
            <a:pPr fontAlgn="auto">
              <a:lnSpc>
                <a:spcPct val="150000"/>
              </a:lnSpc>
            </a:pPr>
            <a:r>
              <a:rPr lang="en-US" altLang="zh-CN" sz="2000" b="1"/>
              <a:t>3.大力推进种源等农业关键核心技术攻关。</a:t>
            </a:r>
          </a:p>
          <a:p>
            <a:pPr fontAlgn="auto">
              <a:lnSpc>
                <a:spcPct val="150000"/>
              </a:lnSpc>
            </a:pPr>
            <a:r>
              <a:rPr lang="en-US" altLang="zh-CN" sz="2000" b="1"/>
              <a:t>4.提升农机装备研发应用水平。</a:t>
            </a:r>
          </a:p>
          <a:p>
            <a:pPr fontAlgn="auto">
              <a:lnSpc>
                <a:spcPct val="150000"/>
              </a:lnSpc>
            </a:pPr>
            <a:r>
              <a:rPr lang="zh-CN" altLang="en-US" sz="2400" b="1">
                <a:sym typeface="+mn-ea"/>
              </a:rPr>
              <a:t>三、坚决守住不发生规模性返贫底线</a:t>
            </a:r>
            <a:endParaRPr lang="en-US" altLang="zh-CN" sz="2400" b="1"/>
          </a:p>
        </p:txBody>
      </p:sp>
    </p:spTree>
    <p:custDataLst>
      <p:tags r:id="rId2"/>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154940" y="337820"/>
            <a:ext cx="11607165" cy="6062345"/>
          </a:xfrm>
          <a:prstGeom prst="rect">
            <a:avLst/>
          </a:prstGeom>
          <a:noFill/>
        </p:spPr>
        <p:txBody>
          <a:bodyPr wrap="square" rtlCol="0">
            <a:spAutoFit/>
          </a:bodyPr>
          <a:lstStyle/>
          <a:p>
            <a:r>
              <a:rPr lang="zh-CN" altLang="en-US" sz="2800" b="1">
                <a:solidFill>
                  <a:srgbClr val="FF0000"/>
                </a:solidFill>
              </a:rPr>
              <a:t>【时政术语提炼】</a:t>
            </a:r>
          </a:p>
          <a:p>
            <a:pPr fontAlgn="auto">
              <a:lnSpc>
                <a:spcPct val="150000"/>
              </a:lnSpc>
            </a:pPr>
            <a:r>
              <a:rPr lang="en-US" altLang="zh-CN" sz="2000" b="1">
                <a:latin typeface="微软雅黑" panose="020b0503020204020204" charset="-122"/>
                <a:ea typeface="微软雅黑" panose="020b0503020204020204" charset="-122"/>
                <a:cs typeface="微软雅黑" panose="020b0503020204020204" charset="-122"/>
              </a:rPr>
              <a:t>1.</a:t>
            </a:r>
            <a:r>
              <a:rPr lang="zh-CN" altLang="en-US" sz="2000" b="1">
                <a:latin typeface="微软雅黑" panose="020b0503020204020204" charset="-122"/>
                <a:ea typeface="微软雅黑" panose="020b0503020204020204" charset="-122"/>
                <a:cs typeface="微软雅黑" panose="020b0503020204020204" charset="-122"/>
              </a:rPr>
              <a:t>落实好耕地保护建设硬措施，严格耕地保护责任，加强耕地用途管制，建设1亿亩高标准农田。</a:t>
            </a:r>
          </a:p>
          <a:p>
            <a:pPr fontAlgn="auto">
              <a:lnSpc>
                <a:spcPct val="150000"/>
              </a:lnSpc>
            </a:pPr>
            <a:r>
              <a:rPr lang="en-US" altLang="zh-CN" sz="2000" b="1">
                <a:latin typeface="微软雅黑" panose="020b0503020204020204" charset="-122"/>
                <a:ea typeface="微软雅黑" panose="020b0503020204020204" charset="-122"/>
                <a:cs typeface="微软雅黑" panose="020b0503020204020204" charset="-122"/>
              </a:rPr>
              <a:t>2.</a:t>
            </a:r>
            <a:r>
              <a:rPr lang="zh-CN" altLang="en-US" sz="2000" b="1">
                <a:latin typeface="微软雅黑" panose="020b0503020204020204" charset="-122"/>
                <a:ea typeface="微软雅黑" panose="020b0503020204020204" charset="-122"/>
                <a:cs typeface="微软雅黑" panose="020b0503020204020204" charset="-122"/>
              </a:rPr>
              <a:t>大力推进种源等农业关键核心技术攻关，提升农机装备研发应用水平，加快发展设施农业，强化农业科技支撑。</a:t>
            </a:r>
          </a:p>
          <a:p>
            <a:pPr fontAlgn="auto">
              <a:lnSpc>
                <a:spcPct val="150000"/>
              </a:lnSpc>
            </a:pPr>
            <a:r>
              <a:rPr lang="en-US" altLang="zh-CN" sz="2000" b="1">
                <a:latin typeface="微软雅黑" panose="020b0503020204020204" charset="-122"/>
                <a:ea typeface="微软雅黑" panose="020b0503020204020204" charset="-122"/>
                <a:cs typeface="微软雅黑" panose="020b0503020204020204" charset="-122"/>
              </a:rPr>
              <a:t>3.</a:t>
            </a:r>
            <a:r>
              <a:rPr lang="zh-CN" altLang="en-US" sz="2000" b="1">
                <a:latin typeface="微软雅黑" panose="020b0503020204020204" charset="-122"/>
                <a:ea typeface="微软雅黑" panose="020b0503020204020204" charset="-122"/>
                <a:cs typeface="微软雅黑" panose="020b0503020204020204" charset="-122"/>
              </a:rPr>
              <a:t>要巩固拓展好脱贫攻坚成果，加大对乡村振兴重点帮扶县倾斜支持力度，抓紧完善和落实监测帮扶机制，加强产业和就业帮扶，确保不发生规模性返贫。</a:t>
            </a:r>
          </a:p>
          <a:p>
            <a:pPr fontAlgn="auto">
              <a:lnSpc>
                <a:spcPct val="150000"/>
              </a:lnSpc>
            </a:pPr>
            <a:r>
              <a:rPr lang="en-US" altLang="zh-CN" sz="2000" b="1">
                <a:latin typeface="微软雅黑" panose="020b0503020204020204" charset="-122"/>
                <a:ea typeface="微软雅黑" panose="020b0503020204020204" charset="-122"/>
                <a:cs typeface="微软雅黑" panose="020b0503020204020204" charset="-122"/>
              </a:rPr>
              <a:t>4.</a:t>
            </a:r>
            <a:r>
              <a:rPr lang="zh-CN" altLang="en-US" sz="2000" b="1">
                <a:latin typeface="微软雅黑" panose="020b0503020204020204" charset="-122"/>
                <a:ea typeface="微软雅黑" panose="020b0503020204020204" charset="-122"/>
                <a:cs typeface="微软雅黑" panose="020b0503020204020204" charset="-122"/>
              </a:rPr>
              <a:t>要聚焦产业促进乡村发展，深入推进农村一二三产业融合，大力发展县域富民产业，推进农业农村绿色发展，让农民更多分享产业增值收益。</a:t>
            </a:r>
          </a:p>
          <a:p>
            <a:pPr fontAlgn="auto">
              <a:lnSpc>
                <a:spcPct val="150000"/>
              </a:lnSpc>
            </a:pPr>
            <a:r>
              <a:rPr lang="en-US" altLang="zh-CN" sz="2000" b="1">
                <a:latin typeface="微软雅黑" panose="020b0503020204020204" charset="-122"/>
                <a:ea typeface="微软雅黑" panose="020b0503020204020204" charset="-122"/>
                <a:cs typeface="微软雅黑" panose="020b0503020204020204" charset="-122"/>
              </a:rPr>
              <a:t>5.</a:t>
            </a:r>
            <a:r>
              <a:rPr lang="zh-CN" altLang="en-US" sz="2000" b="1">
                <a:latin typeface="微软雅黑" panose="020b0503020204020204" charset="-122"/>
                <a:ea typeface="微软雅黑" panose="020b0503020204020204" charset="-122"/>
                <a:cs typeface="微软雅黑" panose="020b0503020204020204" charset="-122"/>
              </a:rPr>
              <a:t>要扎实推进乡村建设，以农村人居环境整治提升为抓手，立足现有村庄基础，重点加强普惠性、基础性、兜底性民生建设，加快县域内城乡融合发展，逐步使农村具备基本现代生活条件。</a:t>
            </a:r>
          </a:p>
          <a:p>
            <a:pPr fontAlgn="auto">
              <a:lnSpc>
                <a:spcPct val="150000"/>
              </a:lnSpc>
            </a:pPr>
            <a:r>
              <a:rPr lang="en-US" altLang="zh-CN" sz="2000" b="1">
                <a:latin typeface="微软雅黑" panose="020b0503020204020204" charset="-122"/>
                <a:ea typeface="微软雅黑" panose="020b0503020204020204" charset="-122"/>
                <a:cs typeface="微软雅黑" panose="020b0503020204020204" charset="-122"/>
              </a:rPr>
              <a:t>6.</a:t>
            </a:r>
            <a:r>
              <a:rPr lang="zh-CN" altLang="en-US" sz="2000" b="1">
                <a:latin typeface="微软雅黑" panose="020b0503020204020204" charset="-122"/>
                <a:ea typeface="微软雅黑" panose="020b0503020204020204" charset="-122"/>
                <a:cs typeface="微软雅黑" panose="020b0503020204020204" charset="-122"/>
                <a:sym typeface="+mn-ea"/>
              </a:rPr>
              <a:t>要加强和改进乡村治理，发挥农村基层党组织战斗堡垒作用，创新农村精神文明建设有效平台载体，妥善解决农村矛盾纠纷，维护好农村社会和谐稳定。要加强和改善党对“三农”工作的领导，落实五级书记抓乡村振兴要求，强化乡村振兴要素保障。</a:t>
            </a:r>
            <a:endParaRPr lang="en-US" altLang="zh-CN" sz="2000" b="1">
              <a:latin typeface="微软雅黑" panose="020b0503020204020204" charset="-122"/>
              <a:ea typeface="微软雅黑" panose="020b0503020204020204" charset="-122"/>
              <a:cs typeface="微软雅黑" panose="020b0503020204020204" charset="-122"/>
            </a:endParaRPr>
          </a:p>
        </p:txBody>
      </p:sp>
    </p:spTree>
    <p:custDataLst>
      <p:tags r:id="rId2"/>
    </p:custData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835" y="290195"/>
            <a:ext cx="11468100" cy="6831965"/>
          </a:xfrm>
          <a:prstGeom prst="rect">
            <a:avLst/>
          </a:prstGeom>
          <a:noFill/>
        </p:spPr>
        <p:txBody>
          <a:bodyPr wrap="square" rtlCol="0">
            <a:spAutoFit/>
          </a:bodyPr>
          <a:lstStyle/>
          <a:p>
            <a:pPr fontAlgn="auto">
              <a:lnSpc>
                <a:spcPct val="150000"/>
              </a:lnSpc>
            </a:pPr>
            <a:r>
              <a:rPr lang="zh-CN" altLang="en-US" sz="2400" b="1">
                <a:solidFill>
                  <a:srgbClr val="FF0000"/>
                </a:solidFill>
              </a:rPr>
              <a:t>【知识链接】</a:t>
            </a:r>
          </a:p>
          <a:p>
            <a:pPr fontAlgn="auto">
              <a:lnSpc>
                <a:spcPct val="150000"/>
              </a:lnSpc>
            </a:pPr>
            <a:r>
              <a:rPr lang="zh-CN" altLang="en-US" sz="2400" b="1">
                <a:solidFill>
                  <a:schemeClr val="tx1"/>
                </a:solidFill>
              </a:rPr>
              <a:t>（一）经济生活</a:t>
            </a:r>
          </a:p>
          <a:p>
            <a:pPr fontAlgn="auto">
              <a:lnSpc>
                <a:spcPct val="150000"/>
              </a:lnSpc>
            </a:pPr>
            <a:r>
              <a:rPr lang="zh-CN" altLang="en-US" sz="2400" b="1"/>
              <a:t>  </a:t>
            </a:r>
            <a:r>
              <a:rPr lang="en-US" altLang="zh-CN" sz="2400" b="1"/>
              <a:t>1.</a:t>
            </a:r>
            <a:r>
              <a:rPr lang="zh-CN" altLang="en-US" sz="2400" b="1"/>
              <a:t>实施乡村振兴战略的经济生活依据</a:t>
            </a:r>
          </a:p>
          <a:p>
            <a:pPr fontAlgn="auto">
              <a:lnSpc>
                <a:spcPct val="150000"/>
              </a:lnSpc>
            </a:pPr>
            <a:r>
              <a:rPr lang="zh-CN" altLang="en-US" sz="2000" b="1"/>
              <a:t>（</a:t>
            </a:r>
            <a:r>
              <a:rPr lang="en-US" altLang="zh-CN" sz="2000" b="1"/>
              <a:t>1</a:t>
            </a:r>
            <a:r>
              <a:rPr lang="zh-CN" altLang="en-US" sz="2000" b="1"/>
              <a:t>）现实必要性：我国经济发展不平衡不充分问题在乡村最为突出，</a:t>
            </a:r>
            <a:r>
              <a:rPr lang="zh-CN" altLang="en-US" sz="2000" b="1">
                <a:sym typeface="+mn-ea"/>
              </a:rPr>
              <a:t>与发达国家相比我国农村人口占比依然较高，城乡二元结构依然突出，还有不少农民收入在“平均数”以下，收入有待进一步增加。</a:t>
            </a:r>
          </a:p>
          <a:p>
            <a:pPr fontAlgn="auto">
              <a:lnSpc>
                <a:spcPct val="150000"/>
              </a:lnSpc>
            </a:pPr>
            <a:r>
              <a:rPr lang="zh-CN" altLang="en-US" sz="2000" b="1"/>
              <a:t>（</a:t>
            </a:r>
            <a:r>
              <a:rPr lang="en-US" altLang="zh-CN" sz="2000" b="1"/>
              <a:t>2</a:t>
            </a:r>
            <a:r>
              <a:rPr lang="zh-CN" altLang="en-US" sz="2000" b="1"/>
              <a:t>）</a:t>
            </a:r>
            <a:r>
              <a:rPr lang="zh-CN" altLang="en-US" sz="2000" b="1">
                <a:latin typeface="Calibri"/>
              </a:rPr>
              <a:t>①</a:t>
            </a:r>
            <a:r>
              <a:rPr lang="zh-CN" altLang="en-US" sz="2000" b="1"/>
              <a:t>农业农村农民问题是关系国计民生的根本性问题，必须始终把解决好</a:t>
            </a:r>
            <a:r>
              <a:rPr lang="en-US" altLang="zh-CN" sz="2000" b="1"/>
              <a:t>“</a:t>
            </a:r>
            <a:r>
              <a:rPr lang="zh-CN" altLang="en-US" sz="2000" b="1"/>
              <a:t>三农</a:t>
            </a:r>
            <a:r>
              <a:rPr lang="en-US" altLang="zh-CN" sz="2000" b="1"/>
              <a:t>”</a:t>
            </a:r>
            <a:r>
              <a:rPr lang="zh-CN" altLang="en-US" sz="2000" b="1"/>
              <a:t>问题作为全党工作重中之重。</a:t>
            </a:r>
          </a:p>
          <a:p>
            <a:pPr fontAlgn="auto">
              <a:lnSpc>
                <a:spcPct val="150000"/>
              </a:lnSpc>
            </a:pPr>
            <a:r>
              <a:rPr lang="zh-CN" altLang="en-US" sz="2000" b="1">
                <a:latin typeface="Calibri"/>
              </a:rPr>
              <a:t>②</a:t>
            </a:r>
            <a:r>
              <a:rPr lang="zh-CN" altLang="en-US" sz="2000" b="1">
                <a:sym typeface="+mn-ea"/>
              </a:rPr>
              <a:t>做好“三农”工作对稳住农业基本盘、守好“三农”基础意义重大。农业在任何时候都是经济社会发展的基石，具有“压舱石”作用，对稳定低收入人群的生计有重要作用。</a:t>
            </a:r>
          </a:p>
          <a:p>
            <a:pPr fontAlgn="auto">
              <a:lnSpc>
                <a:spcPct val="150000"/>
              </a:lnSpc>
            </a:pPr>
            <a:r>
              <a:rPr lang="zh-CN" altLang="en-US" sz="2000" b="1">
                <a:sym typeface="+mn-ea"/>
              </a:rPr>
              <a:t>（</a:t>
            </a:r>
            <a:r>
              <a:rPr lang="en-US" altLang="zh-CN" sz="2000" b="1">
                <a:sym typeface="+mn-ea"/>
              </a:rPr>
              <a:t>3</a:t>
            </a:r>
            <a:r>
              <a:rPr lang="zh-CN" altLang="en-US" sz="2000" b="1">
                <a:sym typeface="+mn-ea"/>
              </a:rPr>
              <a:t>）重要性：</a:t>
            </a:r>
          </a:p>
          <a:p>
            <a:pPr fontAlgn="auto">
              <a:lnSpc>
                <a:spcPct val="150000"/>
              </a:lnSpc>
            </a:pPr>
            <a:r>
              <a:rPr lang="zh-CN" altLang="en-US" sz="2000" b="1"/>
              <a:t>乡村振兴提高了劳动者素质，解决了农村劳动力就业问题，促进了创业就业；增加了农民收入，提高了农民的消费能力，促进了农村经济发展；推动了三大产业融合发展，优化了农村产业结构，提升了农产品品牌竞争力；有利于促进城乡区域协调发展，解决新时代社会主要矛盾，全面建设社会主义现代化，助力中华民族伟大复兴。</a:t>
            </a:r>
            <a:endParaRPr lang="zh-CN" altLang="en-US" sz="2000" b="1">
              <a:latin typeface="Calibri"/>
            </a:endParaRPr>
          </a:p>
        </p:txBody>
      </p:sp>
    </p:spTree>
    <p:custDataLst>
      <p:tags r:id="rId2"/>
    </p:custData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03835" y="417195"/>
            <a:ext cx="11468100" cy="4707890"/>
          </a:xfrm>
          <a:prstGeom prst="rect">
            <a:avLst/>
          </a:prstGeom>
          <a:noFill/>
        </p:spPr>
        <p:txBody>
          <a:bodyPr wrap="square" rtlCol="0">
            <a:spAutoFit/>
          </a:bodyPr>
          <a:lstStyle/>
          <a:p>
            <a:pPr fontAlgn="auto">
              <a:lnSpc>
                <a:spcPct val="150000"/>
              </a:lnSpc>
            </a:pPr>
            <a:r>
              <a:rPr lang="en-US" altLang="zh-CN" sz="2000" b="1">
                <a:latin typeface="微软雅黑" panose="020b0503020204020204" charset="-122"/>
                <a:ea typeface="微软雅黑" panose="020b0503020204020204" charset="-122"/>
              </a:rPr>
              <a:t>2.</a:t>
            </a:r>
            <a:r>
              <a:rPr lang="zh-CN" altLang="en-US" sz="2000" b="1">
                <a:latin typeface="微软雅黑" panose="020b0503020204020204" charset="-122"/>
                <a:ea typeface="微软雅黑" panose="020b0503020204020204" charset="-122"/>
              </a:rPr>
              <a:t>实施科学的宏观调控，完善财政补贴措施。</a:t>
            </a:r>
          </a:p>
          <a:p>
            <a:pPr fontAlgn="auto">
              <a:lnSpc>
                <a:spcPct val="150000"/>
              </a:lnSpc>
            </a:pPr>
            <a:r>
              <a:rPr lang="zh-CN" altLang="en-US" sz="2000" b="1">
                <a:latin typeface="微软雅黑" panose="020b0503020204020204" charset="-122"/>
                <a:ea typeface="微软雅黑" panose="020b0503020204020204" charset="-122"/>
              </a:rPr>
              <a:t>农村工作会议围绕乡村振兴战略的实施，提出政策指导，通过产业发展规划等引导产业振兴，通过财政政策的落实，加强农村基础设施建设。</a:t>
            </a:r>
          </a:p>
          <a:p>
            <a:pPr fontAlgn="auto">
              <a:lnSpc>
                <a:spcPct val="150000"/>
              </a:lnSpc>
            </a:pPr>
            <a:r>
              <a:rPr lang="en-US" altLang="zh-CN" sz="2000" b="1">
                <a:latin typeface="微软雅黑" panose="020b0503020204020204" charset="-122"/>
                <a:ea typeface="微软雅黑" panose="020b0503020204020204" charset="-122"/>
              </a:rPr>
              <a:t>3.</a:t>
            </a:r>
            <a:r>
              <a:rPr lang="zh-CN" altLang="en-US" sz="2000" b="1">
                <a:latin typeface="微软雅黑" panose="020b0503020204020204" charset="-122"/>
                <a:ea typeface="微软雅黑" panose="020b0503020204020204" charset="-122"/>
              </a:rPr>
              <a:t>建设现代化经济体系要实施乡村振兴战略。坚持农业农村优先发展，建立健全城乡融合发展体制和政策体系；按照产业兴旺、生态宜居、腥风文明、治理有效、生活富裕的总要求，积极推动新型城镇化发展。</a:t>
            </a:r>
          </a:p>
          <a:p>
            <a:pPr fontAlgn="auto">
              <a:lnSpc>
                <a:spcPct val="150000"/>
              </a:lnSpc>
            </a:pPr>
            <a:r>
              <a:rPr lang="en-US" altLang="zh-CN" sz="2000" b="1">
                <a:latin typeface="微软雅黑" panose="020b0503020204020204" charset="-122"/>
                <a:ea typeface="微软雅黑" panose="020b0503020204020204" charset="-122"/>
              </a:rPr>
              <a:t>4.</a:t>
            </a:r>
            <a:r>
              <a:rPr lang="zh-CN" altLang="en-US" sz="2000" b="1">
                <a:latin typeface="微软雅黑" panose="020b0503020204020204" charset="-122"/>
                <a:ea typeface="微软雅黑" panose="020b0503020204020204" charset="-122"/>
              </a:rPr>
              <a:t>社会主义市场经济以共同富裕为根本目标，共同富裕是社会主义市场经济的根本原则。实施乡村振兴战略，利于缩小城乡差距，促进农民增收，有利于实现共同富裕。</a:t>
            </a:r>
          </a:p>
          <a:p>
            <a:pPr fontAlgn="auto">
              <a:lnSpc>
                <a:spcPct val="150000"/>
              </a:lnSpc>
            </a:pPr>
            <a:r>
              <a:rPr lang="en-US" altLang="zh-CN" sz="2000" b="1">
                <a:latin typeface="微软雅黑" panose="020b0503020204020204" charset="-122"/>
                <a:ea typeface="微软雅黑" panose="020b0503020204020204" charset="-122"/>
              </a:rPr>
              <a:t>5.</a:t>
            </a:r>
            <a:r>
              <a:rPr lang="zh-CN" altLang="en-US" sz="2000" b="1">
                <a:latin typeface="微软雅黑" panose="020b0503020204020204" charset="-122"/>
                <a:ea typeface="微软雅黑" panose="020b0503020204020204" charset="-122"/>
              </a:rPr>
              <a:t>综合运用财政和货币等经济政策，积极引导和调节生产；完善农机购置补贴机制，减轻农民负担，扩大农机使用范围，提高农业生产略，创新农产品风险管理，保护农户利益，调动农民生产积极性。</a:t>
            </a:r>
          </a:p>
        </p:txBody>
      </p:sp>
    </p:spTree>
    <p:custDataLst>
      <p:tags r:id="rId2"/>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03835" y="417195"/>
            <a:ext cx="11468100" cy="5262245"/>
          </a:xfrm>
          <a:prstGeom prst="rect">
            <a:avLst/>
          </a:prstGeom>
          <a:noFill/>
        </p:spPr>
        <p:txBody>
          <a:bodyPr wrap="square" rtlCol="0">
            <a:spAutoFit/>
          </a:bodyPr>
          <a:lstStyle/>
          <a:p>
            <a:pPr fontAlgn="auto">
              <a:lnSpc>
                <a:spcPct val="150000"/>
              </a:lnSpc>
            </a:pPr>
            <a:r>
              <a:rPr lang="zh-CN" altLang="en-US" sz="2400" b="1">
                <a:latin typeface="微软雅黑" panose="020b0503020204020204" charset="-122"/>
                <a:ea typeface="微软雅黑" panose="020b0503020204020204" charset="-122"/>
              </a:rPr>
              <a:t>（二）政治生活</a:t>
            </a:r>
          </a:p>
          <a:p>
            <a:pPr fontAlgn="auto">
              <a:lnSpc>
                <a:spcPct val="150000"/>
              </a:lnSpc>
            </a:pPr>
            <a:r>
              <a:rPr lang="en-US" altLang="zh-CN" sz="2000" b="1">
                <a:latin typeface="微软雅黑" panose="020b0503020204020204" charset="-122"/>
                <a:ea typeface="微软雅黑" panose="020b0503020204020204" charset="-122"/>
              </a:rPr>
              <a:t>1.</a:t>
            </a:r>
            <a:r>
              <a:rPr lang="zh-CN" altLang="en-US" sz="2000" b="1">
                <a:latin typeface="微软雅黑" panose="020b0503020204020204" charset="-122"/>
                <a:ea typeface="微软雅黑" panose="020b0503020204020204" charset="-122"/>
              </a:rPr>
              <a:t>中国共产党是我国的执政党，是中国特色社会主义事业的领导核心，是中国特色社会主义制度的最大优势。办好农村的事情，实施乡村振兴，离不开党总揽全局、协调各方的领导核心作用。</a:t>
            </a:r>
          </a:p>
          <a:p>
            <a:pPr fontAlgn="auto">
              <a:lnSpc>
                <a:spcPct val="150000"/>
              </a:lnSpc>
            </a:pPr>
            <a:r>
              <a:rPr lang="en-US" altLang="zh-CN" sz="2000" b="1">
                <a:latin typeface="微软雅黑" panose="020b0503020204020204" charset="-122"/>
                <a:ea typeface="微软雅黑" panose="020b0503020204020204" charset="-122"/>
              </a:rPr>
              <a:t>2.</a:t>
            </a:r>
            <a:r>
              <a:rPr lang="zh-CN" altLang="en-US" sz="2000" b="1">
                <a:latin typeface="微软雅黑" panose="020b0503020204020204" charset="-122"/>
                <a:ea typeface="微软雅黑" panose="020b0503020204020204" charset="-122"/>
              </a:rPr>
              <a:t>中国共产党坚持科学执政、民主执政。中国共产党根据我国经济发展中存在的问题，适时提出乡村振兴战略，是遵循经济发展规律的表现。</a:t>
            </a:r>
          </a:p>
          <a:p>
            <a:pPr fontAlgn="auto">
              <a:lnSpc>
                <a:spcPct val="150000"/>
              </a:lnSpc>
            </a:pPr>
            <a:r>
              <a:rPr lang="en-US" altLang="zh-CN" sz="2000" b="1">
                <a:latin typeface="微软雅黑" panose="020b0503020204020204" charset="-122"/>
                <a:ea typeface="微软雅黑" panose="020b0503020204020204" charset="-122"/>
              </a:rPr>
              <a:t>3.</a:t>
            </a:r>
            <a:r>
              <a:rPr lang="zh-CN" altLang="en-US" sz="2000" b="1">
                <a:latin typeface="微软雅黑" panose="020b0503020204020204" charset="-122"/>
                <a:ea typeface="微软雅黑" panose="020b0503020204020204" charset="-122"/>
              </a:rPr>
              <a:t>中国共产党坚持立党为公、执政为民，始终坚持以人民为中心的发展理念。乡村振兴战略的实施，有利于改善城乡二元经济结构，缩小城乡差距，增加居民收入，有利于改善人民生活环境。</a:t>
            </a:r>
          </a:p>
          <a:p>
            <a:pPr fontAlgn="auto">
              <a:lnSpc>
                <a:spcPct val="150000"/>
              </a:lnSpc>
            </a:pPr>
            <a:r>
              <a:rPr lang="en-US" altLang="zh-CN" sz="2000" b="1">
                <a:latin typeface="微软雅黑" panose="020b0503020204020204" charset="-122"/>
                <a:ea typeface="微软雅黑" panose="020b0503020204020204" charset="-122"/>
              </a:rPr>
              <a:t>4.</a:t>
            </a:r>
            <a:r>
              <a:rPr lang="zh-CN" altLang="en-US" sz="2000" b="1">
                <a:latin typeface="微软雅黑" panose="020b0503020204020204" charset="-122"/>
                <a:ea typeface="微软雅黑" panose="020b0503020204020204" charset="-122"/>
              </a:rPr>
              <a:t>中国共产党是最高政治领导力量，</a:t>
            </a:r>
            <a:r>
              <a:rPr lang="zh-CN" altLang="en-US" sz="2000" b="1">
                <a:sym typeface="+mn-ea"/>
              </a:rPr>
              <a:t>加快发展乡村产业，顺应产业发展规律，立足当地特色资源，推动乡村产业发展壮大，优化产业布局，体现中国共产党的政治领导。</a:t>
            </a:r>
          </a:p>
          <a:p>
            <a:pPr fontAlgn="auto">
              <a:lnSpc>
                <a:spcPct val="150000"/>
              </a:lnSpc>
            </a:pPr>
            <a:r>
              <a:rPr lang="en-US" altLang="zh-CN" sz="2000" b="1">
                <a:latin typeface="微软雅黑" panose="020b0503020204020204" charset="-122"/>
                <a:ea typeface="微软雅黑" panose="020b0503020204020204" charset="-122"/>
              </a:rPr>
              <a:t>5.</a:t>
            </a:r>
            <a:r>
              <a:rPr lang="zh-CN" altLang="en-US" sz="2000" b="1">
                <a:latin typeface="微软雅黑" panose="020b0503020204020204" charset="-122"/>
                <a:ea typeface="微软雅黑" panose="020b0503020204020204" charset="-122"/>
              </a:rPr>
              <a:t>政府具有组织社会主义经济建设的职能、社会建设的职能。乡村振兴首先要大力发展经济，这离不开政府职能。同时，基础设施建设的投入以及公共服务体系的完善是需要政府完善社会建设。</a:t>
            </a:r>
          </a:p>
        </p:txBody>
      </p:sp>
    </p:spTree>
    <p:custDataLst>
      <p:tags r:id="rId2"/>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56540" y="621665"/>
            <a:ext cx="11557635" cy="4707890"/>
          </a:xfrm>
          <a:prstGeom prst="rect">
            <a:avLst/>
          </a:prstGeom>
          <a:noFill/>
        </p:spPr>
        <p:txBody>
          <a:bodyPr wrap="square" rtlCol="0">
            <a:spAutoFit/>
          </a:bodyPr>
          <a:lstStyle/>
          <a:p>
            <a:pPr fontAlgn="auto">
              <a:lnSpc>
                <a:spcPct val="150000"/>
              </a:lnSpc>
            </a:pPr>
            <a:r>
              <a:rPr lang="en-US" altLang="zh-CN" sz="2000" b="1">
                <a:latin typeface="微软雅黑" panose="020b0503020204020204" charset="-122"/>
                <a:ea typeface="微软雅黑" panose="020b0503020204020204" charset="-122"/>
                <a:cs typeface="微软雅黑" panose="020b0503020204020204" charset="-122"/>
              </a:rPr>
              <a:t>6.</a:t>
            </a:r>
            <a:r>
              <a:rPr lang="zh-CN" altLang="en-US" sz="2000" b="1">
                <a:latin typeface="微软雅黑" panose="020b0503020204020204" charset="-122"/>
                <a:ea typeface="微软雅黑" panose="020b0503020204020204" charset="-122"/>
                <a:cs typeface="微软雅黑" panose="020b0503020204020204" charset="-122"/>
              </a:rPr>
              <a:t>从践行党的宗旨看，人民对美好生活的向往，就是我们的奋斗目标。吃饭是最基本的需求。</a:t>
            </a:r>
          </a:p>
          <a:p>
            <a:pPr fontAlgn="auto">
              <a:lnSpc>
                <a:spcPct val="150000"/>
              </a:lnSpc>
            </a:pPr>
            <a:r>
              <a:rPr lang="zh-CN" altLang="en-US" sz="2000" b="1">
                <a:latin typeface="微软雅黑" panose="020b0503020204020204" charset="-122"/>
                <a:ea typeface="微软雅黑" panose="020b0503020204020204" charset="-122"/>
                <a:cs typeface="微软雅黑" panose="020b0503020204020204" charset="-122"/>
              </a:rPr>
              <a:t>从实现党的使命看，“三农”还是全面现代化的短板，只有优先发展农业农村，才能保证“三农”在全面建设社会主义现代化国家新征程中不掉队。</a:t>
            </a:r>
          </a:p>
          <a:p>
            <a:pPr fontAlgn="auto">
              <a:lnSpc>
                <a:spcPct val="150000"/>
              </a:lnSpc>
            </a:pPr>
            <a:r>
              <a:rPr lang="zh-CN" altLang="en-US" sz="2000" b="1">
                <a:latin typeface="微软雅黑" panose="020b0503020204020204" charset="-122"/>
                <a:ea typeface="微软雅黑" panose="020b0503020204020204" charset="-122"/>
                <a:cs typeface="微软雅黑" panose="020b0503020204020204" charset="-122"/>
              </a:rPr>
              <a:t>从</a:t>
            </a:r>
            <a:r>
              <a:rPr lang="zh-CN" altLang="en-US" sz="2000" b="1"/>
              <a:t>巩固党的执政基础看，粮安天下，农稳社稷。我国是人口大国,解决好吃饭问题始终是治国理政的头等大事。</a:t>
            </a:r>
          </a:p>
          <a:p>
            <a:pPr fontAlgn="auto">
              <a:lnSpc>
                <a:spcPct val="150000"/>
              </a:lnSpc>
            </a:pPr>
            <a:r>
              <a:rPr lang="zh-CN" altLang="en-US" sz="2000" b="1"/>
              <a:t>从健全党的“三农”政策看，保障农民物质利益和民主权利，是我们党一贯的农村工作准则。2004年以来连续17个中央一号文件，深受农民群众拥护。任何时候都不能忽视农业、忘记农民、淡漠农村，必须始终坚持强农惠农富农政策不减弱，必须保持“三农”大政方针的连续性、稳定性，守信践诺、取信于民。</a:t>
            </a:r>
          </a:p>
          <a:p>
            <a:pPr fontAlgn="auto">
              <a:lnSpc>
                <a:spcPct val="150000"/>
              </a:lnSpc>
            </a:pPr>
            <a:r>
              <a:rPr lang="en-US" altLang="zh-CN" sz="2000" b="1"/>
              <a:t>7.</a:t>
            </a:r>
            <a:r>
              <a:rPr lang="zh-CN" altLang="en-US" sz="2000" b="1"/>
              <a:t>各级党委和党组织要发挥党组织的战斗堡垒作用，在基层的农村发展中发挥好带头作用</a:t>
            </a:r>
          </a:p>
        </p:txBody>
      </p:sp>
    </p:spTree>
    <p:custDataLst>
      <p:tags r:id="rId2"/>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03835" y="417195"/>
            <a:ext cx="11468100" cy="6185535"/>
          </a:xfrm>
          <a:prstGeom prst="rect">
            <a:avLst/>
          </a:prstGeom>
          <a:noFill/>
        </p:spPr>
        <p:txBody>
          <a:bodyPr wrap="square" rtlCol="0">
            <a:spAutoFit/>
          </a:bodyPr>
          <a:lstStyle/>
          <a:p>
            <a:pPr fontAlgn="auto">
              <a:lnSpc>
                <a:spcPct val="150000"/>
              </a:lnSpc>
            </a:pPr>
            <a:r>
              <a:rPr lang="zh-CN" altLang="en-US" sz="2400" b="1">
                <a:latin typeface="微软雅黑" panose="020b0503020204020204" charset="-122"/>
                <a:ea typeface="微软雅黑" panose="020b0503020204020204" charset="-122"/>
              </a:rPr>
              <a:t>（三）生活与哲学</a:t>
            </a:r>
          </a:p>
          <a:p>
            <a:pPr fontAlgn="auto">
              <a:lnSpc>
                <a:spcPct val="150000"/>
              </a:lnSpc>
            </a:pPr>
            <a:r>
              <a:rPr lang="en-US" altLang="zh-CN" sz="2000" b="1">
                <a:latin typeface="微软雅黑" panose="020b0503020204020204" charset="-122"/>
                <a:ea typeface="微软雅黑" panose="020b0503020204020204" charset="-122"/>
              </a:rPr>
              <a:t>1.</a:t>
            </a:r>
            <a:r>
              <a:rPr lang="zh-CN" altLang="en-US" sz="2000" b="1">
                <a:latin typeface="微软雅黑" panose="020b0503020204020204" charset="-122"/>
                <a:ea typeface="微软雅黑" panose="020b0503020204020204" charset="-122"/>
              </a:rPr>
              <a:t>物质决定意识，要求一切从实际出发，做到主观与客观具体的历史的统一。党提出乡村振兴战略是基于当前我国的经济形势发展提出的。当前我国的脱贫攻坚已经取得阶段性胜利，农村的工作重心已经发生转移。</a:t>
            </a:r>
          </a:p>
          <a:p>
            <a:pPr fontAlgn="auto">
              <a:lnSpc>
                <a:spcPct val="150000"/>
              </a:lnSpc>
            </a:pPr>
            <a:r>
              <a:rPr lang="en-US" altLang="zh-CN" sz="2000" b="1">
                <a:latin typeface="微软雅黑" panose="020b0503020204020204" charset="-122"/>
                <a:ea typeface="微软雅黑" panose="020b0503020204020204" charset="-122"/>
              </a:rPr>
              <a:t>2.</a:t>
            </a:r>
            <a:r>
              <a:rPr lang="zh-CN" altLang="en-US" sz="2000" b="1">
                <a:latin typeface="微软雅黑" panose="020b0503020204020204" charset="-122"/>
                <a:ea typeface="微软雅黑" panose="020b0503020204020204" charset="-122"/>
              </a:rPr>
              <a:t>事物是普遍联系的，要求用联系的观点看问题。</a:t>
            </a:r>
            <a:r>
              <a:rPr lang="zh-CN" altLang="en-US" sz="2000" b="1">
                <a:sym typeface="+mn-ea"/>
              </a:rPr>
              <a:t>农业在任何时候都是经济社会发展的基石，具有“压舱石”作用，对稳定低收入人群的生计有重要作用。</a:t>
            </a:r>
            <a:endParaRPr lang="zh-CN" altLang="en-US" sz="2000" b="1"/>
          </a:p>
          <a:p>
            <a:pPr fontAlgn="auto">
              <a:lnSpc>
                <a:spcPct val="150000"/>
              </a:lnSpc>
            </a:pPr>
            <a:r>
              <a:rPr lang="en-US" altLang="zh-CN" sz="2000" b="1">
                <a:latin typeface="微软雅黑" panose="020b0503020204020204" charset="-122"/>
                <a:ea typeface="微软雅黑" panose="020b0503020204020204" charset="-122"/>
              </a:rPr>
              <a:t>3.</a:t>
            </a:r>
            <a:r>
              <a:rPr lang="zh-CN" altLang="en-US" sz="2000" b="1">
                <a:latin typeface="微软雅黑" panose="020b0503020204020204" charset="-122"/>
                <a:ea typeface="微软雅黑" panose="020b0503020204020204" charset="-122"/>
              </a:rPr>
              <a:t>整体与部分是辩证统一的。要求我们立足整体，寻求最优目标；同时，重视部分作用，用局部的发展推动整体。三农是全党工作的重中之重，是关键部分。乡村振兴战略的成就需要统筹协调，整体规划。</a:t>
            </a:r>
          </a:p>
          <a:p>
            <a:pPr fontAlgn="auto">
              <a:lnSpc>
                <a:spcPct val="150000"/>
              </a:lnSpc>
            </a:pPr>
            <a:r>
              <a:rPr lang="en-US" altLang="zh-CN" sz="2000" b="1">
                <a:latin typeface="微软雅黑" panose="020b0503020204020204" charset="-122"/>
                <a:ea typeface="微软雅黑" panose="020b0503020204020204" charset="-122"/>
              </a:rPr>
              <a:t>4.</a:t>
            </a:r>
            <a:r>
              <a:rPr lang="zh-CN" altLang="en-US" sz="2000" b="1">
                <a:latin typeface="微软雅黑" panose="020b0503020204020204" charset="-122"/>
                <a:ea typeface="微软雅黑" panose="020b0503020204020204" charset="-122"/>
              </a:rPr>
              <a:t>矛盾具有普遍性，要求我们敢于正视矛盾、揭露矛盾、分析矛盾，找到方法解决矛盾。乡村振兴战略的提出是我们正视当前存在的问题的表现。</a:t>
            </a:r>
          </a:p>
          <a:p>
            <a:pPr fontAlgn="auto">
              <a:lnSpc>
                <a:spcPct val="150000"/>
              </a:lnSpc>
            </a:pPr>
            <a:r>
              <a:rPr lang="en-US" altLang="zh-CN" sz="2000" b="1">
                <a:latin typeface="微软雅黑" panose="020b0503020204020204" charset="-122"/>
                <a:ea typeface="微软雅黑" panose="020b0503020204020204" charset="-122"/>
              </a:rPr>
              <a:t>5.</a:t>
            </a:r>
            <a:r>
              <a:rPr lang="zh-CN" altLang="en-US" sz="2000" b="1">
                <a:latin typeface="微软雅黑" panose="020b0503020204020204" charset="-122"/>
                <a:ea typeface="微软雅黑" panose="020b0503020204020204" charset="-122"/>
              </a:rPr>
              <a:t>主要矛盾对事物发展起决定作用，要求我们要抓重点、关键。三农是国家的重中之重，应当统筹各方力量集中突破。</a:t>
            </a:r>
          </a:p>
        </p:txBody>
      </p:sp>
    </p:spTree>
    <p:custDataLst>
      <p:tags r:id="rId2"/>
    </p:custData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03835" y="417195"/>
            <a:ext cx="11468100" cy="1476375"/>
          </a:xfrm>
          <a:prstGeom prst="rect">
            <a:avLst/>
          </a:prstGeom>
          <a:noFill/>
        </p:spPr>
        <p:txBody>
          <a:bodyPr wrap="square" rtlCol="0">
            <a:spAutoFit/>
          </a:bodyPr>
          <a:lstStyle/>
          <a:p>
            <a:pPr fontAlgn="auto">
              <a:lnSpc>
                <a:spcPct val="150000"/>
              </a:lnSpc>
            </a:pPr>
            <a:r>
              <a:rPr lang="en-US" altLang="zh-CN" sz="2000" b="1">
                <a:latin typeface="微软雅黑" panose="020b0503020204020204" charset="-122"/>
                <a:ea typeface="微软雅黑" panose="020b0503020204020204" charset="-122"/>
              </a:rPr>
              <a:t>6.</a:t>
            </a:r>
            <a:r>
              <a:rPr lang="zh-CN" altLang="en-US" sz="2000" b="1">
                <a:latin typeface="微软雅黑" panose="020b0503020204020204" charset="-122"/>
                <a:ea typeface="微软雅黑" panose="020b0503020204020204" charset="-122"/>
              </a:rPr>
              <a:t>人民群众是社会实践的主体，是人类历史的创造者。要求要坚持群众观点和群众路线。乡村振兴利于提高农村居民的生活水平</a:t>
            </a:r>
          </a:p>
          <a:p>
            <a:pPr fontAlgn="auto">
              <a:lnSpc>
                <a:spcPct val="150000"/>
              </a:lnSpc>
            </a:pPr>
            <a:r>
              <a:rPr lang="en-US" altLang="zh-CN" sz="2000" b="1">
                <a:latin typeface="微软雅黑" panose="020b0503020204020204" charset="-122"/>
                <a:ea typeface="微软雅黑" panose="020b0503020204020204" charset="-122"/>
              </a:rPr>
              <a:t>7.</a:t>
            </a:r>
            <a:r>
              <a:rPr lang="zh-CN" altLang="en-US" sz="2000" b="1">
                <a:latin typeface="微软雅黑" panose="020b0503020204020204" charset="-122"/>
                <a:ea typeface="微软雅黑" panose="020b0503020204020204" charset="-122"/>
              </a:rPr>
              <a:t>正确的价值判断与价值选择应当自觉站在广大人民的立场上，把人民的利益放在最高的价值标准。</a:t>
            </a:r>
          </a:p>
        </p:txBody>
      </p:sp>
    </p:spTree>
    <p:custDataLst>
      <p:tags r:id="rId2"/>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835" y="290195"/>
            <a:ext cx="11633200" cy="6185535"/>
          </a:xfrm>
          <a:prstGeom prst="rect">
            <a:avLst/>
          </a:prstGeom>
          <a:noFill/>
        </p:spPr>
        <p:txBody>
          <a:bodyPr wrap="square" rtlCol="0">
            <a:spAutoFit/>
          </a:bodyPr>
          <a:lstStyle/>
          <a:p>
            <a:pPr fontAlgn="auto">
              <a:lnSpc>
                <a:spcPct val="150000"/>
              </a:lnSpc>
            </a:pPr>
            <a:r>
              <a:rPr lang="zh-CN" altLang="en-US" sz="2400" b="1">
                <a:solidFill>
                  <a:srgbClr val="FF0000"/>
                </a:solidFill>
              </a:rPr>
              <a:t>【对应训练】</a:t>
            </a:r>
          </a:p>
          <a:p>
            <a:pPr fontAlgn="auto">
              <a:lnSpc>
                <a:spcPct val="150000"/>
              </a:lnSpc>
            </a:pPr>
            <a:r>
              <a:rPr lang="en-US" altLang="zh-CN" sz="2000" b="1">
                <a:latin typeface="Calibri"/>
              </a:rPr>
              <a:t>1.</a:t>
            </a:r>
            <a:r>
              <a:rPr lang="zh-CN" altLang="en-US" sz="2000" b="1">
                <a:latin typeface="Calibri"/>
              </a:rPr>
              <a:t>民族要复兴，乡村必振兴。要促进农业高质高效、乡村宜居宜业、农民富裕富足。</a:t>
            </a:r>
          </a:p>
          <a:p>
            <a:pPr fontAlgn="auto">
              <a:lnSpc>
                <a:spcPct val="150000"/>
              </a:lnSpc>
            </a:pPr>
            <a:r>
              <a:rPr lang="en-US" altLang="zh-CN" sz="2000" b="1">
                <a:latin typeface="Calibri"/>
              </a:rPr>
              <a:t>“</a:t>
            </a:r>
            <a:r>
              <a:rPr lang="zh-CN" altLang="en-US" sz="2000" b="1">
                <a:latin typeface="Calibri"/>
              </a:rPr>
              <a:t>十三五</a:t>
            </a:r>
            <a:r>
              <a:rPr lang="en-US" altLang="zh-CN" sz="2000" b="1">
                <a:latin typeface="Calibri"/>
              </a:rPr>
              <a:t>”</a:t>
            </a:r>
            <a:r>
              <a:rPr lang="zh-CN" altLang="en-US" sz="2000" b="1">
                <a:latin typeface="Calibri"/>
              </a:rPr>
              <a:t>时期，农村改革纵深推进，乡村振兴取得历史性成就。粮食连续多年丰收，产量站稳</a:t>
            </a:r>
            <a:r>
              <a:rPr lang="en-US" altLang="zh-CN" sz="2000" b="1">
                <a:latin typeface="Calibri"/>
              </a:rPr>
              <a:t>1.3</a:t>
            </a:r>
            <a:r>
              <a:rPr lang="zh-CN" altLang="en-US" sz="2000" b="1">
                <a:latin typeface="Calibri"/>
              </a:rPr>
              <a:t>万亿斤新台阶。农民收入持续增长，提前一年实现较</a:t>
            </a:r>
            <a:r>
              <a:rPr lang="en-US" altLang="zh-CN" sz="2000" b="1">
                <a:latin typeface="Calibri"/>
              </a:rPr>
              <a:t>2010</a:t>
            </a:r>
            <a:r>
              <a:rPr lang="zh-CN" altLang="en-US" sz="2000" b="1">
                <a:latin typeface="Calibri"/>
              </a:rPr>
              <a:t>年翻番的目标。农村一、二、三产业融合发展，企业与农民利益联结机制更加完善，建成一批产业融合发展先导区和示范区，有力促进了脱贫攻坚工作的开展，保证了贫困人口如期全部脱贫。</a:t>
            </a:r>
          </a:p>
          <a:p>
            <a:pPr fontAlgn="auto">
              <a:lnSpc>
                <a:spcPct val="150000"/>
              </a:lnSpc>
            </a:pPr>
            <a:r>
              <a:rPr lang="zh-CN" altLang="en-US" sz="2000" b="1">
                <a:latin typeface="Calibri"/>
              </a:rPr>
              <a:t>运用经济生活知识，简要阐释农村改革对保证农村贫困人口如期脱贫的传导过程。</a:t>
            </a:r>
          </a:p>
          <a:p>
            <a:pPr fontAlgn="auto">
              <a:lnSpc>
                <a:spcPct val="150000"/>
              </a:lnSpc>
            </a:pPr>
            <a:r>
              <a:rPr lang="zh-CN" altLang="en-US" sz="2000" b="1">
                <a:latin typeface="Calibri"/>
              </a:rPr>
              <a:t>【参考答案】</a:t>
            </a:r>
          </a:p>
          <a:p>
            <a:pPr fontAlgn="auto">
              <a:lnSpc>
                <a:spcPct val="150000"/>
              </a:lnSpc>
            </a:pPr>
            <a:r>
              <a:rPr lang="zh-CN" altLang="en-US" sz="2000" b="1">
                <a:latin typeface="Calibri"/>
              </a:rPr>
              <a:t>（</a:t>
            </a:r>
            <a:r>
              <a:rPr lang="en-US" altLang="zh-CN" sz="2000" b="1">
                <a:latin typeface="Calibri"/>
              </a:rPr>
              <a:t>1</a:t>
            </a:r>
            <a:r>
              <a:rPr lang="zh-CN" altLang="en-US" sz="2000" b="1">
                <a:latin typeface="Calibri"/>
              </a:rPr>
              <a:t>）通过农村改革，进一步解放和发展农村生产力，不断增强农业综合生产能力。</a:t>
            </a:r>
          </a:p>
          <a:p>
            <a:pPr fontAlgn="auto">
              <a:lnSpc>
                <a:spcPct val="150000"/>
              </a:lnSpc>
            </a:pPr>
            <a:r>
              <a:rPr lang="zh-CN" altLang="en-US" sz="2000" b="1">
                <a:latin typeface="Calibri"/>
              </a:rPr>
              <a:t>（</a:t>
            </a:r>
            <a:r>
              <a:rPr lang="en-US" altLang="zh-CN" sz="2000" b="1">
                <a:latin typeface="Calibri"/>
              </a:rPr>
              <a:t>2</a:t>
            </a:r>
            <a:r>
              <a:rPr lang="zh-CN" altLang="en-US" sz="2000" b="1">
                <a:latin typeface="Calibri"/>
              </a:rPr>
              <a:t>）促进了农村粮食丰收，为农村产业融合发展奠定基础，推动了乡村农业加工的发展，延伸了粮食产业链，提升了价值链。</a:t>
            </a:r>
          </a:p>
          <a:p>
            <a:pPr fontAlgn="auto">
              <a:lnSpc>
                <a:spcPct val="150000"/>
              </a:lnSpc>
            </a:pPr>
            <a:r>
              <a:rPr lang="zh-CN" altLang="en-US" sz="2000" b="1">
                <a:latin typeface="Calibri"/>
              </a:rPr>
              <a:t>（</a:t>
            </a:r>
            <a:r>
              <a:rPr lang="en-US" altLang="zh-CN" sz="2000" b="1">
                <a:latin typeface="Calibri"/>
              </a:rPr>
              <a:t>3</a:t>
            </a:r>
            <a:r>
              <a:rPr lang="zh-CN" altLang="en-US" sz="2000" b="1">
                <a:latin typeface="Calibri"/>
              </a:rPr>
              <a:t>）促进农村剩余劳动力转移，将企业与农民利益结合起来，使农民收入持续增长，为乡村脱贫工作奠定坚实基础，进而保证农村贫困人口如期脱贫</a:t>
            </a:r>
          </a:p>
        </p:txBody>
      </p:sp>
    </p:spTree>
    <p:custDataLst>
      <p:tags r:id="rId3"/>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835" y="290195"/>
            <a:ext cx="11633200" cy="6647180"/>
          </a:xfrm>
          <a:prstGeom prst="rect">
            <a:avLst/>
          </a:prstGeom>
          <a:noFill/>
        </p:spPr>
        <p:txBody>
          <a:bodyPr wrap="square" rtlCol="0">
            <a:spAutoFit/>
          </a:bodyPr>
          <a:lstStyle/>
          <a:p>
            <a:pPr fontAlgn="auto">
              <a:lnSpc>
                <a:spcPct val="150000"/>
              </a:lnSpc>
            </a:pPr>
            <a:r>
              <a:rPr lang="zh-CN" altLang="en-US" sz="2400" b="1">
                <a:solidFill>
                  <a:srgbClr val="FF0000"/>
                </a:solidFill>
              </a:rPr>
              <a:t>【对应训练】</a:t>
            </a:r>
          </a:p>
          <a:p>
            <a:pPr fontAlgn="auto">
              <a:lnSpc>
                <a:spcPct val="150000"/>
              </a:lnSpc>
            </a:pPr>
            <a:r>
              <a:rPr lang="en-US" altLang="zh-CN" sz="2000" b="1">
                <a:latin typeface="Calibri"/>
              </a:rPr>
              <a:t>2.</a:t>
            </a:r>
            <a:r>
              <a:rPr lang="zh-CN" altLang="en-US" sz="2000" b="1">
                <a:latin typeface="Calibri"/>
              </a:rPr>
              <a:t>某市积极探索推进农村土地制度改革工作，为有效推进土地流转，市财政还安排</a:t>
            </a:r>
            <a:r>
              <a:rPr lang="en-US" altLang="zh-CN" sz="2000" b="1">
                <a:latin typeface="Calibri"/>
              </a:rPr>
              <a:t>1155</a:t>
            </a:r>
            <a:r>
              <a:rPr lang="zh-CN" altLang="en-US" sz="2000" b="1">
                <a:latin typeface="Calibri"/>
              </a:rPr>
              <a:t>万元资金对示范项目开展补贴。当前，全市土地流转面积共</a:t>
            </a:r>
            <a:r>
              <a:rPr lang="en-US" altLang="zh-CN" sz="2000" b="1">
                <a:latin typeface="Calibri"/>
              </a:rPr>
              <a:t>29.43</a:t>
            </a:r>
            <a:r>
              <a:rPr lang="zh-CN" altLang="en-US" sz="2000" b="1">
                <a:latin typeface="Calibri"/>
              </a:rPr>
              <a:t>万亩，流转率为</a:t>
            </a:r>
            <a:r>
              <a:rPr lang="en-US" altLang="zh-CN" sz="2000" b="1">
                <a:latin typeface="Calibri"/>
              </a:rPr>
              <a:t>46.17%</a:t>
            </a:r>
            <a:r>
              <a:rPr lang="zh-CN" altLang="en-US" sz="2000" b="1">
                <a:latin typeface="Calibri"/>
              </a:rPr>
              <a:t>。</a:t>
            </a:r>
            <a:r>
              <a:rPr lang="en-US" altLang="zh-CN" sz="2000" b="1">
                <a:latin typeface="Calibri"/>
              </a:rPr>
              <a:t>M</a:t>
            </a:r>
            <a:r>
              <a:rPr lang="zh-CN" altLang="en-US" sz="2000" b="1">
                <a:latin typeface="Calibri"/>
              </a:rPr>
              <a:t>村和专业合作社联姻，连片开发种植南药，农户受聘成为种养工人。</a:t>
            </a:r>
            <a:r>
              <a:rPr lang="en-US" altLang="zh-CN" sz="2000" b="1">
                <a:latin typeface="Calibri"/>
              </a:rPr>
              <a:t>N</a:t>
            </a:r>
            <a:r>
              <a:rPr lang="zh-CN" altLang="en-US" sz="2000" b="1">
                <a:latin typeface="Calibri"/>
              </a:rPr>
              <a:t>村将村集体土地有偿流转，通过合作联营、托管共建等方式，将土地从实物形态变为价值形态，积极与有关企业两英开发特色旅游业。</a:t>
            </a:r>
            <a:r>
              <a:rPr lang="en-US" altLang="zh-CN" sz="2000" b="1">
                <a:latin typeface="Calibri"/>
              </a:rPr>
              <a:t>F</a:t>
            </a:r>
            <a:r>
              <a:rPr lang="zh-CN" altLang="en-US" sz="2000" b="1">
                <a:latin typeface="Calibri"/>
              </a:rPr>
              <a:t>村实施</a:t>
            </a:r>
            <a:r>
              <a:rPr lang="en-US" altLang="zh-CN" sz="2000" b="1">
                <a:latin typeface="Calibri"/>
              </a:rPr>
              <a:t>“</a:t>
            </a:r>
            <a:r>
              <a:rPr lang="zh-CN" altLang="en-US" sz="2000" b="1">
                <a:latin typeface="Calibri"/>
              </a:rPr>
              <a:t>村党总支部</a:t>
            </a:r>
            <a:r>
              <a:rPr lang="en-US" altLang="zh-CN" sz="2000" b="1">
                <a:latin typeface="Calibri"/>
              </a:rPr>
              <a:t>+</a:t>
            </a:r>
            <a:r>
              <a:rPr lang="zh-CN" altLang="en-US" sz="2000" b="1">
                <a:latin typeface="Calibri"/>
              </a:rPr>
              <a:t>集体经济组织</a:t>
            </a:r>
            <a:r>
              <a:rPr lang="en-US" altLang="zh-CN" sz="2000" b="1">
                <a:latin typeface="Calibri"/>
              </a:rPr>
              <a:t>+</a:t>
            </a:r>
            <a:r>
              <a:rPr lang="zh-CN" altLang="en-US" sz="2000" b="1">
                <a:latin typeface="Calibri"/>
              </a:rPr>
              <a:t>农户</a:t>
            </a:r>
            <a:r>
              <a:rPr lang="en-US" altLang="zh-CN" sz="2000" b="1">
                <a:latin typeface="Calibri"/>
              </a:rPr>
              <a:t>”</a:t>
            </a:r>
            <a:r>
              <a:rPr lang="zh-CN" altLang="en-US" sz="2000" b="1">
                <a:latin typeface="Calibri"/>
              </a:rPr>
              <a:t>模式，统一流转撂荒土地，统筹资金打造</a:t>
            </a:r>
            <a:r>
              <a:rPr lang="en-US" altLang="zh-CN" sz="2000" b="1">
                <a:latin typeface="Calibri"/>
              </a:rPr>
              <a:t>“</a:t>
            </a:r>
            <a:r>
              <a:rPr lang="zh-CN" altLang="en-US" sz="2000" b="1">
                <a:latin typeface="Calibri"/>
              </a:rPr>
              <a:t>农业产业园</a:t>
            </a:r>
            <a:r>
              <a:rPr lang="en-US" altLang="zh-CN" sz="2000" b="1">
                <a:latin typeface="Calibri"/>
              </a:rPr>
              <a:t>”</a:t>
            </a:r>
            <a:r>
              <a:rPr lang="zh-CN" altLang="en-US" sz="2000" b="1">
                <a:latin typeface="Calibri"/>
              </a:rPr>
              <a:t>，振兴特色农业。</a:t>
            </a:r>
          </a:p>
          <a:p>
            <a:pPr fontAlgn="auto">
              <a:lnSpc>
                <a:spcPct val="150000"/>
              </a:lnSpc>
            </a:pPr>
            <a:r>
              <a:rPr lang="zh-CN" altLang="en-US" sz="2000" b="1">
                <a:latin typeface="Calibri"/>
              </a:rPr>
              <a:t>运用经济生活知识，简要说明材料中的三个村庄是如何促进乡村振兴的。</a:t>
            </a:r>
          </a:p>
          <a:p>
            <a:pPr fontAlgn="auto">
              <a:lnSpc>
                <a:spcPct val="150000"/>
              </a:lnSpc>
            </a:pPr>
            <a:r>
              <a:rPr lang="zh-CN" altLang="en-US" sz="2000" b="1">
                <a:latin typeface="Calibri"/>
              </a:rPr>
              <a:t>【参考答案】</a:t>
            </a:r>
          </a:p>
          <a:p>
            <a:pPr fontAlgn="auto">
              <a:lnSpc>
                <a:spcPct val="150000"/>
              </a:lnSpc>
            </a:pPr>
            <a:r>
              <a:rPr lang="zh-CN" altLang="en-US" sz="2000" b="1">
                <a:latin typeface="Calibri"/>
              </a:rPr>
              <a:t>（</a:t>
            </a:r>
            <a:r>
              <a:rPr lang="en-US" altLang="zh-CN" sz="2000" b="1">
                <a:latin typeface="Calibri"/>
              </a:rPr>
              <a:t>1</a:t>
            </a:r>
            <a:r>
              <a:rPr lang="zh-CN" altLang="en-US" sz="2000" b="1">
                <a:latin typeface="Calibri"/>
              </a:rPr>
              <a:t>）</a:t>
            </a:r>
            <a:r>
              <a:rPr lang="en-US" altLang="zh-CN" sz="2000" b="1">
                <a:latin typeface="Calibri"/>
              </a:rPr>
              <a:t>M </a:t>
            </a:r>
            <a:r>
              <a:rPr lang="zh-CN" altLang="en-US" sz="2000" b="1">
                <a:latin typeface="Calibri"/>
              </a:rPr>
              <a:t>在积极推进农业农村现代化的进程中，大力发展特色旅游业、特色农业，有效促进农村非农产业的发展，拓宽农民增收途径。</a:t>
            </a:r>
          </a:p>
          <a:p>
            <a:pPr fontAlgn="auto">
              <a:lnSpc>
                <a:spcPct val="150000"/>
              </a:lnSpc>
            </a:pPr>
            <a:r>
              <a:rPr lang="zh-CN" altLang="en-US" sz="2000" b="1">
                <a:latin typeface="Calibri"/>
              </a:rPr>
              <a:t>（</a:t>
            </a:r>
            <a:r>
              <a:rPr lang="en-US" altLang="zh-CN" sz="2000" b="1">
                <a:latin typeface="Calibri"/>
              </a:rPr>
              <a:t>2</a:t>
            </a:r>
            <a:r>
              <a:rPr lang="zh-CN" altLang="en-US" sz="2000" b="1">
                <a:latin typeface="Calibri"/>
              </a:rPr>
              <a:t>）</a:t>
            </a:r>
            <a:r>
              <a:rPr lang="en-US" altLang="zh-CN" sz="2000" b="1">
                <a:latin typeface="Calibri"/>
              </a:rPr>
              <a:t>N</a:t>
            </a:r>
            <a:r>
              <a:rPr lang="zh-CN" altLang="en-US" sz="2000" b="1">
                <a:latin typeface="Calibri"/>
              </a:rPr>
              <a:t>村通过土地制度改革，发挥市场在资源配置中的决定性作用，促进土地流转，激发农村要素的活力，促进乡村振兴，为农民收入增长注入强劲动力。</a:t>
            </a:r>
          </a:p>
          <a:p>
            <a:pPr fontAlgn="auto">
              <a:lnSpc>
                <a:spcPct val="150000"/>
              </a:lnSpc>
            </a:pPr>
            <a:r>
              <a:rPr lang="zh-CN" altLang="en-US" sz="2000" b="1">
                <a:latin typeface="Calibri"/>
              </a:rPr>
              <a:t>（</a:t>
            </a:r>
            <a:r>
              <a:rPr lang="en-US" altLang="zh-CN" sz="2000" b="1">
                <a:latin typeface="Calibri"/>
              </a:rPr>
              <a:t>3</a:t>
            </a:r>
            <a:r>
              <a:rPr lang="zh-CN" altLang="en-US" sz="2000" b="1">
                <a:latin typeface="Calibri"/>
              </a:rPr>
              <a:t>）</a:t>
            </a:r>
            <a:r>
              <a:rPr lang="en-US" altLang="zh-CN" sz="2000" b="1">
                <a:latin typeface="Calibri"/>
              </a:rPr>
              <a:t>F</a:t>
            </a:r>
            <a:r>
              <a:rPr lang="zh-CN" altLang="en-US" sz="2000" b="1">
                <a:latin typeface="Calibri"/>
              </a:rPr>
              <a:t>村通过振兴集体经济组织，增强集体经济的实力，逐个解决土地撂荒问题，发展规模经济，促进农村发展。</a:t>
            </a:r>
          </a:p>
        </p:txBody>
      </p:sp>
    </p:spTree>
    <p:custDataLst>
      <p:tags r:id="rId2"/>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835" y="290195"/>
            <a:ext cx="11633200" cy="5262245"/>
          </a:xfrm>
          <a:prstGeom prst="rect">
            <a:avLst/>
          </a:prstGeom>
          <a:noFill/>
        </p:spPr>
        <p:txBody>
          <a:bodyPr wrap="square" rtlCol="0">
            <a:spAutoFit/>
          </a:bodyPr>
          <a:lstStyle/>
          <a:p>
            <a:pPr fontAlgn="auto">
              <a:lnSpc>
                <a:spcPct val="150000"/>
              </a:lnSpc>
            </a:pPr>
            <a:r>
              <a:rPr lang="zh-CN" altLang="en-US" sz="2400" b="1">
                <a:solidFill>
                  <a:srgbClr val="FF0000"/>
                </a:solidFill>
              </a:rPr>
              <a:t>【对应训练】</a:t>
            </a:r>
          </a:p>
          <a:p>
            <a:pPr fontAlgn="auto">
              <a:lnSpc>
                <a:spcPct val="150000"/>
              </a:lnSpc>
            </a:pPr>
            <a:r>
              <a:rPr lang="en-US" altLang="zh-CN" sz="2000" b="1">
                <a:latin typeface="Calibri"/>
              </a:rPr>
              <a:t>3.“</a:t>
            </a:r>
            <a:r>
              <a:rPr lang="zh-CN" altLang="en-US" sz="2000" b="1">
                <a:latin typeface="Calibri"/>
              </a:rPr>
              <a:t>农村富不富，关键看支部</a:t>
            </a:r>
            <a:r>
              <a:rPr lang="en-US" altLang="zh-CN" sz="2000" b="1">
                <a:latin typeface="Calibri"/>
              </a:rPr>
              <a:t>”</a:t>
            </a:r>
            <a:r>
              <a:rPr lang="zh-CN" altLang="en-US" sz="2000" b="1">
                <a:latin typeface="Calibri"/>
              </a:rPr>
              <a:t>。基层党组织是实施乡村振兴战略的</a:t>
            </a:r>
            <a:r>
              <a:rPr lang="en-US" altLang="zh-CN" sz="2000" b="1">
                <a:latin typeface="Calibri"/>
              </a:rPr>
              <a:t>“</a:t>
            </a:r>
            <a:r>
              <a:rPr lang="zh-CN" altLang="en-US" sz="2000" b="1">
                <a:latin typeface="Calibri"/>
              </a:rPr>
              <a:t>主心骨</a:t>
            </a:r>
            <a:r>
              <a:rPr lang="en-US" altLang="zh-CN" sz="2000" b="1">
                <a:latin typeface="Calibri"/>
              </a:rPr>
              <a:t>”</a:t>
            </a:r>
            <a:r>
              <a:rPr lang="zh-CN" altLang="en-US" sz="2000" b="1">
                <a:latin typeface="Calibri"/>
              </a:rPr>
              <a:t>。过去，内蒙古巴彦淖尔市五原县毛家桥村，村里民风不整，铺路的砖放在村口，一晚上就被偷光了。两年前，村里成立了村民小组党支部，同时，由村民推选产生村民小组理事会，代表村民对本小组内的公共事务开展管理和监督，村民小组党支部成员在村委会和理事会任职，对每个党员和村民建立诚信考评档案。一套</a:t>
            </a:r>
            <a:r>
              <a:rPr lang="en-US" altLang="zh-CN" sz="2000" b="1">
                <a:latin typeface="Calibri"/>
              </a:rPr>
              <a:t>“</a:t>
            </a:r>
            <a:r>
              <a:rPr lang="zh-CN" altLang="en-US" sz="2000" b="1">
                <a:latin typeface="Calibri"/>
              </a:rPr>
              <a:t>组合拳</a:t>
            </a:r>
            <a:r>
              <a:rPr lang="en-US" altLang="zh-CN" sz="2000" b="1">
                <a:latin typeface="Calibri"/>
              </a:rPr>
              <a:t>”</a:t>
            </a:r>
            <a:r>
              <a:rPr lang="zh-CN" altLang="en-US" sz="2000" b="1">
                <a:latin typeface="Calibri"/>
              </a:rPr>
              <a:t>打下来，村风村貌大变样。现在，道路整洁、杨柳依依，一派美丽乡村景象。</a:t>
            </a:r>
          </a:p>
          <a:p>
            <a:pPr fontAlgn="auto">
              <a:lnSpc>
                <a:spcPct val="150000"/>
              </a:lnSpc>
            </a:pPr>
            <a:r>
              <a:rPr lang="zh-CN" altLang="en-US" sz="2000" b="1">
                <a:latin typeface="Calibri"/>
              </a:rPr>
              <a:t>结合材料，运用政治生活知识，谈谈该村做法对走中国特色乡村振兴之路的启示。</a:t>
            </a:r>
          </a:p>
          <a:p>
            <a:pPr fontAlgn="auto">
              <a:lnSpc>
                <a:spcPct val="150000"/>
              </a:lnSpc>
            </a:pPr>
            <a:r>
              <a:rPr lang="zh-CN" altLang="en-US" sz="2000" b="1">
                <a:latin typeface="Calibri"/>
              </a:rPr>
              <a:t>【参考答案】</a:t>
            </a:r>
          </a:p>
          <a:p>
            <a:pPr fontAlgn="auto">
              <a:lnSpc>
                <a:spcPct val="150000"/>
              </a:lnSpc>
            </a:pPr>
            <a:r>
              <a:rPr lang="zh-CN" altLang="en-US" sz="2000" b="1">
                <a:latin typeface="Calibri"/>
              </a:rPr>
              <a:t>（</a:t>
            </a:r>
            <a:r>
              <a:rPr lang="en-US" altLang="zh-CN" sz="2000" b="1">
                <a:latin typeface="Calibri"/>
              </a:rPr>
              <a:t>1</a:t>
            </a:r>
            <a:r>
              <a:rPr lang="zh-CN" altLang="en-US" sz="2000" b="1">
                <a:latin typeface="Calibri"/>
              </a:rPr>
              <a:t>）坚持党对一切工作的领导，发挥党在乡村振兴过程中总揽全局、协调各方的作用。</a:t>
            </a:r>
          </a:p>
          <a:p>
            <a:pPr fontAlgn="auto">
              <a:lnSpc>
                <a:spcPct val="150000"/>
              </a:lnSpc>
            </a:pPr>
            <a:r>
              <a:rPr lang="zh-CN" altLang="en-US" sz="2000" b="1">
                <a:latin typeface="Calibri"/>
              </a:rPr>
              <a:t>（</a:t>
            </a:r>
            <a:r>
              <a:rPr lang="en-US" altLang="zh-CN" sz="2000" b="1">
                <a:latin typeface="Calibri"/>
              </a:rPr>
              <a:t>2</a:t>
            </a:r>
            <a:r>
              <a:rPr lang="zh-CN" altLang="en-US" sz="2000" b="1">
                <a:latin typeface="Calibri"/>
              </a:rPr>
              <a:t>）在乡村振兴中发挥基层党组织的战斗堡垒作用和共产党员的先锋模范作用</a:t>
            </a:r>
          </a:p>
          <a:p>
            <a:pPr fontAlgn="auto">
              <a:lnSpc>
                <a:spcPct val="150000"/>
              </a:lnSpc>
            </a:pPr>
            <a:r>
              <a:rPr lang="zh-CN" altLang="en-US" sz="2000" b="1">
                <a:latin typeface="Calibri"/>
              </a:rPr>
              <a:t>（</a:t>
            </a:r>
            <a:r>
              <a:rPr lang="en-US" altLang="zh-CN" sz="2000" b="1">
                <a:latin typeface="Calibri"/>
              </a:rPr>
              <a:t>3</a:t>
            </a:r>
            <a:r>
              <a:rPr lang="zh-CN" altLang="en-US" sz="2000" b="1">
                <a:latin typeface="Calibri"/>
              </a:rPr>
              <a:t>）丰富村民自治的实践形式，广大村民在村委会的带领下实现自我管理、自我教育和发展。</a:t>
            </a:r>
          </a:p>
        </p:txBody>
      </p:sp>
    </p:spTree>
    <p:custDataLst>
      <p:tags r:id="rId2"/>
    </p:custData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835" y="290195"/>
            <a:ext cx="11633200" cy="6185535"/>
          </a:xfrm>
          <a:prstGeom prst="rect">
            <a:avLst/>
          </a:prstGeom>
          <a:noFill/>
        </p:spPr>
        <p:txBody>
          <a:bodyPr wrap="square" rtlCol="0">
            <a:spAutoFit/>
          </a:bodyPr>
          <a:lstStyle/>
          <a:p>
            <a:pPr fontAlgn="auto">
              <a:lnSpc>
                <a:spcPct val="150000"/>
              </a:lnSpc>
            </a:pPr>
            <a:r>
              <a:rPr lang="zh-CN" altLang="en-US" sz="2400" b="1">
                <a:solidFill>
                  <a:srgbClr val="FF0000"/>
                </a:solidFill>
              </a:rPr>
              <a:t>【对应训练】</a:t>
            </a:r>
          </a:p>
          <a:p>
            <a:pPr fontAlgn="auto">
              <a:lnSpc>
                <a:spcPct val="150000"/>
              </a:lnSpc>
            </a:pPr>
            <a:r>
              <a:rPr lang="en-US" altLang="zh-CN" sz="2000" b="1">
                <a:latin typeface="Calibri"/>
              </a:rPr>
              <a:t>4.</a:t>
            </a:r>
            <a:r>
              <a:rPr lang="zh-CN" altLang="en-US" sz="2000" b="1">
                <a:latin typeface="Calibri"/>
              </a:rPr>
              <a:t>在改革开放进程中，潍坊人民善于创新创造，探索出工农一体化、农业产业化经营等先进经验，创造出全国闻名的诸城模式、寿光模式和潍坊模式。进入新时代，潍坊打造三个模式升级版，继续引领乡村振兴。潍坊市多滴形成的现代农业产业园除了直接销售、还探索特色农产品的深加工，推行</a:t>
            </a:r>
            <a:r>
              <a:rPr lang="en-US" altLang="zh-CN" sz="2000" b="1">
                <a:latin typeface="Calibri"/>
              </a:rPr>
              <a:t>“</a:t>
            </a:r>
            <a:r>
              <a:rPr lang="zh-CN" altLang="en-US" sz="2000" b="1">
                <a:latin typeface="Calibri"/>
              </a:rPr>
              <a:t>合作社</a:t>
            </a:r>
            <a:r>
              <a:rPr lang="en-US" altLang="zh-CN" sz="2000" b="1">
                <a:latin typeface="Calibri"/>
              </a:rPr>
              <a:t>+</a:t>
            </a:r>
            <a:r>
              <a:rPr lang="zh-CN" altLang="en-US" sz="2000" b="1">
                <a:latin typeface="Calibri"/>
              </a:rPr>
              <a:t>农户</a:t>
            </a:r>
            <a:r>
              <a:rPr lang="en-US" altLang="zh-CN" sz="2000" b="1">
                <a:latin typeface="Calibri"/>
              </a:rPr>
              <a:t>”“</a:t>
            </a:r>
            <a:r>
              <a:rPr lang="zh-CN" altLang="en-US" sz="2000" b="1">
                <a:latin typeface="Calibri"/>
              </a:rPr>
              <a:t>企业</a:t>
            </a:r>
            <a:r>
              <a:rPr lang="en-US" altLang="zh-CN" sz="2000" b="1">
                <a:latin typeface="Calibri"/>
              </a:rPr>
              <a:t>+</a:t>
            </a:r>
            <a:r>
              <a:rPr lang="zh-CN" altLang="en-US" sz="2000" b="1">
                <a:latin typeface="Calibri"/>
              </a:rPr>
              <a:t>基地</a:t>
            </a:r>
            <a:r>
              <a:rPr lang="en-US" altLang="zh-CN" sz="2000" b="1">
                <a:latin typeface="Calibri"/>
              </a:rPr>
              <a:t>+</a:t>
            </a:r>
            <a:r>
              <a:rPr lang="zh-CN" altLang="en-US" sz="2000" b="1">
                <a:latin typeface="Calibri"/>
              </a:rPr>
              <a:t>农户</a:t>
            </a:r>
            <a:r>
              <a:rPr lang="en-US" altLang="zh-CN" sz="2000" b="1">
                <a:latin typeface="Calibri"/>
              </a:rPr>
              <a:t>”</a:t>
            </a:r>
            <a:r>
              <a:rPr lang="zh-CN" altLang="en-US" sz="2000" b="1">
                <a:latin typeface="Calibri"/>
              </a:rPr>
              <a:t>等模式；在产业园的辐射带动下，周边乡村旅游、休闲农业、农村电商等第三产业得到迅猛发展，</a:t>
            </a:r>
            <a:r>
              <a:rPr lang="en-US" altLang="zh-CN" sz="2000" b="1">
                <a:latin typeface="Calibri"/>
              </a:rPr>
              <a:t>2018</a:t>
            </a:r>
            <a:r>
              <a:rPr lang="zh-CN" altLang="en-US" sz="2000" b="1">
                <a:latin typeface="Calibri"/>
              </a:rPr>
              <a:t>年农民人均可支配收入收入大幅增加。目前，潍坊市种植大户有</a:t>
            </a:r>
            <a:r>
              <a:rPr lang="en-US" altLang="zh-CN" sz="2000" b="1">
                <a:latin typeface="Calibri"/>
              </a:rPr>
              <a:t>6.8</a:t>
            </a:r>
            <a:r>
              <a:rPr lang="zh-CN" altLang="en-US" sz="2000" b="1">
                <a:latin typeface="Calibri"/>
              </a:rPr>
              <a:t>万家，农民合作社</a:t>
            </a:r>
            <a:r>
              <a:rPr lang="en-US" altLang="zh-CN" sz="2000" b="1">
                <a:latin typeface="Calibri"/>
              </a:rPr>
              <a:t>2.6</a:t>
            </a:r>
            <a:r>
              <a:rPr lang="zh-CN" altLang="en-US" sz="2000" b="1">
                <a:latin typeface="Calibri"/>
              </a:rPr>
              <a:t>万家、家庭农场</a:t>
            </a:r>
            <a:r>
              <a:rPr lang="en-US" altLang="zh-CN" sz="2000" b="1">
                <a:latin typeface="Calibri"/>
              </a:rPr>
              <a:t>7227</a:t>
            </a:r>
            <a:r>
              <a:rPr lang="zh-CN" altLang="en-US" sz="2000" b="1">
                <a:latin typeface="Calibri"/>
              </a:rPr>
              <a:t>家，农业龙头企业</a:t>
            </a:r>
            <a:r>
              <a:rPr lang="en-US" altLang="zh-CN" sz="2000" b="1">
                <a:latin typeface="Calibri"/>
              </a:rPr>
              <a:t>3100</a:t>
            </a:r>
            <a:r>
              <a:rPr lang="zh-CN" altLang="en-US" sz="2000" b="1">
                <a:latin typeface="Calibri"/>
              </a:rPr>
              <a:t>家，数量 山东之首。</a:t>
            </a:r>
          </a:p>
          <a:p>
            <a:pPr fontAlgn="auto">
              <a:lnSpc>
                <a:spcPct val="150000"/>
              </a:lnSpc>
            </a:pPr>
            <a:r>
              <a:rPr lang="zh-CN" altLang="en-US" sz="2000" b="1">
                <a:latin typeface="Calibri"/>
              </a:rPr>
              <a:t>结合材料和所学经济知识，分析潍坊市打造三个模式升级版为什么能助推乡村振兴。</a:t>
            </a:r>
          </a:p>
          <a:p>
            <a:pPr fontAlgn="auto">
              <a:lnSpc>
                <a:spcPct val="150000"/>
              </a:lnSpc>
            </a:pPr>
            <a:r>
              <a:rPr lang="zh-CN" altLang="en-US" sz="2000" b="1">
                <a:latin typeface="Calibri"/>
              </a:rPr>
              <a:t>【参考答案】</a:t>
            </a:r>
          </a:p>
          <a:p>
            <a:pPr fontAlgn="auto">
              <a:lnSpc>
                <a:spcPct val="150000"/>
              </a:lnSpc>
            </a:pPr>
            <a:r>
              <a:rPr lang="zh-CN" altLang="en-US" sz="2000" b="1">
                <a:latin typeface="Calibri"/>
              </a:rPr>
              <a:t>（</a:t>
            </a:r>
            <a:r>
              <a:rPr lang="en-US" altLang="zh-CN" sz="2000" b="1">
                <a:latin typeface="Calibri"/>
              </a:rPr>
              <a:t>1</a:t>
            </a:r>
            <a:r>
              <a:rPr lang="zh-CN" altLang="en-US" sz="2000" b="1">
                <a:latin typeface="Calibri"/>
              </a:rPr>
              <a:t>）推动农产品深加工，延伸农业产业链，会增加农产品附加值</a:t>
            </a:r>
          </a:p>
          <a:p>
            <a:pPr fontAlgn="auto">
              <a:lnSpc>
                <a:spcPct val="150000"/>
              </a:lnSpc>
            </a:pPr>
            <a:r>
              <a:rPr lang="zh-CN" altLang="en-US" sz="2000" b="1">
                <a:latin typeface="Calibri"/>
              </a:rPr>
              <a:t>（</a:t>
            </a:r>
            <a:r>
              <a:rPr lang="en-US" altLang="zh-CN" sz="2000" b="1">
                <a:latin typeface="Calibri"/>
              </a:rPr>
              <a:t>2</a:t>
            </a:r>
            <a:r>
              <a:rPr lang="zh-CN" altLang="en-US" sz="2000" b="1">
                <a:latin typeface="Calibri"/>
              </a:rPr>
              <a:t>）创新农业经营模式，发展适度规模经营，有利于拓宽农民增收空间</a:t>
            </a:r>
          </a:p>
          <a:p>
            <a:pPr fontAlgn="auto">
              <a:lnSpc>
                <a:spcPct val="150000"/>
              </a:lnSpc>
            </a:pPr>
            <a:r>
              <a:rPr lang="zh-CN" altLang="en-US" sz="2000" b="1">
                <a:latin typeface="Calibri"/>
              </a:rPr>
              <a:t>（</a:t>
            </a:r>
            <a:r>
              <a:rPr lang="en-US" altLang="zh-CN" sz="2000" b="1">
                <a:latin typeface="Calibri"/>
              </a:rPr>
              <a:t>3</a:t>
            </a:r>
            <a:r>
              <a:rPr lang="zh-CN" altLang="en-US" sz="2000" b="1">
                <a:latin typeface="Calibri"/>
              </a:rPr>
              <a:t>）通过利益连接机制，促进集群集约发展，可以培育新型农业经营主体，提升农业综合竞争力。</a:t>
            </a:r>
          </a:p>
          <a:p>
            <a:pPr fontAlgn="auto">
              <a:lnSpc>
                <a:spcPct val="150000"/>
              </a:lnSpc>
            </a:pPr>
            <a:r>
              <a:rPr lang="zh-CN" altLang="en-US" sz="2000" b="1">
                <a:latin typeface="Calibri"/>
              </a:rPr>
              <a:t>（</a:t>
            </a:r>
            <a:r>
              <a:rPr lang="en-US" altLang="zh-CN" sz="2000" b="1">
                <a:latin typeface="Calibri"/>
              </a:rPr>
              <a:t>4</a:t>
            </a:r>
            <a:r>
              <a:rPr lang="zh-CN" altLang="en-US" sz="2000" b="1">
                <a:latin typeface="Calibri"/>
              </a:rPr>
              <a:t>）构建农村产业融合发展体系，优化农村产业结构，能够更好地壮大农村发展新动能。</a:t>
            </a:r>
          </a:p>
        </p:txBody>
      </p:sp>
    </p:spTree>
    <p:custDataLst>
      <p:tags r:id="rId2"/>
    </p:custData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32740" y="321310"/>
            <a:ext cx="11526520" cy="5631180"/>
          </a:xfrm>
          <a:prstGeom prst="rect">
            <a:avLst/>
          </a:prstGeom>
          <a:noFill/>
        </p:spPr>
        <p:txBody>
          <a:bodyPr wrap="square" rtlCol="0">
            <a:spAutoFit/>
          </a:bodyPr>
          <a:lstStyle/>
          <a:p>
            <a:pPr fontAlgn="auto">
              <a:lnSpc>
                <a:spcPct val="150000"/>
              </a:lnSpc>
            </a:pPr>
            <a:r>
              <a:rPr lang="en-US" altLang="zh-CN" sz="2000" b="1"/>
              <a:t>   5.</a:t>
            </a:r>
            <a:r>
              <a:rPr lang="zh-CN" altLang="en-US" sz="2000" b="1"/>
              <a:t>2020年是脱贫攻坚决胜之年，某县立足全面打赢脱贫攻坚战，走出了一条特色脱贫之路。</a:t>
            </a:r>
          </a:p>
          <a:p>
            <a:pPr fontAlgn="auto">
              <a:lnSpc>
                <a:spcPct val="150000"/>
              </a:lnSpc>
            </a:pPr>
            <a:r>
              <a:rPr lang="zh-CN" altLang="en-US" sz="2000" b="1">
                <a:latin typeface="黑体" panose="02010609060101010101" charset="-122"/>
                <a:ea typeface="黑体" panose="02010609060101010101" charset="-122"/>
              </a:rPr>
              <a:t>镜头一</a:t>
            </a:r>
            <a:r>
              <a:rPr lang="en-US" altLang="zh-CN" sz="2000" b="1"/>
              <a:t>   </a:t>
            </a:r>
            <a:r>
              <a:rPr lang="zh-CN" altLang="en-US" sz="2000" b="1"/>
              <a:t>曾经的H村是远近闻名的省定重点贫困村。在党的坚强领导下，在县扶贫办的帮助下，村两委收回房前屋后闲置土地30亩，采取“村集体经营+农户管理”的模式。当年，该村集体经济收入就达到了10.72万元。</a:t>
            </a:r>
          </a:p>
          <a:p>
            <a:pPr fontAlgn="auto">
              <a:lnSpc>
                <a:spcPct val="150000"/>
              </a:lnSpc>
            </a:pPr>
            <a:r>
              <a:rPr lang="zh-CN" altLang="en-US" sz="2000" b="1">
                <a:latin typeface="黑体" panose="02010609060101010101" charset="-122"/>
                <a:ea typeface="黑体" panose="02010609060101010101" charset="-122"/>
              </a:rPr>
              <a:t>镜头二</a:t>
            </a:r>
            <a:r>
              <a:rPr lang="en-US" altLang="zh-CN" sz="2000" b="1">
                <a:latin typeface="黑体" panose="02010609060101010101" charset="-122"/>
                <a:ea typeface="黑体" panose="02010609060101010101" charset="-122"/>
              </a:rPr>
              <a:t>  </a:t>
            </a:r>
            <a:r>
              <a:rPr lang="zh-CN" altLang="en-US" sz="2000" b="1"/>
              <a:t>在该县F村，扶贫责任人正拿着手机扫描贫困户墙上的“扶贫二维码”，上传帮扶信息和收入变化。县扶贫APP平台可以清晰地看到贫困户的家庭状况、脱贫措施、脱贫成效等信息，实现了因户施策、精准帮扶。</a:t>
            </a:r>
          </a:p>
          <a:p>
            <a:pPr fontAlgn="auto">
              <a:lnSpc>
                <a:spcPct val="150000"/>
              </a:lnSpc>
            </a:pPr>
            <a:r>
              <a:rPr lang="zh-CN" altLang="en-US" sz="2000" b="1">
                <a:latin typeface="黑体" panose="02010609060101010101" charset="-122"/>
                <a:ea typeface="黑体" panose="02010609060101010101" charset="-122"/>
              </a:rPr>
              <a:t>镜头三</a:t>
            </a:r>
            <a:r>
              <a:rPr lang="en-US" altLang="zh-CN" sz="2000" b="1">
                <a:latin typeface="黑体" panose="02010609060101010101" charset="-122"/>
                <a:ea typeface="黑体" panose="02010609060101010101" charset="-122"/>
              </a:rPr>
              <a:t>  </a:t>
            </a:r>
            <a:r>
              <a:rPr lang="zh-CN" altLang="en-US" sz="2000" b="1"/>
              <a:t>在该县M村的扶贫驿站，30多名工人戴着口罩各自拿着钩针，动作娴熟地将一根根头发钩织到发套上。扶贫驿站的当家人陈女士曾经是村建档立卡贫困户，在镇扶贫办和妇联的帮助下，她到临近县一家经营假发编织的企业工作，经过三个月的努力，月工资就达到了6000多元。成功脱贫后，陈女士辞职回村租用村内的闲置场所，在村里创办了加工点，带领村民共同致富。</a:t>
            </a:r>
          </a:p>
          <a:p>
            <a:pPr fontAlgn="auto">
              <a:lnSpc>
                <a:spcPct val="150000"/>
              </a:lnSpc>
            </a:pPr>
            <a:r>
              <a:rPr lang="zh-CN" altLang="en-US" sz="2000" b="1"/>
              <a:t>结合材料，运用经济与社会的知识，分析该县的做法为扶贫脱贫提供了哪些宝贵经验</a:t>
            </a:r>
          </a:p>
        </p:txBody>
      </p:sp>
    </p:spTree>
    <p:custDataLst>
      <p:tags r:id="rId2"/>
    </p:custData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80365" y="466090"/>
            <a:ext cx="11430000" cy="4523105"/>
          </a:xfrm>
          <a:prstGeom prst="rect">
            <a:avLst/>
          </a:prstGeom>
          <a:noFill/>
        </p:spPr>
        <p:txBody>
          <a:bodyPr wrap="square" rtlCol="0">
            <a:spAutoFit/>
          </a:bodyPr>
          <a:lstStyle/>
          <a:p>
            <a:pPr fontAlgn="auto">
              <a:lnSpc>
                <a:spcPct val="150000"/>
              </a:lnSpc>
            </a:pPr>
            <a:r>
              <a:rPr lang="zh-CN" altLang="en-US" sz="2400" b="1"/>
              <a:t>【参考答案】</a:t>
            </a:r>
          </a:p>
          <a:p>
            <a:pPr fontAlgn="auto">
              <a:lnSpc>
                <a:spcPct val="150000"/>
              </a:lnSpc>
            </a:pPr>
            <a:r>
              <a:rPr lang="zh-CN" altLang="en-US" sz="2400" b="1"/>
              <a:t>①该县扶贫工作坚持党的领导，根据本地特点，发展特色农业，实现扶贫脱贫。</a:t>
            </a:r>
          </a:p>
          <a:p>
            <a:pPr fontAlgn="auto">
              <a:lnSpc>
                <a:spcPct val="150000"/>
              </a:lnSpc>
            </a:pPr>
            <a:r>
              <a:rPr lang="zh-CN" altLang="en-US" sz="2400" b="1"/>
              <a:t>②借助科技手段精准扶贫，利用扶贫APP平台提供的大数据，为实现因户施策提供了捷径。</a:t>
            </a:r>
          </a:p>
          <a:p>
            <a:pPr fontAlgn="auto">
              <a:lnSpc>
                <a:spcPct val="150000"/>
              </a:lnSpc>
            </a:pPr>
            <a:r>
              <a:rPr lang="zh-CN" altLang="en-US" sz="2400" b="1"/>
              <a:t>③重视把扶贫与获志、扶智结合起来，激发脱贫内生动力，引导广大群众依靠自己的双手实现脱贫致富。</a:t>
            </a:r>
          </a:p>
          <a:p>
            <a:pPr fontAlgn="auto">
              <a:lnSpc>
                <a:spcPct val="150000"/>
              </a:lnSpc>
            </a:pPr>
            <a:r>
              <a:rPr lang="zh-CN" altLang="en-US" sz="2400" b="1"/>
              <a:t>④鼓励先富帮后富，构建专项扶贫、行业扶贫、社会扶贫相互补充与协作的大扶贫格局。</a:t>
            </a:r>
          </a:p>
        </p:txBody>
      </p:sp>
      <p:pic>
        <p:nvPicPr>
          <p:cNvPr id="5" name="New picture"/>
          <p:cNvPicPr/>
          <p:nvPr/>
        </p:nvPicPr>
        <p:blipFill>
          <a:blip r:embed="rId2"/>
          <a:stretch>
            <a:fillRect/>
          </a:stretch>
        </p:blipFill>
        <p:spPr>
          <a:xfrm>
            <a:off x="10985500" y="11404600"/>
            <a:ext cx="317500" cy="241300"/>
          </a:xfrm>
          <a:prstGeom prst="cube">
            <a:avLst/>
          </a:prstGeom>
        </p:spPr>
      </p:pic>
    </p:spTree>
    <p:custDataLst>
      <p:tags r:id="rId3"/>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6.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custom20205176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17.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18.xml><?xml version="1.0" encoding="utf-8"?>
<p:tagLst xmlns:p="http://schemas.openxmlformats.org/presentationml/2006/main">
  <p:tag name="KSO_WM_BEAUTIFY_FLAG" val="#wm#"/>
  <p:tag name="KSO_WM_TEMPLATE_CATEGORY" val="custom"/>
  <p:tag name="KSO_WM_TEMPLATE_INDEX" val="20205176"/>
</p:tagLst>
</file>

<file path=ppt/tags/tag19.xml><?xml version="1.0" encoding="utf-8"?>
<p:tagLst xmlns:p="http://schemas.openxmlformats.org/presentationml/2006/main">
  <p:tag name="KSO_WM_BEAUTIFY_FLAG" val="#wm#"/>
  <p:tag name="KSO_WM_TEMPLATE_CATEGORY" val="custom"/>
  <p:tag name="KSO_WM_TEMPLATE_INDEX" val="20205176"/>
</p:tagLst>
</file>

<file path=ppt/tags/tag20.xml><?xml version="1.0" encoding="utf-8"?>
<p:tagLst xmlns:p="http://schemas.openxmlformats.org/presentationml/2006/main">
  <p:tag name="KSO_WM_BEAUTIFY_FLAG" val="#wm#"/>
  <p:tag name="KSO_WM_TEMPLATE_CATEGORY" val="custom"/>
  <p:tag name="KSO_WM_TEMPLATE_INDEX" val="20205176"/>
</p:tagLst>
</file>

<file path=ppt/tags/tag21.xml><?xml version="1.0" encoding="utf-8"?>
<p:tagLst xmlns:p="http://schemas.openxmlformats.org/presentationml/2006/main">
  <p:tag name="KSO_WM_BEAUTIFY_FLAG" val="#wm#"/>
  <p:tag name="KSO_WM_TEMPLATE_CATEGORY" val="custom"/>
  <p:tag name="KSO_WM_TEMPLATE_INDEX" val="20205176"/>
</p:tagLst>
</file>

<file path=ppt/tags/tag22.xml><?xml version="1.0" encoding="utf-8"?>
<p:tagLst xmlns:p="http://schemas.openxmlformats.org/presentationml/2006/main">
  <p:tag name="KSO_WM_BEAUTIFY_FLAG" val="#wm#"/>
  <p:tag name="KSO_WM_TEMPLATE_CATEGORY" val="custom"/>
  <p:tag name="KSO_WM_TEMPLATE_INDEX" val="20205176"/>
</p:tagLst>
</file>

<file path=ppt/tags/tag23.xml><?xml version="1.0" encoding="utf-8"?>
<p:tagLst xmlns:p="http://schemas.openxmlformats.org/presentationml/2006/main">
  <p:tag name="KSO_WM_BEAUTIFY_FLAG" val="#wm#"/>
  <p:tag name="KSO_WM_TEMPLATE_CATEGORY" val="custom"/>
  <p:tag name="KSO_WM_TEMPLATE_INDEX" val="20205176"/>
</p:tagLst>
</file>

<file path=ppt/tags/tag24.xml><?xml version="1.0" encoding="utf-8"?>
<p:tagLst xmlns:p="http://schemas.openxmlformats.org/presentationml/2006/main">
  <p:tag name="KSO_WM_BEAUTIFY_FLAG" val="#wm#"/>
  <p:tag name="KSO_WM_TEMPLATE_CATEGORY" val="custom"/>
  <p:tag name="KSO_WM_TEMPLATE_INDEX" val="20205176"/>
</p:tagLst>
</file>

<file path=ppt/tags/tag25.xml><?xml version="1.0" encoding="utf-8"?>
<p:tagLst xmlns:p="http://schemas.openxmlformats.org/presentationml/2006/main">
  <p:tag name="KSO_WM_BEAUTIFY_FLAG" val="#wm#"/>
  <p:tag name="KSO_WM_TEMPLATE_CATEGORY" val="custom"/>
  <p:tag name="KSO_WM_TEMPLATE_INDEX" val="20205176"/>
</p:tagLst>
</file>

<file path=ppt/tags/tag26.xml><?xml version="1.0" encoding="utf-8"?>
<p:tagLst xmlns:p="http://schemas.openxmlformats.org/presentationml/2006/main">
  <p:tag name="KSO_WM_BEAUTIFY_FLAG" val="#wm#"/>
  <p:tag name="KSO_WM_TEMPLATE_CATEGORY" val="custom"/>
  <p:tag name="KSO_WM_TEMPLATE_INDEX" val="20205176"/>
</p:tagLst>
</file>

<file path=ppt/tags/tag27.xml><?xml version="1.0" encoding="utf-8"?>
<p:tagLst xmlns:p="http://schemas.openxmlformats.org/presentationml/2006/main">
  <p:tag name="KSO_WM_BEAUTIFY_FLAG" val="#wm#"/>
  <p:tag name="KSO_WM_TEMPLATE_CATEGORY" val="custom"/>
  <p:tag name="KSO_WM_TEMPLATE_INDEX" val="20205176"/>
</p:tagLst>
</file>

<file path=ppt/tags/tag28.xml><?xml version="1.0" encoding="utf-8"?>
<p:tagLst xmlns:p="http://schemas.openxmlformats.org/presentationml/2006/main">
  <p:tag name="KSO_WM_BEAUTIFY_FLAG" val="#wm#"/>
  <p:tag name="KSO_WM_TEMPLATE_CATEGORY" val="custom"/>
  <p:tag name="KSO_WM_TEMPLATE_INDEX" val="20205176"/>
</p:tagLst>
</file>

<file path=ppt/tags/tag29.xml><?xml version="1.0" encoding="utf-8"?>
<p:tagLst xmlns:p="http://schemas.openxmlformats.org/presentationml/2006/main">
  <p:tag name="KSO_WM_BEAUTIFY_FLAG" val="#wm#"/>
  <p:tag name="KSO_WM_TEMPLATE_CATEGORY" val="custom"/>
  <p:tag name="KSO_WM_TEMPLATE_INDEX" val="20205176"/>
</p:tagLst>
</file>

<file path=ppt/tags/tag30.xml><?xml version="1.0" encoding="utf-8"?>
<p:tagLst xmlns:p="http://schemas.openxmlformats.org/presentationml/2006/main">
  <p:tag name="KSO_WM_BEAUTIFY_FLAG" val="#wm#"/>
  <p:tag name="KSO_WM_TEMPLATE_CATEGORY" val="custom"/>
  <p:tag name="KSO_WM_TEMPLATE_INDEX" val="20205176"/>
</p:tagLst>
</file>

<file path=ppt/tags/tag31.xml><?xml version="1.0" encoding="utf-8"?>
<p:tagLst xmlns:p="http://schemas.openxmlformats.org/presentationml/2006/main">
  <p:tag name="KSO_WM_BEAUTIFY_FLAG" val="#wm#"/>
  <p:tag name="KSO_WM_TEMPLATE_CATEGORY" val="custom"/>
  <p:tag name="KSO_WM_TEMPLATE_INDEX" val="20205176"/>
</p:tagLst>
</file>

<file path=ppt/tags/tag32.xml><?xml version="1.0" encoding="utf-8"?>
<p:tagLst xmlns:p="http://schemas.openxmlformats.org/presentationml/2006/main">
  <p:tag name="KSO_WM_BEAUTIFY_FLAG" val="#wm#"/>
  <p:tag name="KSO_WM_TEMPLATE_CATEGORY" val="custom"/>
  <p:tag name="KSO_WM_TEMPLATE_INDEX" val="20205176"/>
</p:tagLst>
</file>

<file path=ppt/tags/tag33.xml><?xml version="1.0" encoding="utf-8"?>
<p:tagLst xmlns:p="http://schemas.openxmlformats.org/presentationml/2006/main">
  <p:tag name="KSO_WM_BEAUTIFY_FLAG" val="#wm#"/>
  <p:tag name="KSO_WM_TEMPLATE_CATEGORY" val="custom"/>
  <p:tag name="KSO_WM_TEMPLATE_INDEX" val="20205176"/>
</p:tagLst>
</file>

<file path=ppt/tags/tag34.xml><?xml version="1.0" encoding="utf-8"?>
<p:tagLst xmlns:p="http://schemas.openxmlformats.org/presentationml/2006/main">
  <p:tag name="KSO_WM_BEAUTIFY_FLAG" val="#wm#"/>
  <p:tag name="KSO_WM_TEMPLATE_CATEGORY" val="custom"/>
  <p:tag name="KSO_WM_TEMPLATE_INDEX" val="20205176"/>
</p:tagLst>
</file>

<file path=ppt/tags/tag35.xml><?xml version="1.0" encoding="utf-8"?>
<p:tagLst xmlns:p="http://schemas.openxmlformats.org/presentationml/2006/main">
  <p:tag name="KSO_WM_BEAUTIFY_FLAG" val="#wm#"/>
  <p:tag name="KSO_WM_TEMPLATE_CATEGORY" val="custom"/>
  <p:tag name="KSO_WM_TEMPLATE_INDEX" val="20205176"/>
</p:tagLst>
</file>

<file path=ppt/tags/tag36.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丝状">
  <a:themeElements>
    <a:clrScheme name="丝状">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丝状">
      <a:majorFont>
        <a:latin typeface="Century Gothic" panose="020b0502020202020204"/>
        <a:ea typeface="Arial"/>
        <a:cs typeface="Arial"/>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Arial"/>
        <a:cs typeface="Arial"/>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丝状">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107</Paragraphs>
  <Slides>19</Slides>
  <Notes>1</Notes>
  <TotalTime>0</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19</vt:i4>
      </vt:variant>
    </vt:vector>
  </HeadingPairs>
  <TitlesOfParts>
    <vt:vector baseType="lpstr" size="27">
      <vt:lpstr>Arial</vt:lpstr>
      <vt:lpstr>Century Gothic</vt:lpstr>
      <vt:lpstr>Wingdings 3</vt:lpstr>
      <vt:lpstr>Calibri Light</vt:lpstr>
      <vt:lpstr>Calibri</vt:lpstr>
      <vt:lpstr>微软雅黑</vt:lpstr>
      <vt:lpstr>黑体</vt:lpstr>
      <vt:lpstr>丝状</vt:lpstr>
      <vt:lpstr>加快农业农村现代化，全面推进乡村振兴</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2022-04-06T14:38:22.512</cp:lastPrinted>
  <dcterms:created xsi:type="dcterms:W3CDTF">2022-04-06T14:38:22Z</dcterms:created>
  <dcterms:modified xsi:type="dcterms:W3CDTF">2022-04-06T06:38:22Z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