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6" r:id="rId2"/>
    <p:sldId id="257" r:id="rId3"/>
    <p:sldId id="272" r:id="rId4"/>
    <p:sldId id="258" r:id="rId5"/>
    <p:sldId id="259" r:id="rId6"/>
    <p:sldId id="260" r:id="rId7"/>
    <p:sldId id="261" r:id="rId8"/>
    <p:sldId id="262" r:id="rId9"/>
    <p:sldId id="266" r:id="rId10"/>
    <p:sldId id="267" r:id="rId11"/>
    <p:sldId id="268" r:id="rId12"/>
    <p:sldId id="271" r:id="rId13"/>
    <p:sldId id="270" r:id="rId14"/>
    <p:sldId id="269" r:id="rId15"/>
    <p:sldId id="263" r:id="rId16"/>
    <p:sldId id="264" r:id="rId17"/>
    <p:sldId id="265" r:id="rId18"/>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912"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6" name="Rounded Rectangle 15"/>
          <p:cNvSpPr/>
          <p:nvPr/>
        </p:nvSpPr>
        <p:spPr>
          <a:xfrm>
            <a:off x="228600" y="171450"/>
            <a:ext cx="8695944" cy="452628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4015472"/>
            <a:ext cx="8723376" cy="998685"/>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200150"/>
            <a:ext cx="7772400" cy="1335081"/>
          </a:xfrm>
        </p:spPr>
        <p:txBody>
          <a:bodyPr anchor="b">
            <a:normAutofit/>
          </a:bodyPr>
          <a:lstStyle>
            <a:lvl1pPr>
              <a:defRPr sz="4400">
                <a:solidFill>
                  <a:srgbClr val="FFFFFF"/>
                </a:solidFill>
              </a:defRPr>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371600" y="2667001"/>
            <a:ext cx="6400800" cy="11049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79707F-7066-4784-AD69-7825CCCDF1CA}"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79707F-7066-4784-AD69-7825CCCDF1CA}" type="slidenum">
              <a:rPr lang="zh-CN" altLang="en-US" smtClean="0"/>
              <a:t>‹#›</a:t>
            </a:fld>
            <a:endParaRPr lang="zh-CN" altLang="en-US"/>
          </a:p>
        </p:txBody>
      </p:sp>
      <p:sp>
        <p:nvSpPr>
          <p:cNvPr id="7" name="Title 6"/>
          <p:cNvSpPr>
            <a:spLocks noGrp="1"/>
          </p:cNvSpPr>
          <p:nvPr>
            <p:ph type="title"/>
          </p:nvPr>
        </p:nvSpPr>
        <p:spPr/>
        <p:txBody>
          <a:bodyPr/>
          <a:lstStyle/>
          <a:p>
            <a:r>
              <a:rPr lang="zh-CN" altLang="en-US" smtClean="0"/>
              <a:t>单击此处编辑母版标题样式</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14" name="Rounded Rectangle 13"/>
          <p:cNvSpPr/>
          <p:nvPr/>
        </p:nvSpPr>
        <p:spPr>
          <a:xfrm>
            <a:off x="228600" y="171450"/>
            <a:ext cx="8695944" cy="3552444"/>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9" y="3152694"/>
            <a:ext cx="2876429" cy="53552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3056467"/>
            <a:ext cx="5544515" cy="637604"/>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3065672"/>
            <a:ext cx="5467980" cy="580704"/>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3055631"/>
            <a:ext cx="3308000" cy="488662"/>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3043916"/>
            <a:ext cx="8723376" cy="997406"/>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1847670"/>
            <a:ext cx="7772400" cy="1143000"/>
          </a:xfrm>
        </p:spPr>
        <p:txBody>
          <a:bodyPr anchor="t">
            <a:normAutofit/>
          </a:bodyPr>
          <a:lstStyle>
            <a:lvl1pPr algn="ctr">
              <a:defRPr sz="4400" b="0" cap="none"/>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367365" y="1078086"/>
            <a:ext cx="6417734" cy="70485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79707F-7066-4784-AD69-7825CCCDF1CA}"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5" name="Date Placeholder 4"/>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379707F-7066-4784-AD69-7825CCCDF1CA}" type="slidenum">
              <a:rPr lang="zh-CN" altLang="en-US" smtClean="0"/>
              <a:t>‹#›</a:t>
            </a:fld>
            <a:endParaRPr lang="zh-CN" altLang="en-US"/>
          </a:p>
        </p:txBody>
      </p:sp>
      <p:sp>
        <p:nvSpPr>
          <p:cNvPr id="9" name="Content Placeholder 8"/>
          <p:cNvSpPr>
            <a:spLocks noGrp="1"/>
          </p:cNvSpPr>
          <p:nvPr>
            <p:ph sz="quarter" idx="13"/>
          </p:nvPr>
        </p:nvSpPr>
        <p:spPr>
          <a:xfrm>
            <a:off x="676655" y="2009394"/>
            <a:ext cx="3822192" cy="258546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11" name="Content Placeholder 10"/>
          <p:cNvSpPr>
            <a:spLocks noGrp="1"/>
          </p:cNvSpPr>
          <p:nvPr>
            <p:ph sz="quarter" idx="14"/>
          </p:nvPr>
        </p:nvSpPr>
        <p:spPr>
          <a:xfrm>
            <a:off x="4645152" y="2009394"/>
            <a:ext cx="3822192" cy="258546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676656" y="2008585"/>
            <a:ext cx="3822192" cy="47982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677333" y="2571751"/>
            <a:ext cx="3820055" cy="2022872"/>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48200" y="2008585"/>
            <a:ext cx="3822192" cy="47982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025" y="2571751"/>
            <a:ext cx="3822192" cy="2022872"/>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379707F-7066-4784-AD69-7825CCCDF1CA}"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379707F-7066-4784-AD69-7825CCCDF1CA}"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12" name="Rounded Rectangle 11"/>
          <p:cNvSpPr/>
          <p:nvPr/>
        </p:nvSpPr>
        <p:spPr>
          <a:xfrm>
            <a:off x="228600" y="171450"/>
            <a:ext cx="8695944" cy="10698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535643"/>
            <a:ext cx="8723376" cy="997406"/>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379707F-7066-4784-AD69-7825CCCDF1CA}"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15" name="Rounded Rectangle 14"/>
          <p:cNvSpPr/>
          <p:nvPr/>
        </p:nvSpPr>
        <p:spPr>
          <a:xfrm>
            <a:off x="228600" y="171450"/>
            <a:ext cx="8695944" cy="10698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379707F-7066-4784-AD69-7825CCCDF1CA}" type="slidenum">
              <a:rPr lang="zh-CN" altLang="en-US" smtClean="0"/>
              <a:t>‹#›</a:t>
            </a:fld>
            <a:endParaRPr lang="zh-CN" altLang="en-US"/>
          </a:p>
        </p:txBody>
      </p:sp>
      <p:sp>
        <p:nvSpPr>
          <p:cNvPr id="4" name="Text Placeholder 3"/>
          <p:cNvSpPr>
            <a:spLocks noGrp="1"/>
          </p:cNvSpPr>
          <p:nvPr>
            <p:ph type="body" sz="half" idx="2"/>
          </p:nvPr>
        </p:nvSpPr>
        <p:spPr>
          <a:xfrm>
            <a:off x="914400" y="2686050"/>
            <a:ext cx="3352800" cy="142875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grpSp>
        <p:nvGrpSpPr>
          <p:cNvPr id="2" name="Group 23"/>
          <p:cNvGrpSpPr>
            <a:grpSpLocks noChangeAspect="1"/>
          </p:cNvGrpSpPr>
          <p:nvPr/>
        </p:nvGrpSpPr>
        <p:grpSpPr bwMode="hidden">
          <a:xfrm>
            <a:off x="211665" y="535643"/>
            <a:ext cx="8723376" cy="998685"/>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1714500"/>
            <a:ext cx="3352800" cy="939546"/>
          </a:xfrm>
        </p:spPr>
        <p:txBody>
          <a:bodyPr anchor="b">
            <a:noAutofit/>
          </a:bodyPr>
          <a:lstStyle>
            <a:lvl1pPr algn="l">
              <a:defRPr sz="3200">
                <a:solidFill>
                  <a:schemeClr val="tx2"/>
                </a:solidFill>
              </a:defRPr>
            </a:lvl1pPr>
          </a:lstStyle>
          <a:p>
            <a:r>
              <a:rPr lang="zh-CN" altLang="en-US" smtClean="0"/>
              <a:t>单击此处编辑母版标题样式</a:t>
            </a:r>
            <a:endParaRPr lang="en-US" dirty="0"/>
          </a:p>
        </p:txBody>
      </p:sp>
      <p:sp>
        <p:nvSpPr>
          <p:cNvPr id="3" name="Content Placeholder 2"/>
          <p:cNvSpPr>
            <a:spLocks noGrp="1"/>
          </p:cNvSpPr>
          <p:nvPr>
            <p:ph idx="1"/>
          </p:nvPr>
        </p:nvSpPr>
        <p:spPr>
          <a:xfrm>
            <a:off x="4651962" y="1371600"/>
            <a:ext cx="3904076" cy="28575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5" name="Rounded Rectangle 14"/>
          <p:cNvSpPr/>
          <p:nvPr/>
        </p:nvSpPr>
        <p:spPr>
          <a:xfrm>
            <a:off x="228600" y="171450"/>
            <a:ext cx="8695944" cy="452628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4015472"/>
            <a:ext cx="8723376" cy="998685"/>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6" y="254000"/>
            <a:ext cx="3812645" cy="1822451"/>
          </a:xfrm>
        </p:spPr>
        <p:txBody>
          <a:bodyPr anchor="b">
            <a:normAutofit/>
          </a:bodyPr>
          <a:lstStyle>
            <a:lvl1pPr algn="l">
              <a:defRPr sz="2800" b="0">
                <a:solidFill>
                  <a:srgbClr val="FFFFFF"/>
                </a:solidFill>
              </a:defRPr>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a:off x="4868334" y="2089150"/>
            <a:ext cx="3818467" cy="18161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379707F-7066-4784-AD69-7825CCCDF1CA}" type="slidenum">
              <a:rPr lang="zh-CN" altLang="en-US" smtClean="0"/>
              <a:t>‹#›</a:t>
            </a:fld>
            <a:endParaRPr lang="zh-CN" altLang="en-US"/>
          </a:p>
        </p:txBody>
      </p:sp>
      <p:sp>
        <p:nvSpPr>
          <p:cNvPr id="3" name="Picture Placeholder 2"/>
          <p:cNvSpPr>
            <a:spLocks noGrp="1"/>
          </p:cNvSpPr>
          <p:nvPr>
            <p:ph type="pic" idx="1"/>
          </p:nvPr>
        </p:nvSpPr>
        <p:spPr>
          <a:xfrm>
            <a:off x="838200" y="1028700"/>
            <a:ext cx="3566160" cy="219456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79707F-7066-4784-AD69-7825CCCDF1CA}"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1" name="Rounded Rectangle 20"/>
          <p:cNvSpPr/>
          <p:nvPr/>
        </p:nvSpPr>
        <p:spPr bwMode="hidden">
          <a:xfrm>
            <a:off x="228600" y="171450"/>
            <a:ext cx="8695944" cy="10698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4345566-91C6-405E-9B67-904030E8195F}" type="datetimeFigureOut">
              <a:rPr lang="zh-CN" altLang="en-US" smtClean="0"/>
              <a:t>2019/12/5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79707F-7066-4784-AD69-7825CCCDF1CA}" type="slidenum">
              <a:rPr lang="zh-CN" altLang="en-US" smtClean="0"/>
              <a:t>‹#›</a:t>
            </a:fld>
            <a:endParaRPr lang="zh-CN" altLang="en-US"/>
          </a:p>
        </p:txBody>
      </p:sp>
      <p:grpSp>
        <p:nvGrpSpPr>
          <p:cNvPr id="15" name="Group 14"/>
          <p:cNvGrpSpPr>
            <a:grpSpLocks noChangeAspect="1"/>
          </p:cNvGrpSpPr>
          <p:nvPr/>
        </p:nvGrpSpPr>
        <p:grpSpPr bwMode="hidden">
          <a:xfrm>
            <a:off x="211665" y="535643"/>
            <a:ext cx="8723376" cy="998685"/>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085850"/>
            <a:ext cx="2057400" cy="3365500"/>
          </a:xfrm>
        </p:spPr>
        <p:txBody>
          <a:bodyPr vert="eaVert" anchor="ctr"/>
          <a:lstStyle>
            <a:lvl1pPr algn="l">
              <a:defRPr>
                <a:solidFill>
                  <a:schemeClr val="tx2"/>
                </a:solidFill>
              </a:defRPr>
            </a:lvl1p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57200" y="1085850"/>
            <a:ext cx="6019800" cy="3365501"/>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77878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171450"/>
            <a:ext cx="8695944" cy="185166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259572"/>
            <a:ext cx="8723376" cy="997406"/>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253746"/>
            <a:ext cx="8229600" cy="939546"/>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4" name="Date Placeholder 3"/>
          <p:cNvSpPr>
            <a:spLocks noGrp="1"/>
          </p:cNvSpPr>
          <p:nvPr>
            <p:ph type="dt" sz="half" idx="2"/>
          </p:nvPr>
        </p:nvSpPr>
        <p:spPr>
          <a:xfrm>
            <a:off x="5163672" y="4687623"/>
            <a:ext cx="3786690" cy="273844"/>
          </a:xfrm>
          <a:prstGeom prst="rect">
            <a:avLst/>
          </a:prstGeom>
        </p:spPr>
        <p:txBody>
          <a:bodyPr vert="horz" lIns="91440" tIns="45720" rIns="91440" bIns="45720" rtlCol="0" anchor="ctr"/>
          <a:lstStyle>
            <a:lvl1pPr algn="r">
              <a:defRPr sz="1000">
                <a:solidFill>
                  <a:schemeClr val="tx2"/>
                </a:solidFill>
              </a:defRPr>
            </a:lvl1pPr>
          </a:lstStyle>
          <a:p>
            <a:fld id="{74345566-91C6-405E-9B67-904030E8195F}" type="datetimeFigureOut">
              <a:rPr lang="zh-CN" altLang="en-US" smtClean="0"/>
              <a:t>2019/12/5</a:t>
            </a:fld>
            <a:endParaRPr lang="zh-CN" altLang="en-US"/>
          </a:p>
        </p:txBody>
      </p:sp>
      <p:sp>
        <p:nvSpPr>
          <p:cNvPr id="5" name="Footer Placeholder 4"/>
          <p:cNvSpPr>
            <a:spLocks noGrp="1"/>
          </p:cNvSpPr>
          <p:nvPr>
            <p:ph type="ftr" sz="quarter" idx="3"/>
          </p:nvPr>
        </p:nvSpPr>
        <p:spPr>
          <a:xfrm>
            <a:off x="193639" y="4687623"/>
            <a:ext cx="3786691" cy="273844"/>
          </a:xfrm>
          <a:prstGeom prst="rect">
            <a:avLst/>
          </a:prstGeom>
        </p:spPr>
        <p:txBody>
          <a:bodyPr vert="horz" lIns="91440" tIns="45720" rIns="91440" bIns="45720" rtlCol="0" anchor="ctr"/>
          <a:lstStyle>
            <a:lvl1pPr algn="l">
              <a:defRPr sz="1000">
                <a:solidFill>
                  <a:schemeClr val="tx2"/>
                </a:solidFill>
              </a:defRPr>
            </a:lvl1pPr>
          </a:lstStyle>
          <a:p>
            <a:endParaRPr lang="zh-CN" altLang="en-US"/>
          </a:p>
        </p:txBody>
      </p:sp>
      <p:sp>
        <p:nvSpPr>
          <p:cNvPr id="6" name="Slide Number Placeholder 5"/>
          <p:cNvSpPr>
            <a:spLocks noGrp="1"/>
          </p:cNvSpPr>
          <p:nvPr>
            <p:ph type="sldNum" sz="quarter" idx="4"/>
          </p:nvPr>
        </p:nvSpPr>
        <p:spPr>
          <a:xfrm>
            <a:off x="3991088" y="4687623"/>
            <a:ext cx="1161826" cy="273844"/>
          </a:xfrm>
          <a:prstGeom prst="rect">
            <a:avLst/>
          </a:prstGeom>
        </p:spPr>
        <p:txBody>
          <a:bodyPr vert="horz" lIns="91440" tIns="45720" rIns="91440" bIns="45720" rtlCol="0" anchor="ctr"/>
          <a:lstStyle>
            <a:lvl1pPr algn="ctr">
              <a:defRPr sz="1000">
                <a:solidFill>
                  <a:schemeClr val="tx2"/>
                </a:solidFill>
              </a:defRPr>
            </a:lvl1pPr>
          </a:lstStyle>
          <a:p>
            <a:fld id="{7379707F-7066-4784-AD69-7825CCCDF1CA}" type="slidenum">
              <a:rPr lang="zh-CN" altLang="en-US" smtClean="0"/>
              <a:t>‹#›</a:t>
            </a:fld>
            <a:endParaRPr lang="zh-CN" altLang="en-US"/>
          </a:p>
        </p:txBody>
      </p:sp>
      <p:sp>
        <p:nvSpPr>
          <p:cNvPr id="3" name="Text Placeholder 2"/>
          <p:cNvSpPr>
            <a:spLocks noGrp="1"/>
          </p:cNvSpPr>
          <p:nvPr>
            <p:ph type="body" idx="1"/>
          </p:nvPr>
        </p:nvSpPr>
        <p:spPr>
          <a:xfrm>
            <a:off x="872068" y="2006600"/>
            <a:ext cx="7408333" cy="258802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47664" y="2067694"/>
            <a:ext cx="6408712" cy="769441"/>
          </a:xfrm>
          <a:prstGeom prst="rect">
            <a:avLst/>
          </a:prstGeom>
        </p:spPr>
        <p:txBody>
          <a:bodyPr wrap="square">
            <a:spAutoFit/>
          </a:bodyPr>
          <a:lstStyle/>
          <a:p>
            <a:pPr algn="ctr"/>
            <a:r>
              <a:rPr lang="zh-CN" altLang="zh-CN" sz="4400" b="1" dirty="0" smtClean="0">
                <a:latin typeface="华文隶书" panose="02010800040101010101" pitchFamily="2" charset="-122"/>
                <a:ea typeface="华文隶书" panose="02010800040101010101" pitchFamily="2" charset="-122"/>
              </a:rPr>
              <a:t>物质与意识的辩证关系</a:t>
            </a:r>
            <a:endParaRPr lang="zh-CN" altLang="en-US" sz="4400" dirty="0">
              <a:latin typeface="华文隶书" panose="02010800040101010101" pitchFamily="2" charset="-122"/>
              <a:ea typeface="华文隶书" panose="02010800040101010101" pitchFamily="2" charset="-122"/>
            </a:endParaRPr>
          </a:p>
        </p:txBody>
      </p:sp>
      <p:sp>
        <p:nvSpPr>
          <p:cNvPr id="5" name="矩形 4"/>
          <p:cNvSpPr/>
          <p:nvPr/>
        </p:nvSpPr>
        <p:spPr>
          <a:xfrm>
            <a:off x="183431" y="555526"/>
            <a:ext cx="4206601" cy="461665"/>
          </a:xfrm>
          <a:prstGeom prst="rect">
            <a:avLst/>
          </a:prstGeom>
        </p:spPr>
        <p:txBody>
          <a:bodyPr wrap="none">
            <a:spAutoFit/>
          </a:bodyPr>
          <a:lstStyle/>
          <a:p>
            <a:pPr algn="ctr"/>
            <a:r>
              <a:rPr lang="zh-CN" altLang="zh-CN" sz="2400" b="1" dirty="0" smtClean="0">
                <a:latin typeface="方正舒体" panose="02010601030101010101" pitchFamily="2" charset="-122"/>
                <a:ea typeface="方正舒体" panose="02010601030101010101" pitchFamily="2" charset="-122"/>
              </a:rPr>
              <a:t>《生活与哲学》第二单元复习</a:t>
            </a:r>
            <a:endParaRPr lang="zh-CN" altLang="zh-CN" sz="2400" dirty="0">
              <a:latin typeface="方正舒体" panose="02010601030101010101" pitchFamily="2" charset="-122"/>
              <a:ea typeface="方正舒体" panose="02010601030101010101" pitchFamily="2" charset="-122"/>
            </a:endParaRPr>
          </a:p>
        </p:txBody>
      </p:sp>
    </p:spTree>
    <p:extLst>
      <p:ext uri="{BB962C8B-B14F-4D97-AF65-F5344CB8AC3E}">
        <p14:creationId xmlns:p14="http://schemas.microsoft.com/office/powerpoint/2010/main" val="3048402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957555086"/>
              </p:ext>
            </p:extLst>
          </p:nvPr>
        </p:nvGraphicFramePr>
        <p:xfrm>
          <a:off x="395536" y="1131590"/>
          <a:ext cx="8496944" cy="3010128"/>
        </p:xfrm>
        <a:graphic>
          <a:graphicData uri="http://schemas.openxmlformats.org/drawingml/2006/table">
            <a:tbl>
              <a:tblPr>
                <a:tableStyleId>{5C22544A-7EE6-4342-B048-85BDC9FD1C3A}</a:tableStyleId>
              </a:tblPr>
              <a:tblGrid>
                <a:gridCol w="1982305"/>
                <a:gridCol w="2246054"/>
                <a:gridCol w="4268585"/>
              </a:tblGrid>
              <a:tr h="550504">
                <a:tc>
                  <a:txBody>
                    <a:bodyPr/>
                    <a:lstStyle/>
                    <a:p>
                      <a:pPr algn="just">
                        <a:spcAft>
                          <a:spcPts val="0"/>
                        </a:spcAft>
                      </a:pPr>
                      <a:r>
                        <a:rPr lang="zh-CN" sz="2000" b="1" kern="100" dirty="0">
                          <a:effectLst/>
                        </a:rPr>
                        <a:t>考点展示</a:t>
                      </a:r>
                      <a:endParaRPr lang="zh-CN" sz="2000" b="1" kern="100" dirty="0">
                        <a:effectLst/>
                        <a:latin typeface="Calibri"/>
                        <a:ea typeface="宋体"/>
                        <a:cs typeface="Times New Roman"/>
                      </a:endParaRPr>
                    </a:p>
                  </a:txBody>
                  <a:tcPr marL="30480" marR="30480" marT="9525" marB="0" anchor="ctr"/>
                </a:tc>
                <a:tc>
                  <a:txBody>
                    <a:bodyPr/>
                    <a:lstStyle/>
                    <a:p>
                      <a:pPr algn="just">
                        <a:spcAft>
                          <a:spcPts val="0"/>
                        </a:spcAft>
                      </a:pPr>
                      <a:r>
                        <a:rPr lang="zh-CN" sz="2000" b="1" kern="100">
                          <a:effectLst/>
                        </a:rPr>
                        <a:t>五年考题</a:t>
                      </a:r>
                      <a:endParaRPr lang="zh-CN" sz="2000" b="1" kern="100">
                        <a:effectLst/>
                        <a:latin typeface="Calibri"/>
                        <a:ea typeface="宋体"/>
                        <a:cs typeface="Times New Roman"/>
                      </a:endParaRPr>
                    </a:p>
                  </a:txBody>
                  <a:tcPr marL="30480" marR="30480" marT="9525" marB="0" anchor="ctr"/>
                </a:tc>
                <a:tc>
                  <a:txBody>
                    <a:bodyPr/>
                    <a:lstStyle/>
                    <a:p>
                      <a:pPr algn="just">
                        <a:spcAft>
                          <a:spcPts val="0"/>
                        </a:spcAft>
                      </a:pPr>
                      <a:r>
                        <a:rPr lang="zh-CN" sz="2000" b="1" kern="100">
                          <a:effectLst/>
                        </a:rPr>
                        <a:t>考情分析</a:t>
                      </a:r>
                      <a:endParaRPr lang="zh-CN" sz="2000" b="1" kern="100">
                        <a:effectLst/>
                        <a:latin typeface="Calibri"/>
                        <a:ea typeface="宋体"/>
                        <a:cs typeface="Times New Roman"/>
                      </a:endParaRPr>
                    </a:p>
                  </a:txBody>
                  <a:tcPr marL="30480" marR="30480" marT="9525" marB="0" anchor="ctr"/>
                </a:tc>
              </a:tr>
              <a:tr h="2459624">
                <a:tc>
                  <a:txBody>
                    <a:bodyPr/>
                    <a:lstStyle/>
                    <a:p>
                      <a:pPr algn="just">
                        <a:spcAft>
                          <a:spcPts val="0"/>
                        </a:spcAft>
                      </a:pPr>
                      <a:r>
                        <a:rPr lang="zh-CN" sz="2000" b="1" kern="100">
                          <a:effectLst/>
                        </a:rPr>
                        <a:t>意识能动性的表现</a:t>
                      </a:r>
                      <a:endParaRPr lang="zh-CN" sz="2000" b="1" kern="100">
                        <a:effectLst/>
                        <a:latin typeface="Calibri"/>
                        <a:ea typeface="宋体"/>
                        <a:cs typeface="Times New Roman"/>
                      </a:endParaRPr>
                    </a:p>
                  </a:txBody>
                  <a:tcPr marL="30480" marR="30480" marT="9525" marB="0" anchor="ctr"/>
                </a:tc>
                <a:tc>
                  <a:txBody>
                    <a:bodyPr/>
                    <a:lstStyle/>
                    <a:p>
                      <a:pPr algn="just">
                        <a:spcAft>
                          <a:spcPts val="0"/>
                        </a:spcAft>
                      </a:pPr>
                      <a:r>
                        <a:rPr lang="en-US" sz="2000" b="1" kern="100" dirty="0">
                          <a:effectLst/>
                        </a:rPr>
                        <a:t>2019</a:t>
                      </a:r>
                      <a:r>
                        <a:rPr lang="zh-CN" sz="2000" b="1" kern="100" dirty="0">
                          <a:effectLst/>
                        </a:rPr>
                        <a:t>全国Ⅰ</a:t>
                      </a:r>
                      <a:r>
                        <a:rPr lang="en-US" sz="2000" b="1" kern="100" dirty="0">
                          <a:effectLst/>
                        </a:rPr>
                        <a:t>·40(2)</a:t>
                      </a:r>
                      <a:endParaRPr lang="zh-CN" sz="2000" b="1" kern="100" dirty="0">
                        <a:effectLst/>
                      </a:endParaRPr>
                    </a:p>
                    <a:p>
                      <a:pPr algn="just">
                        <a:spcAft>
                          <a:spcPts val="0"/>
                        </a:spcAft>
                      </a:pPr>
                      <a:r>
                        <a:rPr lang="en-US" sz="2000" b="1" kern="100" dirty="0">
                          <a:effectLst/>
                        </a:rPr>
                        <a:t>2018</a:t>
                      </a:r>
                      <a:r>
                        <a:rPr lang="zh-CN" sz="2000" b="1" kern="100" dirty="0">
                          <a:effectLst/>
                        </a:rPr>
                        <a:t>全国Ⅰ</a:t>
                      </a:r>
                      <a:r>
                        <a:rPr lang="en-US" sz="2000" b="1" kern="100" dirty="0">
                          <a:effectLst/>
                        </a:rPr>
                        <a:t>·21</a:t>
                      </a:r>
                      <a:endParaRPr lang="zh-CN" sz="2000" b="1" kern="100" dirty="0">
                        <a:effectLst/>
                      </a:endParaRPr>
                    </a:p>
                    <a:p>
                      <a:pPr algn="just">
                        <a:spcAft>
                          <a:spcPts val="0"/>
                        </a:spcAft>
                      </a:pPr>
                      <a:r>
                        <a:rPr lang="en-US" sz="2000" b="1" kern="100" dirty="0">
                          <a:effectLst/>
                        </a:rPr>
                        <a:t>2016</a:t>
                      </a:r>
                      <a:r>
                        <a:rPr lang="zh-CN" sz="2000" b="1" kern="100" dirty="0">
                          <a:effectLst/>
                        </a:rPr>
                        <a:t>全国甲卷</a:t>
                      </a:r>
                      <a:r>
                        <a:rPr lang="en-US" sz="2000" b="1" kern="100" dirty="0">
                          <a:effectLst/>
                        </a:rPr>
                        <a:t>·23</a:t>
                      </a:r>
                      <a:endParaRPr lang="zh-CN" sz="2000" b="1" kern="100" dirty="0">
                        <a:effectLst/>
                      </a:endParaRPr>
                    </a:p>
                    <a:p>
                      <a:pPr algn="just">
                        <a:spcAft>
                          <a:spcPts val="0"/>
                        </a:spcAft>
                      </a:pPr>
                      <a:r>
                        <a:rPr lang="en-US" sz="2000" b="1" kern="100" dirty="0">
                          <a:effectLst/>
                        </a:rPr>
                        <a:t>2015</a:t>
                      </a:r>
                      <a:r>
                        <a:rPr lang="zh-CN" sz="2000" b="1" kern="100" dirty="0">
                          <a:effectLst/>
                        </a:rPr>
                        <a:t>全国Ⅰ</a:t>
                      </a:r>
                      <a:r>
                        <a:rPr lang="en-US" sz="2000" b="1" kern="100" dirty="0">
                          <a:effectLst/>
                        </a:rPr>
                        <a:t>·21</a:t>
                      </a:r>
                      <a:endParaRPr lang="zh-CN" sz="2000" b="1" kern="100" dirty="0">
                        <a:effectLst/>
                      </a:endParaRPr>
                    </a:p>
                    <a:p>
                      <a:pPr algn="just">
                        <a:spcAft>
                          <a:spcPts val="0"/>
                        </a:spcAft>
                      </a:pPr>
                      <a:r>
                        <a:rPr lang="en-US" sz="2000" b="1" kern="100" dirty="0">
                          <a:effectLst/>
                        </a:rPr>
                        <a:t>2015</a:t>
                      </a:r>
                      <a:r>
                        <a:rPr lang="zh-CN" sz="2000" b="1" kern="100" dirty="0">
                          <a:effectLst/>
                        </a:rPr>
                        <a:t>全国Ⅱ</a:t>
                      </a:r>
                      <a:r>
                        <a:rPr lang="en-US" sz="2000" b="1" kern="100" dirty="0">
                          <a:effectLst/>
                        </a:rPr>
                        <a:t>·39(1)</a:t>
                      </a:r>
                      <a:endParaRPr lang="zh-CN" sz="2000" b="1" kern="100" dirty="0">
                        <a:effectLst/>
                      </a:endParaRPr>
                    </a:p>
                    <a:p>
                      <a:pPr algn="just">
                        <a:spcAft>
                          <a:spcPts val="0"/>
                        </a:spcAft>
                      </a:pPr>
                      <a:r>
                        <a:rPr lang="en-US" sz="2000" b="1" kern="100" dirty="0">
                          <a:effectLst/>
                        </a:rPr>
                        <a:t>2014</a:t>
                      </a:r>
                      <a:r>
                        <a:rPr lang="zh-CN" sz="2000" b="1" kern="100" dirty="0">
                          <a:effectLst/>
                        </a:rPr>
                        <a:t>全国Ⅰ</a:t>
                      </a:r>
                      <a:r>
                        <a:rPr lang="en-US" sz="2000" b="1" kern="100" dirty="0">
                          <a:effectLst/>
                        </a:rPr>
                        <a:t>·39(2)</a:t>
                      </a:r>
                      <a:endParaRPr lang="zh-CN" sz="2000" b="1" kern="100" dirty="0">
                        <a:effectLst/>
                        <a:latin typeface="Calibri"/>
                        <a:ea typeface="宋体"/>
                        <a:cs typeface="Times New Roman"/>
                      </a:endParaRPr>
                    </a:p>
                  </a:txBody>
                  <a:tcPr marL="30480" marR="30480" marT="9525" marB="0" anchor="ctr"/>
                </a:tc>
                <a:tc>
                  <a:txBody>
                    <a:bodyPr/>
                    <a:lstStyle/>
                    <a:p>
                      <a:pPr algn="just">
                        <a:spcAft>
                          <a:spcPts val="0"/>
                        </a:spcAft>
                      </a:pPr>
                      <a:r>
                        <a:rPr lang="zh-CN" sz="2000" b="1" kern="100" dirty="0">
                          <a:effectLst/>
                        </a:rPr>
                        <a:t>结合诗词漫画、社会热点等材料，以选择题形式考查意识能动性的特点和表现、物质和意识的辩证关系等，主观题常综合考查意识的能动作用。</a:t>
                      </a:r>
                      <a:endParaRPr lang="zh-CN" sz="2000" b="1" kern="100" dirty="0">
                        <a:effectLst/>
                        <a:latin typeface="Calibri"/>
                        <a:ea typeface="宋体"/>
                        <a:cs typeface="Times New Roman"/>
                      </a:endParaRPr>
                    </a:p>
                  </a:txBody>
                  <a:tcPr marL="30480" marR="30480" marT="9525" marB="0" anchor="ctr"/>
                </a:tc>
              </a:tr>
            </a:tbl>
          </a:graphicData>
        </a:graphic>
      </p:graphicFrame>
      <p:grpSp>
        <p:nvGrpSpPr>
          <p:cNvPr id="4" name="组合 3"/>
          <p:cNvGrpSpPr/>
          <p:nvPr/>
        </p:nvGrpSpPr>
        <p:grpSpPr>
          <a:xfrm>
            <a:off x="537664" y="470367"/>
            <a:ext cx="2191165" cy="468000"/>
            <a:chOff x="537664" y="845964"/>
            <a:chExt cx="2191165" cy="468000"/>
          </a:xfrm>
        </p:grpSpPr>
        <p:pic>
          <p:nvPicPr>
            <p:cNvPr id="5" name="图片 4"/>
            <p:cNvPicPr>
              <a:picLocks noChangeAspect="1"/>
            </p:cNvPicPr>
            <p:nvPr/>
          </p:nvPicPr>
          <p:blipFill>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6" name="矩形 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088698" y="450307"/>
            <a:ext cx="1694140" cy="40008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1800" b="1" kern="100" dirty="0" smtClean="0">
                <a:solidFill>
                  <a:srgbClr val="0000CC"/>
                </a:solidFill>
                <a:latin typeface="Times New Roman"/>
                <a:ea typeface="微软雅黑"/>
                <a:cs typeface="Times New Roman"/>
              </a:rPr>
              <a:t>命题探究</a:t>
            </a:r>
            <a:endParaRPr lang="zh-CN" altLang="zh-CN" sz="1800" b="1" kern="100" dirty="0">
              <a:solidFill>
                <a:srgbClr val="0000CC"/>
              </a:solidFill>
              <a:latin typeface="Times New Roman"/>
              <a:ea typeface="微软雅黑"/>
              <a:cs typeface="Times New Roman"/>
            </a:endParaRPr>
          </a:p>
        </p:txBody>
      </p:sp>
    </p:spTree>
    <p:extLst>
      <p:ext uri="{BB962C8B-B14F-4D97-AF65-F5344CB8AC3E}">
        <p14:creationId xmlns:p14="http://schemas.microsoft.com/office/powerpoint/2010/main" val="1128036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17452" y="581692"/>
            <a:ext cx="9109096" cy="404906"/>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lIns="68571" tIns="34285" rIns="68571" bIns="34285" rtlCol="0" anchor="ctr"/>
          <a:lstStyle/>
          <a:p>
            <a:pPr algn="ctr">
              <a:defRPr/>
            </a:pPr>
            <a:endParaRPr lang="zh-CN" altLang="zh-CN" sz="2000" b="1" kern="100" dirty="0">
              <a:solidFill>
                <a:srgbClr val="FFFF00"/>
              </a:solidFill>
              <a:latin typeface="Times New Roman" pitchFamily="18" charset="0"/>
              <a:ea typeface="微软雅黑" pitchFamily="34" charset="-122"/>
              <a:cs typeface="Times New Roman" pitchFamily="18" charset="0"/>
            </a:endParaRPr>
          </a:p>
        </p:txBody>
      </p:sp>
      <p:grpSp>
        <p:nvGrpSpPr>
          <p:cNvPr id="24" name="组合 23"/>
          <p:cNvGrpSpPr/>
          <p:nvPr/>
        </p:nvGrpSpPr>
        <p:grpSpPr>
          <a:xfrm>
            <a:off x="794588" y="594702"/>
            <a:ext cx="7554825" cy="392872"/>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 fmla="*/ 0 w 4586990"/>
                <a:gd name="connsiteY0" fmla="*/ 0 h 449085"/>
                <a:gd name="connsiteX1" fmla="*/ 4586990 w 4586990"/>
                <a:gd name="connsiteY1" fmla="*/ 0 h 449085"/>
                <a:gd name="connsiteX2" fmla="*/ 4401360 w 4586990"/>
                <a:gd name="connsiteY2" fmla="*/ 449085 h 449085"/>
                <a:gd name="connsiteX3" fmla="*/ 0 w 4586990"/>
                <a:gd name="connsiteY3" fmla="*/ 442210 h 449085"/>
                <a:gd name="connsiteX4" fmla="*/ 0 w 4586990"/>
                <a:gd name="connsiteY4" fmla="*/ 0 h 449085"/>
                <a:gd name="connsiteX0" fmla="*/ 2215872 w 4586990"/>
                <a:gd name="connsiteY0" fmla="*/ 0 h 449085"/>
                <a:gd name="connsiteX1" fmla="*/ 4586990 w 4586990"/>
                <a:gd name="connsiteY1" fmla="*/ 0 h 449085"/>
                <a:gd name="connsiteX2" fmla="*/ 4401360 w 4586990"/>
                <a:gd name="connsiteY2" fmla="*/ 449085 h 449085"/>
                <a:gd name="connsiteX3" fmla="*/ 0 w 4586990"/>
                <a:gd name="connsiteY3" fmla="*/ 442210 h 449085"/>
                <a:gd name="connsiteX4" fmla="*/ 2215872 w 4586990"/>
                <a:gd name="connsiteY4" fmla="*/ 0 h 449085"/>
                <a:gd name="connsiteX0" fmla="*/ 127349 w 2498467"/>
                <a:gd name="connsiteY0" fmla="*/ 0 h 449085"/>
                <a:gd name="connsiteX1" fmla="*/ 2498467 w 2498467"/>
                <a:gd name="connsiteY1" fmla="*/ 0 h 449085"/>
                <a:gd name="connsiteX2" fmla="*/ 2312837 w 2498467"/>
                <a:gd name="connsiteY2" fmla="*/ 449085 h 449085"/>
                <a:gd name="connsiteX3" fmla="*/ 0 w 2498467"/>
                <a:gd name="connsiteY3" fmla="*/ 442210 h 449085"/>
                <a:gd name="connsiteX4" fmla="*/ 127349 w 2498467"/>
                <a:gd name="connsiteY4" fmla="*/ 0 h 449085"/>
                <a:gd name="connsiteX0" fmla="*/ 0 w 2506957"/>
                <a:gd name="connsiteY0" fmla="*/ 8031 h 449085"/>
                <a:gd name="connsiteX1" fmla="*/ 2506957 w 2506957"/>
                <a:gd name="connsiteY1" fmla="*/ 0 h 449085"/>
                <a:gd name="connsiteX2" fmla="*/ 2321327 w 2506957"/>
                <a:gd name="connsiteY2" fmla="*/ 449085 h 449085"/>
                <a:gd name="connsiteX3" fmla="*/ 8490 w 2506957"/>
                <a:gd name="connsiteY3" fmla="*/ 442210 h 449085"/>
                <a:gd name="connsiteX4" fmla="*/ 0 w 2506957"/>
                <a:gd name="connsiteY4" fmla="*/ 8031 h 449085"/>
                <a:gd name="connsiteX0" fmla="*/ 0 w 2498467"/>
                <a:gd name="connsiteY0" fmla="*/ 0 h 449085"/>
                <a:gd name="connsiteX1" fmla="*/ 2498467 w 2498467"/>
                <a:gd name="connsiteY1" fmla="*/ 0 h 449085"/>
                <a:gd name="connsiteX2" fmla="*/ 2312837 w 2498467"/>
                <a:gd name="connsiteY2" fmla="*/ 449085 h 449085"/>
                <a:gd name="connsiteX3" fmla="*/ 0 w 2498467"/>
                <a:gd name="connsiteY3" fmla="*/ 442210 h 449085"/>
                <a:gd name="connsiteX4" fmla="*/ 0 w 2498467"/>
                <a:gd name="connsiteY4" fmla="*/ 0 h 449085"/>
                <a:gd name="connsiteX0" fmla="*/ 733111 w 2498467"/>
                <a:gd name="connsiteY0" fmla="*/ 0 h 449085"/>
                <a:gd name="connsiteX1" fmla="*/ 2498467 w 2498467"/>
                <a:gd name="connsiteY1" fmla="*/ 0 h 449085"/>
                <a:gd name="connsiteX2" fmla="*/ 2312837 w 2498467"/>
                <a:gd name="connsiteY2" fmla="*/ 449085 h 449085"/>
                <a:gd name="connsiteX3" fmla="*/ 0 w 2498467"/>
                <a:gd name="connsiteY3" fmla="*/ 442210 h 449085"/>
                <a:gd name="connsiteX4" fmla="*/ 733111 w 2498467"/>
                <a:gd name="connsiteY4" fmla="*/ 0 h 449085"/>
                <a:gd name="connsiteX0" fmla="*/ 20176 w 1785532"/>
                <a:gd name="connsiteY0" fmla="*/ 0 h 449085"/>
                <a:gd name="connsiteX1" fmla="*/ 1785532 w 1785532"/>
                <a:gd name="connsiteY1" fmla="*/ 0 h 449085"/>
                <a:gd name="connsiteX2" fmla="*/ 1599902 w 1785532"/>
                <a:gd name="connsiteY2" fmla="*/ 449085 h 449085"/>
                <a:gd name="connsiteX3" fmla="*/ 0 w 1785532"/>
                <a:gd name="connsiteY3" fmla="*/ 448573 h 449085"/>
                <a:gd name="connsiteX4" fmla="*/ 20176 w 1785532"/>
                <a:gd name="connsiteY4" fmla="*/ 0 h 449085"/>
                <a:gd name="connsiteX0" fmla="*/ 40353 w 1805709"/>
                <a:gd name="connsiteY0" fmla="*/ 0 h 454936"/>
                <a:gd name="connsiteX1" fmla="*/ 1805709 w 1805709"/>
                <a:gd name="connsiteY1" fmla="*/ 0 h 454936"/>
                <a:gd name="connsiteX2" fmla="*/ 1620079 w 1805709"/>
                <a:gd name="connsiteY2" fmla="*/ 449085 h 454936"/>
                <a:gd name="connsiteX3" fmla="*/ 0 w 1805709"/>
                <a:gd name="connsiteY3" fmla="*/ 454936 h 454936"/>
                <a:gd name="connsiteX4" fmla="*/ 40353 w 1805709"/>
                <a:gd name="connsiteY4" fmla="*/ 0 h 454936"/>
                <a:gd name="connsiteX0" fmla="*/ 0 w 1805711"/>
                <a:gd name="connsiteY0" fmla="*/ 6363 h 454936"/>
                <a:gd name="connsiteX1" fmla="*/ 1805711 w 1805711"/>
                <a:gd name="connsiteY1" fmla="*/ 0 h 454936"/>
                <a:gd name="connsiteX2" fmla="*/ 1620081 w 1805711"/>
                <a:gd name="connsiteY2" fmla="*/ 449085 h 454936"/>
                <a:gd name="connsiteX3" fmla="*/ 2 w 1805711"/>
                <a:gd name="connsiteY3" fmla="*/ 454936 h 454936"/>
                <a:gd name="connsiteX4" fmla="*/ 0 w 1805711"/>
                <a:gd name="connsiteY4" fmla="*/ 6363 h 454936"/>
                <a:gd name="connsiteX0" fmla="*/ 0 w 1805711"/>
                <a:gd name="connsiteY0" fmla="*/ 0 h 454936"/>
                <a:gd name="connsiteX1" fmla="*/ 1805711 w 1805711"/>
                <a:gd name="connsiteY1" fmla="*/ 0 h 454936"/>
                <a:gd name="connsiteX2" fmla="*/ 1620081 w 1805711"/>
                <a:gd name="connsiteY2" fmla="*/ 449085 h 454936"/>
                <a:gd name="connsiteX3" fmla="*/ 2 w 1805711"/>
                <a:gd name="connsiteY3" fmla="*/ 454936 h 454936"/>
                <a:gd name="connsiteX4" fmla="*/ 0 w 1805711"/>
                <a:gd name="connsiteY4" fmla="*/ 0 h 454936"/>
                <a:gd name="connsiteX0" fmla="*/ 0 w 1805711"/>
                <a:gd name="connsiteY0" fmla="*/ 0 h 449085"/>
                <a:gd name="connsiteX1" fmla="*/ 1805711 w 1805711"/>
                <a:gd name="connsiteY1" fmla="*/ 0 h 449085"/>
                <a:gd name="connsiteX2" fmla="*/ 1620081 w 1805711"/>
                <a:gd name="connsiteY2" fmla="*/ 449085 h 449085"/>
                <a:gd name="connsiteX3" fmla="*/ 2 w 1805711"/>
                <a:gd name="connsiteY3" fmla="*/ 448574 h 449085"/>
                <a:gd name="connsiteX4" fmla="*/ 0 w 1805711"/>
                <a:gd name="connsiteY4" fmla="*/ 0 h 449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225425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95250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114300 w 260350"/>
                <a:gd name="connsiteY3" fmla="*/ 419103 h 419103"/>
                <a:gd name="connsiteX4" fmla="*/ 0 w 260350"/>
                <a:gd name="connsiteY4" fmla="*/ 419103 h 419103"/>
                <a:gd name="connsiteX0" fmla="*/ 0 w 273050"/>
                <a:gd name="connsiteY0" fmla="*/ 422278 h 422278"/>
                <a:gd name="connsiteX1" fmla="*/ 155575 w 273050"/>
                <a:gd name="connsiteY1" fmla="*/ 3175 h 422278"/>
                <a:gd name="connsiteX2" fmla="*/ 273050 w 273050"/>
                <a:gd name="connsiteY2" fmla="*/ 0 h 422278"/>
                <a:gd name="connsiteX3" fmla="*/ 114300 w 273050"/>
                <a:gd name="connsiteY3" fmla="*/ 422278 h 422278"/>
                <a:gd name="connsiteX4" fmla="*/ 0 w 273050"/>
                <a:gd name="connsiteY4" fmla="*/ 422278 h 422278"/>
                <a:gd name="connsiteX0" fmla="*/ 0 w 276225"/>
                <a:gd name="connsiteY0" fmla="*/ 425453 h 425453"/>
                <a:gd name="connsiteX1" fmla="*/ 155575 w 276225"/>
                <a:gd name="connsiteY1" fmla="*/ 6350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5453 h 425453"/>
                <a:gd name="connsiteX1" fmla="*/ 158750 w 276225"/>
                <a:gd name="connsiteY1" fmla="*/ 3175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2278 h 422278"/>
                <a:gd name="connsiteX1" fmla="*/ 158750 w 276225"/>
                <a:gd name="connsiteY1" fmla="*/ 0 h 422278"/>
                <a:gd name="connsiteX2" fmla="*/ 276225 w 276225"/>
                <a:gd name="connsiteY2" fmla="*/ 3175 h 422278"/>
                <a:gd name="connsiteX3" fmla="*/ 114300 w 276225"/>
                <a:gd name="connsiteY3" fmla="*/ 422278 h 422278"/>
                <a:gd name="connsiteX4" fmla="*/ 0 w 276225"/>
                <a:gd name="connsiteY4" fmla="*/ 422278 h 422278"/>
                <a:gd name="connsiteX0" fmla="*/ 0 w 273050"/>
                <a:gd name="connsiteY0" fmla="*/ 422278 h 422278"/>
                <a:gd name="connsiteX1" fmla="*/ 158750 w 273050"/>
                <a:gd name="connsiteY1" fmla="*/ 0 h 422278"/>
                <a:gd name="connsiteX2" fmla="*/ 273050 w 273050"/>
                <a:gd name="connsiteY2" fmla="*/ 0 h 422278"/>
                <a:gd name="connsiteX3" fmla="*/ 114300 w 273050"/>
                <a:gd name="connsiteY3" fmla="*/ 422278 h 422278"/>
                <a:gd name="connsiteX4" fmla="*/ 0 w 273050"/>
                <a:gd name="connsiteY4" fmla="*/ 422278 h 422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225425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95250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114300 w 260350"/>
                <a:gd name="connsiteY3" fmla="*/ 419103 h 419103"/>
                <a:gd name="connsiteX4" fmla="*/ 0 w 260350"/>
                <a:gd name="connsiteY4" fmla="*/ 419103 h 419103"/>
                <a:gd name="connsiteX0" fmla="*/ 0 w 273050"/>
                <a:gd name="connsiteY0" fmla="*/ 422278 h 422278"/>
                <a:gd name="connsiteX1" fmla="*/ 155575 w 273050"/>
                <a:gd name="connsiteY1" fmla="*/ 3175 h 422278"/>
                <a:gd name="connsiteX2" fmla="*/ 273050 w 273050"/>
                <a:gd name="connsiteY2" fmla="*/ 0 h 422278"/>
                <a:gd name="connsiteX3" fmla="*/ 114300 w 273050"/>
                <a:gd name="connsiteY3" fmla="*/ 422278 h 422278"/>
                <a:gd name="connsiteX4" fmla="*/ 0 w 273050"/>
                <a:gd name="connsiteY4" fmla="*/ 422278 h 422278"/>
                <a:gd name="connsiteX0" fmla="*/ 0 w 276225"/>
                <a:gd name="connsiteY0" fmla="*/ 425453 h 425453"/>
                <a:gd name="connsiteX1" fmla="*/ 155575 w 276225"/>
                <a:gd name="connsiteY1" fmla="*/ 6350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5453 h 425453"/>
                <a:gd name="connsiteX1" fmla="*/ 158750 w 276225"/>
                <a:gd name="connsiteY1" fmla="*/ 3175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2278 h 422278"/>
                <a:gd name="connsiteX1" fmla="*/ 158750 w 276225"/>
                <a:gd name="connsiteY1" fmla="*/ 0 h 422278"/>
                <a:gd name="connsiteX2" fmla="*/ 276225 w 276225"/>
                <a:gd name="connsiteY2" fmla="*/ 3175 h 422278"/>
                <a:gd name="connsiteX3" fmla="*/ 114300 w 276225"/>
                <a:gd name="connsiteY3" fmla="*/ 422278 h 422278"/>
                <a:gd name="connsiteX4" fmla="*/ 0 w 276225"/>
                <a:gd name="connsiteY4" fmla="*/ 422278 h 422278"/>
                <a:gd name="connsiteX0" fmla="*/ 0 w 273050"/>
                <a:gd name="connsiteY0" fmla="*/ 422278 h 422278"/>
                <a:gd name="connsiteX1" fmla="*/ 158750 w 273050"/>
                <a:gd name="connsiteY1" fmla="*/ 0 h 422278"/>
                <a:gd name="connsiteX2" fmla="*/ 273050 w 273050"/>
                <a:gd name="connsiteY2" fmla="*/ 0 h 422278"/>
                <a:gd name="connsiteX3" fmla="*/ 114300 w 273050"/>
                <a:gd name="connsiteY3" fmla="*/ 422278 h 422278"/>
                <a:gd name="connsiteX4" fmla="*/ 0 w 273050"/>
                <a:gd name="connsiteY4" fmla="*/ 422278 h 422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 fmla="*/ 0 w 4586990"/>
                <a:gd name="connsiteY0" fmla="*/ 0 h 449085"/>
                <a:gd name="connsiteX1" fmla="*/ 4586990 w 4586990"/>
                <a:gd name="connsiteY1" fmla="*/ 0 h 449085"/>
                <a:gd name="connsiteX2" fmla="*/ 4401360 w 4586990"/>
                <a:gd name="connsiteY2" fmla="*/ 449085 h 449085"/>
                <a:gd name="connsiteX3" fmla="*/ 0 w 4586990"/>
                <a:gd name="connsiteY3" fmla="*/ 442210 h 449085"/>
                <a:gd name="connsiteX4" fmla="*/ 0 w 4586990"/>
                <a:gd name="connsiteY4" fmla="*/ 0 h 449085"/>
                <a:gd name="connsiteX0" fmla="*/ 2215872 w 4586990"/>
                <a:gd name="connsiteY0" fmla="*/ 0 h 449085"/>
                <a:gd name="connsiteX1" fmla="*/ 4586990 w 4586990"/>
                <a:gd name="connsiteY1" fmla="*/ 0 h 449085"/>
                <a:gd name="connsiteX2" fmla="*/ 4401360 w 4586990"/>
                <a:gd name="connsiteY2" fmla="*/ 449085 h 449085"/>
                <a:gd name="connsiteX3" fmla="*/ 0 w 4586990"/>
                <a:gd name="connsiteY3" fmla="*/ 442210 h 449085"/>
                <a:gd name="connsiteX4" fmla="*/ 2215872 w 4586990"/>
                <a:gd name="connsiteY4" fmla="*/ 0 h 449085"/>
                <a:gd name="connsiteX0" fmla="*/ 127349 w 2498467"/>
                <a:gd name="connsiteY0" fmla="*/ 0 h 449085"/>
                <a:gd name="connsiteX1" fmla="*/ 2498467 w 2498467"/>
                <a:gd name="connsiteY1" fmla="*/ 0 h 449085"/>
                <a:gd name="connsiteX2" fmla="*/ 2312837 w 2498467"/>
                <a:gd name="connsiteY2" fmla="*/ 449085 h 449085"/>
                <a:gd name="connsiteX3" fmla="*/ 0 w 2498467"/>
                <a:gd name="connsiteY3" fmla="*/ 442210 h 449085"/>
                <a:gd name="connsiteX4" fmla="*/ 127349 w 2498467"/>
                <a:gd name="connsiteY4" fmla="*/ 0 h 449085"/>
                <a:gd name="connsiteX0" fmla="*/ 0 w 2506957"/>
                <a:gd name="connsiteY0" fmla="*/ 8031 h 449085"/>
                <a:gd name="connsiteX1" fmla="*/ 2506957 w 2506957"/>
                <a:gd name="connsiteY1" fmla="*/ 0 h 449085"/>
                <a:gd name="connsiteX2" fmla="*/ 2321327 w 2506957"/>
                <a:gd name="connsiteY2" fmla="*/ 449085 h 449085"/>
                <a:gd name="connsiteX3" fmla="*/ 8490 w 2506957"/>
                <a:gd name="connsiteY3" fmla="*/ 442210 h 449085"/>
                <a:gd name="connsiteX4" fmla="*/ 0 w 2506957"/>
                <a:gd name="connsiteY4" fmla="*/ 8031 h 449085"/>
                <a:gd name="connsiteX0" fmla="*/ 0 w 2498467"/>
                <a:gd name="connsiteY0" fmla="*/ 0 h 449085"/>
                <a:gd name="connsiteX1" fmla="*/ 2498467 w 2498467"/>
                <a:gd name="connsiteY1" fmla="*/ 0 h 449085"/>
                <a:gd name="connsiteX2" fmla="*/ 2312837 w 2498467"/>
                <a:gd name="connsiteY2" fmla="*/ 449085 h 449085"/>
                <a:gd name="connsiteX3" fmla="*/ 0 w 2498467"/>
                <a:gd name="connsiteY3" fmla="*/ 442210 h 449085"/>
                <a:gd name="connsiteX4" fmla="*/ 0 w 2498467"/>
                <a:gd name="connsiteY4" fmla="*/ 0 h 449085"/>
                <a:gd name="connsiteX0" fmla="*/ 733111 w 2498467"/>
                <a:gd name="connsiteY0" fmla="*/ 0 h 449085"/>
                <a:gd name="connsiteX1" fmla="*/ 2498467 w 2498467"/>
                <a:gd name="connsiteY1" fmla="*/ 0 h 449085"/>
                <a:gd name="connsiteX2" fmla="*/ 2312837 w 2498467"/>
                <a:gd name="connsiteY2" fmla="*/ 449085 h 449085"/>
                <a:gd name="connsiteX3" fmla="*/ 0 w 2498467"/>
                <a:gd name="connsiteY3" fmla="*/ 442210 h 449085"/>
                <a:gd name="connsiteX4" fmla="*/ 733111 w 2498467"/>
                <a:gd name="connsiteY4" fmla="*/ 0 h 449085"/>
                <a:gd name="connsiteX0" fmla="*/ 20176 w 1785532"/>
                <a:gd name="connsiteY0" fmla="*/ 0 h 449085"/>
                <a:gd name="connsiteX1" fmla="*/ 1785532 w 1785532"/>
                <a:gd name="connsiteY1" fmla="*/ 0 h 449085"/>
                <a:gd name="connsiteX2" fmla="*/ 1599902 w 1785532"/>
                <a:gd name="connsiteY2" fmla="*/ 449085 h 449085"/>
                <a:gd name="connsiteX3" fmla="*/ 0 w 1785532"/>
                <a:gd name="connsiteY3" fmla="*/ 448573 h 449085"/>
                <a:gd name="connsiteX4" fmla="*/ 20176 w 1785532"/>
                <a:gd name="connsiteY4" fmla="*/ 0 h 449085"/>
                <a:gd name="connsiteX0" fmla="*/ 40353 w 1805709"/>
                <a:gd name="connsiteY0" fmla="*/ 0 h 454936"/>
                <a:gd name="connsiteX1" fmla="*/ 1805709 w 1805709"/>
                <a:gd name="connsiteY1" fmla="*/ 0 h 454936"/>
                <a:gd name="connsiteX2" fmla="*/ 1620079 w 1805709"/>
                <a:gd name="connsiteY2" fmla="*/ 449085 h 454936"/>
                <a:gd name="connsiteX3" fmla="*/ 0 w 1805709"/>
                <a:gd name="connsiteY3" fmla="*/ 454936 h 454936"/>
                <a:gd name="connsiteX4" fmla="*/ 40353 w 1805709"/>
                <a:gd name="connsiteY4" fmla="*/ 0 h 454936"/>
                <a:gd name="connsiteX0" fmla="*/ 0 w 1805711"/>
                <a:gd name="connsiteY0" fmla="*/ 6363 h 454936"/>
                <a:gd name="connsiteX1" fmla="*/ 1805711 w 1805711"/>
                <a:gd name="connsiteY1" fmla="*/ 0 h 454936"/>
                <a:gd name="connsiteX2" fmla="*/ 1620081 w 1805711"/>
                <a:gd name="connsiteY2" fmla="*/ 449085 h 454936"/>
                <a:gd name="connsiteX3" fmla="*/ 2 w 1805711"/>
                <a:gd name="connsiteY3" fmla="*/ 454936 h 454936"/>
                <a:gd name="connsiteX4" fmla="*/ 0 w 1805711"/>
                <a:gd name="connsiteY4" fmla="*/ 6363 h 454936"/>
                <a:gd name="connsiteX0" fmla="*/ 0 w 1805711"/>
                <a:gd name="connsiteY0" fmla="*/ 0 h 454936"/>
                <a:gd name="connsiteX1" fmla="*/ 1805711 w 1805711"/>
                <a:gd name="connsiteY1" fmla="*/ 0 h 454936"/>
                <a:gd name="connsiteX2" fmla="*/ 1620081 w 1805711"/>
                <a:gd name="connsiteY2" fmla="*/ 449085 h 454936"/>
                <a:gd name="connsiteX3" fmla="*/ 2 w 1805711"/>
                <a:gd name="connsiteY3" fmla="*/ 454936 h 454936"/>
                <a:gd name="connsiteX4" fmla="*/ 0 w 1805711"/>
                <a:gd name="connsiteY4" fmla="*/ 0 h 454936"/>
                <a:gd name="connsiteX0" fmla="*/ 0 w 1805711"/>
                <a:gd name="connsiteY0" fmla="*/ 0 h 449085"/>
                <a:gd name="connsiteX1" fmla="*/ 1805711 w 1805711"/>
                <a:gd name="connsiteY1" fmla="*/ 0 h 449085"/>
                <a:gd name="connsiteX2" fmla="*/ 1620081 w 1805711"/>
                <a:gd name="connsiteY2" fmla="*/ 449085 h 449085"/>
                <a:gd name="connsiteX3" fmla="*/ 2 w 1805711"/>
                <a:gd name="connsiteY3" fmla="*/ 448574 h 449085"/>
                <a:gd name="connsiteX4" fmla="*/ 0 w 1805711"/>
                <a:gd name="connsiteY4" fmla="*/ 0 h 449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225425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95250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114300 w 260350"/>
                <a:gd name="connsiteY3" fmla="*/ 419103 h 419103"/>
                <a:gd name="connsiteX4" fmla="*/ 0 w 260350"/>
                <a:gd name="connsiteY4" fmla="*/ 419103 h 419103"/>
                <a:gd name="connsiteX0" fmla="*/ 0 w 273050"/>
                <a:gd name="connsiteY0" fmla="*/ 422278 h 422278"/>
                <a:gd name="connsiteX1" fmla="*/ 155575 w 273050"/>
                <a:gd name="connsiteY1" fmla="*/ 3175 h 422278"/>
                <a:gd name="connsiteX2" fmla="*/ 273050 w 273050"/>
                <a:gd name="connsiteY2" fmla="*/ 0 h 422278"/>
                <a:gd name="connsiteX3" fmla="*/ 114300 w 273050"/>
                <a:gd name="connsiteY3" fmla="*/ 422278 h 422278"/>
                <a:gd name="connsiteX4" fmla="*/ 0 w 273050"/>
                <a:gd name="connsiteY4" fmla="*/ 422278 h 422278"/>
                <a:gd name="connsiteX0" fmla="*/ 0 w 276225"/>
                <a:gd name="connsiteY0" fmla="*/ 425453 h 425453"/>
                <a:gd name="connsiteX1" fmla="*/ 155575 w 276225"/>
                <a:gd name="connsiteY1" fmla="*/ 6350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5453 h 425453"/>
                <a:gd name="connsiteX1" fmla="*/ 158750 w 276225"/>
                <a:gd name="connsiteY1" fmla="*/ 3175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2278 h 422278"/>
                <a:gd name="connsiteX1" fmla="*/ 158750 w 276225"/>
                <a:gd name="connsiteY1" fmla="*/ 0 h 422278"/>
                <a:gd name="connsiteX2" fmla="*/ 276225 w 276225"/>
                <a:gd name="connsiteY2" fmla="*/ 3175 h 422278"/>
                <a:gd name="connsiteX3" fmla="*/ 114300 w 276225"/>
                <a:gd name="connsiteY3" fmla="*/ 422278 h 422278"/>
                <a:gd name="connsiteX4" fmla="*/ 0 w 276225"/>
                <a:gd name="connsiteY4" fmla="*/ 422278 h 422278"/>
                <a:gd name="connsiteX0" fmla="*/ 0 w 273050"/>
                <a:gd name="connsiteY0" fmla="*/ 422278 h 422278"/>
                <a:gd name="connsiteX1" fmla="*/ 158750 w 273050"/>
                <a:gd name="connsiteY1" fmla="*/ 0 h 422278"/>
                <a:gd name="connsiteX2" fmla="*/ 273050 w 273050"/>
                <a:gd name="connsiteY2" fmla="*/ 0 h 422278"/>
                <a:gd name="connsiteX3" fmla="*/ 114300 w 273050"/>
                <a:gd name="connsiteY3" fmla="*/ 422278 h 422278"/>
                <a:gd name="connsiteX4" fmla="*/ 0 w 273050"/>
                <a:gd name="connsiteY4" fmla="*/ 422278 h 422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225425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95250 w 260350"/>
                <a:gd name="connsiteY3" fmla="*/ 419103 h 419103"/>
                <a:gd name="connsiteX4" fmla="*/ 0 w 260350"/>
                <a:gd name="connsiteY4" fmla="*/ 419103 h 419103"/>
                <a:gd name="connsiteX0" fmla="*/ 0 w 260350"/>
                <a:gd name="connsiteY0" fmla="*/ 419103 h 419103"/>
                <a:gd name="connsiteX1" fmla="*/ 155575 w 260350"/>
                <a:gd name="connsiteY1" fmla="*/ 0 h 419103"/>
                <a:gd name="connsiteX2" fmla="*/ 260350 w 260350"/>
                <a:gd name="connsiteY2" fmla="*/ 0 h 419103"/>
                <a:gd name="connsiteX3" fmla="*/ 114300 w 260350"/>
                <a:gd name="connsiteY3" fmla="*/ 419103 h 419103"/>
                <a:gd name="connsiteX4" fmla="*/ 0 w 260350"/>
                <a:gd name="connsiteY4" fmla="*/ 419103 h 419103"/>
                <a:gd name="connsiteX0" fmla="*/ 0 w 273050"/>
                <a:gd name="connsiteY0" fmla="*/ 422278 h 422278"/>
                <a:gd name="connsiteX1" fmla="*/ 155575 w 273050"/>
                <a:gd name="connsiteY1" fmla="*/ 3175 h 422278"/>
                <a:gd name="connsiteX2" fmla="*/ 273050 w 273050"/>
                <a:gd name="connsiteY2" fmla="*/ 0 h 422278"/>
                <a:gd name="connsiteX3" fmla="*/ 114300 w 273050"/>
                <a:gd name="connsiteY3" fmla="*/ 422278 h 422278"/>
                <a:gd name="connsiteX4" fmla="*/ 0 w 273050"/>
                <a:gd name="connsiteY4" fmla="*/ 422278 h 422278"/>
                <a:gd name="connsiteX0" fmla="*/ 0 w 276225"/>
                <a:gd name="connsiteY0" fmla="*/ 425453 h 425453"/>
                <a:gd name="connsiteX1" fmla="*/ 155575 w 276225"/>
                <a:gd name="connsiteY1" fmla="*/ 6350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5453 h 425453"/>
                <a:gd name="connsiteX1" fmla="*/ 158750 w 276225"/>
                <a:gd name="connsiteY1" fmla="*/ 3175 h 425453"/>
                <a:gd name="connsiteX2" fmla="*/ 276225 w 276225"/>
                <a:gd name="connsiteY2" fmla="*/ 0 h 425453"/>
                <a:gd name="connsiteX3" fmla="*/ 114300 w 276225"/>
                <a:gd name="connsiteY3" fmla="*/ 425453 h 425453"/>
                <a:gd name="connsiteX4" fmla="*/ 0 w 276225"/>
                <a:gd name="connsiteY4" fmla="*/ 425453 h 425453"/>
                <a:gd name="connsiteX0" fmla="*/ 0 w 276225"/>
                <a:gd name="connsiteY0" fmla="*/ 422278 h 422278"/>
                <a:gd name="connsiteX1" fmla="*/ 158750 w 276225"/>
                <a:gd name="connsiteY1" fmla="*/ 0 h 422278"/>
                <a:gd name="connsiteX2" fmla="*/ 276225 w 276225"/>
                <a:gd name="connsiteY2" fmla="*/ 3175 h 422278"/>
                <a:gd name="connsiteX3" fmla="*/ 114300 w 276225"/>
                <a:gd name="connsiteY3" fmla="*/ 422278 h 422278"/>
                <a:gd name="connsiteX4" fmla="*/ 0 w 276225"/>
                <a:gd name="connsiteY4" fmla="*/ 422278 h 422278"/>
                <a:gd name="connsiteX0" fmla="*/ 0 w 273050"/>
                <a:gd name="connsiteY0" fmla="*/ 422278 h 422278"/>
                <a:gd name="connsiteX1" fmla="*/ 158750 w 273050"/>
                <a:gd name="connsiteY1" fmla="*/ 0 h 422278"/>
                <a:gd name="connsiteX2" fmla="*/ 273050 w 273050"/>
                <a:gd name="connsiteY2" fmla="*/ 0 h 422278"/>
                <a:gd name="connsiteX3" fmla="*/ 114300 w 273050"/>
                <a:gd name="connsiteY3" fmla="*/ 422278 h 422278"/>
                <a:gd name="connsiteX4" fmla="*/ 0 w 273050"/>
                <a:gd name="connsiteY4" fmla="*/ 422278 h 422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1827565" y="595216"/>
            <a:ext cx="5535109" cy="392324"/>
          </a:xfrm>
          <a:prstGeom prst="rect">
            <a:avLst/>
          </a:prstGeom>
        </p:spPr>
        <p:txBody>
          <a:bodyPr wrap="square" lIns="68571" tIns="34285" rIns="68571" bIns="34285">
            <a:spAutoFit/>
          </a:bodyPr>
          <a:lstStyle/>
          <a:p>
            <a:pPr algn="ctr">
              <a:defRPr/>
            </a:pPr>
            <a:r>
              <a:rPr lang="zh-CN" altLang="zh-CN" sz="2100" b="1" kern="100" dirty="0">
                <a:solidFill>
                  <a:prstClr val="white"/>
                </a:solidFill>
                <a:latin typeface="Times New Roman"/>
                <a:ea typeface="微软雅黑" pitchFamily="34" charset="-122"/>
                <a:cs typeface="Times New Roman"/>
              </a:rPr>
              <a:t>主观题热考点</a:t>
            </a:r>
            <a:r>
              <a:rPr lang="en-US" altLang="zh-CN" sz="2100" b="1" kern="100" dirty="0">
                <a:solidFill>
                  <a:prstClr val="white"/>
                </a:solidFill>
                <a:latin typeface="Times New Roman"/>
                <a:ea typeface="微软雅黑" pitchFamily="34" charset="-122"/>
                <a:cs typeface="Times New Roman"/>
              </a:rPr>
              <a:t>——</a:t>
            </a:r>
            <a:r>
              <a:rPr lang="zh-CN" altLang="zh-CN" sz="2100" b="1" kern="100" dirty="0">
                <a:solidFill>
                  <a:prstClr val="white"/>
                </a:solidFill>
                <a:latin typeface="Times New Roman"/>
                <a:ea typeface="微软雅黑" pitchFamily="34" charset="-122"/>
                <a:cs typeface="Times New Roman"/>
              </a:rPr>
              <a:t>意识的能动作用</a:t>
            </a:r>
            <a:endParaRPr lang="zh-CN" altLang="en-US" sz="2100" b="1" kern="100" dirty="0">
              <a:solidFill>
                <a:prstClr val="white"/>
              </a:solidFill>
              <a:latin typeface="Times New Roman"/>
              <a:ea typeface="微软雅黑" pitchFamily="34" charset="-122"/>
              <a:cs typeface="Times New Roman"/>
            </a:endParaRPr>
          </a:p>
        </p:txBody>
      </p:sp>
      <p:graphicFrame>
        <p:nvGraphicFramePr>
          <p:cNvPr id="3" name="表格 2"/>
          <p:cNvGraphicFramePr>
            <a:graphicFrameLocks noGrp="1"/>
          </p:cNvGraphicFramePr>
          <p:nvPr>
            <p:extLst>
              <p:ext uri="{D42A27DB-BD31-4B8C-83A1-F6EECF244321}">
                <p14:modId xmlns:p14="http://schemas.microsoft.com/office/powerpoint/2010/main" val="3452875442"/>
              </p:ext>
            </p:extLst>
          </p:nvPr>
        </p:nvGraphicFramePr>
        <p:xfrm>
          <a:off x="412996" y="1221913"/>
          <a:ext cx="8318007" cy="2613728"/>
        </p:xfrm>
        <a:graphic>
          <a:graphicData uri="http://schemas.openxmlformats.org/drawingml/2006/table">
            <a:tbl>
              <a:tblPr/>
              <a:tblGrid>
                <a:gridCol w="1034820"/>
                <a:gridCol w="7283187"/>
              </a:tblGrid>
              <a:tr h="445667">
                <a:tc gridSpan="2">
                  <a:txBody>
                    <a:bodyPr/>
                    <a:lstStyle/>
                    <a:p>
                      <a:pPr marL="72000" algn="ctr">
                        <a:lnSpc>
                          <a:spcPct val="150000"/>
                        </a:lnSpc>
                        <a:spcAft>
                          <a:spcPts val="0"/>
                        </a:spcAft>
                      </a:pPr>
                      <a:r>
                        <a:rPr lang="zh-CN" sz="2000" kern="100" dirty="0">
                          <a:effectLst/>
                          <a:latin typeface="Times New Roman"/>
                          <a:ea typeface="微软雅黑"/>
                          <a:cs typeface="Times New Roman"/>
                        </a:rPr>
                        <a:t>设问方式</a:t>
                      </a:r>
                      <a:endParaRPr lang="zh-CN" sz="2000" kern="100" dirty="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xBody>
                    <a:bodyPr/>
                    <a:lstStyle/>
                    <a:p>
                      <a:endParaRPr lang="zh-CN" altLang="en-US"/>
                    </a:p>
                  </a:txBody>
                  <a:tcPr/>
                </a:tc>
              </a:tr>
              <a:tr h="548256">
                <a:tc>
                  <a:txBody>
                    <a:bodyPr/>
                    <a:lstStyle/>
                    <a:p>
                      <a:pPr marL="72000" algn="ctr">
                        <a:lnSpc>
                          <a:spcPct val="150000"/>
                        </a:lnSpc>
                        <a:spcAft>
                          <a:spcPts val="0"/>
                        </a:spcAft>
                      </a:pPr>
                      <a:r>
                        <a:rPr lang="zh-CN" sz="2000" kern="100">
                          <a:effectLst/>
                          <a:latin typeface="Times New Roman"/>
                          <a:ea typeface="微软雅黑"/>
                          <a:cs typeface="Times New Roman"/>
                        </a:rPr>
                        <a:t>体现类</a:t>
                      </a:r>
                      <a:endParaRPr lang="zh-CN" sz="2000" kern="10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ctr">
                        <a:lnSpc>
                          <a:spcPct val="150000"/>
                        </a:lnSpc>
                        <a:spcAft>
                          <a:spcPts val="0"/>
                        </a:spcAft>
                      </a:pPr>
                      <a:r>
                        <a:rPr lang="zh-CN" sz="2000" kern="100" dirty="0">
                          <a:effectLst/>
                          <a:latin typeface="Times New Roman"/>
                          <a:ea typeface="微软雅黑"/>
                          <a:cs typeface="Times New Roman"/>
                        </a:rPr>
                        <a:t>结合材料，说明</a:t>
                      </a:r>
                      <a:r>
                        <a:rPr lang="en-US" sz="2000" kern="100" dirty="0">
                          <a:effectLst/>
                          <a:latin typeface="宋体"/>
                          <a:ea typeface="微软雅黑"/>
                          <a:cs typeface="Times New Roman"/>
                        </a:rPr>
                        <a:t>××</a:t>
                      </a:r>
                      <a:r>
                        <a:rPr lang="zh-CN" sz="2000" kern="100" dirty="0">
                          <a:effectLst/>
                          <a:latin typeface="Times New Roman"/>
                          <a:ea typeface="微软雅黑"/>
                          <a:cs typeface="Times New Roman"/>
                        </a:rPr>
                        <a:t>作品的创作是怎样体现意识作用的</a:t>
                      </a:r>
                      <a:endParaRPr lang="zh-CN" sz="2000" kern="100" dirty="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5">
                <a:tc>
                  <a:txBody>
                    <a:bodyPr/>
                    <a:lstStyle/>
                    <a:p>
                      <a:pPr marL="72000" algn="ctr">
                        <a:lnSpc>
                          <a:spcPct val="150000"/>
                        </a:lnSpc>
                        <a:spcAft>
                          <a:spcPts val="0"/>
                        </a:spcAft>
                      </a:pPr>
                      <a:r>
                        <a:rPr lang="zh-CN" sz="2000" kern="100">
                          <a:effectLst/>
                          <a:latin typeface="Times New Roman"/>
                          <a:ea typeface="微软雅黑"/>
                          <a:cs typeface="Times New Roman"/>
                        </a:rPr>
                        <a:t>意义类</a:t>
                      </a:r>
                      <a:endParaRPr lang="zh-CN" sz="2000" kern="10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ctr">
                        <a:lnSpc>
                          <a:spcPct val="150000"/>
                        </a:lnSpc>
                        <a:spcAft>
                          <a:spcPts val="0"/>
                        </a:spcAft>
                      </a:pPr>
                      <a:r>
                        <a:rPr lang="zh-CN" sz="2000" kern="100" dirty="0">
                          <a:effectLst/>
                          <a:latin typeface="Times New Roman"/>
                          <a:ea typeface="微软雅黑"/>
                          <a:cs typeface="Times New Roman"/>
                        </a:rPr>
                        <a:t>结合材料，运用意识能动作用的知识，说明</a:t>
                      </a:r>
                      <a:r>
                        <a:rPr lang="en-US" sz="2000" kern="100" dirty="0">
                          <a:effectLst/>
                          <a:latin typeface="宋体"/>
                          <a:ea typeface="微软雅黑"/>
                          <a:cs typeface="Times New Roman"/>
                        </a:rPr>
                        <a:t>××</a:t>
                      </a:r>
                      <a:r>
                        <a:rPr lang="zh-CN" sz="2000" kern="100" dirty="0">
                          <a:effectLst/>
                          <a:latin typeface="Times New Roman"/>
                          <a:ea typeface="微软雅黑"/>
                          <a:cs typeface="Times New Roman"/>
                        </a:rPr>
                        <a:t>精神对</a:t>
                      </a:r>
                      <a:r>
                        <a:rPr lang="en-US" sz="2000" kern="100" dirty="0">
                          <a:effectLst/>
                          <a:latin typeface="宋体"/>
                          <a:ea typeface="微软雅黑"/>
                          <a:cs typeface="Times New Roman"/>
                        </a:rPr>
                        <a:t>××</a:t>
                      </a:r>
                      <a:r>
                        <a:rPr lang="zh-CN" sz="2000" kern="100" dirty="0">
                          <a:effectLst/>
                          <a:latin typeface="Times New Roman"/>
                          <a:ea typeface="微软雅黑"/>
                          <a:cs typeface="Times New Roman"/>
                        </a:rPr>
                        <a:t>的作用</a:t>
                      </a:r>
                      <a:endParaRPr lang="zh-CN" sz="2000" kern="100" dirty="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5">
                <a:tc>
                  <a:txBody>
                    <a:bodyPr/>
                    <a:lstStyle/>
                    <a:p>
                      <a:pPr marL="72000" algn="ctr">
                        <a:lnSpc>
                          <a:spcPct val="150000"/>
                        </a:lnSpc>
                        <a:spcAft>
                          <a:spcPts val="0"/>
                        </a:spcAft>
                      </a:pPr>
                      <a:r>
                        <a:rPr lang="zh-CN" sz="2000" kern="100">
                          <a:effectLst/>
                          <a:latin typeface="Times New Roman"/>
                          <a:ea typeface="微软雅黑"/>
                          <a:cs typeface="Times New Roman"/>
                        </a:rPr>
                        <a:t>辨析类</a:t>
                      </a:r>
                      <a:endParaRPr lang="zh-CN" sz="2000" kern="10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ctr">
                        <a:lnSpc>
                          <a:spcPct val="150000"/>
                        </a:lnSpc>
                        <a:spcAft>
                          <a:spcPts val="0"/>
                        </a:spcAft>
                      </a:pPr>
                      <a:r>
                        <a:rPr lang="zh-CN" sz="2000" kern="100">
                          <a:effectLst/>
                          <a:latin typeface="Times New Roman"/>
                          <a:ea typeface="微软雅黑"/>
                          <a:cs typeface="Times New Roman"/>
                        </a:rPr>
                        <a:t>结合材料，运用意识能动作用的知识，对</a:t>
                      </a:r>
                      <a:r>
                        <a:rPr lang="en-US" sz="2000" kern="100">
                          <a:effectLst/>
                          <a:latin typeface="宋体"/>
                          <a:ea typeface="微软雅黑"/>
                          <a:cs typeface="Times New Roman"/>
                        </a:rPr>
                        <a:t>××</a:t>
                      </a:r>
                      <a:r>
                        <a:rPr lang="zh-CN" sz="2000" kern="100">
                          <a:effectLst/>
                          <a:latin typeface="Times New Roman"/>
                          <a:ea typeface="微软雅黑"/>
                          <a:cs typeface="Times New Roman"/>
                        </a:rPr>
                        <a:t>观点进行评价</a:t>
                      </a:r>
                      <a:endParaRPr lang="zh-CN" sz="2000" kern="10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5">
                <a:tc>
                  <a:txBody>
                    <a:bodyPr/>
                    <a:lstStyle/>
                    <a:p>
                      <a:pPr marL="72000" algn="ctr">
                        <a:lnSpc>
                          <a:spcPct val="150000"/>
                        </a:lnSpc>
                        <a:spcAft>
                          <a:spcPts val="0"/>
                        </a:spcAft>
                      </a:pPr>
                      <a:r>
                        <a:rPr lang="zh-CN" sz="2000" kern="100">
                          <a:effectLst/>
                          <a:latin typeface="Times New Roman"/>
                          <a:ea typeface="微软雅黑"/>
                          <a:cs typeface="Times New Roman"/>
                        </a:rPr>
                        <a:t>措施类</a:t>
                      </a:r>
                      <a:endParaRPr lang="zh-CN" sz="2000" kern="10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ctr">
                        <a:lnSpc>
                          <a:spcPct val="150000"/>
                        </a:lnSpc>
                        <a:spcAft>
                          <a:spcPts val="0"/>
                        </a:spcAft>
                      </a:pPr>
                      <a:r>
                        <a:rPr lang="zh-CN" sz="2000" kern="100" dirty="0">
                          <a:effectLst/>
                          <a:latin typeface="Times New Roman"/>
                          <a:ea typeface="微软雅黑"/>
                          <a:cs typeface="Times New Roman"/>
                        </a:rPr>
                        <a:t>结合材料，说明</a:t>
                      </a:r>
                      <a:r>
                        <a:rPr lang="en-US" sz="2000" kern="100" dirty="0">
                          <a:effectLst/>
                          <a:latin typeface="宋体"/>
                          <a:ea typeface="微软雅黑"/>
                          <a:cs typeface="Times New Roman"/>
                        </a:rPr>
                        <a:t>××</a:t>
                      </a:r>
                      <a:r>
                        <a:rPr lang="zh-CN" sz="2000" kern="100" dirty="0">
                          <a:effectLst/>
                          <a:latin typeface="Times New Roman"/>
                          <a:ea typeface="微软雅黑"/>
                          <a:cs typeface="Times New Roman"/>
                        </a:rPr>
                        <a:t>是如何发挥意识的能动作用的</a:t>
                      </a:r>
                      <a:endParaRPr lang="zh-CN" sz="2000" kern="100" dirty="0">
                        <a:effectLst/>
                        <a:latin typeface="宋体"/>
                        <a:cs typeface="Courier New"/>
                      </a:endParaRPr>
                    </a:p>
                  </a:txBody>
                  <a:tcPr marL="30143" marR="301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241084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7544" y="422970"/>
            <a:ext cx="8352928" cy="4438523"/>
          </a:xfrm>
          <a:prstGeom prst="rect">
            <a:avLst/>
          </a:prstGeom>
          <a:ln>
            <a:solidFill>
              <a:srgbClr val="FF0000"/>
            </a:solidFill>
          </a:ln>
        </p:spPr>
        <p:txBody>
          <a:bodyPr wrap="square">
            <a:spAutoFit/>
          </a:bodyPr>
          <a:lstStyle/>
          <a:p>
            <a:pPr>
              <a:lnSpc>
                <a:spcPts val="2000"/>
              </a:lnSpc>
            </a:pPr>
            <a:r>
              <a:rPr lang="en-US" altLang="zh-CN" sz="1600" dirty="0"/>
              <a:t>40</a:t>
            </a:r>
            <a:r>
              <a:rPr lang="zh-CN" altLang="zh-CN" sz="1600" dirty="0"/>
              <a:t>．阅读材料，完成下列要求。（</a:t>
            </a:r>
            <a:r>
              <a:rPr lang="en-US" altLang="zh-CN" sz="1600" dirty="0"/>
              <a:t>26</a:t>
            </a:r>
            <a:r>
              <a:rPr lang="zh-CN" altLang="zh-CN" sz="1600" dirty="0"/>
              <a:t>分）</a:t>
            </a:r>
          </a:p>
          <a:p>
            <a:pPr>
              <a:lnSpc>
                <a:spcPts val="2000"/>
              </a:lnSpc>
            </a:pPr>
            <a:r>
              <a:rPr lang="en-US" altLang="zh-CN" sz="1600" dirty="0" smtClean="0">
                <a:latin typeface="华文楷体" panose="02010600040101010101" pitchFamily="2" charset="-122"/>
                <a:ea typeface="华文楷体" panose="02010600040101010101" pitchFamily="2" charset="-122"/>
              </a:rPr>
              <a:t>        </a:t>
            </a:r>
            <a:r>
              <a:rPr lang="zh-CN" altLang="zh-CN" sz="1600" dirty="0" smtClean="0">
                <a:latin typeface="华文楷体" panose="02010600040101010101" pitchFamily="2" charset="-122"/>
                <a:ea typeface="华文楷体" panose="02010600040101010101" pitchFamily="2" charset="-122"/>
              </a:rPr>
              <a:t>走进</a:t>
            </a:r>
            <a:r>
              <a:rPr lang="zh-CN" altLang="zh-CN" sz="1600" dirty="0">
                <a:latin typeface="华文楷体" panose="02010600040101010101" pitchFamily="2" charset="-122"/>
                <a:ea typeface="华文楷体" panose="02010600040101010101" pitchFamily="2" charset="-122"/>
              </a:rPr>
              <a:t>北京市西胡林村、天津市六街村等传统村落，我们能够欣赏风格独特的民居建筑、丰富多样的村镇空间格局，品味具有浓郁地方特色的俚语方言、家风家训、乡约乡规、民情风俗，感受人与自然和谐共生的文化韵味。传统村落承载着绚丽多彩的农耕文化，寄托着一代又一代中华儿女的情感记忆和绵远乡愁，是我国乡村历史、文化、自然遗产的“活化石”。</a:t>
            </a:r>
          </a:p>
          <a:p>
            <a:pPr>
              <a:lnSpc>
                <a:spcPts val="2000"/>
              </a:lnSpc>
            </a:pPr>
            <a:r>
              <a:rPr lang="en-US" altLang="zh-CN" sz="1600" dirty="0" smtClean="0">
                <a:latin typeface="华文楷体" panose="02010600040101010101" pitchFamily="2" charset="-122"/>
                <a:ea typeface="华文楷体" panose="02010600040101010101" pitchFamily="2" charset="-122"/>
              </a:rPr>
              <a:t>        </a:t>
            </a:r>
            <a:r>
              <a:rPr lang="zh-CN" altLang="zh-CN" sz="1600" dirty="0" smtClean="0">
                <a:latin typeface="华文楷体" panose="02010600040101010101" pitchFamily="2" charset="-122"/>
                <a:ea typeface="华文楷体" panose="02010600040101010101" pitchFamily="2" charset="-122"/>
              </a:rPr>
              <a:t>随着</a:t>
            </a:r>
            <a:r>
              <a:rPr lang="zh-CN" altLang="zh-CN" sz="1600" dirty="0">
                <a:latin typeface="华文楷体" panose="02010600040101010101" pitchFamily="2" charset="-122"/>
                <a:ea typeface="华文楷体" panose="02010600040101010101" pitchFamily="2" charset="-122"/>
              </a:rPr>
              <a:t>工业化、城镇化的快速发展，传统村落衰落、消失的现象时有发生。例如：不少传统村落因缺少产业支撑，医疗、文化、教育等公共服务不能满足现代生活需要，导致人口流失严重，甚至出现“空心化”；古民居、古建筑得不到及时修缮和维护，自然毁损严重；传统工匠越来越少，传统建筑工艺、传统艺术日渐失传；在旅游开发过程中，无视传统村落的自然、历史、文化等个性化特征而盲目拆旧建新、拆真建假，对传统建筑、历史风貌造成破坏性影响，导致“千村一面”。</a:t>
            </a:r>
          </a:p>
          <a:p>
            <a:pPr>
              <a:lnSpc>
                <a:spcPts val="2000"/>
              </a:lnSpc>
            </a:pPr>
            <a:r>
              <a:rPr lang="en-US" altLang="zh-CN" sz="1600" dirty="0" smtClean="0">
                <a:latin typeface="华文楷体" panose="02010600040101010101" pitchFamily="2" charset="-122"/>
                <a:ea typeface="华文楷体" panose="02010600040101010101" pitchFamily="2" charset="-122"/>
              </a:rPr>
              <a:t>        </a:t>
            </a:r>
            <a:r>
              <a:rPr lang="zh-CN" altLang="zh-CN" sz="1600" dirty="0" smtClean="0">
                <a:latin typeface="华文楷体" panose="02010600040101010101" pitchFamily="2" charset="-122"/>
                <a:ea typeface="华文楷体" panose="02010600040101010101" pitchFamily="2" charset="-122"/>
              </a:rPr>
              <a:t>保护</a:t>
            </a:r>
            <a:r>
              <a:rPr lang="zh-CN" altLang="zh-CN" sz="1600" dirty="0">
                <a:latin typeface="华文楷体" panose="02010600040101010101" pitchFamily="2" charset="-122"/>
                <a:ea typeface="华文楷体" panose="02010600040101010101" pitchFamily="2" charset="-122"/>
              </a:rPr>
              <a:t>、传承和利用好传统村落，是实施乡村振兴战略和增强中华文化自信的内在要求。</a:t>
            </a:r>
            <a:r>
              <a:rPr lang="en-US" altLang="zh-CN" sz="1600" dirty="0">
                <a:latin typeface="华文楷体" panose="02010600040101010101" pitchFamily="2" charset="-122"/>
                <a:ea typeface="华文楷体" panose="02010600040101010101" pitchFamily="2" charset="-122"/>
              </a:rPr>
              <a:t>2012</a:t>
            </a:r>
            <a:r>
              <a:rPr lang="zh-CN" altLang="zh-CN" sz="1600" dirty="0">
                <a:latin typeface="华文楷体" panose="02010600040101010101" pitchFamily="2" charset="-122"/>
                <a:ea typeface="华文楷体" panose="02010600040101010101" pitchFamily="2" charset="-122"/>
              </a:rPr>
              <a:t>年以来，我国大部分传统村落已被列为保护对象。</a:t>
            </a:r>
          </a:p>
          <a:p>
            <a:pPr>
              <a:lnSpc>
                <a:spcPts val="2000"/>
              </a:lnSpc>
            </a:pPr>
            <a:r>
              <a:rPr lang="en-US" altLang="zh-CN" sz="1600" dirty="0" smtClean="0">
                <a:latin typeface="华文楷体" panose="02010600040101010101" pitchFamily="2" charset="-122"/>
                <a:ea typeface="华文楷体" panose="02010600040101010101" pitchFamily="2" charset="-122"/>
              </a:rPr>
              <a:t>       </a:t>
            </a:r>
            <a:r>
              <a:rPr lang="zh-CN" altLang="zh-CN" sz="1600" dirty="0" smtClean="0">
                <a:latin typeface="华文楷体" panose="02010600040101010101" pitchFamily="2" charset="-122"/>
                <a:ea typeface="华文楷体" panose="02010600040101010101" pitchFamily="2" charset="-122"/>
              </a:rPr>
              <a:t>（</a:t>
            </a:r>
            <a:r>
              <a:rPr lang="zh-CN" altLang="zh-CN" sz="1600" dirty="0">
                <a:latin typeface="华文楷体" panose="02010600040101010101" pitchFamily="2" charset="-122"/>
                <a:ea typeface="华文楷体" panose="02010600040101010101" pitchFamily="2" charset="-122"/>
              </a:rPr>
              <a:t>注：传统村落是指拥有物质形态和非物质形态文化遗产，具有较高的历史、文化、科学、艺术、社会、经济价值的村落。）</a:t>
            </a:r>
          </a:p>
          <a:p>
            <a:pPr>
              <a:lnSpc>
                <a:spcPts val="2000"/>
              </a:lnSpc>
            </a:pPr>
            <a:r>
              <a:rPr lang="zh-CN" altLang="zh-CN" sz="1600" dirty="0"/>
              <a:t>（</a:t>
            </a:r>
            <a:r>
              <a:rPr lang="en-US" altLang="zh-CN" sz="1600" dirty="0"/>
              <a:t>2</a:t>
            </a:r>
            <a:r>
              <a:rPr lang="zh-CN" altLang="zh-CN" sz="1600" dirty="0"/>
              <a:t>）保护、传承和利用传统村落需要增强人们的文化自觉意识。结合材料，运用意识能动作用原理对此加以说明。（</a:t>
            </a:r>
            <a:r>
              <a:rPr lang="en-US" altLang="zh-CN" sz="1600" dirty="0"/>
              <a:t>10</a:t>
            </a:r>
            <a:r>
              <a:rPr lang="zh-CN" altLang="zh-CN" sz="1600" dirty="0"/>
              <a:t>分）</a:t>
            </a:r>
          </a:p>
        </p:txBody>
      </p:sp>
      <p:sp>
        <p:nvSpPr>
          <p:cNvPr id="3" name="矩形 2"/>
          <p:cNvSpPr/>
          <p:nvPr/>
        </p:nvSpPr>
        <p:spPr>
          <a:xfrm>
            <a:off x="251520" y="53638"/>
            <a:ext cx="3191899" cy="369332"/>
          </a:xfrm>
          <a:prstGeom prst="rect">
            <a:avLst/>
          </a:prstGeom>
        </p:spPr>
        <p:txBody>
          <a:bodyPr wrap="none">
            <a:spAutoFit/>
          </a:bodyPr>
          <a:lstStyle/>
          <a:p>
            <a:r>
              <a:rPr lang="en-US" altLang="zh-CN" dirty="0">
                <a:latin typeface="方正舒体" panose="02010601030101010101" pitchFamily="2" charset="-122"/>
                <a:ea typeface="方正舒体" panose="02010601030101010101" pitchFamily="2" charset="-122"/>
              </a:rPr>
              <a:t>2019</a:t>
            </a:r>
            <a:r>
              <a:rPr lang="zh-CN" altLang="zh-CN" dirty="0">
                <a:latin typeface="方正舒体" panose="02010601030101010101" pitchFamily="2" charset="-122"/>
                <a:ea typeface="方正舒体" panose="02010601030101010101" pitchFamily="2" charset="-122"/>
              </a:rPr>
              <a:t>年全国卷Ⅰ文综高考试题</a:t>
            </a:r>
            <a:endParaRPr lang="zh-CN" altLang="en-US" dirty="0">
              <a:latin typeface="方正舒体" panose="02010601030101010101" pitchFamily="2" charset="-122"/>
              <a:ea typeface="方正舒体" panose="02010601030101010101" pitchFamily="2" charset="-122"/>
            </a:endParaRPr>
          </a:p>
        </p:txBody>
      </p:sp>
    </p:spTree>
    <p:extLst>
      <p:ext uri="{BB962C8B-B14F-4D97-AF65-F5344CB8AC3E}">
        <p14:creationId xmlns:p14="http://schemas.microsoft.com/office/powerpoint/2010/main" val="3832732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5840" y="195486"/>
            <a:ext cx="8352928" cy="4616648"/>
          </a:xfrm>
          <a:prstGeom prst="rect">
            <a:avLst/>
          </a:prstGeom>
        </p:spPr>
        <p:txBody>
          <a:bodyPr wrap="square">
            <a:spAutoFit/>
          </a:bodyPr>
          <a:lstStyle/>
          <a:p>
            <a:pPr>
              <a:lnSpc>
                <a:spcPct val="150000"/>
              </a:lnSpc>
            </a:pPr>
            <a:r>
              <a:rPr lang="zh-CN" altLang="zh-CN" sz="2800" b="1" dirty="0">
                <a:latin typeface="华文仿宋" panose="02010600040101010101" pitchFamily="2" charset="-122"/>
                <a:ea typeface="华文仿宋" panose="02010600040101010101" pitchFamily="2" charset="-122"/>
              </a:rPr>
              <a:t>（</a:t>
            </a:r>
            <a:r>
              <a:rPr lang="en-US" altLang="zh-CN" sz="2800" b="1" dirty="0">
                <a:latin typeface="华文仿宋" panose="02010600040101010101" pitchFamily="2" charset="-122"/>
                <a:ea typeface="华文仿宋" panose="02010600040101010101" pitchFamily="2" charset="-122"/>
              </a:rPr>
              <a:t>2</a:t>
            </a:r>
            <a:r>
              <a:rPr lang="zh-CN" altLang="zh-CN" sz="2800" b="1" dirty="0">
                <a:latin typeface="华文仿宋" panose="02010600040101010101" pitchFamily="2" charset="-122"/>
                <a:ea typeface="华文仿宋" panose="02010600040101010101" pitchFamily="2" charset="-122"/>
              </a:rPr>
              <a:t>）</a:t>
            </a:r>
            <a:r>
              <a:rPr lang="zh-CN" altLang="zh-CN" sz="2800" b="1" dirty="0">
                <a:solidFill>
                  <a:srgbClr val="FF0000"/>
                </a:solidFill>
                <a:latin typeface="华文仿宋" panose="02010600040101010101" pitchFamily="2" charset="-122"/>
                <a:ea typeface="华文仿宋" panose="02010600040101010101" pitchFamily="2" charset="-122"/>
              </a:rPr>
              <a:t>意识是物质的能动的反映，又对物质具有能动的反作用。人们在意识的指导下能动地认识世界、改造世界</a:t>
            </a:r>
            <a:r>
              <a:rPr lang="zh-CN" altLang="zh-CN" sz="2800" b="1" dirty="0" smtClean="0">
                <a:solidFill>
                  <a:srgbClr val="FF0000"/>
                </a:solidFill>
                <a:latin typeface="华文仿宋" panose="02010600040101010101" pitchFamily="2" charset="-122"/>
                <a:ea typeface="华文仿宋" panose="02010600040101010101" pitchFamily="2" charset="-122"/>
              </a:rPr>
              <a:t>。</a:t>
            </a:r>
            <a:endParaRPr lang="en-US" altLang="zh-CN" sz="2800" b="1" dirty="0" smtClean="0">
              <a:solidFill>
                <a:srgbClr val="FF0000"/>
              </a:solidFill>
              <a:latin typeface="华文仿宋" panose="02010600040101010101" pitchFamily="2" charset="-122"/>
              <a:ea typeface="华文仿宋" panose="02010600040101010101" pitchFamily="2" charset="-122"/>
            </a:endParaRPr>
          </a:p>
          <a:p>
            <a:pPr>
              <a:lnSpc>
                <a:spcPct val="150000"/>
              </a:lnSpc>
            </a:pPr>
            <a:r>
              <a:rPr lang="en-US" altLang="zh-CN" sz="2800" b="1" dirty="0" smtClean="0">
                <a:latin typeface="华文仿宋" panose="02010600040101010101" pitchFamily="2" charset="-122"/>
                <a:ea typeface="华文仿宋" panose="02010600040101010101" pitchFamily="2" charset="-122"/>
              </a:rPr>
              <a:t>        </a:t>
            </a:r>
            <a:r>
              <a:rPr lang="zh-CN" altLang="zh-CN" sz="2800" b="1" dirty="0" smtClean="0">
                <a:solidFill>
                  <a:srgbClr val="000099"/>
                </a:solidFill>
                <a:latin typeface="华文仿宋" panose="02010600040101010101" pitchFamily="2" charset="-122"/>
                <a:ea typeface="华文仿宋" panose="02010600040101010101" pitchFamily="2" charset="-122"/>
              </a:rPr>
              <a:t>增强</a:t>
            </a:r>
            <a:r>
              <a:rPr lang="zh-CN" altLang="zh-CN" sz="2800" b="1" dirty="0">
                <a:solidFill>
                  <a:srgbClr val="000099"/>
                </a:solidFill>
                <a:latin typeface="华文仿宋" panose="02010600040101010101" pitchFamily="2" charset="-122"/>
                <a:ea typeface="华文仿宋" panose="02010600040101010101" pitchFamily="2" charset="-122"/>
              </a:rPr>
              <a:t>文化自信</a:t>
            </a:r>
            <a:r>
              <a:rPr lang="zh-CN" altLang="zh-CN" sz="2800" b="1" dirty="0">
                <a:latin typeface="华文仿宋" panose="02010600040101010101" pitchFamily="2" charset="-122"/>
                <a:ea typeface="华文仿宋" panose="02010600040101010101" pitchFamily="2" charset="-122"/>
              </a:rPr>
              <a:t>、引导人们</a:t>
            </a:r>
            <a:r>
              <a:rPr lang="zh-CN" altLang="zh-CN" sz="2800" b="1" dirty="0">
                <a:solidFill>
                  <a:srgbClr val="000099"/>
                </a:solidFill>
                <a:latin typeface="华文仿宋" panose="02010600040101010101" pitchFamily="2" charset="-122"/>
                <a:ea typeface="华文仿宋" panose="02010600040101010101" pitchFamily="2" charset="-122"/>
              </a:rPr>
              <a:t>正确认识</a:t>
            </a:r>
            <a:r>
              <a:rPr lang="zh-CN" altLang="zh-CN" sz="2800" b="1" dirty="0">
                <a:latin typeface="华文仿宋" panose="02010600040101010101" pitchFamily="2" charset="-122"/>
                <a:ea typeface="华文仿宋" panose="02010600040101010101" pitchFamily="2" charset="-122"/>
              </a:rPr>
              <a:t>传统材落的历史文化</a:t>
            </a:r>
            <a:r>
              <a:rPr lang="zh-CN" altLang="zh-CN" sz="2800" b="1" dirty="0" smtClean="0">
                <a:latin typeface="华文仿宋" panose="02010600040101010101" pitchFamily="2" charset="-122"/>
                <a:ea typeface="华文仿宋" panose="02010600040101010101" pitchFamily="2" charset="-122"/>
              </a:rPr>
              <a:t>价值</a:t>
            </a:r>
            <a:r>
              <a:rPr lang="zh-CN" altLang="en-US" sz="2800" b="1" dirty="0" smtClean="0">
                <a:latin typeface="华文仿宋" panose="02010600040101010101" pitchFamily="2" charset="-122"/>
                <a:ea typeface="华文仿宋" panose="02010600040101010101" pitchFamily="2" charset="-122"/>
              </a:rPr>
              <a:t>，</a:t>
            </a:r>
            <a:r>
              <a:rPr lang="zh-CN" altLang="zh-CN" sz="2800" b="1" dirty="0" smtClean="0">
                <a:latin typeface="华文仿宋" panose="02010600040101010101" pitchFamily="2" charset="-122"/>
                <a:ea typeface="华文仿宋" panose="02010600040101010101" pitchFamily="2" charset="-122"/>
              </a:rPr>
              <a:t>更加</a:t>
            </a:r>
            <a:r>
              <a:rPr lang="zh-CN" altLang="zh-CN" sz="2800" b="1" dirty="0">
                <a:latin typeface="华文仿宋" panose="02010600040101010101" pitchFamily="2" charset="-122"/>
                <a:ea typeface="华文仿宋" panose="02010600040101010101" pitchFamily="2" charset="-122"/>
              </a:rPr>
              <a:t>自觉地加以保护和传承</a:t>
            </a:r>
            <a:r>
              <a:rPr lang="zh-CN" altLang="zh-CN" sz="2800" b="1" dirty="0" smtClean="0">
                <a:latin typeface="华文仿宋" panose="02010600040101010101" pitchFamily="2" charset="-122"/>
                <a:ea typeface="华文仿宋" panose="02010600040101010101" pitchFamily="2" charset="-122"/>
              </a:rPr>
              <a:t>；</a:t>
            </a:r>
            <a:endParaRPr lang="en-US" altLang="zh-CN" sz="2800" b="1" dirty="0" smtClean="0">
              <a:latin typeface="华文仿宋" panose="02010600040101010101" pitchFamily="2" charset="-122"/>
              <a:ea typeface="华文仿宋" panose="02010600040101010101" pitchFamily="2" charset="-122"/>
            </a:endParaRPr>
          </a:p>
          <a:p>
            <a:pPr>
              <a:lnSpc>
                <a:spcPct val="150000"/>
              </a:lnSpc>
            </a:pPr>
            <a:r>
              <a:rPr lang="en-US" altLang="zh-CN" sz="2800" b="1" dirty="0" smtClean="0">
                <a:latin typeface="华文仿宋" panose="02010600040101010101" pitchFamily="2" charset="-122"/>
                <a:ea typeface="华文仿宋" panose="02010600040101010101" pitchFamily="2" charset="-122"/>
              </a:rPr>
              <a:t>        </a:t>
            </a:r>
            <a:r>
              <a:rPr lang="zh-CN" altLang="zh-CN" sz="2800" b="1" dirty="0" smtClean="0">
                <a:latin typeface="华文仿宋" panose="02010600040101010101" pitchFamily="2" charset="-122"/>
                <a:ea typeface="华文仿宋" panose="02010600040101010101" pitchFamily="2" charset="-122"/>
              </a:rPr>
              <a:t>克服</a:t>
            </a:r>
            <a:r>
              <a:rPr lang="zh-CN" altLang="zh-CN" sz="2800" b="1" dirty="0">
                <a:solidFill>
                  <a:srgbClr val="000099"/>
                </a:solidFill>
                <a:latin typeface="华文仿宋" panose="02010600040101010101" pitchFamily="2" charset="-122"/>
                <a:ea typeface="华文仿宋" panose="02010600040101010101" pitchFamily="2" charset="-122"/>
              </a:rPr>
              <a:t>错误观念</a:t>
            </a:r>
            <a:r>
              <a:rPr lang="zh-CN" altLang="zh-CN" sz="2800" b="1" dirty="0">
                <a:latin typeface="华文仿宋" panose="02010600040101010101" pitchFamily="2" charset="-122"/>
                <a:ea typeface="华文仿宋" panose="02010600040101010101" pitchFamily="2" charset="-122"/>
              </a:rPr>
              <a:t>，避免破坏性开发，把保护、传承与利用有机统一起来</a:t>
            </a:r>
            <a:r>
              <a:rPr lang="zh-CN" altLang="zh-CN" sz="2800" b="1" dirty="0" smtClean="0">
                <a:latin typeface="华文仿宋" panose="02010600040101010101" pitchFamily="2" charset="-122"/>
                <a:ea typeface="华文仿宋" panose="02010600040101010101" pitchFamily="2" charset="-122"/>
              </a:rPr>
              <a:t>。</a:t>
            </a:r>
            <a:r>
              <a:rPr lang="en-US" altLang="zh-CN" sz="2800" b="1" dirty="0">
                <a:latin typeface="华文仿宋" panose="02010600040101010101" pitchFamily="2" charset="-122"/>
                <a:ea typeface="华文仿宋" panose="02010600040101010101" pitchFamily="2" charset="-122"/>
              </a:rPr>
              <a:t> </a:t>
            </a:r>
            <a:endParaRPr lang="zh-CN" altLang="zh-CN" sz="2800" b="1" dirty="0">
              <a:latin typeface="华文仿宋" panose="02010600040101010101" pitchFamily="2" charset="-122"/>
              <a:ea typeface="华文仿宋" panose="02010600040101010101" pitchFamily="2" charset="-122"/>
            </a:endParaRPr>
          </a:p>
        </p:txBody>
      </p:sp>
    </p:spTree>
    <p:extLst>
      <p:ext uri="{BB962C8B-B14F-4D97-AF65-F5344CB8AC3E}">
        <p14:creationId xmlns:p14="http://schemas.microsoft.com/office/powerpoint/2010/main" val="1908329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560" y="411510"/>
            <a:ext cx="7920880" cy="4247317"/>
          </a:xfrm>
          <a:prstGeom prst="rect">
            <a:avLst/>
          </a:prstGeom>
        </p:spPr>
        <p:txBody>
          <a:bodyPr wrap="square">
            <a:spAutoFit/>
          </a:bodyPr>
          <a:lstStyle/>
          <a:p>
            <a:pPr>
              <a:lnSpc>
                <a:spcPct val="150000"/>
              </a:lnSpc>
            </a:pPr>
            <a:r>
              <a:rPr lang="zh-CN" altLang="zh-CN" b="1" dirty="0" smtClean="0"/>
              <a:t>评分细则：</a:t>
            </a:r>
            <a:endParaRPr lang="zh-CN" altLang="zh-CN" dirty="0" smtClean="0"/>
          </a:p>
          <a:p>
            <a:pPr>
              <a:lnSpc>
                <a:spcPct val="150000"/>
              </a:lnSpc>
            </a:pPr>
            <a:r>
              <a:rPr lang="en-US" altLang="zh-CN" dirty="0" smtClean="0"/>
              <a:t> 40.</a:t>
            </a:r>
            <a:r>
              <a:rPr lang="zh-CN" altLang="zh-CN" dirty="0" smtClean="0"/>
              <a:t>（</a:t>
            </a:r>
            <a:r>
              <a:rPr lang="en-US" altLang="zh-CN" dirty="0" smtClean="0"/>
              <a:t>2</a:t>
            </a:r>
            <a:r>
              <a:rPr lang="zh-CN" altLang="zh-CN" dirty="0" smtClean="0"/>
              <a:t>）</a:t>
            </a:r>
            <a:r>
              <a:rPr lang="zh-CN" altLang="zh-CN" b="1" dirty="0" smtClean="0"/>
              <a:t>①意识是对物质的能动的反映，又对物质具有能动的反作用，人们在意识的指导下能动地认识世界、改造世界。（</a:t>
            </a:r>
            <a:r>
              <a:rPr lang="en-US" altLang="zh-CN" b="1" dirty="0" smtClean="0"/>
              <a:t>4</a:t>
            </a:r>
            <a:r>
              <a:rPr lang="zh-CN" altLang="zh-CN" b="1" dirty="0" smtClean="0"/>
              <a:t>分）</a:t>
            </a:r>
            <a:endParaRPr lang="zh-CN" altLang="zh-CN" dirty="0" smtClean="0"/>
          </a:p>
          <a:p>
            <a:pPr>
              <a:lnSpc>
                <a:spcPct val="150000"/>
              </a:lnSpc>
            </a:pPr>
            <a:r>
              <a:rPr lang="en-US" altLang="zh-CN" dirty="0" smtClean="0"/>
              <a:t>      A.</a:t>
            </a:r>
            <a:r>
              <a:rPr lang="zh-CN" altLang="zh-CN" dirty="0" smtClean="0"/>
              <a:t>答到“意识是对物质的能动的反映，又对物质具有能动的反作用”或者“人们在意识的指导下能动地认识世界、改造世界”，给</a:t>
            </a:r>
            <a:r>
              <a:rPr lang="en-US" altLang="zh-CN" dirty="0" smtClean="0"/>
              <a:t>4</a:t>
            </a:r>
            <a:r>
              <a:rPr lang="zh-CN" altLang="zh-CN" dirty="0" smtClean="0"/>
              <a:t>分；</a:t>
            </a:r>
          </a:p>
          <a:p>
            <a:pPr>
              <a:lnSpc>
                <a:spcPct val="150000"/>
              </a:lnSpc>
            </a:pPr>
            <a:r>
              <a:rPr lang="en-US" altLang="zh-CN" dirty="0" smtClean="0"/>
              <a:t>      B.</a:t>
            </a:r>
            <a:r>
              <a:rPr lang="zh-CN" altLang="zh-CN" dirty="0" smtClean="0"/>
              <a:t>答到“能动的反映”或者“认识世界”，给</a:t>
            </a:r>
            <a:r>
              <a:rPr lang="en-US" altLang="zh-CN" dirty="0" smtClean="0"/>
              <a:t>2</a:t>
            </a:r>
            <a:r>
              <a:rPr lang="zh-CN" altLang="zh-CN" dirty="0" smtClean="0"/>
              <a:t>分；如答“意识活动具有目的性、自觉选择性、主动创造性、主观能动性”，给</a:t>
            </a:r>
            <a:r>
              <a:rPr lang="en-US" altLang="zh-CN" dirty="0" smtClean="0"/>
              <a:t>1</a:t>
            </a:r>
            <a:r>
              <a:rPr lang="zh-CN" altLang="zh-CN" dirty="0" smtClean="0"/>
              <a:t>分；</a:t>
            </a:r>
          </a:p>
          <a:p>
            <a:pPr>
              <a:lnSpc>
                <a:spcPct val="150000"/>
              </a:lnSpc>
            </a:pPr>
            <a:r>
              <a:rPr lang="en-US" altLang="zh-CN" dirty="0" smtClean="0"/>
              <a:t>     C.</a:t>
            </a:r>
            <a:r>
              <a:rPr lang="zh-CN" altLang="zh-CN" dirty="0" smtClean="0"/>
              <a:t>答到“能动的反作用”或者“改造世界”，给</a:t>
            </a:r>
            <a:r>
              <a:rPr lang="en-US" altLang="zh-CN" dirty="0" smtClean="0"/>
              <a:t>2</a:t>
            </a:r>
            <a:r>
              <a:rPr lang="zh-CN" altLang="zh-CN" dirty="0" smtClean="0"/>
              <a:t>分；如答“正确的意识促进事物的发展，错误的意识阻碍事物的发展”，给</a:t>
            </a:r>
            <a:r>
              <a:rPr lang="en-US" altLang="zh-CN" dirty="0" smtClean="0"/>
              <a:t>2</a:t>
            </a:r>
            <a:r>
              <a:rPr lang="zh-CN" altLang="zh-CN" dirty="0" smtClean="0"/>
              <a:t>分；</a:t>
            </a:r>
          </a:p>
          <a:p>
            <a:pPr>
              <a:lnSpc>
                <a:spcPct val="150000"/>
              </a:lnSpc>
            </a:pPr>
            <a:r>
              <a:rPr lang="en-US" altLang="zh-CN" dirty="0" smtClean="0"/>
              <a:t>     </a:t>
            </a:r>
            <a:r>
              <a:rPr lang="zh-CN" altLang="zh-CN" dirty="0" smtClean="0"/>
              <a:t>如答“意识对于人体生理活动具有调节和控制作用”，不给分；</a:t>
            </a:r>
          </a:p>
        </p:txBody>
      </p:sp>
    </p:spTree>
    <p:extLst>
      <p:ext uri="{BB962C8B-B14F-4D97-AF65-F5344CB8AC3E}">
        <p14:creationId xmlns:p14="http://schemas.microsoft.com/office/powerpoint/2010/main" val="140581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552" y="987574"/>
            <a:ext cx="7992888" cy="3831818"/>
          </a:xfrm>
          <a:prstGeom prst="rect">
            <a:avLst/>
          </a:prstGeom>
        </p:spPr>
        <p:txBody>
          <a:bodyPr wrap="square">
            <a:spAutoFit/>
          </a:bodyPr>
          <a:lstStyle/>
          <a:p>
            <a:pPr>
              <a:lnSpc>
                <a:spcPct val="150000"/>
              </a:lnSpc>
            </a:pPr>
            <a:r>
              <a:rPr lang="zh-CN" altLang="zh-CN" b="1" dirty="0" smtClean="0"/>
              <a:t>②增强文化自觉，引导人们正确认识传统村落的历史文化价值，更加自觉地加以保护和传承；（</a:t>
            </a:r>
            <a:r>
              <a:rPr lang="en-US" altLang="zh-CN" b="1" dirty="0" smtClean="0"/>
              <a:t>3</a:t>
            </a:r>
            <a:r>
              <a:rPr lang="zh-CN" altLang="zh-CN" b="1" dirty="0" smtClean="0"/>
              <a:t>分）</a:t>
            </a:r>
            <a:endParaRPr lang="zh-CN" altLang="zh-CN" dirty="0" smtClean="0"/>
          </a:p>
          <a:p>
            <a:pPr>
              <a:lnSpc>
                <a:spcPct val="150000"/>
              </a:lnSpc>
            </a:pPr>
            <a:r>
              <a:rPr lang="en-US" altLang="zh-CN" dirty="0" smtClean="0"/>
              <a:t>      A.</a:t>
            </a:r>
            <a:r>
              <a:rPr lang="zh-CN" altLang="zh-CN" dirty="0" smtClean="0"/>
              <a:t>答到“引导人们正确认识传统村落的历史文化价值”或者“更加自觉地加以保护和传承”给</a:t>
            </a:r>
            <a:r>
              <a:rPr lang="en-US" altLang="zh-CN" dirty="0" smtClean="0"/>
              <a:t>2</a:t>
            </a:r>
            <a:r>
              <a:rPr lang="zh-CN" altLang="zh-CN" dirty="0" smtClean="0"/>
              <a:t>分；</a:t>
            </a:r>
          </a:p>
          <a:p>
            <a:pPr>
              <a:lnSpc>
                <a:spcPct val="150000"/>
              </a:lnSpc>
            </a:pPr>
            <a:r>
              <a:rPr lang="en-US" altLang="zh-CN" dirty="0" smtClean="0"/>
              <a:t>     B.</a:t>
            </a:r>
            <a:r>
              <a:rPr lang="zh-CN" altLang="zh-CN" dirty="0" smtClean="0"/>
              <a:t>答到以上两点，给</a:t>
            </a:r>
            <a:r>
              <a:rPr lang="en-US" altLang="zh-CN" dirty="0" smtClean="0"/>
              <a:t>3</a:t>
            </a:r>
            <a:r>
              <a:rPr lang="zh-CN" altLang="zh-CN" dirty="0" smtClean="0"/>
              <a:t>分</a:t>
            </a:r>
            <a:r>
              <a:rPr lang="zh-CN" altLang="zh-CN" dirty="0" smtClean="0"/>
              <a:t>；</a:t>
            </a:r>
            <a:endParaRPr lang="en-US" altLang="zh-CN" dirty="0"/>
          </a:p>
          <a:p>
            <a:pPr>
              <a:lnSpc>
                <a:spcPct val="150000"/>
              </a:lnSpc>
            </a:pPr>
            <a:r>
              <a:rPr lang="zh-CN" altLang="zh-CN" b="1" dirty="0" smtClean="0"/>
              <a:t>③克服错误观念，避免破坏性开发，把保护、传承与利用有机统一起来。（</a:t>
            </a:r>
            <a:r>
              <a:rPr lang="en-US" altLang="zh-CN" b="1" dirty="0" smtClean="0"/>
              <a:t>3</a:t>
            </a:r>
            <a:r>
              <a:rPr lang="zh-CN" altLang="zh-CN" b="1" dirty="0" smtClean="0"/>
              <a:t>分）</a:t>
            </a:r>
            <a:endParaRPr lang="zh-CN" altLang="zh-CN" dirty="0" smtClean="0"/>
          </a:p>
          <a:p>
            <a:pPr>
              <a:lnSpc>
                <a:spcPct val="150000"/>
              </a:lnSpc>
            </a:pPr>
            <a:r>
              <a:rPr lang="en-US" altLang="zh-CN" dirty="0" smtClean="0"/>
              <a:t>    A.</a:t>
            </a:r>
            <a:r>
              <a:rPr lang="zh-CN" altLang="zh-CN" dirty="0" smtClean="0"/>
              <a:t>答到“克服错误观念”或者“避免破坏性开发”，给</a:t>
            </a:r>
            <a:r>
              <a:rPr lang="en-US" altLang="zh-CN" dirty="0" smtClean="0"/>
              <a:t>2</a:t>
            </a:r>
            <a:r>
              <a:rPr lang="zh-CN" altLang="zh-CN" dirty="0" smtClean="0"/>
              <a:t>分；</a:t>
            </a:r>
          </a:p>
          <a:p>
            <a:pPr>
              <a:lnSpc>
                <a:spcPct val="150000"/>
              </a:lnSpc>
            </a:pPr>
            <a:r>
              <a:rPr lang="en-US" altLang="zh-CN" dirty="0" smtClean="0"/>
              <a:t>    B.</a:t>
            </a:r>
            <a:r>
              <a:rPr lang="zh-CN" altLang="zh-CN" dirty="0" smtClean="0"/>
              <a:t>答到以上两点，给</a:t>
            </a:r>
            <a:r>
              <a:rPr lang="en-US" altLang="zh-CN" dirty="0" smtClean="0"/>
              <a:t>3</a:t>
            </a:r>
            <a:r>
              <a:rPr lang="zh-CN" altLang="zh-CN" dirty="0" smtClean="0"/>
              <a:t>分。</a:t>
            </a:r>
          </a:p>
        </p:txBody>
      </p:sp>
    </p:spTree>
    <p:extLst>
      <p:ext uri="{BB962C8B-B14F-4D97-AF65-F5344CB8AC3E}">
        <p14:creationId xmlns:p14="http://schemas.microsoft.com/office/powerpoint/2010/main" val="24067323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39552" y="267494"/>
            <a:ext cx="7992888" cy="4662815"/>
          </a:xfrm>
          <a:prstGeom prst="rect">
            <a:avLst/>
          </a:prstGeom>
          <a:ln>
            <a:solidFill>
              <a:srgbClr val="FF0000"/>
            </a:solidFill>
          </a:ln>
        </p:spPr>
        <p:txBody>
          <a:bodyPr wrap="square">
            <a:spAutoFit/>
          </a:bodyPr>
          <a:lstStyle/>
          <a:p>
            <a:pPr>
              <a:lnSpc>
                <a:spcPct val="150000"/>
              </a:lnSpc>
            </a:pPr>
            <a:r>
              <a:rPr lang="zh-CN" altLang="zh-CN" sz="2200" b="1" dirty="0"/>
              <a:t>解题小结</a:t>
            </a:r>
            <a:endParaRPr lang="zh-CN" altLang="zh-CN" sz="2200" dirty="0"/>
          </a:p>
          <a:p>
            <a:pPr>
              <a:lnSpc>
                <a:spcPct val="150000"/>
              </a:lnSpc>
            </a:pPr>
            <a:r>
              <a:rPr lang="en-US" altLang="zh-CN" sz="2200" dirty="0"/>
              <a:t>     </a:t>
            </a:r>
            <a:r>
              <a:rPr lang="en-US" altLang="zh-CN" sz="2200" dirty="0">
                <a:latin typeface="华文楷体" panose="02010600040101010101" pitchFamily="2" charset="-122"/>
                <a:ea typeface="华文楷体" panose="02010600040101010101" pitchFamily="2" charset="-122"/>
              </a:rPr>
              <a:t>1</a:t>
            </a:r>
            <a:r>
              <a:rPr lang="zh-CN" altLang="zh-CN" sz="2200" dirty="0">
                <a:latin typeface="华文楷体" panose="02010600040101010101" pitchFamily="2" charset="-122"/>
                <a:ea typeface="华文楷体" panose="02010600040101010101" pitchFamily="2" charset="-122"/>
              </a:rPr>
              <a:t>、哲学试题答案的基本组织形式</a:t>
            </a:r>
            <a:r>
              <a:rPr lang="zh-CN" altLang="zh-CN" sz="2200" dirty="0" smtClean="0">
                <a:latin typeface="华文楷体" panose="02010600040101010101" pitchFamily="2" charset="-122"/>
                <a:ea typeface="华文楷体" panose="02010600040101010101" pitchFamily="2" charset="-122"/>
              </a:rPr>
              <a:t>是</a:t>
            </a:r>
            <a:r>
              <a:rPr lang="zh-CN" altLang="en-US" sz="2200" dirty="0">
                <a:latin typeface="华文楷体" panose="02010600040101010101" pitchFamily="2" charset="-122"/>
                <a:ea typeface="华文楷体" panose="02010600040101010101" pitchFamily="2" charset="-122"/>
              </a:rPr>
              <a:t>分为</a:t>
            </a:r>
            <a:r>
              <a:rPr lang="zh-CN" altLang="zh-CN" sz="2200" dirty="0" smtClean="0">
                <a:latin typeface="华文楷体" panose="02010600040101010101" pitchFamily="2" charset="-122"/>
                <a:ea typeface="华文楷体" panose="02010600040101010101" pitchFamily="2" charset="-122"/>
              </a:rPr>
              <a:t>两</a:t>
            </a:r>
            <a:r>
              <a:rPr lang="zh-CN" altLang="zh-CN" sz="2200" dirty="0">
                <a:latin typeface="华文楷体" panose="02010600040101010101" pitchFamily="2" charset="-122"/>
                <a:ea typeface="华文楷体" panose="02010600040101010101" pitchFamily="2" charset="-122"/>
              </a:rPr>
              <a:t>个部分，第一部分完整地表述基本原理和方法论；第二部分用哲理进行材料分析。</a:t>
            </a:r>
          </a:p>
          <a:p>
            <a:pPr>
              <a:lnSpc>
                <a:spcPct val="150000"/>
              </a:lnSpc>
            </a:pPr>
            <a:r>
              <a:rPr lang="en-US" altLang="zh-CN" sz="2200" dirty="0">
                <a:latin typeface="华文楷体" panose="02010600040101010101" pitchFamily="2" charset="-122"/>
                <a:ea typeface="华文楷体" panose="02010600040101010101" pitchFamily="2" charset="-122"/>
              </a:rPr>
              <a:t>     2</a:t>
            </a:r>
            <a:r>
              <a:rPr lang="zh-CN" altLang="zh-CN" sz="2200" dirty="0">
                <a:latin typeface="华文楷体" panose="02010600040101010101" pitchFamily="2" charset="-122"/>
                <a:ea typeface="华文楷体" panose="02010600040101010101" pitchFamily="2" charset="-122"/>
              </a:rPr>
              <a:t>、第一部分基本属于送分，要熟练识记基本理论（世界观和方法论），争取拿满。</a:t>
            </a:r>
          </a:p>
          <a:p>
            <a:pPr>
              <a:lnSpc>
                <a:spcPct val="150000"/>
              </a:lnSpc>
            </a:pPr>
            <a:r>
              <a:rPr lang="en-US" altLang="zh-CN" sz="2200" dirty="0">
                <a:latin typeface="华文楷体" panose="02010600040101010101" pitchFamily="2" charset="-122"/>
                <a:ea typeface="华文楷体" panose="02010600040101010101" pitchFamily="2" charset="-122"/>
              </a:rPr>
              <a:t>     3</a:t>
            </a:r>
            <a:r>
              <a:rPr lang="zh-CN" altLang="zh-CN" sz="2200" dirty="0">
                <a:latin typeface="华文楷体" panose="02010600040101010101" pitchFamily="2" charset="-122"/>
                <a:ea typeface="华文楷体" panose="02010600040101010101" pitchFamily="2" charset="-122"/>
              </a:rPr>
              <a:t>、材料分析部分首先要在材料中找到哲学概念对应的关键词或观点，尽量列举出来。</a:t>
            </a:r>
          </a:p>
          <a:p>
            <a:pPr>
              <a:lnSpc>
                <a:spcPct val="150000"/>
              </a:lnSpc>
            </a:pPr>
            <a:r>
              <a:rPr lang="en-US" altLang="zh-CN" sz="2200" dirty="0">
                <a:latin typeface="华文楷体" panose="02010600040101010101" pitchFamily="2" charset="-122"/>
                <a:ea typeface="华文楷体" panose="02010600040101010101" pitchFamily="2" charset="-122"/>
              </a:rPr>
              <a:t>     4</a:t>
            </a:r>
            <a:r>
              <a:rPr lang="zh-CN" altLang="zh-CN" sz="2200" dirty="0">
                <a:latin typeface="华文楷体" panose="02010600040101010101" pitchFamily="2" charset="-122"/>
                <a:ea typeface="华文楷体" panose="02010600040101010101" pitchFamily="2" charset="-122"/>
              </a:rPr>
              <a:t>、用适当的动词把上面找到的关键词或观点连接起来，组织答案。</a:t>
            </a:r>
            <a:endParaRPr lang="zh-CN" altLang="en-US" sz="2200"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8996322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3640" y="123478"/>
            <a:ext cx="8345261" cy="4939784"/>
          </a:xfrm>
          <a:prstGeom prst="rect">
            <a:avLst/>
          </a:prstGeom>
        </p:spPr>
        <p:txBody>
          <a:bodyPr wrap="square" lIns="91411" tIns="45705" rIns="91411" bIns="45705">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1400" kern="100" dirty="0">
                <a:latin typeface="Times New Roman"/>
                <a:ea typeface="微软雅黑"/>
                <a:cs typeface="Times New Roman"/>
              </a:rPr>
              <a:t>　</a:t>
            </a:r>
            <a:r>
              <a:rPr lang="en-US" altLang="zh-CN" sz="1400" kern="100" dirty="0">
                <a:latin typeface="Times New Roman"/>
                <a:ea typeface="微软雅黑"/>
                <a:cs typeface="Courier New"/>
              </a:rPr>
              <a:t>(2014·</a:t>
            </a:r>
            <a:r>
              <a:rPr lang="zh-CN" altLang="zh-CN" sz="1400" kern="100" dirty="0">
                <a:latin typeface="Times New Roman"/>
                <a:ea typeface="微软雅黑"/>
                <a:cs typeface="Times New Roman"/>
              </a:rPr>
              <a:t>全国</a:t>
            </a:r>
            <a:r>
              <a:rPr lang="en-US" altLang="zh-CN" sz="1400" kern="100" dirty="0">
                <a:latin typeface="宋体"/>
                <a:ea typeface="微软雅黑"/>
                <a:cs typeface="Times New Roman"/>
              </a:rPr>
              <a:t>Ⅰ</a:t>
            </a:r>
            <a:r>
              <a:rPr lang="en-US" altLang="zh-CN" sz="1400" kern="100" dirty="0">
                <a:latin typeface="Times New Roman"/>
                <a:ea typeface="微软雅黑"/>
                <a:cs typeface="Courier New"/>
              </a:rPr>
              <a:t>)</a:t>
            </a:r>
            <a:r>
              <a:rPr lang="zh-CN" altLang="zh-CN" sz="1400" kern="100" dirty="0">
                <a:latin typeface="Times New Roman"/>
                <a:ea typeface="微软雅黑"/>
                <a:cs typeface="Times New Roman"/>
              </a:rPr>
              <a:t>阅读材料，完成下面要求。</a:t>
            </a:r>
            <a:endParaRPr lang="zh-CN" altLang="zh-CN" sz="1400" kern="100" dirty="0">
              <a:latin typeface="宋体"/>
              <a:cs typeface="Courier New"/>
            </a:endParaRPr>
          </a:p>
          <a:p>
            <a:pPr algn="just">
              <a:lnSpc>
                <a:spcPct val="150000"/>
              </a:lnSpc>
            </a:pPr>
            <a:r>
              <a:rPr lang="en-US" altLang="zh-CN" sz="1400" kern="100" dirty="0" smtClean="0">
                <a:latin typeface="华文楷体" panose="02010600040101010101" pitchFamily="2" charset="-122"/>
                <a:ea typeface="华文楷体" panose="02010600040101010101" pitchFamily="2" charset="-122"/>
                <a:cs typeface="Times New Roman"/>
              </a:rPr>
              <a:t>        </a:t>
            </a:r>
            <a:r>
              <a:rPr lang="zh-CN" altLang="zh-CN" sz="1400" kern="100" dirty="0" smtClean="0">
                <a:latin typeface="华文楷体" panose="02010600040101010101" pitchFamily="2" charset="-122"/>
                <a:ea typeface="华文楷体" panose="02010600040101010101" pitchFamily="2" charset="-122"/>
                <a:cs typeface="Times New Roman"/>
              </a:rPr>
              <a:t>被</a:t>
            </a:r>
            <a:r>
              <a:rPr lang="zh-CN" altLang="zh-CN" sz="1400" kern="100" dirty="0">
                <a:latin typeface="华文楷体" panose="02010600040101010101" pitchFamily="2" charset="-122"/>
                <a:ea typeface="华文楷体" panose="02010600040101010101" pitchFamily="2" charset="-122"/>
                <a:cs typeface="Times New Roman"/>
              </a:rPr>
              <a:t>授予</a:t>
            </a:r>
            <a:r>
              <a:rPr lang="en-US" altLang="zh-CN" sz="1400" kern="100" dirty="0">
                <a:latin typeface="华文楷体" panose="02010600040101010101" pitchFamily="2" charset="-122"/>
                <a:ea typeface="华文楷体" panose="02010600040101010101" pitchFamily="2" charset="-122"/>
                <a:cs typeface="Times New Roman"/>
              </a:rPr>
              <a:t>“</a:t>
            </a:r>
            <a:r>
              <a:rPr lang="zh-CN" altLang="zh-CN" sz="1400" kern="100" dirty="0">
                <a:latin typeface="华文楷体" panose="02010600040101010101" pitchFamily="2" charset="-122"/>
                <a:ea typeface="华文楷体" panose="02010600040101010101" pitchFamily="2" charset="-122"/>
                <a:cs typeface="Times New Roman"/>
              </a:rPr>
              <a:t>国家杰出贡献科学家</a:t>
            </a:r>
            <a:r>
              <a:rPr lang="en-US" altLang="zh-CN" sz="1400" kern="100" dirty="0">
                <a:latin typeface="华文楷体" panose="02010600040101010101" pitchFamily="2" charset="-122"/>
                <a:ea typeface="华文楷体" panose="02010600040101010101" pitchFamily="2" charset="-122"/>
                <a:cs typeface="Times New Roman"/>
              </a:rPr>
              <a:t>”</a:t>
            </a:r>
            <a:r>
              <a:rPr lang="zh-CN" altLang="zh-CN" sz="1400" kern="100" dirty="0">
                <a:latin typeface="华文楷体" panose="02010600040101010101" pitchFamily="2" charset="-122"/>
                <a:ea typeface="华文楷体" panose="02010600040101010101" pitchFamily="2" charset="-122"/>
                <a:cs typeface="Times New Roman"/>
              </a:rPr>
              <a:t>荣誉称号的钱学森认为，他的人生受益于中学教育。他常常深情地回忆自己的中学生活：</a:t>
            </a:r>
            <a:endParaRPr lang="zh-CN" altLang="zh-CN" sz="1400" kern="100" dirty="0">
              <a:latin typeface="华文楷体" panose="02010600040101010101" pitchFamily="2" charset="-122"/>
              <a:ea typeface="华文楷体" panose="02010600040101010101" pitchFamily="2" charset="-122"/>
              <a:cs typeface="Courier New"/>
            </a:endParaRPr>
          </a:p>
          <a:p>
            <a:pPr algn="just">
              <a:lnSpc>
                <a:spcPct val="150000"/>
              </a:lnSpc>
            </a:pPr>
            <a:r>
              <a:rPr lang="en-US" altLang="zh-CN" sz="1400" kern="100" dirty="0" smtClean="0">
                <a:latin typeface="华文楷体" panose="02010600040101010101" pitchFamily="2" charset="-122"/>
                <a:ea typeface="华文楷体" panose="02010600040101010101" pitchFamily="2" charset="-122"/>
                <a:cs typeface="Times New Roman"/>
              </a:rPr>
              <a:t>        </a:t>
            </a:r>
            <a:r>
              <a:rPr lang="zh-CN" altLang="zh-CN" sz="1400" kern="100" dirty="0" smtClean="0">
                <a:latin typeface="华文楷体" panose="02010600040101010101" pitchFamily="2" charset="-122"/>
                <a:ea typeface="华文楷体" panose="02010600040101010101" pitchFamily="2" charset="-122"/>
                <a:cs typeface="Times New Roman"/>
              </a:rPr>
              <a:t>化学</a:t>
            </a:r>
            <a:r>
              <a:rPr lang="zh-CN" altLang="zh-CN" sz="1400" kern="100" dirty="0">
                <a:latin typeface="华文楷体" panose="02010600040101010101" pitchFamily="2" charset="-122"/>
                <a:ea typeface="华文楷体" panose="02010600040101010101" pitchFamily="2" charset="-122"/>
                <a:cs typeface="Times New Roman"/>
              </a:rPr>
              <a:t>教师特别重视化学实验和培养学生对科学的兴趣，化学实验室随时开放，学生进出自由，我那时做了许多实验。生物教师常带领学生去野外采集标本，教学生解剖蜻蜓、蚯蚓和青蛙，我用在野外抓到的蛇制作了标本。学校组织各种课外小组，开设无机化学、诗词、音乐、伦理学等选修课。师生常常一起讨论数学、物理、化学等问题，大家都畅所欲言、无拘无束</a:t>
            </a:r>
            <a:r>
              <a:rPr lang="zh-CN" altLang="zh-CN" sz="1400" kern="100" dirty="0" smtClean="0">
                <a:latin typeface="华文楷体" panose="02010600040101010101" pitchFamily="2" charset="-122"/>
                <a:ea typeface="华文楷体" panose="02010600040101010101" pitchFamily="2" charset="-122"/>
                <a:cs typeface="Times New Roman"/>
              </a:rPr>
              <a:t>。</a:t>
            </a:r>
            <a:r>
              <a:rPr lang="zh-CN" altLang="zh-CN" sz="1400" kern="100" dirty="0">
                <a:latin typeface="华文楷体" panose="02010600040101010101" pitchFamily="2" charset="-122"/>
                <a:ea typeface="华文楷体" panose="02010600040101010101" pitchFamily="2" charset="-122"/>
                <a:cs typeface="Times New Roman"/>
              </a:rPr>
              <a:t>大家都不怕考试，没有人为考试而开夜车，更没有人死背书。有一位数学教师在给学生的测验评分时独出心裁，出</a:t>
            </a:r>
            <a:r>
              <a:rPr lang="en-US" altLang="zh-CN" sz="1400" kern="100" dirty="0">
                <a:latin typeface="华文楷体" panose="02010600040101010101" pitchFamily="2" charset="-122"/>
                <a:ea typeface="华文楷体" panose="02010600040101010101" pitchFamily="2" charset="-122"/>
                <a:cs typeface="Courier New"/>
              </a:rPr>
              <a:t>5</a:t>
            </a:r>
            <a:r>
              <a:rPr lang="zh-CN" altLang="zh-CN" sz="1400" kern="100" dirty="0">
                <a:latin typeface="华文楷体" panose="02010600040101010101" pitchFamily="2" charset="-122"/>
                <a:ea typeface="华文楷体" panose="02010600040101010101" pitchFamily="2" charset="-122"/>
                <a:cs typeface="Times New Roman"/>
              </a:rPr>
              <a:t>道题，学生都答对了，但解法平淡，只给</a:t>
            </a:r>
            <a:r>
              <a:rPr lang="en-US" altLang="zh-CN" sz="1400" kern="100" dirty="0">
                <a:latin typeface="华文楷体" panose="02010600040101010101" pitchFamily="2" charset="-122"/>
                <a:ea typeface="华文楷体" panose="02010600040101010101" pitchFamily="2" charset="-122"/>
                <a:cs typeface="Courier New"/>
              </a:rPr>
              <a:t>80</a:t>
            </a:r>
            <a:r>
              <a:rPr lang="zh-CN" altLang="zh-CN" sz="1400" kern="100" dirty="0">
                <a:latin typeface="华文楷体" panose="02010600040101010101" pitchFamily="2" charset="-122"/>
                <a:ea typeface="华文楷体" panose="02010600040101010101" pitchFamily="2" charset="-122"/>
                <a:cs typeface="Times New Roman"/>
              </a:rPr>
              <a:t>分；如果答对</a:t>
            </a:r>
            <a:r>
              <a:rPr lang="en-US" altLang="zh-CN" sz="1400" kern="100" dirty="0">
                <a:latin typeface="华文楷体" panose="02010600040101010101" pitchFamily="2" charset="-122"/>
                <a:ea typeface="华文楷体" panose="02010600040101010101" pitchFamily="2" charset="-122"/>
                <a:cs typeface="Courier New"/>
              </a:rPr>
              <a:t>4</a:t>
            </a:r>
            <a:r>
              <a:rPr lang="zh-CN" altLang="zh-CN" sz="1400" kern="100" dirty="0">
                <a:latin typeface="华文楷体" panose="02010600040101010101" pitchFamily="2" charset="-122"/>
                <a:ea typeface="华文楷体" panose="02010600040101010101" pitchFamily="2" charset="-122"/>
                <a:cs typeface="Times New Roman"/>
              </a:rPr>
              <a:t>道，但解法富有新意，就给</a:t>
            </a:r>
            <a:r>
              <a:rPr lang="en-US" altLang="zh-CN" sz="1400" kern="100" dirty="0">
                <a:latin typeface="华文楷体" panose="02010600040101010101" pitchFamily="2" charset="-122"/>
                <a:ea typeface="华文楷体" panose="02010600040101010101" pitchFamily="2" charset="-122"/>
                <a:cs typeface="Courier New"/>
              </a:rPr>
              <a:t>100</a:t>
            </a:r>
            <a:r>
              <a:rPr lang="zh-CN" altLang="zh-CN" sz="1400" kern="100" dirty="0">
                <a:latin typeface="华文楷体" panose="02010600040101010101" pitchFamily="2" charset="-122"/>
                <a:ea typeface="华文楷体" panose="02010600040101010101" pitchFamily="2" charset="-122"/>
                <a:cs typeface="Times New Roman"/>
              </a:rPr>
              <a:t>分，还另加奖励。民主、开拓、创新的学校文化深深地感染着每一个学生。</a:t>
            </a:r>
            <a:endParaRPr lang="en-US" altLang="zh-CN" sz="1400" kern="100" dirty="0">
              <a:latin typeface="华文楷体" panose="02010600040101010101" pitchFamily="2" charset="-122"/>
              <a:ea typeface="华文楷体" panose="02010600040101010101" pitchFamily="2" charset="-122"/>
              <a:cs typeface="Courier New"/>
            </a:endParaRPr>
          </a:p>
          <a:p>
            <a:pPr algn="just">
              <a:lnSpc>
                <a:spcPct val="150000"/>
              </a:lnSpc>
            </a:pPr>
            <a:r>
              <a:rPr lang="en-US" altLang="zh-CN" sz="1400" kern="100" dirty="0" smtClean="0">
                <a:latin typeface="华文楷体" panose="02010600040101010101" pitchFamily="2" charset="-122"/>
                <a:ea typeface="华文楷体" panose="02010600040101010101" pitchFamily="2" charset="-122"/>
                <a:cs typeface="Times New Roman"/>
              </a:rPr>
              <a:t>        </a:t>
            </a:r>
            <a:r>
              <a:rPr lang="zh-CN" altLang="zh-CN" sz="1400" kern="100" dirty="0" smtClean="0">
                <a:latin typeface="华文楷体" panose="02010600040101010101" pitchFamily="2" charset="-122"/>
                <a:ea typeface="华文楷体" panose="02010600040101010101" pitchFamily="2" charset="-122"/>
                <a:cs typeface="Times New Roman"/>
              </a:rPr>
              <a:t>进入</a:t>
            </a:r>
            <a:r>
              <a:rPr lang="zh-CN" altLang="zh-CN" sz="1400" kern="100" dirty="0">
                <a:latin typeface="华文楷体" panose="02010600040101010101" pitchFamily="2" charset="-122"/>
                <a:ea typeface="华文楷体" panose="02010600040101010101" pitchFamily="2" charset="-122"/>
                <a:cs typeface="Times New Roman"/>
              </a:rPr>
              <a:t>新世纪，素质教育理念更加深入人心。围绕推进素质教育，培养创新型人才，各地进行了新的探索：课程超市、创意集市、探究性学习、名家讲坛、才艺拓展</a:t>
            </a:r>
            <a:r>
              <a:rPr lang="en-US" altLang="zh-CN" sz="1400" kern="100" dirty="0">
                <a:latin typeface="华文楷体" panose="02010600040101010101" pitchFamily="2" charset="-122"/>
                <a:ea typeface="华文楷体" panose="02010600040101010101" pitchFamily="2" charset="-122"/>
                <a:cs typeface="Times New Roman"/>
              </a:rPr>
              <a:t>……</a:t>
            </a:r>
            <a:r>
              <a:rPr lang="zh-CN" altLang="zh-CN" sz="1400" kern="100" dirty="0">
                <a:latin typeface="华文楷体" panose="02010600040101010101" pitchFamily="2" charset="-122"/>
                <a:ea typeface="华文楷体" panose="02010600040101010101" pitchFamily="2" charset="-122"/>
                <a:cs typeface="Times New Roman"/>
              </a:rPr>
              <a:t>取得了丰硕成果。在中学教育改革不断深化的今天，钱学森的中学学习经历可以为我们提供启迪。</a:t>
            </a:r>
            <a:endParaRPr lang="zh-CN" altLang="zh-CN" sz="1400" kern="100" dirty="0">
              <a:latin typeface="华文楷体" panose="02010600040101010101" pitchFamily="2" charset="-122"/>
              <a:ea typeface="华文楷体" panose="02010600040101010101" pitchFamily="2" charset="-122"/>
              <a:cs typeface="Courier New"/>
            </a:endParaRPr>
          </a:p>
          <a:p>
            <a:pPr algn="just">
              <a:lnSpc>
                <a:spcPct val="150000"/>
              </a:lnSpc>
            </a:pPr>
            <a:r>
              <a:rPr lang="en-US" altLang="zh-CN" sz="1400" kern="100" dirty="0" smtClean="0">
                <a:latin typeface="Times New Roman"/>
                <a:ea typeface="微软雅黑"/>
                <a:cs typeface="Times New Roman"/>
              </a:rPr>
              <a:t>        </a:t>
            </a:r>
            <a:r>
              <a:rPr lang="zh-CN" altLang="zh-CN" sz="1400" kern="100" dirty="0" smtClean="0">
                <a:latin typeface="Times New Roman"/>
                <a:ea typeface="微软雅黑"/>
                <a:cs typeface="Times New Roman"/>
              </a:rPr>
              <a:t>有人</a:t>
            </a:r>
            <a:r>
              <a:rPr lang="zh-CN" altLang="zh-CN" sz="1400" kern="100" dirty="0">
                <a:latin typeface="Times New Roman"/>
                <a:ea typeface="微软雅黑"/>
                <a:cs typeface="Times New Roman"/>
              </a:rPr>
              <a:t>从钱学森的经历中得出结论：</a:t>
            </a:r>
            <a:r>
              <a:rPr lang="en-US" altLang="zh-CN" sz="1400" kern="100" dirty="0">
                <a:latin typeface="宋体"/>
                <a:ea typeface="微软雅黑"/>
                <a:cs typeface="Times New Roman"/>
              </a:rPr>
              <a:t>“</a:t>
            </a:r>
            <a:r>
              <a:rPr lang="zh-CN" altLang="zh-CN" sz="1400" kern="100" dirty="0">
                <a:latin typeface="Times New Roman"/>
                <a:ea typeface="微软雅黑"/>
                <a:cs typeface="Times New Roman"/>
              </a:rPr>
              <a:t>有什么样的教学观念，就有什么样的学生。</a:t>
            </a:r>
            <a:r>
              <a:rPr lang="en-US" altLang="zh-CN" sz="1400" kern="100" dirty="0">
                <a:latin typeface="宋体"/>
                <a:ea typeface="微软雅黑"/>
                <a:cs typeface="Times New Roman"/>
              </a:rPr>
              <a:t>”</a:t>
            </a:r>
            <a:r>
              <a:rPr lang="zh-CN" altLang="zh-CN" sz="1400" kern="100" dirty="0">
                <a:latin typeface="Times New Roman"/>
                <a:ea typeface="微软雅黑"/>
                <a:cs typeface="Times New Roman"/>
              </a:rPr>
              <a:t>你如何评价这种观点？请运用意识作用的原理说明理由。</a:t>
            </a:r>
            <a:r>
              <a:rPr lang="en-US" altLang="zh-CN" sz="1400" kern="100" dirty="0">
                <a:latin typeface="Times New Roman"/>
                <a:ea typeface="微软雅黑"/>
                <a:cs typeface="Times New Roman"/>
              </a:rPr>
              <a:t> </a:t>
            </a:r>
            <a:r>
              <a:rPr lang="zh-CN" altLang="en-US" sz="1400" kern="100" dirty="0" smtClean="0">
                <a:latin typeface="Times New Roman"/>
                <a:ea typeface="微软雅黑"/>
                <a:cs typeface="Times New Roman"/>
              </a:rPr>
              <a:t>（</a:t>
            </a:r>
            <a:r>
              <a:rPr lang="en-US" altLang="zh-CN" sz="1400" kern="100" dirty="0" smtClean="0">
                <a:latin typeface="Times New Roman"/>
                <a:ea typeface="微软雅黑"/>
                <a:cs typeface="Times New Roman"/>
              </a:rPr>
              <a:t>12</a:t>
            </a:r>
            <a:r>
              <a:rPr lang="zh-CN" altLang="en-US" sz="1400" kern="100" dirty="0" smtClean="0">
                <a:latin typeface="Times New Roman"/>
                <a:ea typeface="微软雅黑"/>
                <a:cs typeface="Times New Roman"/>
              </a:rPr>
              <a:t>分）</a:t>
            </a:r>
            <a:endParaRPr lang="zh-CN" altLang="zh-CN" sz="1400" kern="100" dirty="0">
              <a:latin typeface="宋体"/>
              <a:cs typeface="Courier New"/>
            </a:endParaRPr>
          </a:p>
        </p:txBody>
      </p:sp>
    </p:spTree>
    <p:extLst>
      <p:ext uri="{BB962C8B-B14F-4D97-AF65-F5344CB8AC3E}">
        <p14:creationId xmlns:p14="http://schemas.microsoft.com/office/powerpoint/2010/main" val="36709590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7544" y="65187"/>
            <a:ext cx="8352928" cy="5078313"/>
          </a:xfrm>
          <a:prstGeom prst="rect">
            <a:avLst/>
          </a:prstGeom>
        </p:spPr>
        <p:txBody>
          <a:bodyPr wrap="square">
            <a:spAutoFit/>
          </a:bodyPr>
          <a:lstStyle/>
          <a:p>
            <a:pPr>
              <a:lnSpc>
                <a:spcPct val="150000"/>
              </a:lnSpc>
            </a:pPr>
            <a:r>
              <a:rPr lang="zh-CN" altLang="zh-CN" sz="2400" b="1" dirty="0">
                <a:latin typeface="华文仿宋" panose="02010600040101010101" pitchFamily="2" charset="-122"/>
                <a:ea typeface="华文仿宋" panose="02010600040101010101" pitchFamily="2" charset="-122"/>
              </a:rPr>
              <a:t>答案示例一</a:t>
            </a:r>
            <a:r>
              <a:rPr lang="zh-CN" altLang="zh-CN" sz="2400" b="1" dirty="0" smtClean="0">
                <a:latin typeface="华文仿宋" panose="02010600040101010101" pitchFamily="2" charset="-122"/>
                <a:ea typeface="华文仿宋" panose="02010600040101010101" pitchFamily="2" charset="-122"/>
              </a:rPr>
              <a:t>：</a:t>
            </a:r>
            <a:endParaRPr lang="en-US" altLang="zh-CN" sz="2400" b="1"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该</a:t>
            </a:r>
            <a:r>
              <a:rPr lang="zh-CN" altLang="zh-CN" sz="2400" b="1" dirty="0">
                <a:latin typeface="华文仿宋" panose="02010600040101010101" pitchFamily="2" charset="-122"/>
                <a:ea typeface="华文仿宋" panose="02010600040101010101" pitchFamily="2" charset="-122"/>
              </a:rPr>
              <a:t>观点具有合理性，</a:t>
            </a:r>
            <a:r>
              <a:rPr lang="zh-CN" altLang="zh-CN" sz="2400" b="1" dirty="0">
                <a:solidFill>
                  <a:srgbClr val="FF0000"/>
                </a:solidFill>
                <a:latin typeface="华文仿宋" panose="02010600040101010101" pitchFamily="2" charset="-122"/>
                <a:ea typeface="华文仿宋" panose="02010600040101010101" pitchFamily="2" charset="-122"/>
              </a:rPr>
              <a:t>意识对人们认识世界和改造世界具有指导作用。不同教学观念指导下的教学，对学生成长的作用是不同的</a:t>
            </a:r>
            <a:r>
              <a:rPr lang="zh-CN" altLang="zh-CN" sz="2400" b="1" dirty="0" smtClean="0">
                <a:solidFill>
                  <a:srgbClr val="FF0000"/>
                </a:solidFill>
                <a:latin typeface="华文仿宋" panose="02010600040101010101" pitchFamily="2" charset="-122"/>
                <a:ea typeface="华文仿宋" panose="02010600040101010101" pitchFamily="2" charset="-122"/>
              </a:rPr>
              <a:t>。</a:t>
            </a:r>
            <a:endParaRPr lang="en-US" altLang="zh-CN" sz="2400" b="1" dirty="0" smtClean="0">
              <a:solidFill>
                <a:srgbClr val="FF0000"/>
              </a:solidFill>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用</a:t>
            </a:r>
            <a:r>
              <a:rPr lang="zh-CN" altLang="zh-CN" sz="2400" b="1" dirty="0">
                <a:solidFill>
                  <a:srgbClr val="000099"/>
                </a:solidFill>
                <a:latin typeface="华文仿宋" panose="02010600040101010101" pitchFamily="2" charset="-122"/>
                <a:ea typeface="华文仿宋" panose="02010600040101010101" pitchFamily="2" charset="-122"/>
              </a:rPr>
              <a:t>先进的教学观念</a:t>
            </a:r>
            <a:r>
              <a:rPr lang="zh-CN" altLang="zh-CN" sz="2400" b="1" dirty="0">
                <a:latin typeface="华文仿宋" panose="02010600040101010101" pitchFamily="2" charset="-122"/>
                <a:ea typeface="华文仿宋" panose="02010600040101010101" pitchFamily="2" charset="-122"/>
              </a:rPr>
              <a:t>指导教学，可以扩大学生的知识面，培养创新精神和实践能力</a:t>
            </a:r>
            <a:r>
              <a:rPr lang="zh-CN" altLang="zh-CN" sz="2400" b="1" dirty="0" smtClean="0">
                <a:latin typeface="华文仿宋" panose="02010600040101010101" pitchFamily="2" charset="-122"/>
                <a:ea typeface="华文仿宋" panose="02010600040101010101" pitchFamily="2" charset="-122"/>
              </a:rPr>
              <a:t>；</a:t>
            </a:r>
            <a:endParaRPr lang="en-US" altLang="zh-CN" sz="2400" b="1"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基于</a:t>
            </a:r>
            <a:r>
              <a:rPr lang="zh-CN" altLang="zh-CN" sz="2400" b="1" dirty="0">
                <a:solidFill>
                  <a:srgbClr val="000099"/>
                </a:solidFill>
                <a:latin typeface="华文仿宋" panose="02010600040101010101" pitchFamily="2" charset="-122"/>
                <a:ea typeface="华文仿宋" panose="02010600040101010101" pitchFamily="2" charset="-122"/>
              </a:rPr>
              <a:t>落后观念的教学</a:t>
            </a:r>
            <a:r>
              <a:rPr lang="zh-CN" altLang="zh-CN" sz="2400" b="1" dirty="0">
                <a:latin typeface="华文仿宋" panose="02010600040101010101" pitchFamily="2" charset="-122"/>
                <a:ea typeface="华文仿宋" panose="02010600040101010101" pitchFamily="2" charset="-122"/>
              </a:rPr>
              <a:t>，往往使学生知识结构不合理，创新能力和实践不强。当然，学生的成长受到多种因素的影响，教学观念不是唯一的因素。</a:t>
            </a:r>
            <a:endParaRPr lang="zh-CN" altLang="zh-CN" sz="2400" dirty="0">
              <a:latin typeface="华文仿宋" panose="02010600040101010101" pitchFamily="2" charset="-122"/>
              <a:ea typeface="华文仿宋" panose="02010600040101010101" pitchFamily="2" charset="-122"/>
            </a:endParaRPr>
          </a:p>
        </p:txBody>
      </p:sp>
    </p:spTree>
    <p:extLst>
      <p:ext uri="{BB962C8B-B14F-4D97-AF65-F5344CB8AC3E}">
        <p14:creationId xmlns:p14="http://schemas.microsoft.com/office/powerpoint/2010/main" val="23190526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552" y="267494"/>
            <a:ext cx="8208912" cy="4471545"/>
          </a:xfrm>
          <a:prstGeom prst="rect">
            <a:avLst/>
          </a:prstGeom>
        </p:spPr>
        <p:txBody>
          <a:bodyPr wrap="square">
            <a:spAutoFit/>
          </a:bodyPr>
          <a:lstStyle/>
          <a:p>
            <a:pPr>
              <a:lnSpc>
                <a:spcPct val="150000"/>
              </a:lnSpc>
            </a:pPr>
            <a:r>
              <a:rPr lang="zh-CN" altLang="zh-CN" sz="2400" b="1" dirty="0">
                <a:latin typeface="华文仿宋" panose="02010600040101010101" pitchFamily="2" charset="-122"/>
                <a:ea typeface="华文仿宋" panose="02010600040101010101" pitchFamily="2" charset="-122"/>
              </a:rPr>
              <a:t>评分细则</a:t>
            </a:r>
            <a:r>
              <a:rPr lang="zh-CN" altLang="zh-CN" sz="2400" b="1" dirty="0" smtClean="0">
                <a:latin typeface="华文仿宋" panose="02010600040101010101" pitchFamily="2" charset="-122"/>
                <a:ea typeface="华文仿宋" panose="02010600040101010101" pitchFamily="2" charset="-122"/>
              </a:rPr>
              <a:t>：</a:t>
            </a:r>
            <a:endParaRPr lang="en-US" altLang="zh-CN" sz="2400" b="1"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①</a:t>
            </a:r>
            <a:r>
              <a:rPr lang="zh-CN" altLang="zh-CN" sz="2400" b="1" dirty="0">
                <a:latin typeface="华文仿宋" panose="02010600040101010101" pitchFamily="2" charset="-122"/>
                <a:ea typeface="华文仿宋" panose="02010600040101010101" pitchFamily="2" charset="-122"/>
              </a:rPr>
              <a:t>（社会）</a:t>
            </a:r>
            <a:r>
              <a:rPr lang="zh-CN" altLang="zh-CN" sz="2400" b="1" dirty="0">
                <a:solidFill>
                  <a:srgbClr val="FF0000"/>
                </a:solidFill>
                <a:latin typeface="华文仿宋" panose="02010600040101010101" pitchFamily="2" charset="-122"/>
                <a:ea typeface="华文仿宋" panose="02010600040101010101" pitchFamily="2" charset="-122"/>
              </a:rPr>
              <a:t>意识对世界</a:t>
            </a:r>
            <a:r>
              <a:rPr lang="zh-CN" altLang="zh-CN" sz="2400" b="1" dirty="0">
                <a:latin typeface="华文仿宋" panose="02010600040101010101" pitchFamily="2" charset="-122"/>
                <a:ea typeface="华文仿宋" panose="02010600040101010101" pitchFamily="2" charset="-122"/>
              </a:rPr>
              <a:t>（物质</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人</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实践）</a:t>
            </a:r>
            <a:r>
              <a:rPr lang="zh-CN" altLang="zh-CN" sz="2400" b="1" dirty="0">
                <a:solidFill>
                  <a:srgbClr val="FF0000"/>
                </a:solidFill>
                <a:latin typeface="华文仿宋" panose="02010600040101010101" pitchFamily="2" charset="-122"/>
                <a:ea typeface="华文仿宋" panose="02010600040101010101" pitchFamily="2" charset="-122"/>
              </a:rPr>
              <a:t>具有反作用</a:t>
            </a:r>
            <a:r>
              <a:rPr lang="zh-CN" altLang="zh-CN" sz="2400" b="1" dirty="0">
                <a:latin typeface="华文仿宋" panose="02010600040101010101" pitchFamily="2" charset="-122"/>
                <a:ea typeface="华文仿宋" panose="02010600040101010101" pitchFamily="2" charset="-122"/>
              </a:rPr>
              <a:t>（能动作用</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能动性</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主观能动性</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指导作用）。或者意识具有目的性、计划性、自觉选择性、主动创造性（</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四性</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任具其一即可）</a:t>
            </a:r>
            <a:r>
              <a:rPr lang="zh-CN" altLang="zh-CN" sz="2400" b="1" dirty="0" smtClean="0">
                <a:latin typeface="华文仿宋" panose="02010600040101010101" pitchFamily="2" charset="-122"/>
                <a:ea typeface="华文仿宋" panose="02010600040101010101" pitchFamily="2" charset="-122"/>
              </a:rPr>
              <a:t>。</a:t>
            </a:r>
            <a:r>
              <a:rPr lang="en-US" altLang="zh-CN" sz="2400" b="1" dirty="0" smtClean="0">
                <a:latin typeface="华文仿宋" panose="02010600040101010101" pitchFamily="2" charset="-122"/>
                <a:ea typeface="华文仿宋" panose="02010600040101010101" pitchFamily="2" charset="-122"/>
              </a:rPr>
              <a:t>2</a:t>
            </a:r>
            <a:r>
              <a:rPr lang="zh-CN" altLang="zh-CN" sz="2400" b="1" dirty="0">
                <a:latin typeface="华文仿宋" panose="02010600040101010101" pitchFamily="2" charset="-122"/>
                <a:ea typeface="华文仿宋" panose="02010600040101010101" pitchFamily="2" charset="-122"/>
              </a:rPr>
              <a:t>分</a:t>
            </a:r>
            <a:endParaRPr lang="zh-CN" altLang="zh-CN" sz="2400" dirty="0">
              <a:latin typeface="华文仿宋" panose="02010600040101010101" pitchFamily="2" charset="-122"/>
              <a:ea typeface="华文仿宋" panose="02010600040101010101" pitchFamily="2" charset="-122"/>
            </a:endParaRPr>
          </a:p>
          <a:p>
            <a:pPr>
              <a:lnSpc>
                <a:spcPct val="150000"/>
              </a:lnSpc>
            </a:pPr>
            <a:r>
              <a:rPr lang="zh-CN" altLang="zh-CN" sz="2400" b="1" dirty="0">
                <a:latin typeface="华文仿宋" panose="02010600040101010101" pitchFamily="2" charset="-122"/>
                <a:ea typeface="华文仿宋" panose="02010600040101010101" pitchFamily="2" charset="-122"/>
              </a:rPr>
              <a:t>②</a:t>
            </a:r>
            <a:r>
              <a:rPr lang="zh-CN" altLang="zh-CN" sz="2400" b="1" dirty="0">
                <a:solidFill>
                  <a:srgbClr val="FF0000"/>
                </a:solidFill>
                <a:latin typeface="华文仿宋" panose="02010600040101010101" pitchFamily="2" charset="-122"/>
                <a:ea typeface="华文仿宋" panose="02010600040101010101" pitchFamily="2" charset="-122"/>
              </a:rPr>
              <a:t>正确的</a:t>
            </a:r>
            <a:r>
              <a:rPr lang="zh-CN" altLang="zh-CN" sz="2400" b="1" dirty="0">
                <a:latin typeface="华文仿宋" panose="02010600040101010101" pitchFamily="2" charset="-122"/>
                <a:ea typeface="华文仿宋" panose="02010600040101010101" pitchFamily="2" charset="-122"/>
              </a:rPr>
              <a:t>（社会）意识对世界（人；社会；物质；社会存在；实践）</a:t>
            </a:r>
            <a:r>
              <a:rPr lang="zh-CN" altLang="zh-CN" sz="2400" b="1" dirty="0">
                <a:solidFill>
                  <a:srgbClr val="FF0000"/>
                </a:solidFill>
                <a:latin typeface="华文仿宋" panose="02010600040101010101" pitchFamily="2" charset="-122"/>
                <a:ea typeface="华文仿宋" panose="02010600040101010101" pitchFamily="2" charset="-122"/>
              </a:rPr>
              <a:t>具有促进作用</a:t>
            </a:r>
            <a:r>
              <a:rPr lang="zh-CN" altLang="zh-CN" sz="2400" b="1" dirty="0">
                <a:latin typeface="华文仿宋" panose="02010600040101010101" pitchFamily="2" charset="-122"/>
                <a:ea typeface="华文仿宋" panose="02010600040101010101" pitchFamily="2" charset="-122"/>
              </a:rPr>
              <a:t>。或者</a:t>
            </a:r>
            <a:r>
              <a:rPr lang="zh-CN" altLang="zh-CN" sz="2400" b="1" dirty="0">
                <a:solidFill>
                  <a:srgbClr val="FF0000"/>
                </a:solidFill>
                <a:latin typeface="华文仿宋" panose="02010600040101010101" pitchFamily="2" charset="-122"/>
                <a:ea typeface="华文仿宋" panose="02010600040101010101" pitchFamily="2" charset="-122"/>
              </a:rPr>
              <a:t>错误的</a:t>
            </a:r>
            <a:r>
              <a:rPr lang="zh-CN" altLang="zh-CN" sz="2400" b="1" dirty="0">
                <a:latin typeface="华文仿宋" panose="02010600040101010101" pitchFamily="2" charset="-122"/>
                <a:ea typeface="华文仿宋" panose="02010600040101010101" pitchFamily="2" charset="-122"/>
              </a:rPr>
              <a:t>（社会）</a:t>
            </a:r>
            <a:r>
              <a:rPr lang="zh-CN" altLang="zh-CN" sz="2400" b="1" dirty="0">
                <a:solidFill>
                  <a:srgbClr val="FF0000"/>
                </a:solidFill>
                <a:latin typeface="华文仿宋" panose="02010600040101010101" pitchFamily="2" charset="-122"/>
                <a:ea typeface="华文仿宋" panose="02010600040101010101" pitchFamily="2" charset="-122"/>
              </a:rPr>
              <a:t>意识</a:t>
            </a:r>
            <a:r>
              <a:rPr lang="zh-CN" altLang="zh-CN" sz="2400" b="1" dirty="0">
                <a:latin typeface="华文仿宋" panose="02010600040101010101" pitchFamily="2" charset="-122"/>
                <a:ea typeface="华文仿宋" panose="02010600040101010101" pitchFamily="2" charset="-122"/>
              </a:rPr>
              <a:t>对</a:t>
            </a:r>
            <a:r>
              <a:rPr lang="en-US" altLang="zh-CN" sz="2400" b="1" dirty="0">
                <a:latin typeface="华文仿宋" panose="02010600040101010101" pitchFamily="2" charset="-122"/>
                <a:ea typeface="华文仿宋" panose="02010600040101010101" pitchFamily="2" charset="-122"/>
              </a:rPr>
              <a:t>……</a:t>
            </a:r>
            <a:r>
              <a:rPr lang="zh-CN" altLang="zh-CN" sz="2400" b="1" dirty="0">
                <a:latin typeface="华文仿宋" panose="02010600040101010101" pitchFamily="2" charset="-122"/>
                <a:ea typeface="华文仿宋" panose="02010600040101010101" pitchFamily="2" charset="-122"/>
              </a:rPr>
              <a:t>具有</a:t>
            </a:r>
            <a:r>
              <a:rPr lang="zh-CN" altLang="zh-CN" sz="2400" b="1" dirty="0">
                <a:solidFill>
                  <a:srgbClr val="FF0000"/>
                </a:solidFill>
                <a:latin typeface="华文仿宋" panose="02010600040101010101" pitchFamily="2" charset="-122"/>
                <a:ea typeface="华文仿宋" panose="02010600040101010101" pitchFamily="2" charset="-122"/>
              </a:rPr>
              <a:t>阻碍作用</a:t>
            </a:r>
            <a:r>
              <a:rPr lang="zh-CN" altLang="zh-CN" sz="2400" b="1" dirty="0" smtClean="0">
                <a:latin typeface="华文仿宋" panose="02010600040101010101" pitchFamily="2" charset="-122"/>
                <a:ea typeface="华文仿宋" panose="02010600040101010101" pitchFamily="2" charset="-122"/>
              </a:rPr>
              <a:t>。</a:t>
            </a:r>
            <a:r>
              <a:rPr lang="en-US" altLang="zh-CN" sz="2400" b="1" dirty="0" smtClean="0">
                <a:latin typeface="华文仿宋" panose="02010600040101010101" pitchFamily="2" charset="-122"/>
                <a:ea typeface="华文仿宋" panose="02010600040101010101" pitchFamily="2" charset="-122"/>
              </a:rPr>
              <a:t>2</a:t>
            </a:r>
            <a:r>
              <a:rPr lang="zh-CN" altLang="zh-CN" sz="2400" b="1" dirty="0" smtClean="0">
                <a:latin typeface="华文仿宋" panose="02010600040101010101" pitchFamily="2" charset="-122"/>
                <a:ea typeface="华文仿宋" panose="02010600040101010101" pitchFamily="2" charset="-122"/>
              </a:rPr>
              <a:t>分</a:t>
            </a:r>
            <a:endParaRPr lang="zh-CN" altLang="zh-CN" sz="2400" dirty="0">
              <a:latin typeface="华文仿宋" panose="02010600040101010101" pitchFamily="2" charset="-122"/>
              <a:ea typeface="华文仿宋" panose="02010600040101010101" pitchFamily="2" charset="-122"/>
            </a:endParaRPr>
          </a:p>
        </p:txBody>
      </p:sp>
    </p:spTree>
    <p:extLst>
      <p:ext uri="{BB962C8B-B14F-4D97-AF65-F5344CB8AC3E}">
        <p14:creationId xmlns:p14="http://schemas.microsoft.com/office/powerpoint/2010/main" val="37862477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7544" y="117957"/>
            <a:ext cx="8280920" cy="5078313"/>
          </a:xfrm>
          <a:prstGeom prst="rect">
            <a:avLst/>
          </a:prstGeom>
        </p:spPr>
        <p:txBody>
          <a:bodyPr wrap="square">
            <a:spAutoFit/>
          </a:bodyPr>
          <a:lstStyle/>
          <a:p>
            <a:pPr>
              <a:lnSpc>
                <a:spcPct val="150000"/>
              </a:lnSpc>
            </a:pPr>
            <a:r>
              <a:rPr lang="zh-CN" altLang="zh-CN" sz="2400" b="1" dirty="0" smtClean="0">
                <a:latin typeface="华文仿宋" panose="02010600040101010101" pitchFamily="2" charset="-122"/>
                <a:ea typeface="华文仿宋" panose="02010600040101010101" pitchFamily="2" charset="-122"/>
              </a:rPr>
              <a:t>③教学观念对学生产生影响。（或正确的教学观念会培养出优秀的学生）</a:t>
            </a:r>
            <a:r>
              <a:rPr lang="en-US" altLang="zh-CN" sz="2400" b="1" dirty="0" smtClean="0">
                <a:latin typeface="华文仿宋" panose="02010600040101010101" pitchFamily="2" charset="-122"/>
                <a:ea typeface="华文仿宋" panose="02010600040101010101" pitchFamily="2" charset="-122"/>
              </a:rPr>
              <a:t>1</a:t>
            </a:r>
            <a:r>
              <a:rPr lang="zh-CN" altLang="zh-CN" sz="2400" b="1" dirty="0" smtClean="0">
                <a:latin typeface="华文仿宋" panose="02010600040101010101" pitchFamily="2" charset="-122"/>
                <a:ea typeface="华文仿宋" panose="02010600040101010101" pitchFamily="2" charset="-122"/>
              </a:rPr>
              <a:t>分</a:t>
            </a:r>
            <a:endParaRPr lang="zh-CN" altLang="zh-CN" sz="2400"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solidFill>
                  <a:srgbClr val="000099"/>
                </a:solidFill>
                <a:latin typeface="华文仿宋" panose="02010600040101010101" pitchFamily="2" charset="-122"/>
                <a:ea typeface="华文仿宋" panose="02010600040101010101" pitchFamily="2" charset="-122"/>
              </a:rPr>
              <a:t>科学的（正确的；创新的）教学观念</a:t>
            </a:r>
            <a:r>
              <a:rPr lang="zh-CN" altLang="zh-CN" sz="2400" b="1" dirty="0" smtClean="0">
                <a:latin typeface="华文仿宋" panose="02010600040101010101" pitchFamily="2" charset="-122"/>
                <a:ea typeface="华文仿宋" panose="02010600040101010101" pitchFamily="2" charset="-122"/>
              </a:rPr>
              <a:t>可以扩大（培养）学生的知识面（创新意识；实践能力；创新型人才）。</a:t>
            </a:r>
            <a:r>
              <a:rPr lang="en-US" altLang="zh-CN" sz="2400" b="1" dirty="0" smtClean="0">
                <a:latin typeface="华文仿宋" panose="02010600040101010101" pitchFamily="2" charset="-122"/>
                <a:ea typeface="华文仿宋" panose="02010600040101010101" pitchFamily="2" charset="-122"/>
              </a:rPr>
              <a:t>3</a:t>
            </a:r>
            <a:r>
              <a:rPr lang="zh-CN" altLang="zh-CN" sz="2400" b="1" dirty="0" smtClean="0">
                <a:latin typeface="华文仿宋" panose="02010600040101010101" pitchFamily="2" charset="-122"/>
                <a:ea typeface="华文仿宋" panose="02010600040101010101" pitchFamily="2" charset="-122"/>
              </a:rPr>
              <a:t>分</a:t>
            </a:r>
            <a:endParaRPr lang="zh-CN" altLang="zh-CN" sz="2400"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不同的教学观念对学生有不同的影响。</a:t>
            </a:r>
            <a:r>
              <a:rPr lang="en-US" altLang="zh-CN" sz="2400" b="1" dirty="0" smtClean="0">
                <a:latin typeface="华文仿宋" panose="02010600040101010101" pitchFamily="2" charset="-122"/>
                <a:ea typeface="华文仿宋" panose="02010600040101010101" pitchFamily="2" charset="-122"/>
              </a:rPr>
              <a:t>2</a:t>
            </a:r>
            <a:r>
              <a:rPr lang="zh-CN" altLang="zh-CN" sz="2400" b="1" dirty="0" smtClean="0">
                <a:latin typeface="华文仿宋" panose="02010600040101010101" pitchFamily="2" charset="-122"/>
                <a:ea typeface="华文仿宋" panose="02010600040101010101" pitchFamily="2" charset="-122"/>
              </a:rPr>
              <a:t>分</a:t>
            </a:r>
            <a:endParaRPr lang="zh-CN" altLang="zh-CN" sz="2400"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若材料表述充分，出现关键词给</a:t>
            </a:r>
            <a:r>
              <a:rPr lang="en-US" altLang="zh-CN" sz="2400" b="1" dirty="0" smtClean="0">
                <a:latin typeface="华文仿宋" panose="02010600040101010101" pitchFamily="2" charset="-122"/>
                <a:ea typeface="华文仿宋" panose="02010600040101010101" pitchFamily="2" charset="-122"/>
              </a:rPr>
              <a:t>3</a:t>
            </a:r>
            <a:r>
              <a:rPr lang="zh-CN" altLang="zh-CN" sz="2400" b="1" dirty="0" smtClean="0">
                <a:latin typeface="华文仿宋" panose="02010600040101010101" pitchFamily="2" charset="-122"/>
                <a:ea typeface="华文仿宋" panose="02010600040101010101" pitchFamily="2" charset="-122"/>
              </a:rPr>
              <a:t>分，否则</a:t>
            </a:r>
            <a:r>
              <a:rPr lang="en-US" altLang="zh-CN" sz="2400" b="1" dirty="0" smtClean="0">
                <a:latin typeface="华文仿宋" panose="02010600040101010101" pitchFamily="2" charset="-122"/>
                <a:ea typeface="华文仿宋" panose="02010600040101010101" pitchFamily="2" charset="-122"/>
              </a:rPr>
              <a:t>1</a:t>
            </a:r>
            <a:r>
              <a:rPr lang="zh-CN" altLang="zh-CN" sz="2400" b="1" dirty="0" smtClean="0">
                <a:latin typeface="华文仿宋" panose="02010600040101010101" pitchFamily="2" charset="-122"/>
                <a:ea typeface="华文仿宋" panose="02010600040101010101" pitchFamily="2" charset="-122"/>
              </a:rPr>
              <a:t>分，带</a:t>
            </a:r>
            <a:r>
              <a:rPr lang="en-US" altLang="zh-CN" sz="2400" b="1" dirty="0" smtClean="0">
                <a:latin typeface="华文仿宋" panose="02010600040101010101" pitchFamily="2" charset="-122"/>
                <a:ea typeface="华文仿宋" panose="02010600040101010101" pitchFamily="2" charset="-122"/>
              </a:rPr>
              <a:t>“</a:t>
            </a:r>
            <a:r>
              <a:rPr lang="zh-CN" altLang="zh-CN" sz="2400" b="1" dirty="0" smtClean="0">
                <a:latin typeface="华文仿宋" panose="02010600040101010101" pitchFamily="2" charset="-122"/>
                <a:ea typeface="华文仿宋" panose="02010600040101010101" pitchFamily="2" charset="-122"/>
              </a:rPr>
              <a:t>不同</a:t>
            </a:r>
            <a:r>
              <a:rPr lang="en-US" altLang="zh-CN" sz="2400" b="1" dirty="0" smtClean="0">
                <a:latin typeface="华文仿宋" panose="02010600040101010101" pitchFamily="2" charset="-122"/>
                <a:ea typeface="华文仿宋" panose="02010600040101010101" pitchFamily="2" charset="-122"/>
              </a:rPr>
              <a:t>”2</a:t>
            </a:r>
            <a:r>
              <a:rPr lang="zh-CN" altLang="zh-CN" sz="2400" b="1" dirty="0" smtClean="0">
                <a:latin typeface="华文仿宋" panose="02010600040101010101" pitchFamily="2" charset="-122"/>
                <a:ea typeface="华文仿宋" panose="02010600040101010101" pitchFamily="2" charset="-122"/>
              </a:rPr>
              <a:t>分。</a:t>
            </a:r>
            <a:endParaRPr lang="zh-CN" altLang="zh-CN" sz="2400" dirty="0" smtClean="0">
              <a:latin typeface="华文仿宋" panose="02010600040101010101" pitchFamily="2" charset="-122"/>
              <a:ea typeface="华文仿宋" panose="02010600040101010101" pitchFamily="2" charset="-122"/>
            </a:endParaRPr>
          </a:p>
          <a:p>
            <a:pPr>
              <a:lnSpc>
                <a:spcPct val="150000"/>
              </a:lnSpc>
            </a:pPr>
            <a:r>
              <a:rPr lang="en-US" altLang="zh-CN" sz="2400" b="1" dirty="0" smtClean="0">
                <a:latin typeface="华文仿宋" panose="02010600040101010101" pitchFamily="2" charset="-122"/>
                <a:ea typeface="华文仿宋" panose="02010600040101010101" pitchFamily="2" charset="-122"/>
              </a:rPr>
              <a:t>(</a:t>
            </a:r>
            <a:r>
              <a:rPr lang="zh-CN" altLang="zh-CN" sz="2400" b="1" dirty="0" smtClean="0">
                <a:latin typeface="华文仿宋" panose="02010600040101010101" pitchFamily="2" charset="-122"/>
                <a:ea typeface="华文仿宋" panose="02010600040101010101" pitchFamily="2" charset="-122"/>
              </a:rPr>
              <a:t>良好、开拓、创新的学校文化深深感染每一个人。</a:t>
            </a:r>
            <a:r>
              <a:rPr lang="en-US" altLang="zh-CN" sz="2400" b="1" dirty="0" smtClean="0">
                <a:latin typeface="华文仿宋" panose="02010600040101010101" pitchFamily="2" charset="-122"/>
                <a:ea typeface="华文仿宋" panose="02010600040101010101" pitchFamily="2" charset="-122"/>
              </a:rPr>
              <a:t>1</a:t>
            </a:r>
            <a:r>
              <a:rPr lang="zh-CN" altLang="zh-CN" sz="2400" b="1" dirty="0" smtClean="0">
                <a:latin typeface="华文仿宋" panose="02010600040101010101" pitchFamily="2" charset="-122"/>
                <a:ea typeface="华文仿宋" panose="02010600040101010101" pitchFamily="2" charset="-122"/>
              </a:rPr>
              <a:t>分</a:t>
            </a:r>
            <a:r>
              <a:rPr lang="en-US" altLang="zh-CN" sz="2400" b="1" dirty="0" smtClean="0">
                <a:latin typeface="华文仿宋" panose="02010600040101010101" pitchFamily="2" charset="-122"/>
                <a:ea typeface="华文仿宋" panose="02010600040101010101" pitchFamily="2" charset="-122"/>
              </a:rPr>
              <a:t>)</a:t>
            </a:r>
            <a:endParaRPr lang="zh-CN" altLang="zh-CN" sz="2400"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④</a:t>
            </a:r>
            <a:r>
              <a:rPr lang="zh-CN" altLang="zh-CN" sz="2400" b="1" dirty="0" smtClean="0">
                <a:solidFill>
                  <a:srgbClr val="000099"/>
                </a:solidFill>
                <a:latin typeface="华文仿宋" panose="02010600040101010101" pitchFamily="2" charset="-122"/>
                <a:ea typeface="华文仿宋" panose="02010600040101010101" pitchFamily="2" charset="-122"/>
              </a:rPr>
              <a:t>错误的教学观念</a:t>
            </a:r>
            <a:r>
              <a:rPr lang="en-US" altLang="zh-CN" sz="2400" b="1" dirty="0" smtClean="0">
                <a:latin typeface="华文仿宋" panose="02010600040101010101" pitchFamily="2" charset="-122"/>
                <a:ea typeface="华文仿宋" panose="02010600040101010101" pitchFamily="2" charset="-122"/>
              </a:rPr>
              <a:t>……</a:t>
            </a:r>
            <a:r>
              <a:rPr lang="zh-CN" altLang="zh-CN" sz="2400" b="1" dirty="0" smtClean="0">
                <a:latin typeface="华文仿宋" panose="02010600040101010101" pitchFamily="2" charset="-122"/>
                <a:ea typeface="华文仿宋" panose="02010600040101010101" pitchFamily="2" charset="-122"/>
              </a:rPr>
              <a:t>对材料理解及给分参考</a:t>
            </a:r>
            <a:r>
              <a:rPr lang="en-US" altLang="zh-CN" sz="2400" b="1" dirty="0" smtClean="0">
                <a:latin typeface="华文仿宋" panose="02010600040101010101" pitchFamily="2" charset="-122"/>
                <a:ea typeface="华文仿宋" panose="02010600040101010101" pitchFamily="2" charset="-122"/>
              </a:rPr>
              <a:t>③</a:t>
            </a:r>
            <a:endParaRPr lang="zh-CN" altLang="zh-CN" sz="2400" dirty="0">
              <a:latin typeface="华文仿宋" panose="02010600040101010101" pitchFamily="2" charset="-122"/>
              <a:ea typeface="华文仿宋" panose="02010600040101010101" pitchFamily="2" charset="-122"/>
            </a:endParaRPr>
          </a:p>
        </p:txBody>
      </p:sp>
    </p:spTree>
    <p:extLst>
      <p:ext uri="{BB962C8B-B14F-4D97-AF65-F5344CB8AC3E}">
        <p14:creationId xmlns:p14="http://schemas.microsoft.com/office/powerpoint/2010/main" val="3659931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4390" y="65187"/>
            <a:ext cx="8496944" cy="5078313"/>
          </a:xfrm>
          <a:prstGeom prst="rect">
            <a:avLst/>
          </a:prstGeom>
        </p:spPr>
        <p:txBody>
          <a:bodyPr wrap="square">
            <a:spAutoFit/>
          </a:bodyPr>
          <a:lstStyle/>
          <a:p>
            <a:pPr>
              <a:lnSpc>
                <a:spcPct val="150000"/>
              </a:lnSpc>
            </a:pPr>
            <a:r>
              <a:rPr lang="zh-CN" altLang="zh-CN" sz="2400" b="1" dirty="0">
                <a:latin typeface="华文仿宋" panose="02010600040101010101" pitchFamily="2" charset="-122"/>
                <a:ea typeface="华文仿宋" panose="02010600040101010101" pitchFamily="2" charset="-122"/>
              </a:rPr>
              <a:t>答案示例二</a:t>
            </a:r>
            <a:r>
              <a:rPr lang="zh-CN" altLang="zh-CN" sz="2400" b="1" dirty="0" smtClean="0">
                <a:latin typeface="华文仿宋" panose="02010600040101010101" pitchFamily="2" charset="-122"/>
                <a:ea typeface="华文仿宋" panose="02010600040101010101" pitchFamily="2" charset="-122"/>
              </a:rPr>
              <a:t>：</a:t>
            </a:r>
            <a:endParaRPr lang="en-US" altLang="zh-CN" sz="2400" b="1" dirty="0" smtClean="0">
              <a:latin typeface="华文仿宋" panose="02010600040101010101" pitchFamily="2" charset="-122"/>
              <a:ea typeface="华文仿宋" panose="02010600040101010101" pitchFamily="2" charset="-122"/>
            </a:endParaRPr>
          </a:p>
          <a:p>
            <a:pPr>
              <a:lnSpc>
                <a:spcPct val="150000"/>
              </a:lnSpc>
            </a:pPr>
            <a:r>
              <a:rPr lang="en-US" altLang="zh-CN" sz="2400" b="1" dirty="0" smtClean="0">
                <a:latin typeface="华文仿宋" panose="02010600040101010101" pitchFamily="2" charset="-122"/>
                <a:ea typeface="华文仿宋" panose="02010600040101010101" pitchFamily="2" charset="-122"/>
              </a:rPr>
              <a:t>        </a:t>
            </a:r>
            <a:r>
              <a:rPr lang="zh-CN" altLang="zh-CN" sz="2400" b="1" dirty="0" smtClean="0">
                <a:latin typeface="华文仿宋" panose="02010600040101010101" pitchFamily="2" charset="-122"/>
                <a:ea typeface="华文仿宋" panose="02010600040101010101" pitchFamily="2" charset="-122"/>
              </a:rPr>
              <a:t>该</a:t>
            </a:r>
            <a:r>
              <a:rPr lang="zh-CN" altLang="zh-CN" sz="2400" b="1" dirty="0">
                <a:latin typeface="华文仿宋" panose="02010600040101010101" pitchFamily="2" charset="-122"/>
                <a:ea typeface="华文仿宋" panose="02010600040101010101" pitchFamily="2" charset="-122"/>
              </a:rPr>
              <a:t>观点存在片面性。</a:t>
            </a:r>
            <a:r>
              <a:rPr lang="zh-CN" altLang="zh-CN" sz="2400" b="1" dirty="0">
                <a:solidFill>
                  <a:srgbClr val="FF0000"/>
                </a:solidFill>
                <a:latin typeface="华文仿宋" panose="02010600040101010101" pitchFamily="2" charset="-122"/>
                <a:ea typeface="华文仿宋" panose="02010600040101010101" pitchFamily="2" charset="-122"/>
              </a:rPr>
              <a:t>意识对人们认识世界和改造世界的指导作用的发挥是需要条件的</a:t>
            </a:r>
            <a:r>
              <a:rPr lang="zh-CN" altLang="zh-CN" sz="2400" b="1" dirty="0" smtClean="0">
                <a:solidFill>
                  <a:srgbClr val="FF0000"/>
                </a:solidFill>
                <a:latin typeface="华文仿宋" panose="02010600040101010101" pitchFamily="2" charset="-122"/>
                <a:ea typeface="华文仿宋" panose="02010600040101010101" pitchFamily="2" charset="-122"/>
              </a:rPr>
              <a:t>。</a:t>
            </a:r>
            <a:endParaRPr lang="en-US" altLang="zh-CN" sz="2400" b="1" dirty="0" smtClean="0">
              <a:solidFill>
                <a:srgbClr val="FF0000"/>
              </a:solidFill>
              <a:latin typeface="华文仿宋" panose="02010600040101010101" pitchFamily="2" charset="-122"/>
              <a:ea typeface="华文仿宋" panose="02010600040101010101" pitchFamily="2" charset="-122"/>
            </a:endParaRPr>
          </a:p>
          <a:p>
            <a:pPr>
              <a:lnSpc>
                <a:spcPct val="150000"/>
              </a:lnSpc>
            </a:pPr>
            <a:r>
              <a:rPr lang="en-US" altLang="zh-CN" sz="2400" b="1" dirty="0" smtClean="0">
                <a:latin typeface="华文仿宋" panose="02010600040101010101" pitchFamily="2" charset="-122"/>
                <a:ea typeface="华文仿宋" panose="02010600040101010101" pitchFamily="2" charset="-122"/>
              </a:rPr>
              <a:t>        </a:t>
            </a:r>
            <a:r>
              <a:rPr lang="zh-CN" altLang="zh-CN" sz="2400" b="1" dirty="0" smtClean="0">
                <a:solidFill>
                  <a:srgbClr val="000099"/>
                </a:solidFill>
                <a:latin typeface="华文仿宋" panose="02010600040101010101" pitchFamily="2" charset="-122"/>
                <a:ea typeface="华文仿宋" panose="02010600040101010101" pitchFamily="2" charset="-122"/>
              </a:rPr>
              <a:t>意识</a:t>
            </a:r>
            <a:r>
              <a:rPr lang="zh-CN" altLang="zh-CN" sz="2400" b="1" dirty="0">
                <a:solidFill>
                  <a:srgbClr val="000099"/>
                </a:solidFill>
                <a:latin typeface="华文仿宋" panose="02010600040101010101" pitchFamily="2" charset="-122"/>
                <a:ea typeface="华文仿宋" panose="02010600040101010101" pitchFamily="2" charset="-122"/>
              </a:rPr>
              <a:t>只有通过实践才能变为现实</a:t>
            </a:r>
            <a:r>
              <a:rPr lang="zh-CN" altLang="zh-CN" sz="2400" b="1" dirty="0">
                <a:latin typeface="华文仿宋" panose="02010600040101010101" pitchFamily="2" charset="-122"/>
                <a:ea typeface="华文仿宋" panose="02010600040101010101" pitchFamily="2" charset="-122"/>
              </a:rPr>
              <a:t>，教学观念如果不转化为教学实践，就不能发挥作用</a:t>
            </a:r>
            <a:r>
              <a:rPr lang="zh-CN" altLang="zh-CN" sz="2400" b="1" dirty="0" smtClean="0">
                <a:latin typeface="华文仿宋" panose="02010600040101010101" pitchFamily="2" charset="-122"/>
                <a:ea typeface="华文仿宋" panose="02010600040101010101" pitchFamily="2" charset="-122"/>
              </a:rPr>
              <a:t>；</a:t>
            </a:r>
            <a:endParaRPr lang="en-US" altLang="zh-CN" sz="2400" b="1" dirty="0" smtClean="0">
              <a:latin typeface="华文仿宋" panose="02010600040101010101" pitchFamily="2" charset="-122"/>
              <a:ea typeface="华文仿宋" panose="02010600040101010101" pitchFamily="2" charset="-122"/>
            </a:endParaRPr>
          </a:p>
          <a:p>
            <a:pPr>
              <a:lnSpc>
                <a:spcPct val="150000"/>
              </a:lnSpc>
            </a:pPr>
            <a:r>
              <a:rPr lang="en-US" altLang="zh-CN" sz="2400" b="1" dirty="0" smtClean="0">
                <a:latin typeface="华文仿宋" panose="02010600040101010101" pitchFamily="2" charset="-122"/>
                <a:ea typeface="华文仿宋" panose="02010600040101010101" pitchFamily="2" charset="-122"/>
              </a:rPr>
              <a:t>         </a:t>
            </a:r>
            <a:r>
              <a:rPr lang="zh-CN" altLang="zh-CN" sz="2400" b="1" dirty="0" smtClean="0">
                <a:latin typeface="华文仿宋" panose="02010600040101010101" pitchFamily="2" charset="-122"/>
                <a:ea typeface="华文仿宋" panose="02010600040101010101" pitchFamily="2" charset="-122"/>
              </a:rPr>
              <a:t>学生</a:t>
            </a:r>
            <a:r>
              <a:rPr lang="zh-CN" altLang="zh-CN" sz="2400" b="1" dirty="0">
                <a:latin typeface="华文仿宋" panose="02010600040101010101" pitchFamily="2" charset="-122"/>
                <a:ea typeface="华文仿宋" panose="02010600040101010101" pitchFamily="2" charset="-122"/>
              </a:rPr>
              <a:t>是</a:t>
            </a:r>
            <a:r>
              <a:rPr lang="zh-CN" altLang="zh-CN" sz="2400" b="1" dirty="0">
                <a:solidFill>
                  <a:srgbClr val="000099"/>
                </a:solidFill>
                <a:latin typeface="华文仿宋" panose="02010600040101010101" pitchFamily="2" charset="-122"/>
                <a:ea typeface="华文仿宋" panose="02010600040101010101" pitchFamily="2" charset="-122"/>
              </a:rPr>
              <a:t>学习的主体</a:t>
            </a:r>
            <a:r>
              <a:rPr lang="zh-CN" altLang="zh-CN" sz="2400" b="1" dirty="0">
                <a:latin typeface="华文仿宋" panose="02010600040101010101" pitchFamily="2" charset="-122"/>
                <a:ea typeface="华文仿宋" panose="02010600040101010101" pitchFamily="2" charset="-122"/>
              </a:rPr>
              <a:t>，教学观念如果不转化为</a:t>
            </a:r>
            <a:r>
              <a:rPr lang="zh-CN" altLang="zh-CN" sz="2400" b="1" dirty="0">
                <a:solidFill>
                  <a:srgbClr val="000099"/>
                </a:solidFill>
                <a:latin typeface="华文仿宋" panose="02010600040101010101" pitchFamily="2" charset="-122"/>
                <a:ea typeface="华文仿宋" panose="02010600040101010101" pitchFamily="2" charset="-122"/>
              </a:rPr>
              <a:t>学生的学习态度、学习方法、学习动力</a:t>
            </a:r>
            <a:r>
              <a:rPr lang="zh-CN" altLang="zh-CN" sz="2400" b="1" dirty="0">
                <a:latin typeface="华文仿宋" panose="02010600040101010101" pitchFamily="2" charset="-122"/>
                <a:ea typeface="华文仿宋" panose="02010600040101010101" pitchFamily="2" charset="-122"/>
              </a:rPr>
              <a:t>等就不能达到预期效果。</a:t>
            </a:r>
            <a:r>
              <a:rPr lang="zh-CN" altLang="zh-CN" sz="2400" b="1" dirty="0">
                <a:solidFill>
                  <a:srgbClr val="000099"/>
                </a:solidFill>
                <a:latin typeface="华文仿宋" panose="02010600040101010101" pitchFamily="2" charset="-122"/>
                <a:ea typeface="华文仿宋" panose="02010600040101010101" pitchFamily="2" charset="-122"/>
              </a:rPr>
              <a:t>学生的成长受多种因素的影响</a:t>
            </a:r>
            <a:r>
              <a:rPr lang="zh-CN" altLang="zh-CN" sz="2400" b="1" dirty="0">
                <a:latin typeface="华文仿宋" panose="02010600040101010101" pitchFamily="2" charset="-122"/>
                <a:ea typeface="华文仿宋" panose="02010600040101010101" pitchFamily="2" charset="-122"/>
              </a:rPr>
              <a:t>，不能把教学观念视为影响学生成长的唯一因素。</a:t>
            </a:r>
            <a:endParaRPr lang="zh-CN" altLang="zh-CN" sz="2400" dirty="0">
              <a:latin typeface="华文仿宋" panose="02010600040101010101" pitchFamily="2" charset="-122"/>
              <a:ea typeface="华文仿宋" panose="02010600040101010101" pitchFamily="2" charset="-122"/>
            </a:endParaRPr>
          </a:p>
        </p:txBody>
      </p:sp>
    </p:spTree>
    <p:extLst>
      <p:ext uri="{BB962C8B-B14F-4D97-AF65-F5344CB8AC3E}">
        <p14:creationId xmlns:p14="http://schemas.microsoft.com/office/powerpoint/2010/main" val="6689026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560" y="339501"/>
            <a:ext cx="8064896" cy="4203330"/>
          </a:xfrm>
          <a:prstGeom prst="rect">
            <a:avLst/>
          </a:prstGeom>
        </p:spPr>
        <p:txBody>
          <a:bodyPr wrap="square">
            <a:spAutoFit/>
          </a:bodyPr>
          <a:lstStyle/>
          <a:p>
            <a:pPr>
              <a:lnSpc>
                <a:spcPct val="150000"/>
              </a:lnSpc>
            </a:pPr>
            <a:r>
              <a:rPr lang="zh-CN" altLang="zh-CN" sz="2000" b="1" dirty="0" smtClean="0">
                <a:latin typeface="华文仿宋" panose="02010600040101010101" pitchFamily="2" charset="-122"/>
                <a:ea typeface="华文仿宋" panose="02010600040101010101" pitchFamily="2" charset="-122"/>
              </a:rPr>
              <a:t>意识具有认识世界（改造世界）的（指导）作用。 </a:t>
            </a:r>
            <a:r>
              <a:rPr lang="en-US" altLang="zh-CN" sz="2000" b="1" dirty="0" smtClean="0">
                <a:latin typeface="华文仿宋" panose="02010600040101010101" pitchFamily="2" charset="-122"/>
                <a:ea typeface="华文仿宋" panose="02010600040101010101" pitchFamily="2" charset="-122"/>
              </a:rPr>
              <a:t>2</a:t>
            </a:r>
            <a:r>
              <a:rPr lang="zh-CN" altLang="en-US" sz="2000" b="1" dirty="0" smtClean="0">
                <a:latin typeface="华文仿宋" panose="02010600040101010101" pitchFamily="2" charset="-122"/>
                <a:ea typeface="华文仿宋" panose="02010600040101010101" pitchFamily="2" charset="-122"/>
              </a:rPr>
              <a:t>分</a:t>
            </a:r>
            <a:endParaRPr lang="en-US" altLang="zh-CN" sz="2000" b="1" dirty="0" smtClean="0">
              <a:latin typeface="华文仿宋" panose="02010600040101010101" pitchFamily="2" charset="-122"/>
              <a:ea typeface="华文仿宋" panose="02010600040101010101" pitchFamily="2" charset="-122"/>
            </a:endParaRPr>
          </a:p>
          <a:p>
            <a:pPr>
              <a:lnSpc>
                <a:spcPct val="150000"/>
              </a:lnSpc>
            </a:pPr>
            <a:r>
              <a:rPr lang="zh-CN" altLang="zh-CN" sz="2000" b="1" dirty="0" smtClean="0">
                <a:latin typeface="华文仿宋" panose="02010600040101010101" pitchFamily="2" charset="-122"/>
                <a:ea typeface="华文仿宋" panose="02010600040101010101" pitchFamily="2" charset="-122"/>
              </a:rPr>
              <a:t>意识作用的发挥是需要（主客观）条件的。 </a:t>
            </a:r>
            <a:r>
              <a:rPr lang="en-US" altLang="zh-CN" sz="2000" b="1" dirty="0" smtClean="0">
                <a:latin typeface="华文仿宋" panose="02010600040101010101" pitchFamily="2" charset="-122"/>
                <a:ea typeface="华文仿宋" panose="02010600040101010101" pitchFamily="2" charset="-122"/>
              </a:rPr>
              <a:t>2</a:t>
            </a:r>
            <a:r>
              <a:rPr lang="zh-CN" altLang="en-US" sz="2000" b="1" dirty="0" smtClean="0">
                <a:latin typeface="华文仿宋" panose="02010600040101010101" pitchFamily="2" charset="-122"/>
                <a:ea typeface="华文仿宋" panose="02010600040101010101" pitchFamily="2" charset="-122"/>
              </a:rPr>
              <a:t>分</a:t>
            </a:r>
            <a:endParaRPr lang="en-US" altLang="zh-CN" sz="2000" b="1" dirty="0" smtClean="0">
              <a:latin typeface="华文仿宋" panose="02010600040101010101" pitchFamily="2" charset="-122"/>
              <a:ea typeface="华文仿宋" panose="02010600040101010101" pitchFamily="2" charset="-122"/>
            </a:endParaRPr>
          </a:p>
          <a:p>
            <a:pPr>
              <a:lnSpc>
                <a:spcPct val="150000"/>
              </a:lnSpc>
            </a:pPr>
            <a:r>
              <a:rPr lang="zh-CN" altLang="zh-CN" sz="2000" b="1" dirty="0" smtClean="0">
                <a:latin typeface="华文仿宋" panose="02010600040101010101" pitchFamily="2" charset="-122"/>
                <a:ea typeface="华文仿宋" panose="02010600040101010101" pitchFamily="2" charset="-122"/>
              </a:rPr>
              <a:t>客观条件：只表述</a:t>
            </a:r>
            <a:r>
              <a:rPr lang="en-US" altLang="zh-CN" sz="2000" b="1" dirty="0" smtClean="0">
                <a:latin typeface="华文仿宋" panose="02010600040101010101" pitchFamily="2" charset="-122"/>
                <a:ea typeface="华文仿宋" panose="02010600040101010101" pitchFamily="2" charset="-122"/>
              </a:rPr>
              <a:t>“</a:t>
            </a:r>
            <a:r>
              <a:rPr lang="zh-CN" altLang="zh-CN" sz="2000" b="1" dirty="0" smtClean="0">
                <a:latin typeface="华文仿宋" panose="02010600040101010101" pitchFamily="2" charset="-122"/>
                <a:ea typeface="华文仿宋" panose="02010600040101010101" pitchFamily="2" charset="-122"/>
              </a:rPr>
              <a:t>一切从实际出发</a:t>
            </a:r>
            <a:r>
              <a:rPr lang="en-US" altLang="zh-CN" sz="2000" b="1" dirty="0" smtClean="0">
                <a:latin typeface="华文仿宋" panose="02010600040101010101" pitchFamily="2" charset="-122"/>
                <a:ea typeface="华文仿宋" panose="02010600040101010101" pitchFamily="2" charset="-122"/>
              </a:rPr>
              <a:t>”“</a:t>
            </a:r>
            <a:r>
              <a:rPr lang="zh-CN" altLang="zh-CN" sz="2000" b="1" dirty="0" smtClean="0">
                <a:latin typeface="华文仿宋" panose="02010600040101010101" pitchFamily="2" charset="-122"/>
                <a:ea typeface="华文仿宋" panose="02010600040101010101" pitchFamily="2" charset="-122"/>
              </a:rPr>
              <a:t>主观符合客观</a:t>
            </a:r>
            <a:r>
              <a:rPr lang="en-US" altLang="zh-CN" sz="2000" b="1" dirty="0" smtClean="0">
                <a:latin typeface="华文仿宋" panose="02010600040101010101" pitchFamily="2" charset="-122"/>
                <a:ea typeface="华文仿宋" panose="02010600040101010101" pitchFamily="2" charset="-122"/>
              </a:rPr>
              <a:t>”“</a:t>
            </a:r>
            <a:r>
              <a:rPr lang="zh-CN" altLang="zh-CN" sz="2000" b="1" dirty="0" smtClean="0">
                <a:latin typeface="华文仿宋" panose="02010600040101010101" pitchFamily="2" charset="-122"/>
                <a:ea typeface="华文仿宋" panose="02010600040101010101" pitchFamily="2" charset="-122"/>
              </a:rPr>
              <a:t>尊重客观规律</a:t>
            </a:r>
            <a:r>
              <a:rPr lang="en-US" altLang="zh-CN" sz="2000" b="1" dirty="0" smtClean="0">
                <a:latin typeface="华文仿宋" panose="02010600040101010101" pitchFamily="2" charset="-122"/>
                <a:ea typeface="华文仿宋" panose="02010600040101010101" pitchFamily="2" charset="-122"/>
              </a:rPr>
              <a:t>”“</a:t>
            </a:r>
            <a:r>
              <a:rPr lang="zh-CN" altLang="zh-CN" sz="2000" b="1" dirty="0" smtClean="0">
                <a:latin typeface="华文仿宋" panose="02010600040101010101" pitchFamily="2" charset="-122"/>
                <a:ea typeface="华文仿宋" panose="02010600040101010101" pitchFamily="2" charset="-122"/>
              </a:rPr>
              <a:t>实践</a:t>
            </a:r>
            <a:r>
              <a:rPr lang="en-US" altLang="zh-CN" sz="2000" b="1" dirty="0" smtClean="0">
                <a:latin typeface="华文仿宋" panose="02010600040101010101" pitchFamily="2" charset="-122"/>
                <a:ea typeface="华文仿宋" panose="02010600040101010101" pitchFamily="2" charset="-122"/>
              </a:rPr>
              <a:t>”“</a:t>
            </a:r>
            <a:r>
              <a:rPr lang="zh-CN" altLang="zh-CN" sz="2000" b="1" dirty="0" smtClean="0">
                <a:latin typeface="华文仿宋" panose="02010600040101010101" pitchFamily="2" charset="-122"/>
                <a:ea typeface="华文仿宋" panose="02010600040101010101" pitchFamily="2" charset="-122"/>
              </a:rPr>
              <a:t>客观条件</a:t>
            </a:r>
            <a:r>
              <a:rPr lang="en-US" altLang="zh-CN" sz="2000" b="1" dirty="0" smtClean="0">
                <a:latin typeface="华文仿宋" panose="02010600040101010101" pitchFamily="2" charset="-122"/>
                <a:ea typeface="华文仿宋" panose="02010600040101010101" pitchFamily="2" charset="-122"/>
              </a:rPr>
              <a:t>”“</a:t>
            </a:r>
            <a:r>
              <a:rPr lang="zh-CN" altLang="zh-CN" sz="2000" b="1" dirty="0" smtClean="0">
                <a:latin typeface="华文仿宋" panose="02010600040101010101" pitchFamily="2" charset="-122"/>
                <a:ea typeface="华文仿宋" panose="02010600040101010101" pitchFamily="2" charset="-122"/>
              </a:rPr>
              <a:t>把发挥主观能动性与尊重客观规律相结合</a:t>
            </a:r>
            <a:r>
              <a:rPr lang="en-US" altLang="zh-CN" sz="2000" b="1" dirty="0" smtClean="0">
                <a:latin typeface="华文仿宋" panose="02010600040101010101" pitchFamily="2" charset="-122"/>
                <a:ea typeface="华文仿宋" panose="02010600040101010101" pitchFamily="2" charset="-122"/>
              </a:rPr>
              <a:t>”</a:t>
            </a:r>
            <a:r>
              <a:rPr lang="zh-CN" altLang="zh-CN" sz="2000" b="1" dirty="0" smtClean="0">
                <a:latin typeface="华文仿宋" panose="02010600040101010101" pitchFamily="2" charset="-122"/>
                <a:ea typeface="华文仿宋" panose="02010600040101010101" pitchFamily="2" charset="-122"/>
              </a:rPr>
              <a:t>等，没有分析给</a:t>
            </a:r>
            <a:r>
              <a:rPr lang="en-US" altLang="zh-CN" sz="2000" b="1" dirty="0" smtClean="0">
                <a:latin typeface="华文仿宋" panose="02010600040101010101" pitchFamily="2" charset="-122"/>
                <a:ea typeface="华文仿宋" panose="02010600040101010101" pitchFamily="2" charset="-122"/>
              </a:rPr>
              <a:t>1</a:t>
            </a:r>
            <a:r>
              <a:rPr lang="zh-CN" altLang="zh-CN" sz="2000" b="1" dirty="0" smtClean="0">
                <a:latin typeface="华文仿宋" panose="02010600040101010101" pitchFamily="2" charset="-122"/>
                <a:ea typeface="华文仿宋" panose="02010600040101010101" pitchFamily="2" charset="-122"/>
              </a:rPr>
              <a:t>分，能详细阐述者给</a:t>
            </a:r>
            <a:r>
              <a:rPr lang="en-US" altLang="zh-CN" sz="2000" b="1" dirty="0" smtClean="0">
                <a:latin typeface="华文仿宋" panose="02010600040101010101" pitchFamily="2" charset="-122"/>
                <a:ea typeface="华文仿宋" panose="02010600040101010101" pitchFamily="2" charset="-122"/>
              </a:rPr>
              <a:t>3</a:t>
            </a:r>
            <a:r>
              <a:rPr lang="zh-CN" altLang="zh-CN" sz="2000" b="1" dirty="0" smtClean="0">
                <a:latin typeface="华文仿宋" panose="02010600040101010101" pitchFamily="2" charset="-122"/>
                <a:ea typeface="华文仿宋" panose="02010600040101010101" pitchFamily="2" charset="-122"/>
              </a:rPr>
              <a:t>分。</a:t>
            </a:r>
          </a:p>
          <a:p>
            <a:pPr>
              <a:lnSpc>
                <a:spcPct val="150000"/>
              </a:lnSpc>
            </a:pPr>
            <a:r>
              <a:rPr lang="zh-CN" altLang="zh-CN" sz="2000" b="1" dirty="0" smtClean="0">
                <a:latin typeface="华文仿宋" panose="02010600040101010101" pitchFamily="2" charset="-122"/>
                <a:ea typeface="华文仿宋" panose="02010600040101010101" pitchFamily="2" charset="-122"/>
              </a:rPr>
              <a:t>主观条件：必须见到学生的学习态度（学习方法；学习动力）等学生自主学习的词才能给</a:t>
            </a:r>
            <a:r>
              <a:rPr lang="en-US" altLang="zh-CN" sz="2000" b="1" dirty="0" smtClean="0">
                <a:latin typeface="华文仿宋" panose="02010600040101010101" pitchFamily="2" charset="-122"/>
                <a:ea typeface="华文仿宋" panose="02010600040101010101" pitchFamily="2" charset="-122"/>
              </a:rPr>
              <a:t>3</a:t>
            </a:r>
            <a:r>
              <a:rPr lang="zh-CN" altLang="zh-CN" sz="2000" b="1" dirty="0" smtClean="0">
                <a:latin typeface="华文仿宋" panose="02010600040101010101" pitchFamily="2" charset="-122"/>
                <a:ea typeface="华文仿宋" panose="02010600040101010101" pitchFamily="2" charset="-122"/>
              </a:rPr>
              <a:t>分。</a:t>
            </a:r>
          </a:p>
          <a:p>
            <a:pPr>
              <a:lnSpc>
                <a:spcPct val="150000"/>
              </a:lnSpc>
            </a:pPr>
            <a:r>
              <a:rPr lang="zh-CN" altLang="zh-CN" sz="2000" b="1" dirty="0" smtClean="0">
                <a:latin typeface="华文仿宋" panose="02010600040101010101" pitchFamily="2" charset="-122"/>
                <a:ea typeface="华文仿宋" panose="02010600040101010101" pitchFamily="2" charset="-122"/>
              </a:rPr>
              <a:t>学生的成长受多种因素的影响或者教学观念不是唯一因素（决定因素）等词语。</a:t>
            </a:r>
            <a:r>
              <a:rPr lang="en-US" altLang="zh-CN" sz="2000" b="1" dirty="0" smtClean="0">
                <a:latin typeface="华文仿宋" panose="02010600040101010101" pitchFamily="2" charset="-122"/>
                <a:ea typeface="华文仿宋" panose="02010600040101010101" pitchFamily="2" charset="-122"/>
              </a:rPr>
              <a:t>2</a:t>
            </a:r>
            <a:r>
              <a:rPr lang="zh-CN" altLang="zh-CN" sz="2000" b="1" dirty="0" smtClean="0">
                <a:latin typeface="华文仿宋" panose="02010600040101010101" pitchFamily="2" charset="-122"/>
                <a:ea typeface="华文仿宋" panose="02010600040101010101" pitchFamily="2" charset="-122"/>
              </a:rPr>
              <a:t>分</a:t>
            </a:r>
            <a:endParaRPr lang="zh-CN" altLang="zh-CN" sz="2000" b="1" dirty="0">
              <a:latin typeface="华文仿宋" panose="02010600040101010101" pitchFamily="2" charset="-122"/>
              <a:ea typeface="华文仿宋" panose="02010600040101010101" pitchFamily="2" charset="-122"/>
            </a:endParaRPr>
          </a:p>
        </p:txBody>
      </p:sp>
    </p:spTree>
    <p:extLst>
      <p:ext uri="{BB962C8B-B14F-4D97-AF65-F5344CB8AC3E}">
        <p14:creationId xmlns:p14="http://schemas.microsoft.com/office/powerpoint/2010/main" val="38157023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5536" y="339502"/>
            <a:ext cx="8208912" cy="4557017"/>
          </a:xfrm>
          <a:prstGeom prst="rect">
            <a:avLst/>
          </a:prstGeom>
        </p:spPr>
        <p:txBody>
          <a:bodyPr wrap="square">
            <a:spAutoFit/>
          </a:bodyPr>
          <a:lstStyle/>
          <a:p>
            <a:pPr>
              <a:lnSpc>
                <a:spcPts val="2500"/>
              </a:lnSpc>
            </a:pPr>
            <a:r>
              <a:rPr lang="en-US" altLang="zh-CN" b="1" dirty="0"/>
              <a:t>39</a:t>
            </a:r>
            <a:r>
              <a:rPr lang="zh-CN" altLang="zh-CN" b="1" dirty="0"/>
              <a:t>．（</a:t>
            </a:r>
            <a:r>
              <a:rPr lang="en-US" altLang="zh-CN" b="1" dirty="0"/>
              <a:t>26</a:t>
            </a:r>
            <a:r>
              <a:rPr lang="zh-CN" altLang="zh-CN" b="1" dirty="0"/>
              <a:t>分）阅读材料，完成下列要求。</a:t>
            </a:r>
            <a:endParaRPr lang="zh-CN" altLang="zh-CN" dirty="0"/>
          </a:p>
          <a:p>
            <a:pPr>
              <a:lnSpc>
                <a:spcPts val="2500"/>
              </a:lnSpc>
            </a:pPr>
            <a:r>
              <a:rPr lang="en-US" altLang="zh-CN" dirty="0" smtClean="0">
                <a:latin typeface="华文楷体" panose="02010600040101010101" pitchFamily="2" charset="-122"/>
                <a:ea typeface="华文楷体" panose="02010600040101010101" pitchFamily="2" charset="-122"/>
              </a:rPr>
              <a:t>        </a:t>
            </a:r>
            <a:r>
              <a:rPr lang="zh-CN" altLang="zh-CN" dirty="0" smtClean="0">
                <a:latin typeface="华文楷体" panose="02010600040101010101" pitchFamily="2" charset="-122"/>
                <a:ea typeface="华文楷体" panose="02010600040101010101" pitchFamily="2" charset="-122"/>
              </a:rPr>
              <a:t>抗日战争</a:t>
            </a:r>
            <a:r>
              <a:rPr lang="zh-CN" altLang="zh-CN" dirty="0">
                <a:latin typeface="华文楷体" panose="02010600040101010101" pitchFamily="2" charset="-122"/>
                <a:ea typeface="华文楷体" panose="02010600040101010101" pitchFamily="2" charset="-122"/>
              </a:rPr>
              <a:t>期间，面对日本侵略者的疯狂进攻，中国人民克服经济力、军力、政治组织力等远远弱于日本的困难，同仇敌忾、共赴国难，以血肉之躯筑起了捍卫祖国的钢铁长城，涌现出杨靖宇、赵尚志、左权、赵登禹、张自忠、戴安澜等爱国将领，“狼牙山五壮士”“八百壮士”等英雄群体，用生命和鲜血谱写了一首爱国主义的壮丽史诗。</a:t>
            </a:r>
          </a:p>
          <a:p>
            <a:pPr>
              <a:lnSpc>
                <a:spcPts val="2500"/>
              </a:lnSpc>
            </a:pPr>
            <a:r>
              <a:rPr lang="en-US" altLang="zh-CN" dirty="0" smtClean="0">
                <a:latin typeface="华文楷体" panose="02010600040101010101" pitchFamily="2" charset="-122"/>
                <a:ea typeface="华文楷体" panose="02010600040101010101" pitchFamily="2" charset="-122"/>
              </a:rPr>
              <a:t>        </a:t>
            </a:r>
            <a:r>
              <a:rPr lang="zh-CN" altLang="zh-CN" dirty="0" smtClean="0">
                <a:latin typeface="华文楷体" panose="02010600040101010101" pitchFamily="2" charset="-122"/>
                <a:ea typeface="华文楷体" panose="02010600040101010101" pitchFamily="2" charset="-122"/>
              </a:rPr>
              <a:t>在</a:t>
            </a:r>
            <a:r>
              <a:rPr lang="zh-CN" altLang="zh-CN" dirty="0">
                <a:latin typeface="华文楷体" panose="02010600040101010101" pitchFamily="2" charset="-122"/>
                <a:ea typeface="华文楷体" panose="02010600040101010101" pitchFamily="2" charset="-122"/>
              </a:rPr>
              <a:t>惊天地，泣鬼神的抗日战争中，形成了中华民族伟大的杭战精神。中国人民向世界展示了天下兴亡、匹夫有责的爱国情怀，视死如归、宁死不屈的民族气节，不畏强暴血战到底的英雄气概，百折不挠， 坚忍不拔的必胜信念。抗战精神始终支撑和激励中国人民浴血奋战，终于打败了极其残暴、极其野蛮的日本侵略者，赢得了中国人民抗日战争的伟大胜利，为世界反法西斯战争胜利作出了不可磨灭的贡献。</a:t>
            </a:r>
          </a:p>
          <a:p>
            <a:pPr>
              <a:lnSpc>
                <a:spcPts val="2500"/>
              </a:lnSpc>
            </a:pPr>
            <a:r>
              <a:rPr lang="zh-CN" altLang="zh-CN" dirty="0"/>
              <a:t>（</a:t>
            </a:r>
            <a:r>
              <a:rPr lang="en-US" altLang="zh-CN" dirty="0"/>
              <a:t>1</a:t>
            </a:r>
            <a:r>
              <a:rPr lang="zh-CN" altLang="zh-CN" dirty="0"/>
              <a:t>）结合材料，运用意识能动作用的知识说明抗战精神对中国人民战胜日本侵略者的作用。（</a:t>
            </a:r>
            <a:r>
              <a:rPr lang="en-US" altLang="zh-CN" dirty="0"/>
              <a:t>10 </a:t>
            </a:r>
            <a:r>
              <a:rPr lang="zh-CN" altLang="zh-CN" dirty="0"/>
              <a:t>分）</a:t>
            </a:r>
          </a:p>
        </p:txBody>
      </p:sp>
    </p:spTree>
    <p:extLst>
      <p:ext uri="{BB962C8B-B14F-4D97-AF65-F5344CB8AC3E}">
        <p14:creationId xmlns:p14="http://schemas.microsoft.com/office/powerpoint/2010/main" val="27243597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552" y="267494"/>
            <a:ext cx="8136904" cy="4524315"/>
          </a:xfrm>
          <a:prstGeom prst="rect">
            <a:avLst/>
          </a:prstGeom>
        </p:spPr>
        <p:txBody>
          <a:bodyPr wrap="square">
            <a:spAutoFit/>
          </a:bodyPr>
          <a:lstStyle/>
          <a:p>
            <a:pPr>
              <a:lnSpc>
                <a:spcPct val="150000"/>
              </a:lnSpc>
            </a:pPr>
            <a:r>
              <a:rPr lang="zh-CN" altLang="zh-CN" sz="2400" b="1" dirty="0">
                <a:solidFill>
                  <a:srgbClr val="FF0000"/>
                </a:solidFill>
                <a:latin typeface="华文仿宋" panose="02010600040101010101" pitchFamily="2" charset="-122"/>
                <a:ea typeface="华文仿宋" panose="02010600040101010101" pitchFamily="2" charset="-122"/>
              </a:rPr>
              <a:t>意识是对物质的能动反映，对物质具有能动的反作用。</a:t>
            </a:r>
            <a:r>
              <a:rPr lang="zh-CN" altLang="zh-CN" sz="2400" b="1" dirty="0" smtClean="0">
                <a:solidFill>
                  <a:srgbClr val="FF0000"/>
                </a:solidFill>
                <a:latin typeface="华文仿宋" panose="02010600040101010101" pitchFamily="2" charset="-122"/>
                <a:ea typeface="华文仿宋" panose="02010600040101010101" pitchFamily="2" charset="-122"/>
              </a:rPr>
              <a:t>（</a:t>
            </a:r>
            <a:r>
              <a:rPr lang="en-US" altLang="zh-CN" sz="2400" b="1" dirty="0" smtClean="0">
                <a:solidFill>
                  <a:srgbClr val="FF0000"/>
                </a:solidFill>
                <a:latin typeface="华文仿宋" panose="02010600040101010101" pitchFamily="2" charset="-122"/>
                <a:ea typeface="华文仿宋" panose="02010600040101010101" pitchFamily="2" charset="-122"/>
              </a:rPr>
              <a:t>4</a:t>
            </a:r>
            <a:r>
              <a:rPr lang="zh-CN" altLang="zh-CN" sz="2400" b="1" dirty="0" smtClean="0">
                <a:solidFill>
                  <a:srgbClr val="FF0000"/>
                </a:solidFill>
                <a:latin typeface="华文仿宋" panose="02010600040101010101" pitchFamily="2" charset="-122"/>
                <a:ea typeface="华文仿宋" panose="02010600040101010101" pitchFamily="2" charset="-122"/>
              </a:rPr>
              <a:t>分）</a:t>
            </a:r>
            <a:endParaRPr lang="en-US" altLang="zh-CN" sz="2400" b="1" dirty="0" smtClean="0">
              <a:solidFill>
                <a:srgbClr val="FF0000"/>
              </a:solidFill>
              <a:latin typeface="华文仿宋" panose="02010600040101010101" pitchFamily="2" charset="-122"/>
              <a:ea typeface="华文仿宋" panose="02010600040101010101" pitchFamily="2" charset="-122"/>
            </a:endParaRPr>
          </a:p>
          <a:p>
            <a:pPr>
              <a:lnSpc>
                <a:spcPct val="150000"/>
              </a:lnSpc>
            </a:pPr>
            <a:r>
              <a:rPr lang="zh-CN" altLang="zh-CN" sz="2400" b="1" dirty="0" smtClean="0">
                <a:solidFill>
                  <a:srgbClr val="000099"/>
                </a:solidFill>
                <a:latin typeface="华文仿宋" panose="02010600040101010101" pitchFamily="2" charset="-122"/>
                <a:ea typeface="华文仿宋" panose="02010600040101010101" pitchFamily="2" charset="-122"/>
              </a:rPr>
              <a:t>抗战</a:t>
            </a:r>
            <a:r>
              <a:rPr lang="zh-CN" altLang="zh-CN" sz="2400" b="1" dirty="0">
                <a:solidFill>
                  <a:srgbClr val="000099"/>
                </a:solidFill>
                <a:latin typeface="华文仿宋" panose="02010600040101010101" pitchFamily="2" charset="-122"/>
                <a:ea typeface="华文仿宋" panose="02010600040101010101" pitchFamily="2" charset="-122"/>
              </a:rPr>
              <a:t>精神</a:t>
            </a:r>
            <a:r>
              <a:rPr lang="zh-CN" altLang="zh-CN" sz="2400" b="1" dirty="0">
                <a:latin typeface="华文仿宋" panose="02010600040101010101" pitchFamily="2" charset="-122"/>
                <a:ea typeface="华文仿宋" panose="02010600040101010101" pitchFamily="2" charset="-122"/>
              </a:rPr>
              <a:t>是激励中国人民坚持抗战、争取胜利的强大精神动力。（</a:t>
            </a:r>
            <a:r>
              <a:rPr lang="en-US" altLang="zh-CN" sz="2400" b="1" dirty="0">
                <a:latin typeface="华文仿宋" panose="02010600040101010101" pitchFamily="2" charset="-122"/>
                <a:ea typeface="华文仿宋" panose="02010600040101010101" pitchFamily="2" charset="-122"/>
              </a:rPr>
              <a:t>2</a:t>
            </a:r>
            <a:r>
              <a:rPr lang="zh-CN" altLang="zh-CN" sz="2400" b="1" dirty="0">
                <a:latin typeface="华文仿宋" panose="02010600040101010101" pitchFamily="2" charset="-122"/>
                <a:ea typeface="华文仿宋" panose="02010600040101010101" pitchFamily="2" charset="-122"/>
              </a:rPr>
              <a:t>分</a:t>
            </a:r>
            <a:r>
              <a:rPr lang="zh-CN" altLang="zh-CN" sz="2400" b="1" dirty="0" smtClean="0">
                <a:latin typeface="华文仿宋" panose="02010600040101010101" pitchFamily="2" charset="-122"/>
                <a:ea typeface="华文仿宋" panose="02010600040101010101" pitchFamily="2" charset="-122"/>
              </a:rPr>
              <a:t>）</a:t>
            </a:r>
            <a:endParaRPr lang="en-US" altLang="zh-CN" sz="2400" b="1"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抗战</a:t>
            </a:r>
            <a:r>
              <a:rPr lang="zh-CN" altLang="zh-CN" sz="2400" b="1" dirty="0">
                <a:latin typeface="华文仿宋" panose="02010600040101010101" pitchFamily="2" charset="-122"/>
                <a:ea typeface="华文仿宋" panose="02010600040101010101" pitchFamily="2" charset="-122"/>
              </a:rPr>
              <a:t>精神极大地激发了中国人民战胜日本侵略者的斗志，增强了战胜日本侵略者的信心；</a:t>
            </a:r>
            <a:r>
              <a:rPr lang="zh-CN" altLang="zh-CN" sz="2400" b="1" dirty="0" smtClean="0">
                <a:latin typeface="华文仿宋" panose="02010600040101010101" pitchFamily="2" charset="-122"/>
                <a:ea typeface="华文仿宋" panose="02010600040101010101" pitchFamily="2" charset="-122"/>
              </a:rPr>
              <a:t>（</a:t>
            </a:r>
            <a:r>
              <a:rPr lang="en-US" altLang="zh-CN" sz="2400" b="1" dirty="0" smtClean="0">
                <a:latin typeface="华文仿宋" panose="02010600040101010101" pitchFamily="2" charset="-122"/>
                <a:ea typeface="华文仿宋" panose="02010600040101010101" pitchFamily="2" charset="-122"/>
              </a:rPr>
              <a:t>2</a:t>
            </a:r>
            <a:r>
              <a:rPr lang="zh-CN" altLang="zh-CN" sz="2400" b="1" dirty="0" smtClean="0">
                <a:latin typeface="华文仿宋" panose="02010600040101010101" pitchFamily="2" charset="-122"/>
                <a:ea typeface="华文仿宋" panose="02010600040101010101" pitchFamily="2" charset="-122"/>
              </a:rPr>
              <a:t>分）</a:t>
            </a:r>
            <a:endParaRPr lang="en-US" altLang="zh-CN" sz="2400" b="1" dirty="0" smtClean="0">
              <a:latin typeface="华文仿宋" panose="02010600040101010101" pitchFamily="2" charset="-122"/>
              <a:ea typeface="华文仿宋" panose="02010600040101010101" pitchFamily="2" charset="-122"/>
            </a:endParaRPr>
          </a:p>
          <a:p>
            <a:pPr>
              <a:lnSpc>
                <a:spcPct val="150000"/>
              </a:lnSpc>
            </a:pPr>
            <a:r>
              <a:rPr lang="zh-CN" altLang="zh-CN" sz="2400" b="1" dirty="0" smtClean="0">
                <a:latin typeface="华文仿宋" panose="02010600040101010101" pitchFamily="2" charset="-122"/>
                <a:ea typeface="华文仿宋" panose="02010600040101010101" pitchFamily="2" charset="-122"/>
              </a:rPr>
              <a:t>激奋</a:t>
            </a:r>
            <a:r>
              <a:rPr lang="zh-CN" altLang="zh-CN" sz="2400" b="1" dirty="0">
                <a:latin typeface="华文仿宋" panose="02010600040101010101" pitchFamily="2" charset="-122"/>
                <a:ea typeface="华文仿宋" panose="02010600040101010101" pitchFamily="2" charset="-122"/>
              </a:rPr>
              <a:t>中国人民克服国力弱、武器装备落后等困难，坚持持久抗战，</a:t>
            </a:r>
            <a:r>
              <a:rPr lang="zh-CN" altLang="zh-CN" sz="2400" b="1" dirty="0">
                <a:solidFill>
                  <a:srgbClr val="000099"/>
                </a:solidFill>
                <a:latin typeface="华文仿宋" panose="02010600040101010101" pitchFamily="2" charset="-122"/>
                <a:ea typeface="华文仿宋" panose="02010600040101010101" pitchFamily="2" charset="-122"/>
              </a:rPr>
              <a:t>最终赢得抗日战争的胜利</a:t>
            </a:r>
            <a:r>
              <a:rPr lang="zh-CN" altLang="zh-CN" sz="2400" b="1" dirty="0">
                <a:latin typeface="华文仿宋" panose="02010600040101010101" pitchFamily="2" charset="-122"/>
                <a:ea typeface="华文仿宋" panose="02010600040101010101" pitchFamily="2" charset="-122"/>
              </a:rPr>
              <a:t>。</a:t>
            </a:r>
            <a:r>
              <a:rPr lang="zh-CN" altLang="zh-CN" sz="2400" b="1" dirty="0" smtClean="0">
                <a:latin typeface="华文仿宋" panose="02010600040101010101" pitchFamily="2" charset="-122"/>
                <a:ea typeface="华文仿宋" panose="02010600040101010101" pitchFamily="2" charset="-122"/>
              </a:rPr>
              <a:t>（</a:t>
            </a:r>
            <a:r>
              <a:rPr lang="en-US" altLang="zh-CN" sz="2400" b="1" dirty="0" smtClean="0">
                <a:latin typeface="华文仿宋" panose="02010600040101010101" pitchFamily="2" charset="-122"/>
                <a:ea typeface="华文仿宋" panose="02010600040101010101" pitchFamily="2" charset="-122"/>
              </a:rPr>
              <a:t>2</a:t>
            </a:r>
            <a:r>
              <a:rPr lang="zh-CN" altLang="zh-CN" sz="2400" b="1" dirty="0" smtClean="0">
                <a:latin typeface="华文仿宋" panose="02010600040101010101" pitchFamily="2" charset="-122"/>
                <a:ea typeface="华文仿宋" panose="02010600040101010101" pitchFamily="2" charset="-122"/>
              </a:rPr>
              <a:t>分</a:t>
            </a:r>
            <a:r>
              <a:rPr lang="zh-CN" altLang="zh-CN" sz="2400" b="1" dirty="0">
                <a:latin typeface="华文仿宋" panose="02010600040101010101" pitchFamily="2" charset="-122"/>
                <a:ea typeface="华文仿宋" panose="02010600040101010101" pitchFamily="2" charset="-122"/>
              </a:rPr>
              <a:t>）</a:t>
            </a:r>
          </a:p>
        </p:txBody>
      </p:sp>
    </p:spTree>
    <p:extLst>
      <p:ext uri="{BB962C8B-B14F-4D97-AF65-F5344CB8AC3E}">
        <p14:creationId xmlns:p14="http://schemas.microsoft.com/office/powerpoint/2010/main" val="36265944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6024537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波形">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156</TotalTime>
  <Words>1663</Words>
  <Application>Microsoft Office PowerPoint</Application>
  <PresentationFormat>全屏显示(16:9)</PresentationFormat>
  <Paragraphs>86</Paragraphs>
  <Slides>17</Slides>
  <Notes>0</Notes>
  <HiddenSlides>0</HiddenSlides>
  <MMClips>0</MMClips>
  <ScaleCrop>false</ScaleCrop>
  <HeadingPairs>
    <vt:vector size="4" baseType="variant">
      <vt:variant>
        <vt:lpstr>主题</vt:lpstr>
      </vt:variant>
      <vt:variant>
        <vt:i4>1</vt:i4>
      </vt:variant>
      <vt:variant>
        <vt:lpstr>幻灯片标题</vt:lpstr>
      </vt:variant>
      <vt:variant>
        <vt:i4>17</vt:i4>
      </vt:variant>
    </vt:vector>
  </HeadingPairs>
  <TitlesOfParts>
    <vt:vector size="18" baseType="lpstr">
      <vt:lpstr>波形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ASUS</cp:lastModifiedBy>
  <cp:revision>10</cp:revision>
  <dcterms:created xsi:type="dcterms:W3CDTF">2019-12-03T14:00:51Z</dcterms:created>
  <dcterms:modified xsi:type="dcterms:W3CDTF">2019-12-05T02:23:28Z</dcterms:modified>
</cp:coreProperties>
</file>