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321" r:id="rId3"/>
    <p:sldId id="322" r:id="rId4"/>
    <p:sldId id="323" r:id="rId5"/>
    <p:sldId id="324" r:id="rId6"/>
    <p:sldId id="325" r:id="rId7"/>
    <p:sldId id="327" r:id="rId8"/>
    <p:sldId id="328" r:id="rId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FFFF"/>
    <a:srgbClr val="FFFF66"/>
    <a:srgbClr val="FF0000"/>
    <a:srgbClr val="FFFF00"/>
    <a:srgbClr val="0066CC"/>
    <a:srgbClr val="FFFF99"/>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44" autoAdjust="0"/>
    <p:restoredTop sz="94660"/>
  </p:normalViewPr>
  <p:slideViewPr>
    <p:cSldViewPr>
      <p:cViewPr varScale="1">
        <p:scale>
          <a:sx n="108" d="100"/>
          <a:sy n="108" d="100"/>
        </p:scale>
        <p:origin x="-17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6" d="100"/>
        <a:sy n="12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463E1A0C-627B-4952-AD19-0577E5CFF726}" type="datetimeFigureOut">
              <a:rPr lang="zh-CN" altLang="en-US"/>
              <a:pPr>
                <a:defRPr/>
              </a:pPr>
              <a:t>2022/1/12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15C139F1-B185-4B53-9BEF-EC196CBCF3F1}" type="slidenum">
              <a:rPr lang="zh-CN" altLang="en-US"/>
              <a:pPr>
                <a:defRPr/>
              </a:pPr>
              <a:t>‹#›</a:t>
            </a:fld>
            <a:endParaRPr lang="zh-CN" altLang="en-US"/>
          </a:p>
        </p:txBody>
      </p:sp>
    </p:spTree>
    <p:extLst>
      <p:ext uri="{BB962C8B-B14F-4D97-AF65-F5344CB8AC3E}">
        <p14:creationId xmlns:p14="http://schemas.microsoft.com/office/powerpoint/2010/main" val="279524794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1891126A-C6CB-4174-A185-4D3202DBA1A4}" type="slidenum">
              <a:rPr lang="en-US" altLang="zh-CN"/>
              <a:pPr>
                <a:defRPr/>
              </a:pPr>
              <a:t>‹#›</a:t>
            </a:fld>
            <a:endParaRPr lang="en-US" altLang="zh-CN"/>
          </a:p>
        </p:txBody>
      </p:sp>
    </p:spTree>
    <p:extLst>
      <p:ext uri="{BB962C8B-B14F-4D97-AF65-F5344CB8AC3E}">
        <p14:creationId xmlns:p14="http://schemas.microsoft.com/office/powerpoint/2010/main" val="2052983309"/>
      </p:ext>
    </p:extLst>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0CE97D1-49BF-4519-9B4C-2209C1DEA28E}" type="slidenum">
              <a:rPr lang="en-US" altLang="zh-CN"/>
              <a:pPr>
                <a:defRPr/>
              </a:pPr>
              <a:t>‹#›</a:t>
            </a:fld>
            <a:endParaRPr lang="en-US" altLang="zh-CN"/>
          </a:p>
        </p:txBody>
      </p:sp>
    </p:spTree>
    <p:extLst>
      <p:ext uri="{BB962C8B-B14F-4D97-AF65-F5344CB8AC3E}">
        <p14:creationId xmlns:p14="http://schemas.microsoft.com/office/powerpoint/2010/main" val="796801731"/>
      </p:ext>
    </p:extLst>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D1CBE781-B37B-4562-B43C-05B353CAE285}" type="slidenum">
              <a:rPr lang="en-US" altLang="zh-CN"/>
              <a:pPr>
                <a:defRPr/>
              </a:pPr>
              <a:t>‹#›</a:t>
            </a:fld>
            <a:endParaRPr lang="en-US" altLang="zh-CN"/>
          </a:p>
        </p:txBody>
      </p:sp>
    </p:spTree>
    <p:extLst>
      <p:ext uri="{BB962C8B-B14F-4D97-AF65-F5344CB8AC3E}">
        <p14:creationId xmlns:p14="http://schemas.microsoft.com/office/powerpoint/2010/main" val="2474936237"/>
      </p:ext>
    </p:extLst>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99AD340A-733D-4C55-BF36-0E70D428B7F7}" type="slidenum">
              <a:rPr lang="en-US" altLang="zh-CN"/>
              <a:pPr>
                <a:defRPr/>
              </a:pPr>
              <a:t>‹#›</a:t>
            </a:fld>
            <a:endParaRPr lang="en-US" altLang="zh-CN"/>
          </a:p>
        </p:txBody>
      </p:sp>
    </p:spTree>
    <p:extLst>
      <p:ext uri="{BB962C8B-B14F-4D97-AF65-F5344CB8AC3E}">
        <p14:creationId xmlns:p14="http://schemas.microsoft.com/office/powerpoint/2010/main" val="1278731428"/>
      </p:ext>
    </p:extLst>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018E38C4-B84F-4653-A1CE-6B88D5447547}" type="slidenum">
              <a:rPr lang="en-US" altLang="zh-CN"/>
              <a:pPr>
                <a:defRPr/>
              </a:pPr>
              <a:t>‹#›</a:t>
            </a:fld>
            <a:endParaRPr lang="en-US" altLang="zh-CN"/>
          </a:p>
        </p:txBody>
      </p:sp>
    </p:spTree>
    <p:extLst>
      <p:ext uri="{BB962C8B-B14F-4D97-AF65-F5344CB8AC3E}">
        <p14:creationId xmlns:p14="http://schemas.microsoft.com/office/powerpoint/2010/main" val="3364427762"/>
      </p:ext>
    </p:extLst>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F2FCBA7C-FF7B-4F15-AA8E-3558F8E66D6B}" type="slidenum">
              <a:rPr lang="en-US" altLang="zh-CN"/>
              <a:pPr>
                <a:defRPr/>
              </a:pPr>
              <a:t>‹#›</a:t>
            </a:fld>
            <a:endParaRPr lang="en-US" altLang="zh-CN"/>
          </a:p>
        </p:txBody>
      </p:sp>
    </p:spTree>
    <p:extLst>
      <p:ext uri="{BB962C8B-B14F-4D97-AF65-F5344CB8AC3E}">
        <p14:creationId xmlns:p14="http://schemas.microsoft.com/office/powerpoint/2010/main" val="4203616058"/>
      </p:ext>
    </p:extLst>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0E3A751C-F29D-4A2A-87A6-B4CC5B5F39F7}" type="slidenum">
              <a:rPr lang="en-US" altLang="zh-CN"/>
              <a:pPr>
                <a:defRPr/>
              </a:pPr>
              <a:t>‹#›</a:t>
            </a:fld>
            <a:endParaRPr lang="en-US" altLang="zh-CN"/>
          </a:p>
        </p:txBody>
      </p:sp>
    </p:spTree>
    <p:extLst>
      <p:ext uri="{BB962C8B-B14F-4D97-AF65-F5344CB8AC3E}">
        <p14:creationId xmlns:p14="http://schemas.microsoft.com/office/powerpoint/2010/main" val="2511930851"/>
      </p:ext>
    </p:extLst>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07D29942-9C52-44A4-9A57-A1F1E129DE64}" type="slidenum">
              <a:rPr lang="en-US" altLang="zh-CN"/>
              <a:pPr>
                <a:defRPr/>
              </a:pPr>
              <a:t>‹#›</a:t>
            </a:fld>
            <a:endParaRPr lang="en-US" altLang="zh-CN"/>
          </a:p>
        </p:txBody>
      </p:sp>
    </p:spTree>
    <p:extLst>
      <p:ext uri="{BB962C8B-B14F-4D97-AF65-F5344CB8AC3E}">
        <p14:creationId xmlns:p14="http://schemas.microsoft.com/office/powerpoint/2010/main" val="53541049"/>
      </p:ext>
    </p:extLst>
  </p:cSld>
  <p:clrMapOvr>
    <a:masterClrMapping/>
  </p:clrMapOvr>
  <p:transition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52C2993F-EA96-4BA2-A202-7282B78BDDA1}" type="slidenum">
              <a:rPr lang="en-US" altLang="zh-CN"/>
              <a:pPr>
                <a:defRPr/>
              </a:pPr>
              <a:t>‹#›</a:t>
            </a:fld>
            <a:endParaRPr lang="en-US" altLang="zh-CN"/>
          </a:p>
        </p:txBody>
      </p:sp>
    </p:spTree>
    <p:extLst>
      <p:ext uri="{BB962C8B-B14F-4D97-AF65-F5344CB8AC3E}">
        <p14:creationId xmlns:p14="http://schemas.microsoft.com/office/powerpoint/2010/main" val="684330938"/>
      </p:ext>
    </p:extLst>
  </p:cSld>
  <p:clrMapOvr>
    <a:masterClrMapping/>
  </p:clrMapOvr>
  <p:transition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304677DF-F030-4D2F-88E5-20F31C96CAF9}" type="slidenum">
              <a:rPr lang="en-US" altLang="zh-CN"/>
              <a:pPr>
                <a:defRPr/>
              </a:pPr>
              <a:t>‹#›</a:t>
            </a:fld>
            <a:endParaRPr lang="en-US" altLang="zh-CN"/>
          </a:p>
        </p:txBody>
      </p:sp>
    </p:spTree>
    <p:extLst>
      <p:ext uri="{BB962C8B-B14F-4D97-AF65-F5344CB8AC3E}">
        <p14:creationId xmlns:p14="http://schemas.microsoft.com/office/powerpoint/2010/main" val="3416839420"/>
      </p:ext>
    </p:extLst>
  </p:cSld>
  <p:clrMapOvr>
    <a:masterClrMapping/>
  </p:clrMapOvr>
  <p:transition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D50F981F-D104-4728-A4B5-8120D80BE935}" type="slidenum">
              <a:rPr lang="en-US" altLang="zh-CN"/>
              <a:pPr>
                <a:defRPr/>
              </a:pPr>
              <a:t>‹#›</a:t>
            </a:fld>
            <a:endParaRPr lang="en-US" altLang="zh-CN"/>
          </a:p>
        </p:txBody>
      </p:sp>
    </p:spTree>
    <p:extLst>
      <p:ext uri="{BB962C8B-B14F-4D97-AF65-F5344CB8AC3E}">
        <p14:creationId xmlns:p14="http://schemas.microsoft.com/office/powerpoint/2010/main" val="1199530451"/>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9" descr="3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8"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34A9217E-1FF0-41B0-9CC5-689FF5D5A0EC}"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gif"/><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051" name="WordArt 5"/>
          <p:cNvSpPr>
            <a:spLocks noChangeArrowheads="1" noChangeShapeType="1" noTextEdit="1"/>
          </p:cNvSpPr>
          <p:nvPr/>
        </p:nvSpPr>
        <p:spPr bwMode="auto">
          <a:xfrm>
            <a:off x="3059113" y="2533650"/>
            <a:ext cx="3565525" cy="895350"/>
          </a:xfrm>
          <a:prstGeom prst="rect">
            <a:avLst/>
          </a:prstGeom>
        </p:spPr>
        <p:txBody>
          <a:bodyPr wrap="none" fromWordArt="1">
            <a:prstTxWarp prst="textInflateTop">
              <a:avLst>
                <a:gd name="adj" fmla="val 31917"/>
              </a:avLst>
            </a:prstTxWarp>
            <a:scene3d>
              <a:camera prst="legacyObliqueTopLeft"/>
              <a:lightRig rig="legacyNormal3" dir="r"/>
            </a:scene3d>
            <a:sp3d extrusionH="201600" prstMaterial="legacyMatte">
              <a:extrusionClr>
                <a:srgbClr val="0066CC"/>
              </a:extrusionClr>
            </a:sp3d>
          </a:bodyPr>
          <a:lstStyle/>
          <a:p>
            <a:pPr algn="ctr"/>
            <a:r>
              <a:rPr lang="zh-CN" altLang="en-US" sz="6000" b="1" kern="10" dirty="0" smtClean="0">
                <a:ln w="9525">
                  <a:round/>
                  <a:headEnd/>
                  <a:tailEnd/>
                </a:ln>
                <a:gradFill rotWithShape="1">
                  <a:gsLst>
                    <a:gs pos="0">
                      <a:srgbClr val="FFFFCC"/>
                    </a:gs>
                    <a:gs pos="100000">
                      <a:srgbClr val="FF0000"/>
                    </a:gs>
                  </a:gsLst>
                  <a:lin ang="5400000" scaled="1"/>
                </a:gradFill>
                <a:latin typeface="华文行楷"/>
                <a:ea typeface="华文行楷"/>
              </a:rPr>
              <a:t>表格数据处理</a:t>
            </a:r>
            <a:endParaRPr lang="zh-CN" altLang="en-US" sz="6000" b="1" kern="10" dirty="0">
              <a:ln w="9525">
                <a:round/>
                <a:headEnd/>
                <a:tailEnd/>
              </a:ln>
              <a:gradFill rotWithShape="1">
                <a:gsLst>
                  <a:gs pos="0">
                    <a:srgbClr val="FFFFCC"/>
                  </a:gs>
                  <a:gs pos="100000">
                    <a:srgbClr val="FF0000"/>
                  </a:gs>
                </a:gsLst>
                <a:lin ang="5400000" scaled="1"/>
              </a:gradFill>
              <a:latin typeface="华文行楷"/>
              <a:ea typeface="华文行楷"/>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descr="Rectangle: Click to edit Master text styles&#10;Second level&#10;Third level&#10;Fourth level&#10;Fifth level"/>
          <p:cNvSpPr>
            <a:spLocks noGrp="1" noChangeArrowheads="1"/>
          </p:cNvSpPr>
          <p:nvPr>
            <p:ph type="body" idx="1"/>
          </p:nvPr>
        </p:nvSpPr>
        <p:spPr bwMode="auto">
          <a:xfrm>
            <a:off x="539750" y="1629246"/>
            <a:ext cx="7772400" cy="685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indent="0" algn="ctr" eaLnBrk="1" hangingPunct="1">
              <a:lnSpc>
                <a:spcPct val="90000"/>
              </a:lnSpc>
              <a:buFontTx/>
              <a:buNone/>
            </a:pPr>
            <a:r>
              <a:rPr lang="zh-CN" altLang="en-US" dirty="0" smtClean="0"/>
              <a:t>数据清单</a:t>
            </a:r>
          </a:p>
        </p:txBody>
      </p:sp>
      <p:sp>
        <p:nvSpPr>
          <p:cNvPr id="3075" name="Text Box 4"/>
          <p:cNvSpPr txBox="1">
            <a:spLocks noChangeArrowheads="1"/>
          </p:cNvSpPr>
          <p:nvPr/>
        </p:nvSpPr>
        <p:spPr bwMode="auto">
          <a:xfrm>
            <a:off x="611188" y="2276946"/>
            <a:ext cx="80772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r>
              <a:rPr lang="en-US" altLang="zh-CN" sz="2200">
                <a:latin typeface="黑体" pitchFamily="49" charset="-122"/>
                <a:ea typeface="黑体" pitchFamily="49" charset="-122"/>
              </a:rPr>
              <a:t>       </a:t>
            </a:r>
            <a:r>
              <a:rPr lang="zh-CN" altLang="en-US" sz="2200">
                <a:latin typeface="黑体" pitchFamily="49" charset="-122"/>
                <a:ea typeface="黑体" pitchFamily="49" charset="-122"/>
              </a:rPr>
              <a:t>数据清单是排序、筛选和分类汇总等操作的对象。在</a:t>
            </a:r>
            <a:r>
              <a:rPr lang="en-US" altLang="zh-CN" sz="2200">
                <a:latin typeface="黑体" pitchFamily="49" charset="-122"/>
                <a:ea typeface="黑体" pitchFamily="49" charset="-122"/>
              </a:rPr>
              <a:t>Excel</a:t>
            </a:r>
            <a:r>
              <a:rPr lang="zh-CN" altLang="en-US" sz="2200">
                <a:latin typeface="黑体" pitchFamily="49" charset="-122"/>
                <a:ea typeface="黑体" pitchFamily="49" charset="-122"/>
              </a:rPr>
              <a:t>中，数据清单实际上是一张工作表中的一个相对独立的数据区域，即按照一定结构方式存放数据的二维表格。</a:t>
            </a:r>
          </a:p>
          <a:p>
            <a:pPr eaLnBrk="1" hangingPunct="1"/>
            <a:r>
              <a:rPr lang="zh-CN" altLang="en-US" sz="2200">
                <a:latin typeface="黑体" pitchFamily="49" charset="-122"/>
                <a:ea typeface="黑体" pitchFamily="49" charset="-122"/>
              </a:rPr>
              <a:t>       在</a:t>
            </a:r>
            <a:r>
              <a:rPr lang="en-US" altLang="zh-CN" sz="2200">
                <a:latin typeface="黑体" pitchFamily="49" charset="-122"/>
                <a:ea typeface="黑体" pitchFamily="49" charset="-122"/>
              </a:rPr>
              <a:t>Excel</a:t>
            </a:r>
            <a:r>
              <a:rPr lang="zh-CN" altLang="en-US" sz="2200">
                <a:latin typeface="黑体" pitchFamily="49" charset="-122"/>
                <a:ea typeface="黑体" pitchFamily="49" charset="-122"/>
              </a:rPr>
              <a:t>中，不是任意的一个数据区域都可以作为一个数据清单，数据清单往往需要满足如下的条件。</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1</a:t>
            </a:r>
            <a:r>
              <a:rPr lang="zh-CN" altLang="en-US" sz="2200">
                <a:latin typeface="黑体" pitchFamily="49" charset="-122"/>
                <a:ea typeface="黑体" pitchFamily="49" charset="-122"/>
              </a:rPr>
              <a:t>）在数据清单和工作表的其他区域之间，至少要留出一个空白行和列。一个工作表中最好只有一个数据清单。</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2</a:t>
            </a:r>
            <a:r>
              <a:rPr lang="zh-CN" altLang="en-US" sz="2200">
                <a:latin typeface="黑体" pitchFamily="49" charset="-122"/>
                <a:ea typeface="黑体" pitchFamily="49" charset="-122"/>
              </a:rPr>
              <a:t>）数据清单的第一行必须是列标题且必须是用文字表示的。每一列中的数据格式和类型尽量保持一致。向数据清单中输入数据时，不要在前面或后面键入空格，以免影响排序等操作</a:t>
            </a:r>
            <a:r>
              <a:rPr lang="zh-CN" altLang="en-US"/>
              <a:t>。</a:t>
            </a:r>
          </a:p>
        </p:txBody>
      </p:sp>
    </p:spTree>
    <p:extLst>
      <p:ext uri="{BB962C8B-B14F-4D97-AF65-F5344CB8AC3E}">
        <p14:creationId xmlns:p14="http://schemas.microsoft.com/office/powerpoint/2010/main" val="132712165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descr="Rectangle: Click to edit Master text styles&#10;Second level&#10;Third level&#10;Fourth level&#10;Fifth level"/>
          <p:cNvSpPr>
            <a:spLocks noGrp="1" noChangeArrowheads="1"/>
          </p:cNvSpPr>
          <p:nvPr>
            <p:ph type="body" idx="1"/>
          </p:nvPr>
        </p:nvSpPr>
        <p:spPr bwMode="auto">
          <a:xfrm>
            <a:off x="685800" y="1524000"/>
            <a:ext cx="7772400"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indent="0" algn="just" eaLnBrk="1" hangingPunct="1">
              <a:lnSpc>
                <a:spcPct val="90000"/>
              </a:lnSpc>
              <a:buFontTx/>
              <a:buNone/>
            </a:pPr>
            <a:r>
              <a:rPr lang="zh-CN" altLang="en-US" sz="3600" smtClean="0"/>
              <a:t>数据排序</a:t>
            </a:r>
          </a:p>
          <a:p>
            <a:pPr lvl="1" indent="0" algn="just" eaLnBrk="1" hangingPunct="1">
              <a:lnSpc>
                <a:spcPct val="90000"/>
              </a:lnSpc>
            </a:pPr>
            <a:endParaRPr lang="en-US" altLang="zh-CN" sz="3600" smtClean="0"/>
          </a:p>
        </p:txBody>
      </p:sp>
      <p:sp>
        <p:nvSpPr>
          <p:cNvPr id="4099" name="Text Box 4"/>
          <p:cNvSpPr txBox="1">
            <a:spLocks noChangeArrowheads="1"/>
          </p:cNvSpPr>
          <p:nvPr/>
        </p:nvSpPr>
        <p:spPr bwMode="auto">
          <a:xfrm>
            <a:off x="838200" y="2514600"/>
            <a:ext cx="7924800"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r>
              <a:rPr lang="en-US" altLang="zh-CN" dirty="0"/>
              <a:t>       </a:t>
            </a:r>
            <a:r>
              <a:rPr lang="zh-CN" altLang="en-US" sz="2200" dirty="0">
                <a:latin typeface="黑体" pitchFamily="49" charset="-122"/>
                <a:ea typeface="黑体" pitchFamily="49" charset="-122"/>
              </a:rPr>
              <a:t>数据排序是指根据数据清单中的某一列的值（字段值）或多列的值，按照从小到大（升序）或从大到小（降序）的顺序自动调整数据记录的前后位置。</a:t>
            </a:r>
          </a:p>
          <a:p>
            <a:pPr eaLnBrk="1" hangingPunct="1"/>
            <a:r>
              <a:rPr lang="zh-CN" altLang="en-US" sz="2200" dirty="0">
                <a:latin typeface="黑体" pitchFamily="49" charset="-122"/>
                <a:ea typeface="黑体" pitchFamily="49" charset="-122"/>
              </a:rPr>
              <a:t>       根据排序依据是单一字段还是多个字段</a:t>
            </a:r>
            <a:r>
              <a:rPr lang="zh-CN" altLang="en-US" sz="2200" dirty="0" smtClean="0">
                <a:latin typeface="黑体" pitchFamily="49" charset="-122"/>
                <a:ea typeface="黑体" pitchFamily="49" charset="-122"/>
              </a:rPr>
              <a:t>，排序</a:t>
            </a:r>
            <a:r>
              <a:rPr lang="zh-CN" altLang="en-US" sz="2200" dirty="0">
                <a:latin typeface="黑体" pitchFamily="49" charset="-122"/>
                <a:ea typeface="黑体" pitchFamily="49" charset="-122"/>
              </a:rPr>
              <a:t>分成简单排序和复杂排序两种。</a:t>
            </a:r>
          </a:p>
          <a:p>
            <a:pPr eaLnBrk="1" hangingPunct="1"/>
            <a:r>
              <a:rPr lang="zh-CN" altLang="en-US" sz="2200" dirty="0">
                <a:latin typeface="黑体" pitchFamily="49" charset="-122"/>
                <a:ea typeface="黑体" pitchFamily="49" charset="-122"/>
              </a:rPr>
              <a:t>        一、简单排序</a:t>
            </a:r>
          </a:p>
          <a:p>
            <a:pPr eaLnBrk="1" hangingPunct="1"/>
            <a:r>
              <a:rPr lang="zh-CN" altLang="en-US" sz="2200" dirty="0">
                <a:latin typeface="黑体" pitchFamily="49" charset="-122"/>
                <a:ea typeface="黑体" pitchFamily="49" charset="-122"/>
              </a:rPr>
              <a:t>       简单排序的操作方法是：单击数据清单中排序依据所在的列，然后单击</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常用</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工具栏上的升序（或降序）按钮。 </a:t>
            </a:r>
          </a:p>
        </p:txBody>
      </p:sp>
    </p:spTree>
    <p:extLst>
      <p:ext uri="{BB962C8B-B14F-4D97-AF65-F5344CB8AC3E}">
        <p14:creationId xmlns:p14="http://schemas.microsoft.com/office/powerpoint/2010/main" val="144560040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439738" y="1628800"/>
            <a:ext cx="17287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a:ea typeface="黑体" pitchFamily="49" charset="-122"/>
              </a:rPr>
              <a:t>排序</a:t>
            </a:r>
          </a:p>
        </p:txBody>
      </p:sp>
      <p:sp>
        <p:nvSpPr>
          <p:cNvPr id="5124" name="Text Box 4"/>
          <p:cNvSpPr txBox="1">
            <a:spLocks noChangeArrowheads="1"/>
          </p:cNvSpPr>
          <p:nvPr/>
        </p:nvSpPr>
        <p:spPr bwMode="auto">
          <a:xfrm>
            <a:off x="971550" y="2233638"/>
            <a:ext cx="78486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sz="2000">
                <a:latin typeface="楷体_GB2312" pitchFamily="49" charset="-122"/>
                <a:ea typeface="楷体_GB2312" pitchFamily="49" charset="-122"/>
              </a:rPr>
              <a:t>排序可以让表格中的数据按某种规则排列，数据间的顺序只有两种：升序与降序。对于数值， </a:t>
            </a:r>
            <a:r>
              <a:rPr lang="en-US" altLang="zh-CN" sz="2000">
                <a:latin typeface="楷体_GB2312" pitchFamily="49" charset="-122"/>
                <a:ea typeface="楷体_GB2312" pitchFamily="49" charset="-122"/>
              </a:rPr>
              <a:t>Excel</a:t>
            </a:r>
            <a:r>
              <a:rPr lang="zh-CN" altLang="en-US" sz="2000">
                <a:latin typeface="楷体_GB2312" pitchFamily="49" charset="-122"/>
                <a:ea typeface="楷体_GB2312" pitchFamily="49" charset="-122"/>
              </a:rPr>
              <a:t>按数值大小排序；对于文本，</a:t>
            </a:r>
            <a:r>
              <a:rPr lang="en-US" altLang="zh-CN" sz="2000">
                <a:latin typeface="楷体_GB2312" pitchFamily="49" charset="-122"/>
                <a:ea typeface="楷体_GB2312" pitchFamily="49" charset="-122"/>
              </a:rPr>
              <a:t>Excel</a:t>
            </a:r>
            <a:r>
              <a:rPr lang="zh-CN" altLang="en-US" sz="2000">
                <a:latin typeface="楷体_GB2312" pitchFamily="49" charset="-122"/>
                <a:ea typeface="楷体_GB2312" pitchFamily="49" charset="-122"/>
              </a:rPr>
              <a:t>将根据字母顺序、首字母的拼音顺序或笔画顺序来排序，空格将始终被排在最后。</a:t>
            </a:r>
          </a:p>
        </p:txBody>
      </p:sp>
      <p:sp>
        <p:nvSpPr>
          <p:cNvPr id="5125" name="Text Box 5"/>
          <p:cNvSpPr txBox="1">
            <a:spLocks noChangeArrowheads="1"/>
          </p:cNvSpPr>
          <p:nvPr/>
        </p:nvSpPr>
        <p:spPr bwMode="auto">
          <a:xfrm>
            <a:off x="395288" y="3563218"/>
            <a:ext cx="2447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a:ea typeface="黑体" pitchFamily="49" charset="-122"/>
              </a:rPr>
              <a:t>简单排序</a:t>
            </a:r>
          </a:p>
        </p:txBody>
      </p:sp>
      <p:sp>
        <p:nvSpPr>
          <p:cNvPr id="5126" name="Text Box 6"/>
          <p:cNvSpPr txBox="1">
            <a:spLocks noChangeArrowheads="1"/>
          </p:cNvSpPr>
          <p:nvPr/>
        </p:nvSpPr>
        <p:spPr bwMode="auto">
          <a:xfrm>
            <a:off x="755650" y="4239493"/>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sz="2000">
                <a:ea typeface="楷体_GB2312" pitchFamily="49" charset="-122"/>
              </a:rPr>
              <a:t>选中要排序内容，单击工具栏中的升序排序或降序排序按钮，可以完成简单的排序。</a:t>
            </a:r>
          </a:p>
        </p:txBody>
      </p:sp>
      <p:pic>
        <p:nvPicPr>
          <p:cNvPr id="5127" name="Picture 8" descr="BD14579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724050"/>
            <a:ext cx="293687" cy="29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9" descr="BD21300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233638"/>
            <a:ext cx="323850"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10" descr="BD14579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25" y="3663230"/>
            <a:ext cx="293688" cy="29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1" descr="65"/>
          <p:cNvPicPr>
            <a:picLocks noChangeAspect="1" noChangeArrowheads="1"/>
          </p:cNvPicPr>
          <p:nvPr/>
        </p:nvPicPr>
        <p:blipFill>
          <a:blip r:embed="rId4">
            <a:extLst>
              <a:ext uri="{28A0092B-C50C-407E-A947-70E740481C1C}">
                <a14:useLocalDpi xmlns:a14="http://schemas.microsoft.com/office/drawing/2010/main" val="0"/>
              </a:ext>
            </a:extLst>
          </a:blip>
          <a:srcRect r="45491" b="410"/>
          <a:stretch>
            <a:fillRect/>
          </a:stretch>
        </p:blipFill>
        <p:spPr bwMode="auto">
          <a:xfrm>
            <a:off x="1908175" y="4962525"/>
            <a:ext cx="8636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Picture 12" descr="65"/>
          <p:cNvPicPr>
            <a:picLocks noChangeAspect="1" noChangeArrowheads="1"/>
          </p:cNvPicPr>
          <p:nvPr/>
        </p:nvPicPr>
        <p:blipFill>
          <a:blip r:embed="rId4">
            <a:extLst>
              <a:ext uri="{28A0092B-C50C-407E-A947-70E740481C1C}">
                <a14:useLocalDpi xmlns:a14="http://schemas.microsoft.com/office/drawing/2010/main" val="0"/>
              </a:ext>
            </a:extLst>
          </a:blip>
          <a:srcRect l="40881" b="6967"/>
          <a:stretch>
            <a:fillRect/>
          </a:stretch>
        </p:blipFill>
        <p:spPr bwMode="auto">
          <a:xfrm>
            <a:off x="6227763" y="5013325"/>
            <a:ext cx="9366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2" name="Text Box 13"/>
          <p:cNvSpPr txBox="1">
            <a:spLocks noChangeArrowheads="1"/>
          </p:cNvSpPr>
          <p:nvPr/>
        </p:nvSpPr>
        <p:spPr bwMode="auto">
          <a:xfrm>
            <a:off x="1692275" y="5756275"/>
            <a:ext cx="17287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sz="1600"/>
              <a:t>升序排列按钮</a:t>
            </a:r>
          </a:p>
        </p:txBody>
      </p:sp>
      <p:sp>
        <p:nvSpPr>
          <p:cNvPr id="5133" name="Text Box 14"/>
          <p:cNvSpPr txBox="1">
            <a:spLocks noChangeArrowheads="1"/>
          </p:cNvSpPr>
          <p:nvPr/>
        </p:nvSpPr>
        <p:spPr bwMode="auto">
          <a:xfrm>
            <a:off x="6083300" y="5756275"/>
            <a:ext cx="17287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sz="1600"/>
              <a:t>降序排列按钮</a:t>
            </a:r>
          </a:p>
        </p:txBody>
      </p:sp>
      <p:pic>
        <p:nvPicPr>
          <p:cNvPr id="5134" name="Picture 15" descr="Gif0405_124"/>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94675" y="0"/>
            <a:ext cx="949325"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3088879"/>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descr="Rectangle: Click to edit Master text styles&#10;Second level&#10;Third level&#10;Fourth level&#10;Fifth level"/>
          <p:cNvSpPr>
            <a:spLocks noGrp="1" noChangeArrowheads="1"/>
          </p:cNvSpPr>
          <p:nvPr>
            <p:ph type="body" idx="1"/>
          </p:nvPr>
        </p:nvSpPr>
        <p:spPr bwMode="auto">
          <a:xfrm>
            <a:off x="685800" y="1524000"/>
            <a:ext cx="7772400"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indent="0" algn="just" eaLnBrk="1" hangingPunct="1">
              <a:lnSpc>
                <a:spcPct val="90000"/>
              </a:lnSpc>
              <a:buFontTx/>
              <a:buNone/>
            </a:pPr>
            <a:r>
              <a:rPr lang="zh-CN" altLang="en-US" sz="3600" smtClean="0"/>
              <a:t>数据排序</a:t>
            </a:r>
          </a:p>
          <a:p>
            <a:pPr lvl="1" indent="0" algn="just" eaLnBrk="1" hangingPunct="1">
              <a:lnSpc>
                <a:spcPct val="90000"/>
              </a:lnSpc>
            </a:pPr>
            <a:endParaRPr lang="en-US" altLang="zh-CN" sz="3600" smtClean="0"/>
          </a:p>
        </p:txBody>
      </p:sp>
      <p:sp>
        <p:nvSpPr>
          <p:cNvPr id="6147" name="Text Box 4"/>
          <p:cNvSpPr txBox="1">
            <a:spLocks noChangeArrowheads="1"/>
          </p:cNvSpPr>
          <p:nvPr/>
        </p:nvSpPr>
        <p:spPr bwMode="auto">
          <a:xfrm>
            <a:off x="762000" y="2133600"/>
            <a:ext cx="79248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r>
              <a:rPr lang="zh-CN" altLang="en-US" sz="2200">
                <a:latin typeface="黑体" pitchFamily="49" charset="-122"/>
                <a:ea typeface="黑体" pitchFamily="49" charset="-122"/>
              </a:rPr>
              <a:t>二、复杂排序</a:t>
            </a:r>
          </a:p>
          <a:p>
            <a:pPr eaLnBrk="1" hangingPunct="1"/>
            <a:r>
              <a:rPr lang="zh-CN" altLang="en-US" sz="2200">
                <a:latin typeface="黑体" pitchFamily="49" charset="-122"/>
                <a:ea typeface="黑体" pitchFamily="49" charset="-122"/>
              </a:rPr>
              <a:t>       复杂排序是指排序依据不只是数据清单中的一个字段，而需要由多个字段（最多</a:t>
            </a:r>
            <a:r>
              <a:rPr lang="en-US" altLang="zh-CN" sz="2200">
                <a:latin typeface="黑体" pitchFamily="49" charset="-122"/>
                <a:ea typeface="黑体" pitchFamily="49" charset="-122"/>
              </a:rPr>
              <a:t>3</a:t>
            </a:r>
            <a:r>
              <a:rPr lang="zh-CN" altLang="en-US" sz="2200">
                <a:latin typeface="黑体" pitchFamily="49" charset="-122"/>
                <a:ea typeface="黑体" pitchFamily="49" charset="-122"/>
              </a:rPr>
              <a:t>个）才能够决定记录的前后顺序。复杂排序的操作步骤如下。</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1</a:t>
            </a:r>
            <a:r>
              <a:rPr lang="zh-CN" altLang="en-US" sz="2200">
                <a:latin typeface="黑体" pitchFamily="49" charset="-122"/>
                <a:ea typeface="黑体" pitchFamily="49" charset="-122"/>
              </a:rPr>
              <a:t>）单击需要进行排序的数据清单中的任意一个单元格或选定整个数据清单。</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2</a:t>
            </a:r>
            <a:r>
              <a:rPr lang="zh-CN" altLang="en-US" sz="2200">
                <a:latin typeface="黑体" pitchFamily="49" charset="-122"/>
                <a:ea typeface="黑体" pitchFamily="49" charset="-122"/>
              </a:rPr>
              <a:t>）执行</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数据</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排序</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命令，弹出</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排序</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对话框。</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3</a:t>
            </a:r>
            <a:r>
              <a:rPr lang="zh-CN" altLang="en-US" sz="2200">
                <a:latin typeface="黑体" pitchFamily="49" charset="-122"/>
                <a:ea typeface="黑体" pitchFamily="49" charset="-122"/>
              </a:rPr>
              <a:t>）在</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排序</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对话框中，分别选择排序依据的</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主要关键字</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次要关键字</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和</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第三关键字</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排序方案（升序或降序）等。</a:t>
            </a:r>
          </a:p>
        </p:txBody>
      </p:sp>
      <p:pic>
        <p:nvPicPr>
          <p:cNvPr id="614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381000"/>
            <a:ext cx="1833563"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380748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0" y="0"/>
            <a:ext cx="3203575" cy="519113"/>
          </a:xfrm>
          <a:prstGeom prst="rect">
            <a:avLst/>
          </a:prstGeom>
          <a:noFill/>
          <a:ln w="9525" algn="ctr">
            <a:noFill/>
            <a:miter lim="800000"/>
            <a:headEnd/>
            <a:tailEnd/>
          </a:ln>
          <a:effectLst/>
        </p:spPr>
        <p:txBody>
          <a:bodyPr>
            <a:spAutoFit/>
          </a:bodyPr>
          <a:lstStyle/>
          <a:p>
            <a:pPr>
              <a:spcBef>
                <a:spcPct val="50000"/>
              </a:spcBef>
              <a:defRPr/>
            </a:pPr>
            <a:r>
              <a:rPr lang="zh-CN" altLang="en-US" sz="2800">
                <a:solidFill>
                  <a:schemeClr val="bg1"/>
                </a:solidFill>
                <a:effectLst>
                  <a:outerShdw blurRad="38100" dist="38100" dir="2700000" algn="tl">
                    <a:srgbClr val="000000"/>
                  </a:outerShdw>
                </a:effectLst>
                <a:ea typeface="黑体" pitchFamily="2" charset="-122"/>
              </a:rPr>
              <a:t>数据的处理</a:t>
            </a:r>
          </a:p>
        </p:txBody>
      </p:sp>
      <p:sp>
        <p:nvSpPr>
          <p:cNvPr id="7171" name="Text Box 3"/>
          <p:cNvSpPr txBox="1">
            <a:spLocks noChangeArrowheads="1"/>
          </p:cNvSpPr>
          <p:nvPr/>
        </p:nvSpPr>
        <p:spPr bwMode="auto">
          <a:xfrm>
            <a:off x="395288" y="1814388"/>
            <a:ext cx="2447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a:ea typeface="黑体" pitchFamily="49" charset="-122"/>
              </a:rPr>
              <a:t>复杂排序</a:t>
            </a:r>
          </a:p>
        </p:txBody>
      </p:sp>
      <p:sp>
        <p:nvSpPr>
          <p:cNvPr id="7172" name="Text Box 4"/>
          <p:cNvSpPr txBox="1">
            <a:spLocks noChangeArrowheads="1"/>
          </p:cNvSpPr>
          <p:nvPr/>
        </p:nvSpPr>
        <p:spPr bwMode="auto">
          <a:xfrm>
            <a:off x="971550" y="2390651"/>
            <a:ext cx="792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dirty="0">
                <a:ea typeface="楷体_GB2312" pitchFamily="49" charset="-122"/>
              </a:rPr>
              <a:t>通过单击数据菜单下的</a:t>
            </a:r>
            <a:r>
              <a:rPr lang="en-US" altLang="zh-CN" dirty="0">
                <a:ea typeface="楷体_GB2312" pitchFamily="49" charset="-122"/>
              </a:rPr>
              <a:t>【</a:t>
            </a:r>
            <a:r>
              <a:rPr lang="zh-CN" altLang="en-US" dirty="0">
                <a:ea typeface="楷体_GB2312" pitchFamily="49" charset="-122"/>
              </a:rPr>
              <a:t>排序</a:t>
            </a:r>
            <a:r>
              <a:rPr lang="en-US" altLang="zh-CN" dirty="0">
                <a:ea typeface="楷体_GB2312" pitchFamily="49" charset="-122"/>
              </a:rPr>
              <a:t>】</a:t>
            </a:r>
            <a:r>
              <a:rPr lang="zh-CN" altLang="en-US" dirty="0">
                <a:ea typeface="楷体_GB2312" pitchFamily="49" charset="-122"/>
              </a:rPr>
              <a:t>菜单命令，弹出“排序”对话框</a:t>
            </a:r>
            <a:r>
              <a:rPr lang="zh-CN" altLang="en-US" dirty="0" smtClean="0">
                <a:ea typeface="楷体_GB2312" pitchFamily="49" charset="-122"/>
              </a:rPr>
              <a:t>，</a:t>
            </a:r>
            <a:endParaRPr lang="zh-CN" altLang="en-US" dirty="0">
              <a:ea typeface="楷体_GB2312" pitchFamily="49" charset="-122"/>
            </a:endParaRPr>
          </a:p>
        </p:txBody>
      </p:sp>
      <p:sp>
        <p:nvSpPr>
          <p:cNvPr id="7173" name="Text Box 5"/>
          <p:cNvSpPr txBox="1">
            <a:spLocks noChangeArrowheads="1"/>
          </p:cNvSpPr>
          <p:nvPr/>
        </p:nvSpPr>
        <p:spPr bwMode="auto">
          <a:xfrm>
            <a:off x="701675" y="4509120"/>
            <a:ext cx="64087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spcBef>
                <a:spcPct val="50000"/>
              </a:spcBef>
            </a:pPr>
            <a:r>
              <a:rPr lang="zh-CN" altLang="en-US" sz="1800" dirty="0"/>
              <a:t>提示：排序对话框中，最多可以</a:t>
            </a:r>
            <a:r>
              <a:rPr lang="zh-CN" altLang="en-US" sz="1800" dirty="0" smtClean="0"/>
              <a:t>设置多个</a:t>
            </a:r>
            <a:r>
              <a:rPr lang="zh-CN" altLang="en-US" sz="1800" dirty="0"/>
              <a:t>关键字。</a:t>
            </a:r>
          </a:p>
        </p:txBody>
      </p:sp>
      <p:pic>
        <p:nvPicPr>
          <p:cNvPr id="7174" name="Picture 6" descr="BD14579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954088"/>
            <a:ext cx="293687" cy="29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7" descr="BD21300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463676"/>
            <a:ext cx="323850"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9" descr="Gif0405_124"/>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94675" y="0"/>
            <a:ext cx="949325"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8670062"/>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descr="Rectangle: Click to edit Master text styles&#10;Second level&#10;Third level&#10;Fourth level&#10;Fifth level"/>
          <p:cNvSpPr>
            <a:spLocks noGrp="1" noChangeArrowheads="1"/>
          </p:cNvSpPr>
          <p:nvPr>
            <p:ph type="body" idx="1"/>
          </p:nvPr>
        </p:nvSpPr>
        <p:spPr bwMode="auto">
          <a:xfrm>
            <a:off x="323850" y="908050"/>
            <a:ext cx="7772400" cy="685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indent="0" algn="just" eaLnBrk="1" hangingPunct="1">
              <a:lnSpc>
                <a:spcPct val="90000"/>
              </a:lnSpc>
              <a:buFontTx/>
              <a:buNone/>
            </a:pPr>
            <a:r>
              <a:rPr lang="zh-CN" altLang="en-US" smtClean="0"/>
              <a:t>数据筛选</a:t>
            </a:r>
          </a:p>
        </p:txBody>
      </p:sp>
      <p:sp>
        <p:nvSpPr>
          <p:cNvPr id="9219" name="Text Box 4"/>
          <p:cNvSpPr txBox="1">
            <a:spLocks noChangeArrowheads="1"/>
          </p:cNvSpPr>
          <p:nvPr/>
        </p:nvSpPr>
        <p:spPr bwMode="auto">
          <a:xfrm>
            <a:off x="533400" y="1828800"/>
            <a:ext cx="81534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r>
              <a:rPr lang="en-US" altLang="zh-CN" sz="2200" dirty="0">
                <a:latin typeface="黑体" pitchFamily="49" charset="-122"/>
                <a:ea typeface="黑体" pitchFamily="49" charset="-122"/>
              </a:rPr>
              <a:t>       </a:t>
            </a:r>
            <a:r>
              <a:rPr lang="zh-CN" altLang="en-US" sz="2200" dirty="0">
                <a:latin typeface="黑体" pitchFamily="49" charset="-122"/>
                <a:ea typeface="黑体" pitchFamily="49" charset="-122"/>
              </a:rPr>
              <a:t>当数据清单中的记录（行）较多时，浏览数据记录会有所不便，通过数据筛选操作可将暂时不需要的数据记录隐藏起来，需要时再将其显示出来。实际上，</a:t>
            </a:r>
            <a:r>
              <a:rPr lang="en-US" altLang="zh-CN" sz="2200" dirty="0">
                <a:latin typeface="黑体" pitchFamily="49" charset="-122"/>
                <a:ea typeface="黑体" pitchFamily="49" charset="-122"/>
              </a:rPr>
              <a:t>Excel</a:t>
            </a:r>
            <a:r>
              <a:rPr lang="zh-CN" altLang="en-US" sz="2200" dirty="0">
                <a:latin typeface="黑体" pitchFamily="49" charset="-122"/>
                <a:ea typeface="黑体" pitchFamily="49" charset="-122"/>
              </a:rPr>
              <a:t>的数据筛选操作分成</a:t>
            </a:r>
            <a:r>
              <a:rPr lang="en-US" altLang="zh-CN" sz="2200" dirty="0">
                <a:latin typeface="黑体" pitchFamily="49" charset="-122"/>
                <a:ea typeface="黑体" pitchFamily="49" charset="-122"/>
              </a:rPr>
              <a:t>2</a:t>
            </a:r>
            <a:r>
              <a:rPr lang="zh-CN" altLang="en-US" sz="2200" dirty="0">
                <a:latin typeface="黑体" pitchFamily="49" charset="-122"/>
                <a:ea typeface="黑体" pitchFamily="49" charset="-122"/>
              </a:rPr>
              <a:t>种，一是自动筛选，二是高级筛选。</a:t>
            </a:r>
          </a:p>
          <a:p>
            <a:pPr eaLnBrk="1" hangingPunct="1"/>
            <a:r>
              <a:rPr lang="zh-CN" altLang="en-US" sz="2200" dirty="0">
                <a:latin typeface="黑体" pitchFamily="49" charset="-122"/>
                <a:ea typeface="黑体" pitchFamily="49" charset="-122"/>
              </a:rPr>
              <a:t>      一、自动筛选</a:t>
            </a:r>
          </a:p>
          <a:p>
            <a:pPr eaLnBrk="1" hangingPunct="1"/>
            <a:r>
              <a:rPr lang="zh-CN" altLang="en-US" sz="2200" dirty="0">
                <a:latin typeface="黑体" pitchFamily="49" charset="-122"/>
                <a:ea typeface="黑体" pitchFamily="49" charset="-122"/>
              </a:rPr>
              <a:t>      （</a:t>
            </a:r>
            <a:r>
              <a:rPr lang="en-US" altLang="zh-CN" sz="2200" dirty="0">
                <a:latin typeface="黑体" pitchFamily="49" charset="-122"/>
                <a:ea typeface="黑体" pitchFamily="49" charset="-122"/>
              </a:rPr>
              <a:t>1</a:t>
            </a:r>
            <a:r>
              <a:rPr lang="zh-CN" altLang="en-US" sz="2200" dirty="0">
                <a:latin typeface="黑体" pitchFamily="49" charset="-122"/>
                <a:ea typeface="黑体" pitchFamily="49" charset="-122"/>
              </a:rPr>
              <a:t>）单击数据清单中的任意一个单元格或选定整个数据清单。</a:t>
            </a:r>
          </a:p>
          <a:p>
            <a:pPr eaLnBrk="1" hangingPunct="1"/>
            <a:r>
              <a:rPr lang="zh-CN" altLang="en-US" sz="2200" dirty="0">
                <a:latin typeface="黑体" pitchFamily="49" charset="-122"/>
                <a:ea typeface="黑体" pitchFamily="49" charset="-122"/>
              </a:rPr>
              <a:t>      （</a:t>
            </a:r>
            <a:r>
              <a:rPr lang="en-US" altLang="zh-CN" sz="2200" dirty="0">
                <a:latin typeface="黑体" pitchFamily="49" charset="-122"/>
                <a:ea typeface="黑体" pitchFamily="49" charset="-122"/>
              </a:rPr>
              <a:t>2</a:t>
            </a:r>
            <a:r>
              <a:rPr lang="zh-CN" altLang="en-US" sz="2200" dirty="0">
                <a:latin typeface="黑体" pitchFamily="49" charset="-122"/>
                <a:ea typeface="黑体" pitchFamily="49" charset="-122"/>
              </a:rPr>
              <a:t>）选择</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数据</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筛选</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自动筛选</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命令，数据清单会转变成自动筛选状态。 </a:t>
            </a:r>
          </a:p>
          <a:p>
            <a:pPr eaLnBrk="1" hangingPunct="1"/>
            <a:r>
              <a:rPr lang="zh-CN" altLang="en-US" sz="2200" dirty="0">
                <a:latin typeface="黑体" pitchFamily="49" charset="-122"/>
                <a:ea typeface="黑体" pitchFamily="49" charset="-122"/>
              </a:rPr>
              <a:t>     （</a:t>
            </a:r>
            <a:r>
              <a:rPr lang="en-US" altLang="zh-CN" sz="2200" dirty="0">
                <a:latin typeface="黑体" pitchFamily="49" charset="-122"/>
                <a:ea typeface="黑体" pitchFamily="49" charset="-122"/>
              </a:rPr>
              <a:t>3</a:t>
            </a:r>
            <a:r>
              <a:rPr lang="zh-CN" altLang="en-US" sz="2200" dirty="0">
                <a:latin typeface="黑体" pitchFamily="49" charset="-122"/>
                <a:ea typeface="黑体" pitchFamily="49" charset="-122"/>
              </a:rPr>
              <a:t>）单击</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筛选依据</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字段（列标题）右侧的按钮，从弹出的列表中选择</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自定义</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，弹出如图所示的</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自定义自动筛选方式</a:t>
            </a:r>
            <a:r>
              <a:rPr lang="en-US" altLang="zh-CN" sz="2200" dirty="0">
                <a:latin typeface="黑体" pitchFamily="49" charset="-122"/>
                <a:ea typeface="黑体" pitchFamily="49" charset="-122"/>
              </a:rPr>
              <a:t>】</a:t>
            </a:r>
            <a:r>
              <a:rPr lang="zh-CN" altLang="en-US" sz="2200" dirty="0">
                <a:latin typeface="黑体" pitchFamily="49" charset="-122"/>
                <a:ea typeface="黑体" pitchFamily="49" charset="-122"/>
              </a:rPr>
              <a:t>对话框</a:t>
            </a:r>
            <a:r>
              <a:rPr lang="zh-CN" altLang="en-US" dirty="0"/>
              <a:t>。</a:t>
            </a:r>
          </a:p>
        </p:txBody>
      </p:sp>
      <p:pic>
        <p:nvPicPr>
          <p:cNvPr id="922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0"/>
            <a:ext cx="381000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879164"/>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descr="Rectangle: Click to edit Master text styles&#10;Second level&#10;Third level&#10;Fourth level&#10;Fifth level"/>
          <p:cNvSpPr>
            <a:spLocks noGrp="1" noChangeArrowheads="1"/>
          </p:cNvSpPr>
          <p:nvPr>
            <p:ph type="body" idx="1"/>
          </p:nvPr>
        </p:nvSpPr>
        <p:spPr bwMode="auto">
          <a:xfrm>
            <a:off x="395536" y="1714500"/>
            <a:ext cx="4608512"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1" indent="0" algn="just" eaLnBrk="1" hangingPunct="1">
              <a:lnSpc>
                <a:spcPct val="80000"/>
              </a:lnSpc>
              <a:buFontTx/>
              <a:buNone/>
            </a:pPr>
            <a:r>
              <a:rPr lang="zh-CN" altLang="en-US" sz="3600" smtClean="0"/>
              <a:t>分类汇总</a:t>
            </a:r>
          </a:p>
        </p:txBody>
      </p:sp>
      <p:sp>
        <p:nvSpPr>
          <p:cNvPr id="10243" name="Text Box 4"/>
          <p:cNvSpPr txBox="1">
            <a:spLocks noChangeArrowheads="1"/>
          </p:cNvSpPr>
          <p:nvPr/>
        </p:nvSpPr>
        <p:spPr bwMode="auto">
          <a:xfrm>
            <a:off x="762000" y="1981200"/>
            <a:ext cx="79248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sz="2400">
                <a:solidFill>
                  <a:schemeClr val="tx1"/>
                </a:solidFill>
                <a:latin typeface="Times New Roman" pitchFamily="18" charset="0"/>
                <a:ea typeface="宋体" pitchFamily="2" charset="-122"/>
              </a:defRPr>
            </a:lvl1pPr>
            <a:lvl2pPr marL="742950" indent="-285750" eaLnBrk="0" hangingPunct="0">
              <a:defRPr kumimoji="1" sz="2400">
                <a:solidFill>
                  <a:schemeClr val="tx1"/>
                </a:solidFill>
                <a:latin typeface="Times New Roman" pitchFamily="18" charset="0"/>
                <a:ea typeface="宋体" pitchFamily="2" charset="-122"/>
              </a:defRPr>
            </a:lvl2pPr>
            <a:lvl3pPr marL="1143000" indent="-228600" eaLnBrk="0" hangingPunct="0">
              <a:defRPr kumimoji="1" sz="2400">
                <a:solidFill>
                  <a:schemeClr val="tx1"/>
                </a:solidFill>
                <a:latin typeface="Times New Roman" pitchFamily="18" charset="0"/>
                <a:ea typeface="宋体" pitchFamily="2" charset="-122"/>
              </a:defRPr>
            </a:lvl3pPr>
            <a:lvl4pPr marL="1600200" indent="-228600" eaLnBrk="0" hangingPunct="0">
              <a:defRPr kumimoji="1" sz="2400">
                <a:solidFill>
                  <a:schemeClr val="tx1"/>
                </a:solidFill>
                <a:latin typeface="Times New Roman" pitchFamily="18" charset="0"/>
                <a:ea typeface="宋体" pitchFamily="2" charset="-122"/>
              </a:defRPr>
            </a:lvl4pPr>
            <a:lvl5pPr marL="2057400" indent="-228600" eaLnBrk="0" hangingPunct="0">
              <a:defRPr kumimoji="1" sz="2400">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kumimoji="1" sz="2400">
                <a:solidFill>
                  <a:schemeClr val="tx1"/>
                </a:solidFill>
                <a:latin typeface="Times New Roman" pitchFamily="18" charset="0"/>
                <a:ea typeface="宋体" pitchFamily="2" charset="-122"/>
              </a:defRPr>
            </a:lvl9pPr>
          </a:lstStyle>
          <a:p>
            <a:pPr eaLnBrk="1" hangingPunct="1"/>
            <a:r>
              <a:rPr lang="en-US" altLang="zh-CN" sz="2200">
                <a:latin typeface="黑体" pitchFamily="49" charset="-122"/>
                <a:ea typeface="黑体" pitchFamily="49" charset="-122"/>
              </a:rPr>
              <a:t>       </a:t>
            </a:r>
          </a:p>
          <a:p>
            <a:pPr eaLnBrk="1" hangingPunct="1"/>
            <a:endParaRPr lang="en-US" altLang="zh-CN" sz="2200">
              <a:latin typeface="黑体" pitchFamily="49" charset="-122"/>
              <a:ea typeface="黑体" pitchFamily="49" charset="-122"/>
            </a:endParaRPr>
          </a:p>
          <a:p>
            <a:pPr eaLnBrk="1" hangingPunct="1"/>
            <a:endParaRPr lang="en-US" altLang="zh-CN" sz="2200">
              <a:latin typeface="黑体" pitchFamily="49" charset="-122"/>
              <a:ea typeface="黑体" pitchFamily="49" charset="-122"/>
            </a:endParaRPr>
          </a:p>
          <a:p>
            <a:pPr eaLnBrk="1" hangingPunct="1"/>
            <a:r>
              <a:rPr lang="en-US" altLang="zh-CN" sz="2200">
                <a:latin typeface="黑体" pitchFamily="49" charset="-122"/>
                <a:ea typeface="黑体" pitchFamily="49" charset="-122"/>
              </a:rPr>
              <a:t>     </a:t>
            </a:r>
            <a:r>
              <a:rPr lang="zh-CN" altLang="en-US" sz="2200">
                <a:latin typeface="黑体" pitchFamily="49" charset="-122"/>
                <a:ea typeface="黑体" pitchFamily="49" charset="-122"/>
              </a:rPr>
              <a:t>分类汇总是指根据数据清单中的某个字段，对字段值相同的数据记录的数值型字段进行诸如求和、求平均值等操作。</a:t>
            </a:r>
          </a:p>
          <a:p>
            <a:pPr eaLnBrk="1" hangingPunct="1"/>
            <a:r>
              <a:rPr lang="zh-CN" altLang="en-US" sz="2200">
                <a:latin typeface="黑体" pitchFamily="49" charset="-122"/>
                <a:ea typeface="黑体" pitchFamily="49" charset="-122"/>
              </a:rPr>
              <a:t>       执行分类汇总操作之前，必须要先根据分类字段对数据清单进行排序操作。分类汇总的步骤如下。</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1</a:t>
            </a:r>
            <a:r>
              <a:rPr lang="zh-CN" altLang="en-US" sz="2200">
                <a:latin typeface="黑体" pitchFamily="49" charset="-122"/>
                <a:ea typeface="黑体" pitchFamily="49" charset="-122"/>
              </a:rPr>
              <a:t>）按分类字段排序（不限升序和降序）</a:t>
            </a:r>
          </a:p>
          <a:p>
            <a:pPr eaLnBrk="1" hangingPunct="1"/>
            <a:r>
              <a:rPr lang="zh-CN" altLang="en-US" sz="2200">
                <a:latin typeface="黑体" pitchFamily="49" charset="-122"/>
                <a:ea typeface="黑体" pitchFamily="49" charset="-122"/>
              </a:rPr>
              <a:t>      （</a:t>
            </a:r>
            <a:r>
              <a:rPr lang="en-US" altLang="zh-CN" sz="2200">
                <a:latin typeface="黑体" pitchFamily="49" charset="-122"/>
                <a:ea typeface="黑体" pitchFamily="49" charset="-122"/>
              </a:rPr>
              <a:t>2</a:t>
            </a:r>
            <a:r>
              <a:rPr lang="zh-CN" altLang="en-US" sz="2200">
                <a:latin typeface="黑体" pitchFamily="49" charset="-122"/>
                <a:ea typeface="黑体" pitchFamily="49" charset="-122"/>
              </a:rPr>
              <a:t>）将插入点光标移动到数据清单中，选择</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数据</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分类汇总</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命令，弹出如图所示的</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分类汇总</a:t>
            </a:r>
            <a:r>
              <a:rPr lang="en-US" altLang="zh-CN" sz="2200">
                <a:latin typeface="黑体" pitchFamily="49" charset="-122"/>
                <a:ea typeface="黑体" pitchFamily="49" charset="-122"/>
              </a:rPr>
              <a:t>】</a:t>
            </a:r>
            <a:r>
              <a:rPr lang="zh-CN" altLang="en-US" sz="2200">
                <a:latin typeface="黑体" pitchFamily="49" charset="-122"/>
                <a:ea typeface="黑体" pitchFamily="49" charset="-122"/>
              </a:rPr>
              <a:t>对话框。</a:t>
            </a:r>
          </a:p>
        </p:txBody>
      </p:sp>
      <p:pic>
        <p:nvPicPr>
          <p:cNvPr id="1024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333375"/>
            <a:ext cx="239395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6794622"/>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TotalTime>
  <Words>778</Words>
  <Application>Microsoft Office PowerPoint</Application>
  <PresentationFormat>全屏显示(4:3)</PresentationFormat>
  <Paragraphs>41</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yong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wang</dc:creator>
  <cp:lastModifiedBy>mingko</cp:lastModifiedBy>
  <cp:revision>69</cp:revision>
  <dcterms:created xsi:type="dcterms:W3CDTF">2005-05-01T14:43:36Z</dcterms:created>
  <dcterms:modified xsi:type="dcterms:W3CDTF">2022-01-12T01:11:56Z</dcterms:modified>
</cp:coreProperties>
</file>