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handoutMasterIdLst>
    <p:handoutMasterId r:id="rId28"/>
  </p:handoutMasterIdLst>
  <p:sldIdLst>
    <p:sldId id="260" r:id="rId2"/>
    <p:sldId id="261" r:id="rId3"/>
    <p:sldId id="262" r:id="rId4"/>
    <p:sldId id="271" r:id="rId5"/>
    <p:sldId id="512" r:id="rId6"/>
    <p:sldId id="554" r:id="rId7"/>
    <p:sldId id="388" r:id="rId8"/>
    <p:sldId id="389" r:id="rId9"/>
    <p:sldId id="522" r:id="rId10"/>
    <p:sldId id="272" r:id="rId11"/>
    <p:sldId id="523" r:id="rId12"/>
    <p:sldId id="524" r:id="rId13"/>
    <p:sldId id="525" r:id="rId14"/>
    <p:sldId id="403" r:id="rId15"/>
    <p:sldId id="532" r:id="rId16"/>
    <p:sldId id="533" r:id="rId17"/>
    <p:sldId id="405" r:id="rId18"/>
    <p:sldId id="534" r:id="rId19"/>
    <p:sldId id="535" r:id="rId20"/>
    <p:sldId id="536" r:id="rId21"/>
    <p:sldId id="498" r:id="rId22"/>
    <p:sldId id="541" r:id="rId23"/>
    <p:sldId id="501" r:id="rId24"/>
    <p:sldId id="502" r:id="rId25"/>
    <p:sldId id="544" r:id="rId26"/>
    <p:sldId id="259" r:id="rId2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6" autoAdjust="0"/>
    <p:restoredTop sz="94660"/>
  </p:normalViewPr>
  <p:slideViewPr>
    <p:cSldViewPr snapToObjects="1">
      <p:cViewPr>
        <p:scale>
          <a:sx n="70" d="100"/>
          <a:sy n="70" d="100"/>
        </p:scale>
        <p:origin x="-714" y="-52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Objects="1">
      <p:cViewPr varScale="1">
        <p:scale>
          <a:sx n="68" d="100"/>
          <a:sy n="68" d="100"/>
        </p:scale>
        <p:origin x="-2856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25AEDA-E179-4278-998D-D9EC8DB06D52}" type="datetimeFigureOut">
              <a:rPr lang="zh-CN" altLang="en-US" smtClean="0"/>
              <a:t>2019-7-12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76C1A9-36A5-4E2E-B00D-A057051FFC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63692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hyperlink" Target="http://39.104.72.189/" TargetMode="Externa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39.104.72.189/" TargetMode="External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3.xml"/><Relationship Id="rId2" Type="http://schemas.openxmlformats.org/officeDocument/2006/relationships/hyperlink" Target="http://39.104.72.189/" TargetMode="External"/><Relationship Id="rId1" Type="http://schemas.openxmlformats.org/officeDocument/2006/relationships/slideMaster" Target="../slideMasters/slideMaster1.xml"/><Relationship Id="rId5" Type="http://schemas.openxmlformats.org/officeDocument/2006/relationships/slide" Target="../slides/slide10.xml"/><Relationship Id="rId4" Type="http://schemas.openxmlformats.org/officeDocument/2006/relationships/slide" Target="../slides/slide3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hyperlink" Target="http://39.104.72.189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638309" y="3910927"/>
            <a:ext cx="9031515" cy="808237"/>
          </a:xfrm>
        </p:spPr>
        <p:txBody>
          <a:bodyPr>
            <a:normAutofit/>
          </a:bodyPr>
          <a:lstStyle>
            <a:lvl1pPr marL="0" indent="0" algn="ctr">
              <a:buNone/>
              <a:defRPr sz="4800" b="1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 smtClean="0"/>
              <a:t>学科</a:t>
            </a:r>
            <a:endParaRPr lang="zh-CN" altLang="en-US" dirty="0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15377" flipH="1" flipV="1">
            <a:off x="-1113488" y="-350004"/>
            <a:ext cx="4527494" cy="407719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585734" flipH="1" flipV="1">
            <a:off x="10699227" y="5373976"/>
            <a:ext cx="1487680" cy="1339716"/>
          </a:xfrm>
          <a:prstGeom prst="rect">
            <a:avLst/>
          </a:prstGeom>
        </p:spPr>
      </p:pic>
      <p:grpSp>
        <p:nvGrpSpPr>
          <p:cNvPr id="12" name="组合 9"/>
          <p:cNvGrpSpPr/>
          <p:nvPr userDrawn="1"/>
        </p:nvGrpSpPr>
        <p:grpSpPr bwMode="auto">
          <a:xfrm>
            <a:off x="3284663" y="6103707"/>
            <a:ext cx="5684358" cy="547914"/>
            <a:chOff x="2364896" y="6103024"/>
            <a:chExt cx="3913269" cy="423863"/>
          </a:xfrm>
        </p:grpSpPr>
        <p:pic>
          <p:nvPicPr>
            <p:cNvPr id="13" name="图片 12">
              <a:hlinkClick r:id="rId4"/>
            </p:cNvPr>
            <p:cNvPicPr>
              <a:picLocks noChangeAspect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62" t="9303" r="5006" b="29089"/>
            <a:stretch>
              <a:fillRect/>
            </a:stretch>
          </p:blipFill>
          <p:spPr bwMode="auto">
            <a:xfrm>
              <a:off x="2865834" y="6103024"/>
              <a:ext cx="3412331" cy="423863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14" name="图片 47" descr="未标题-1 拷贝.png"/>
            <p:cNvPicPr>
              <a:picLocks noChangeAspect="1"/>
            </p:cNvPicPr>
            <p:nvPr userDrawn="1"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4896" y="6109231"/>
              <a:ext cx="440528" cy="4176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5" name="图片 6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188" y="5872618"/>
            <a:ext cx="10204450" cy="6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文本框 15"/>
          <p:cNvSpPr txBox="1"/>
          <p:nvPr userDrawn="1"/>
        </p:nvSpPr>
        <p:spPr>
          <a:xfrm>
            <a:off x="1856024" y="1579874"/>
            <a:ext cx="903151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《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创新设计</a:t>
            </a: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》2018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版</a:t>
            </a: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高三一轮总复习实用课件</a:t>
            </a:r>
            <a:endParaRPr lang="zh-CN" altLang="en-US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2807854" y="317359"/>
            <a:ext cx="9144000" cy="761855"/>
          </a:xfrm>
        </p:spPr>
        <p:txBody>
          <a:bodyPr anchor="b">
            <a:normAutofit/>
          </a:bodyPr>
          <a:lstStyle>
            <a:lvl1pPr algn="ctr">
              <a:defRPr sz="3200" b="1"/>
            </a:lvl1pPr>
          </a:lstStyle>
          <a:p>
            <a:r>
              <a:rPr lang="zh-CN" altLang="en-US" dirty="0" smtClean="0"/>
              <a:t>章标题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2807854" y="1147313"/>
            <a:ext cx="9144000" cy="5322498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 smtClean="0"/>
              <a:t>各节标题（含超级链接）</a:t>
            </a:r>
            <a:endParaRPr lang="zh-CN" altLang="en-US" dirty="0"/>
          </a:p>
        </p:txBody>
      </p:sp>
      <p:grpSp>
        <p:nvGrpSpPr>
          <p:cNvPr id="4" name="组合 3"/>
          <p:cNvGrpSpPr/>
          <p:nvPr userDrawn="1"/>
        </p:nvGrpSpPr>
        <p:grpSpPr>
          <a:xfrm>
            <a:off x="114982" y="1908692"/>
            <a:ext cx="3026493" cy="2905010"/>
            <a:chOff x="71850" y="1261711"/>
            <a:chExt cx="3026493" cy="2905010"/>
          </a:xfrm>
        </p:grpSpPr>
        <p:grpSp>
          <p:nvGrpSpPr>
            <p:cNvPr id="7" name="Group 1"/>
            <p:cNvGrpSpPr/>
            <p:nvPr userDrawn="1"/>
          </p:nvGrpSpPr>
          <p:grpSpPr>
            <a:xfrm>
              <a:off x="129104" y="1261711"/>
              <a:ext cx="2969239" cy="2905010"/>
              <a:chOff x="-949635" y="0"/>
              <a:chExt cx="7009631" cy="6858000"/>
            </a:xfrm>
          </p:grpSpPr>
          <p:sp>
            <p:nvSpPr>
              <p:cNvPr id="8" name="Diamond 3"/>
              <p:cNvSpPr/>
              <p:nvPr/>
            </p:nvSpPr>
            <p:spPr bwMode="auto">
              <a:xfrm>
                <a:off x="-949635" y="0"/>
                <a:ext cx="7009631" cy="6858000"/>
              </a:xfrm>
              <a:prstGeom prst="diamond">
                <a:avLst/>
              </a:prstGeom>
              <a:solidFill>
                <a:schemeClr val="tx2">
                  <a:lumMod val="20000"/>
                  <a:lumOff val="80000"/>
                  <a:alpha val="35000"/>
                </a:schemeClr>
              </a:solidFill>
              <a:ln w="19050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" name="Diamond 4"/>
              <p:cNvSpPr/>
              <p:nvPr/>
            </p:nvSpPr>
            <p:spPr bwMode="auto">
              <a:xfrm>
                <a:off x="-176517" y="653134"/>
                <a:ext cx="5647878" cy="5525706"/>
              </a:xfrm>
              <a:prstGeom prst="diamond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9050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0" name="Group 2"/>
            <p:cNvGrpSpPr/>
            <p:nvPr userDrawn="1"/>
          </p:nvGrpSpPr>
          <p:grpSpPr>
            <a:xfrm>
              <a:off x="71850" y="1824845"/>
              <a:ext cx="1778742" cy="1778742"/>
              <a:chOff x="990600" y="2044717"/>
              <a:chExt cx="2768566" cy="2768566"/>
            </a:xfrm>
          </p:grpSpPr>
          <p:sp>
            <p:nvSpPr>
              <p:cNvPr id="11" name="Diamond 5"/>
              <p:cNvSpPr/>
              <p:nvPr/>
            </p:nvSpPr>
            <p:spPr bwMode="auto">
              <a:xfrm>
                <a:off x="990600" y="2044717"/>
                <a:ext cx="2768566" cy="2768566"/>
              </a:xfrm>
              <a:prstGeom prst="diamond">
                <a:avLst/>
              </a:prstGeom>
              <a:solidFill>
                <a:schemeClr val="accent1"/>
              </a:solidFill>
              <a:ln w="50800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12" name="Group 9"/>
              <p:cNvGrpSpPr/>
              <p:nvPr/>
            </p:nvGrpSpPr>
            <p:grpSpPr>
              <a:xfrm>
                <a:off x="1429100" y="2771847"/>
                <a:ext cx="1800200" cy="992584"/>
                <a:chOff x="2345143" y="2365645"/>
                <a:chExt cx="1800200" cy="992584"/>
              </a:xfrm>
            </p:grpSpPr>
            <p:sp>
              <p:nvSpPr>
                <p:cNvPr id="13" name="TextBox 7"/>
                <p:cNvSpPr txBox="1"/>
                <p:nvPr/>
              </p:nvSpPr>
              <p:spPr>
                <a:xfrm>
                  <a:off x="2345143" y="2365645"/>
                  <a:ext cx="1800200" cy="67710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 fontScale="77500" lnSpcReduction="20000"/>
                </a:bodyPr>
                <a:lstStyle/>
                <a:p>
                  <a:pPr algn="ctr"/>
                  <a:r>
                    <a:rPr lang="zh-CN" altLang="en-US" sz="4400" dirty="0">
                      <a:solidFill>
                        <a:schemeClr val="bg1"/>
                      </a:solidFill>
                    </a:rPr>
                    <a:t>目录</a:t>
                  </a:r>
                </a:p>
              </p:txBody>
            </p:sp>
            <p:sp>
              <p:nvSpPr>
                <p:cNvPr id="14" name="TextBox 8"/>
                <p:cNvSpPr txBox="1"/>
                <p:nvPr/>
              </p:nvSpPr>
              <p:spPr>
                <a:xfrm>
                  <a:off x="2345143" y="3142785"/>
                  <a:ext cx="1800200" cy="215444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 fontScale="77500" lnSpcReduction="20000"/>
                </a:bodyPr>
                <a:lstStyle/>
                <a:p>
                  <a:pPr algn="ctr"/>
                  <a:r>
                    <a:rPr lang="en-US" altLang="zh-CN" sz="1400">
                      <a:solidFill>
                        <a:schemeClr val="bg1"/>
                      </a:solidFill>
                    </a:rPr>
                    <a:t>CONTENTS</a:t>
                  </a:r>
                </a:p>
              </p:txBody>
            </p:sp>
          </p:grpSp>
        </p:grpSp>
      </p:grpSp>
      <p:sp>
        <p:nvSpPr>
          <p:cNvPr id="16" name="动作按钮: 后退或前一项 15">
            <a:hlinkClick r:id="" action="ppaction://hlinkshowjump?jump=previousslide" highlightClick="1"/>
          </p:cNvPr>
          <p:cNvSpPr/>
          <p:nvPr userDrawn="1"/>
        </p:nvSpPr>
        <p:spPr>
          <a:xfrm>
            <a:off x="10990894" y="6513077"/>
            <a:ext cx="279400" cy="304800"/>
          </a:xfrm>
          <a:prstGeom prst="actionButtonBackPrevio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动作按钮: 前进或下一项 16">
            <a:hlinkClick r:id="" action="ppaction://hlinkshowjump?jump=nextslide" highlightClick="1"/>
          </p:cNvPr>
          <p:cNvSpPr/>
          <p:nvPr userDrawn="1"/>
        </p:nvSpPr>
        <p:spPr>
          <a:xfrm>
            <a:off x="11354432" y="6525777"/>
            <a:ext cx="269875" cy="279400"/>
          </a:xfrm>
          <a:prstGeom prst="actionButtonForwardNex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8" name="动作按钮: 结束 17">
            <a:hlinkClick r:id="" action="ppaction://hlinkshowjump?jump=endshow" highlightClick="1"/>
          </p:cNvPr>
          <p:cNvSpPr/>
          <p:nvPr userDrawn="1"/>
        </p:nvSpPr>
        <p:spPr>
          <a:xfrm>
            <a:off x="11708444" y="6514665"/>
            <a:ext cx="254000" cy="301625"/>
          </a:xfrm>
          <a:prstGeom prst="actionButtonEn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19" name="直接连接符 18"/>
          <p:cNvCxnSpPr/>
          <p:nvPr userDrawn="1"/>
        </p:nvCxnSpPr>
        <p:spPr>
          <a:xfrm>
            <a:off x="2807854" y="1105093"/>
            <a:ext cx="9154590" cy="0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"/>
          <p:cNvGrpSpPr/>
          <p:nvPr userDrawn="1"/>
        </p:nvGrpSpPr>
        <p:grpSpPr>
          <a:xfrm>
            <a:off x="821831" y="1261711"/>
            <a:ext cx="2969239" cy="2905010"/>
            <a:chOff x="-949635" y="0"/>
            <a:chExt cx="7009631" cy="6858000"/>
          </a:xfrm>
        </p:grpSpPr>
        <p:sp>
          <p:nvSpPr>
            <p:cNvPr id="8" name="Diamond 3"/>
            <p:cNvSpPr/>
            <p:nvPr/>
          </p:nvSpPr>
          <p:spPr bwMode="auto">
            <a:xfrm>
              <a:off x="-949635" y="0"/>
              <a:ext cx="7009631" cy="6858000"/>
            </a:xfrm>
            <a:prstGeom prst="diamond">
              <a:avLst/>
            </a:prstGeom>
            <a:solidFill>
              <a:schemeClr val="tx2">
                <a:lumMod val="20000"/>
                <a:lumOff val="80000"/>
                <a:alpha val="35000"/>
              </a:schemeClr>
            </a:solidFill>
            <a:ln w="19050">
              <a:noFill/>
              <a:rou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Diamond 4"/>
            <p:cNvSpPr/>
            <p:nvPr/>
          </p:nvSpPr>
          <p:spPr bwMode="auto">
            <a:xfrm>
              <a:off x="-176517" y="653134"/>
              <a:ext cx="5647878" cy="5525706"/>
            </a:xfrm>
            <a:prstGeom prst="diamond">
              <a:avLst/>
            </a:prstGeom>
            <a:solidFill>
              <a:schemeClr val="tx2">
                <a:lumMod val="20000"/>
                <a:lumOff val="80000"/>
              </a:schemeClr>
            </a:solidFill>
            <a:ln w="19050">
              <a:noFill/>
              <a:rou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0" name="Group 2"/>
          <p:cNvGrpSpPr/>
          <p:nvPr userDrawn="1"/>
        </p:nvGrpSpPr>
        <p:grpSpPr>
          <a:xfrm>
            <a:off x="764577" y="1824845"/>
            <a:ext cx="1778742" cy="1778742"/>
            <a:chOff x="990600" y="2044717"/>
            <a:chExt cx="2768566" cy="2768566"/>
          </a:xfrm>
        </p:grpSpPr>
        <p:sp>
          <p:nvSpPr>
            <p:cNvPr id="11" name="Diamond 5"/>
            <p:cNvSpPr/>
            <p:nvPr/>
          </p:nvSpPr>
          <p:spPr bwMode="auto">
            <a:xfrm>
              <a:off x="990600" y="2044717"/>
              <a:ext cx="2768566" cy="2768566"/>
            </a:xfrm>
            <a:prstGeom prst="diamond">
              <a:avLst/>
            </a:prstGeom>
            <a:solidFill>
              <a:schemeClr val="accent1"/>
            </a:solidFill>
            <a:ln w="50800">
              <a:noFill/>
              <a:round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2" name="Group 9"/>
            <p:cNvGrpSpPr/>
            <p:nvPr/>
          </p:nvGrpSpPr>
          <p:grpSpPr>
            <a:xfrm>
              <a:off x="1429100" y="2771847"/>
              <a:ext cx="1800200" cy="992584"/>
              <a:chOff x="2345143" y="2365645"/>
              <a:chExt cx="1800200" cy="992584"/>
            </a:xfrm>
          </p:grpSpPr>
          <p:sp>
            <p:nvSpPr>
              <p:cNvPr id="13" name="TextBox 7"/>
              <p:cNvSpPr txBox="1"/>
              <p:nvPr/>
            </p:nvSpPr>
            <p:spPr>
              <a:xfrm>
                <a:off x="2345143" y="2365645"/>
                <a:ext cx="1800200" cy="677107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 fontScale="77500" lnSpcReduction="20000"/>
              </a:bodyPr>
              <a:lstStyle/>
              <a:p>
                <a:pPr algn="ctr"/>
                <a:r>
                  <a:rPr lang="zh-CN" altLang="en-US" sz="4400" dirty="0">
                    <a:solidFill>
                      <a:schemeClr val="bg1"/>
                    </a:solidFill>
                  </a:rPr>
                  <a:t>目录</a:t>
                </a:r>
              </a:p>
            </p:txBody>
          </p:sp>
          <p:sp>
            <p:nvSpPr>
              <p:cNvPr id="14" name="TextBox 8"/>
              <p:cNvSpPr txBox="1"/>
              <p:nvPr/>
            </p:nvSpPr>
            <p:spPr>
              <a:xfrm>
                <a:off x="2345143" y="3142785"/>
                <a:ext cx="1800200" cy="215444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 fontScale="77500" lnSpcReduction="20000"/>
              </a:bodyPr>
              <a:lstStyle/>
              <a:p>
                <a:pPr algn="ctr"/>
                <a:r>
                  <a:rPr lang="en-US" altLang="zh-CN" sz="1400">
                    <a:solidFill>
                      <a:schemeClr val="bg1"/>
                    </a:solidFill>
                  </a:rPr>
                  <a:t>CONTENTS</a:t>
                </a:r>
              </a:p>
            </p:txBody>
          </p:sp>
        </p:grpSp>
      </p:grpSp>
      <p:sp>
        <p:nvSpPr>
          <p:cNvPr id="15" name="Diamond 11"/>
          <p:cNvSpPr/>
          <p:nvPr userDrawn="1"/>
        </p:nvSpPr>
        <p:spPr bwMode="auto">
          <a:xfrm>
            <a:off x="1879174" y="951570"/>
            <a:ext cx="739798" cy="739797"/>
          </a:xfrm>
          <a:prstGeom prst="diamond">
            <a:avLst/>
          </a:prstGeom>
          <a:solidFill>
            <a:schemeClr val="accent2"/>
          </a:solidFill>
          <a:ln w="19050">
            <a:noFill/>
            <a:round/>
          </a:ln>
        </p:spPr>
        <p:txBody>
          <a:bodyPr vert="horz" wrap="none" lIns="91440" tIns="45720" rIns="91440" bIns="45720" anchor="ctr" anchorCtr="1" compatLnSpc="1">
            <a:normAutofit fontScale="92500" lnSpcReduction="20000"/>
          </a:bodyPr>
          <a:lstStyle/>
          <a:p>
            <a:pPr algn="ctr"/>
            <a:r>
              <a:rPr lang="en-US" altLang="zh-CN" sz="2400" b="1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16" name="Diamond 12"/>
          <p:cNvSpPr/>
          <p:nvPr userDrawn="1"/>
        </p:nvSpPr>
        <p:spPr bwMode="auto">
          <a:xfrm>
            <a:off x="2707062" y="1762528"/>
            <a:ext cx="739798" cy="739797"/>
          </a:xfrm>
          <a:prstGeom prst="diamond">
            <a:avLst/>
          </a:prstGeom>
          <a:solidFill>
            <a:schemeClr val="accent3"/>
          </a:solidFill>
          <a:ln w="19050">
            <a:noFill/>
            <a:round/>
          </a:ln>
        </p:spPr>
        <p:txBody>
          <a:bodyPr vert="horz" wrap="none" lIns="91440" tIns="45720" rIns="91440" bIns="45720" anchor="ctr" anchorCtr="1" compatLnSpc="1">
            <a:normAutofit fontScale="92500" lnSpcReduction="20000"/>
          </a:bodyPr>
          <a:lstStyle/>
          <a:p>
            <a:pPr algn="ctr"/>
            <a:r>
              <a:rPr lang="en-US" altLang="zh-CN" sz="2400" b="1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</a:p>
        </p:txBody>
      </p:sp>
      <p:sp>
        <p:nvSpPr>
          <p:cNvPr id="17" name="Diamond 13"/>
          <p:cNvSpPr/>
          <p:nvPr userDrawn="1"/>
        </p:nvSpPr>
        <p:spPr bwMode="auto">
          <a:xfrm>
            <a:off x="2707062" y="2907540"/>
            <a:ext cx="739798" cy="739797"/>
          </a:xfrm>
          <a:prstGeom prst="diamond">
            <a:avLst/>
          </a:prstGeom>
          <a:solidFill>
            <a:schemeClr val="accent4"/>
          </a:solidFill>
          <a:ln w="19050">
            <a:noFill/>
            <a:round/>
          </a:ln>
        </p:spPr>
        <p:txBody>
          <a:bodyPr vert="horz" wrap="none" lIns="91440" tIns="45720" rIns="91440" bIns="45720" anchor="ctr" anchorCtr="1" compatLnSpc="1">
            <a:normAutofit fontScale="92500" lnSpcReduction="20000"/>
          </a:bodyPr>
          <a:lstStyle/>
          <a:p>
            <a:pPr algn="ctr"/>
            <a:r>
              <a:rPr lang="en-US" altLang="zh-CN" sz="2400" b="1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</a:p>
        </p:txBody>
      </p:sp>
      <p:sp>
        <p:nvSpPr>
          <p:cNvPr id="18" name="Diamond 14"/>
          <p:cNvSpPr/>
          <p:nvPr userDrawn="1"/>
        </p:nvSpPr>
        <p:spPr bwMode="auto">
          <a:xfrm>
            <a:off x="1879174" y="3768327"/>
            <a:ext cx="739798" cy="739797"/>
          </a:xfrm>
          <a:prstGeom prst="diamond">
            <a:avLst/>
          </a:prstGeom>
          <a:solidFill>
            <a:schemeClr val="accent5"/>
          </a:solidFill>
          <a:ln w="19050">
            <a:noFill/>
            <a:round/>
          </a:ln>
        </p:spPr>
        <p:txBody>
          <a:bodyPr vert="horz" wrap="none" lIns="91440" tIns="45720" rIns="91440" bIns="45720" anchor="ctr" anchorCtr="1" compatLnSpc="1">
            <a:normAutofit fontScale="92500" lnSpcReduction="20000"/>
          </a:bodyPr>
          <a:lstStyle/>
          <a:p>
            <a:pPr algn="ctr"/>
            <a:r>
              <a:rPr lang="en-US" altLang="zh-CN" sz="2400" b="1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</a:p>
        </p:txBody>
      </p:sp>
      <p:grpSp>
        <p:nvGrpSpPr>
          <p:cNvPr id="19" name="Group 21"/>
          <p:cNvGrpSpPr/>
          <p:nvPr userDrawn="1"/>
        </p:nvGrpSpPr>
        <p:grpSpPr>
          <a:xfrm>
            <a:off x="2618972" y="1135204"/>
            <a:ext cx="2545865" cy="361864"/>
            <a:chOff x="3943834" y="704409"/>
            <a:chExt cx="3962574" cy="563232"/>
          </a:xfrm>
        </p:grpSpPr>
        <p:sp>
          <p:nvSpPr>
            <p:cNvPr id="20" name="TextBox 19"/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77500" lnSpcReduction="20000"/>
            </a:bodyPr>
            <a:lstStyle/>
            <a:p>
              <a:r>
                <a:rPr lang="zh-CN" altLang="en-US" sz="1600" b="1">
                  <a:solidFill>
                    <a:schemeClr val="accent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00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22" name="Group 22"/>
          <p:cNvGrpSpPr/>
          <p:nvPr userDrawn="1"/>
        </p:nvGrpSpPr>
        <p:grpSpPr>
          <a:xfrm>
            <a:off x="3446860" y="1930146"/>
            <a:ext cx="2545865" cy="361864"/>
            <a:chOff x="3943834" y="704409"/>
            <a:chExt cx="3962574" cy="563232"/>
          </a:xfrm>
        </p:grpSpPr>
        <p:sp>
          <p:nvSpPr>
            <p:cNvPr id="23" name="TextBox 23"/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77500" lnSpcReduction="20000"/>
            </a:bodyPr>
            <a:lstStyle/>
            <a:p>
              <a:r>
                <a:rPr lang="zh-CN" altLang="en-US" sz="1600" b="1">
                  <a:solidFill>
                    <a:schemeClr val="accent2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00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25" name="Group 25"/>
          <p:cNvGrpSpPr/>
          <p:nvPr userDrawn="1"/>
        </p:nvGrpSpPr>
        <p:grpSpPr>
          <a:xfrm>
            <a:off x="3446860" y="3148925"/>
            <a:ext cx="2545865" cy="361864"/>
            <a:chOff x="3943834" y="704409"/>
            <a:chExt cx="3962574" cy="563232"/>
          </a:xfrm>
        </p:grpSpPr>
        <p:sp>
          <p:nvSpPr>
            <p:cNvPr id="26" name="TextBox 26"/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77500" lnSpcReduction="20000"/>
            </a:bodyPr>
            <a:lstStyle/>
            <a:p>
              <a:r>
                <a:rPr lang="zh-CN" altLang="en-US" sz="1600" b="1">
                  <a:solidFill>
                    <a:schemeClr val="accent3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7" name="TextBox 27"/>
            <p:cNvSpPr txBox="1"/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00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28" name="Group 28"/>
          <p:cNvGrpSpPr/>
          <p:nvPr userDrawn="1"/>
        </p:nvGrpSpPr>
        <p:grpSpPr>
          <a:xfrm>
            <a:off x="2618972" y="4024449"/>
            <a:ext cx="2545865" cy="361864"/>
            <a:chOff x="3943834" y="704409"/>
            <a:chExt cx="3962574" cy="563232"/>
          </a:xfrm>
        </p:grpSpPr>
        <p:sp>
          <p:nvSpPr>
            <p:cNvPr id="29" name="TextBox 29"/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77500" lnSpcReduction="20000"/>
            </a:bodyPr>
            <a:lstStyle/>
            <a:p>
              <a:r>
                <a:rPr lang="zh-CN" altLang="en-US" sz="1600" b="1">
                  <a:solidFill>
                    <a:schemeClr val="accent4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30" name="TextBox 30"/>
            <p:cNvSpPr txBox="1"/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00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 （建议使用主题字体）</a:t>
              </a:r>
            </a:p>
          </p:txBody>
        </p:sp>
      </p:grpSp>
      <p:sp>
        <p:nvSpPr>
          <p:cNvPr id="32" name="动作按钮: 后退或前一项 31">
            <a:hlinkClick r:id="" action="ppaction://hlinkshowjump?jump=previousslide" highlightClick="1"/>
          </p:cNvPr>
          <p:cNvSpPr/>
          <p:nvPr userDrawn="1"/>
        </p:nvSpPr>
        <p:spPr>
          <a:xfrm>
            <a:off x="11042650" y="6513077"/>
            <a:ext cx="279400" cy="304800"/>
          </a:xfrm>
          <a:prstGeom prst="actionButtonBackPrevio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3" name="动作按钮: 前进或下一项 32">
            <a:hlinkClick r:id="" action="ppaction://hlinkshowjump?jump=nextslide" highlightClick="1"/>
          </p:cNvPr>
          <p:cNvSpPr/>
          <p:nvPr userDrawn="1"/>
        </p:nvSpPr>
        <p:spPr>
          <a:xfrm>
            <a:off x="11406188" y="6525777"/>
            <a:ext cx="269875" cy="279400"/>
          </a:xfrm>
          <a:prstGeom prst="actionButtonForwardNex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4" name="动作按钮: 结束 33">
            <a:hlinkClick r:id="" action="ppaction://hlinkshowjump?jump=endshow" highlightClick="1"/>
          </p:cNvPr>
          <p:cNvSpPr/>
          <p:nvPr userDrawn="1"/>
        </p:nvSpPr>
        <p:spPr>
          <a:xfrm>
            <a:off x="11760200" y="6514665"/>
            <a:ext cx="254000" cy="301625"/>
          </a:xfrm>
          <a:prstGeom prst="actionButtonEn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动作按钮: 自定义 2">
            <a:hlinkClick r:id="" action="ppaction://noaction" highlightClick="1"/>
          </p:cNvPr>
          <p:cNvSpPr/>
          <p:nvPr userDrawn="1"/>
        </p:nvSpPr>
        <p:spPr>
          <a:xfrm>
            <a:off x="753262" y="5360446"/>
            <a:ext cx="1706136" cy="369332"/>
          </a:xfrm>
          <a:prstGeom prst="actionButtonBlank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08222" y="80457"/>
            <a:ext cx="11905977" cy="644166"/>
          </a:xfrm>
        </p:spPr>
        <p:txBody>
          <a:bodyPr/>
          <a:lstStyle>
            <a:lvl1pPr algn="ctr">
              <a:defRPr/>
            </a:lvl1pPr>
          </a:lstStyle>
          <a:p>
            <a:r>
              <a:rPr lang="zh-CN" altLang="en-US" dirty="0" smtClean="0"/>
              <a:t>课时标题</a:t>
            </a:r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489018" y="6430679"/>
            <a:ext cx="372373" cy="365125"/>
          </a:xfrm>
        </p:spPr>
        <p:txBody>
          <a:bodyPr/>
          <a:lstStyle>
            <a:lvl1pPr>
              <a:defRPr sz="1200"/>
            </a:lvl1pPr>
          </a:lstStyle>
          <a:p>
            <a:fld id="{E82546D3-0A1B-4AD3-8423-C2D4F2A3C69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31" name="动作按钮: 后退或前一项 30">
            <a:hlinkClick r:id="" action="ppaction://hlinkshowjump?jump=previousslide" highlightClick="1"/>
          </p:cNvPr>
          <p:cNvSpPr/>
          <p:nvPr userDrawn="1"/>
        </p:nvSpPr>
        <p:spPr>
          <a:xfrm>
            <a:off x="11042650" y="6513077"/>
            <a:ext cx="279400" cy="304800"/>
          </a:xfrm>
          <a:prstGeom prst="actionButtonBackPrevio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2" name="动作按钮: 前进或下一项 31">
            <a:hlinkClick r:id="" action="ppaction://hlinkshowjump?jump=nextslide" highlightClick="1"/>
          </p:cNvPr>
          <p:cNvSpPr/>
          <p:nvPr userDrawn="1"/>
        </p:nvSpPr>
        <p:spPr>
          <a:xfrm>
            <a:off x="11406188" y="6525777"/>
            <a:ext cx="269875" cy="279400"/>
          </a:xfrm>
          <a:prstGeom prst="actionButtonForwardNex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3" name="动作按钮: 结束 32">
            <a:hlinkClick r:id="" action="ppaction://hlinkshowjump?jump=endshow" highlightClick="1"/>
          </p:cNvPr>
          <p:cNvSpPr/>
          <p:nvPr userDrawn="1"/>
        </p:nvSpPr>
        <p:spPr>
          <a:xfrm>
            <a:off x="11760200" y="6514665"/>
            <a:ext cx="254000" cy="301625"/>
          </a:xfrm>
          <a:prstGeom prst="actionButtonEn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34" name="组合 9"/>
          <p:cNvGrpSpPr/>
          <p:nvPr userDrawn="1"/>
        </p:nvGrpSpPr>
        <p:grpSpPr bwMode="auto">
          <a:xfrm>
            <a:off x="4074022" y="6410194"/>
            <a:ext cx="4043955" cy="406096"/>
            <a:chOff x="2364896" y="6103024"/>
            <a:chExt cx="3913269" cy="423863"/>
          </a:xfrm>
        </p:grpSpPr>
        <p:pic>
          <p:nvPicPr>
            <p:cNvPr id="35" name="图片 34">
              <a:hlinkClick r:id="rId2"/>
            </p:cNvPr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62" t="9303" r="5006" b="29089"/>
            <a:stretch>
              <a:fillRect/>
            </a:stretch>
          </p:blipFill>
          <p:spPr bwMode="auto">
            <a:xfrm>
              <a:off x="2865834" y="6103024"/>
              <a:ext cx="3412331" cy="423863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36" name="图片 47" descr="未标题-1 拷贝.png"/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4896" y="6109231"/>
              <a:ext cx="440528" cy="4176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38" name="直接连接符 37"/>
          <p:cNvCxnSpPr/>
          <p:nvPr userDrawn="1"/>
        </p:nvCxnSpPr>
        <p:spPr>
          <a:xfrm>
            <a:off x="139148" y="6292912"/>
            <a:ext cx="11875052" cy="0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 userDrawn="1"/>
        </p:nvCxnSpPr>
        <p:spPr>
          <a:xfrm>
            <a:off x="139148" y="791981"/>
            <a:ext cx="11875052" cy="0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 userDrawn="1"/>
        </p:nvCxnSpPr>
        <p:spPr>
          <a:xfrm>
            <a:off x="3130484" y="1221941"/>
            <a:ext cx="0" cy="4641011"/>
          </a:xfrm>
          <a:prstGeom prst="line">
            <a:avLst/>
          </a:prstGeom>
          <a:ln>
            <a:solidFill>
              <a:srgbClr val="00B050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" name="组合 42"/>
          <p:cNvGrpSpPr/>
          <p:nvPr userDrawn="1"/>
        </p:nvGrpSpPr>
        <p:grpSpPr>
          <a:xfrm>
            <a:off x="108223" y="2106221"/>
            <a:ext cx="3026493" cy="2905010"/>
            <a:chOff x="755951" y="2210607"/>
            <a:chExt cx="3026493" cy="2905010"/>
          </a:xfrm>
        </p:grpSpPr>
        <p:grpSp>
          <p:nvGrpSpPr>
            <p:cNvPr id="44" name="Group 1"/>
            <p:cNvGrpSpPr/>
            <p:nvPr/>
          </p:nvGrpSpPr>
          <p:grpSpPr>
            <a:xfrm>
              <a:off x="813205" y="2210607"/>
              <a:ext cx="2969239" cy="2905010"/>
              <a:chOff x="-949635" y="0"/>
              <a:chExt cx="7009631" cy="6858000"/>
            </a:xfrm>
          </p:grpSpPr>
          <p:sp>
            <p:nvSpPr>
              <p:cNvPr id="50" name="Diamond 3"/>
              <p:cNvSpPr/>
              <p:nvPr/>
            </p:nvSpPr>
            <p:spPr bwMode="auto">
              <a:xfrm>
                <a:off x="-949635" y="0"/>
                <a:ext cx="7009631" cy="6858000"/>
              </a:xfrm>
              <a:prstGeom prst="diamond">
                <a:avLst/>
              </a:prstGeom>
              <a:solidFill>
                <a:schemeClr val="tx2">
                  <a:lumMod val="20000"/>
                  <a:lumOff val="80000"/>
                  <a:alpha val="35000"/>
                </a:schemeClr>
              </a:solidFill>
              <a:ln w="19050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1" name="Diamond 4"/>
              <p:cNvSpPr/>
              <p:nvPr/>
            </p:nvSpPr>
            <p:spPr bwMode="auto">
              <a:xfrm>
                <a:off x="-176517" y="653134"/>
                <a:ext cx="5647878" cy="5525706"/>
              </a:xfrm>
              <a:prstGeom prst="diamond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9050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45" name="Group 2"/>
            <p:cNvGrpSpPr/>
            <p:nvPr/>
          </p:nvGrpSpPr>
          <p:grpSpPr>
            <a:xfrm>
              <a:off x="755951" y="2773741"/>
              <a:ext cx="1778742" cy="1778742"/>
              <a:chOff x="990600" y="2044717"/>
              <a:chExt cx="2768566" cy="2768566"/>
            </a:xfrm>
          </p:grpSpPr>
          <p:sp>
            <p:nvSpPr>
              <p:cNvPr id="46" name="Diamond 5"/>
              <p:cNvSpPr/>
              <p:nvPr/>
            </p:nvSpPr>
            <p:spPr bwMode="auto">
              <a:xfrm>
                <a:off x="990600" y="2044717"/>
                <a:ext cx="2768566" cy="2768566"/>
              </a:xfrm>
              <a:prstGeom prst="diamond">
                <a:avLst/>
              </a:prstGeom>
              <a:solidFill>
                <a:schemeClr val="accent1"/>
              </a:solidFill>
              <a:ln w="50800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47" name="Group 9"/>
              <p:cNvGrpSpPr/>
              <p:nvPr/>
            </p:nvGrpSpPr>
            <p:grpSpPr>
              <a:xfrm>
                <a:off x="1429100" y="2771847"/>
                <a:ext cx="1800200" cy="992584"/>
                <a:chOff x="2345143" y="2365645"/>
                <a:chExt cx="1800200" cy="992584"/>
              </a:xfrm>
            </p:grpSpPr>
            <p:sp>
              <p:nvSpPr>
                <p:cNvPr id="48" name="TextBox 7"/>
                <p:cNvSpPr txBox="1"/>
                <p:nvPr/>
              </p:nvSpPr>
              <p:spPr>
                <a:xfrm>
                  <a:off x="2345143" y="2365645"/>
                  <a:ext cx="1800200" cy="67710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 fontScale="77500" lnSpcReduction="20000"/>
                </a:bodyPr>
                <a:lstStyle/>
                <a:p>
                  <a:pPr algn="ctr"/>
                  <a:r>
                    <a:rPr lang="zh-CN" altLang="en-US" sz="4400" dirty="0">
                      <a:solidFill>
                        <a:schemeClr val="bg1"/>
                      </a:solidFill>
                    </a:rPr>
                    <a:t>目录</a:t>
                  </a:r>
                </a:p>
              </p:txBody>
            </p:sp>
            <p:sp>
              <p:nvSpPr>
                <p:cNvPr id="49" name="TextBox 8"/>
                <p:cNvSpPr txBox="1"/>
                <p:nvPr/>
              </p:nvSpPr>
              <p:spPr>
                <a:xfrm>
                  <a:off x="2345143" y="3142785"/>
                  <a:ext cx="1800200" cy="215444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 fontScale="77500" lnSpcReduction="20000"/>
                </a:bodyPr>
                <a:lstStyle/>
                <a:p>
                  <a:pPr algn="ctr"/>
                  <a:r>
                    <a:rPr lang="en-US" altLang="zh-CN" sz="1400" dirty="0">
                      <a:solidFill>
                        <a:schemeClr val="bg1"/>
                      </a:solidFill>
                    </a:rPr>
                    <a:t>CONTENTS</a:t>
                  </a:r>
                </a:p>
              </p:txBody>
            </p:sp>
          </p:grpSp>
        </p:grpSp>
      </p:grpSp>
      <p:sp>
        <p:nvSpPr>
          <p:cNvPr id="23" name="文本框 22">
            <a:hlinkClick r:id="rId2"/>
          </p:cNvPr>
          <p:cNvSpPr txBox="1"/>
          <p:nvPr userDrawn="1"/>
        </p:nvSpPr>
        <p:spPr>
          <a:xfrm>
            <a:off x="489018" y="5389474"/>
            <a:ext cx="2268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 smtClean="0">
                <a:solidFill>
                  <a:srgbClr val="00B050"/>
                </a:solidFill>
              </a:rPr>
              <a:t>@《</a:t>
            </a:r>
            <a:r>
              <a:rPr lang="zh-CN" altLang="en-US" b="1" dirty="0" smtClean="0">
                <a:solidFill>
                  <a:srgbClr val="00B050"/>
                </a:solidFill>
              </a:rPr>
              <a:t>创新设计</a:t>
            </a:r>
            <a:r>
              <a:rPr lang="en-US" altLang="zh-CN" b="1" dirty="0" smtClean="0">
                <a:solidFill>
                  <a:srgbClr val="00B050"/>
                </a:solidFill>
              </a:rPr>
              <a:t>》</a:t>
            </a:r>
            <a:endParaRPr lang="zh-CN" altLang="en-US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241540" y="534838"/>
            <a:ext cx="11701077" cy="5911999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 smtClean="0"/>
              <a:t>主文档内容</a:t>
            </a:r>
          </a:p>
        </p:txBody>
      </p:sp>
      <p:sp>
        <p:nvSpPr>
          <p:cNvPr id="8" name="动作按钮: 后退或前一项 7">
            <a:hlinkClick r:id="" action="ppaction://hlinkshowjump?jump=previousslide" highlightClick="1"/>
          </p:cNvPr>
          <p:cNvSpPr/>
          <p:nvPr userDrawn="1"/>
        </p:nvSpPr>
        <p:spPr>
          <a:xfrm>
            <a:off x="11042650" y="6513077"/>
            <a:ext cx="279400" cy="304800"/>
          </a:xfrm>
          <a:prstGeom prst="actionButtonBackPrevio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动作按钮: 前进或下一项 8">
            <a:hlinkClick r:id="" action="ppaction://hlinkshowjump?jump=nextslide" highlightClick="1"/>
          </p:cNvPr>
          <p:cNvSpPr/>
          <p:nvPr userDrawn="1"/>
        </p:nvSpPr>
        <p:spPr>
          <a:xfrm>
            <a:off x="11406188" y="6525777"/>
            <a:ext cx="269875" cy="279400"/>
          </a:xfrm>
          <a:prstGeom prst="actionButtonForwardNex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动作按钮: 结束 9">
            <a:hlinkClick r:id="" action="ppaction://hlinkshowjump?jump=endshow" highlightClick="1"/>
          </p:cNvPr>
          <p:cNvSpPr/>
          <p:nvPr userDrawn="1"/>
        </p:nvSpPr>
        <p:spPr>
          <a:xfrm>
            <a:off x="11760200" y="6514665"/>
            <a:ext cx="254000" cy="301625"/>
          </a:xfrm>
          <a:prstGeom prst="actionButtonEn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5" name="直接连接符 4"/>
          <p:cNvCxnSpPr/>
          <p:nvPr userDrawn="1"/>
        </p:nvCxnSpPr>
        <p:spPr>
          <a:xfrm>
            <a:off x="241540" y="406451"/>
            <a:ext cx="11701077" cy="0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>
            <a:hlinkClick r:id="rId2"/>
          </p:cNvPr>
          <p:cNvSpPr txBox="1"/>
          <p:nvPr userDrawn="1"/>
        </p:nvSpPr>
        <p:spPr>
          <a:xfrm>
            <a:off x="10668115" y="98406"/>
            <a:ext cx="14140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rgbClr val="00B050"/>
                </a:solidFill>
              </a:rPr>
              <a:t>@《</a:t>
            </a:r>
            <a:r>
              <a:rPr lang="zh-CN" altLang="en-US" sz="1200" b="1" dirty="0" smtClean="0">
                <a:solidFill>
                  <a:srgbClr val="00B050"/>
                </a:solidFill>
              </a:rPr>
              <a:t>创新设计</a:t>
            </a:r>
            <a:r>
              <a:rPr lang="en-US" altLang="zh-CN" sz="1200" b="1" dirty="0" smtClean="0">
                <a:solidFill>
                  <a:srgbClr val="00B050"/>
                </a:solidFill>
              </a:rPr>
              <a:t>》</a:t>
            </a:r>
            <a:endParaRPr lang="zh-CN" altLang="en-US" sz="1200" b="1" dirty="0">
              <a:solidFill>
                <a:srgbClr val="00B050"/>
              </a:solidFill>
            </a:endParaRPr>
          </a:p>
        </p:txBody>
      </p:sp>
      <p:sp>
        <p:nvSpPr>
          <p:cNvPr id="12" name="燕尾形 11">
            <a:hlinkClick r:id="rId3" action="ppaction://hlinksldjump"/>
          </p:cNvPr>
          <p:cNvSpPr/>
          <p:nvPr userDrawn="1"/>
        </p:nvSpPr>
        <p:spPr>
          <a:xfrm>
            <a:off x="9421190" y="6492382"/>
            <a:ext cx="1294353" cy="325495"/>
          </a:xfrm>
          <a:prstGeom prst="chevron">
            <a:avLst/>
          </a:pr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 defTabSz="68707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热点追踪篇</a:t>
            </a:r>
            <a:endParaRPr lang="zh-CN" altLang="en-US" sz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燕尾形 12">
            <a:hlinkClick r:id="rId4" action="ppaction://hlinksldjump"/>
          </p:cNvPr>
          <p:cNvSpPr/>
          <p:nvPr userDrawn="1"/>
        </p:nvSpPr>
        <p:spPr>
          <a:xfrm>
            <a:off x="6490044" y="6494203"/>
            <a:ext cx="1294353" cy="325495"/>
          </a:xfrm>
          <a:prstGeom prst="chevron">
            <a:avLst/>
          </a:pr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 defTabSz="68707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自主学习篇</a:t>
            </a:r>
            <a:endParaRPr lang="zh-CN" altLang="en-US" sz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燕尾形 13">
            <a:hlinkClick r:id="rId5" action="ppaction://hlinksldjump"/>
          </p:cNvPr>
          <p:cNvSpPr/>
          <p:nvPr userDrawn="1"/>
        </p:nvSpPr>
        <p:spPr>
          <a:xfrm>
            <a:off x="7926897" y="6490795"/>
            <a:ext cx="1294353" cy="325495"/>
          </a:xfrm>
          <a:prstGeom prst="chevron">
            <a:avLst/>
          </a:pr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 defTabSz="68707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合作探究篇</a:t>
            </a:r>
            <a:endParaRPr lang="zh-CN" altLang="en-US" sz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188" y="5872618"/>
            <a:ext cx="10204450" cy="6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84402" flipH="1" flipV="1">
            <a:off x="7824363" y="3403693"/>
            <a:ext cx="4000325" cy="3602451"/>
          </a:xfrm>
          <a:prstGeom prst="rect">
            <a:avLst/>
          </a:prstGeom>
        </p:spPr>
      </p:pic>
      <p:sp>
        <p:nvSpPr>
          <p:cNvPr id="5" name="矩形 4"/>
          <p:cNvSpPr/>
          <p:nvPr userDrawn="1"/>
        </p:nvSpPr>
        <p:spPr>
          <a:xfrm>
            <a:off x="0" y="2489040"/>
            <a:ext cx="12192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800" spc="300" dirty="0" smtClean="0">
                <a:solidFill>
                  <a:srgbClr val="778495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微软雅黑" panose="020B0503020204020204" pitchFamily="34" charset="-122"/>
              </a:rPr>
              <a:t>本课内容结束</a:t>
            </a:r>
            <a:endParaRPr lang="zh-CN" altLang="en-US" sz="4800" spc="300" dirty="0">
              <a:solidFill>
                <a:srgbClr val="778495"/>
              </a:solidFill>
              <a:latin typeface="华文中宋" panose="02010600040101010101" pitchFamily="2" charset="-122"/>
              <a:ea typeface="华文中宋" panose="02010600040101010101" pitchFamily="2" charset="-122"/>
              <a:sym typeface="微软雅黑" panose="020B0503020204020204" pitchFamily="34" charset="-122"/>
            </a:endParaRPr>
          </a:p>
        </p:txBody>
      </p:sp>
      <p:grpSp>
        <p:nvGrpSpPr>
          <p:cNvPr id="7" name="组合 9"/>
          <p:cNvGrpSpPr/>
          <p:nvPr userDrawn="1"/>
        </p:nvGrpSpPr>
        <p:grpSpPr bwMode="auto">
          <a:xfrm>
            <a:off x="3252234" y="6134625"/>
            <a:ext cx="5684358" cy="547914"/>
            <a:chOff x="2364896" y="6103024"/>
            <a:chExt cx="3913269" cy="423863"/>
          </a:xfrm>
        </p:grpSpPr>
        <p:pic>
          <p:nvPicPr>
            <p:cNvPr id="8" name="图片 7">
              <a:hlinkClick r:id="rId4"/>
            </p:cNvPr>
            <p:cNvPicPr>
              <a:picLocks noChangeAspect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62" t="9303" r="5006" b="29089"/>
            <a:stretch>
              <a:fillRect/>
            </a:stretch>
          </p:blipFill>
          <p:spPr bwMode="auto">
            <a:xfrm>
              <a:off x="2865834" y="6103024"/>
              <a:ext cx="3412331" cy="423863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9" name="图片 47" descr="未标题-1 拷贝.png"/>
            <p:cNvPicPr>
              <a:picLocks noChangeAspect="1"/>
            </p:cNvPicPr>
            <p:nvPr userDrawn="1"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4896" y="6109231"/>
              <a:ext cx="440528" cy="4176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C8E961-0A61-4EB6-98E7-EFE1458794F6}" type="datetimeFigureOut">
              <a:rPr lang="zh-CN" altLang="en-US" smtClean="0"/>
              <a:pPr/>
              <a:t>2019-7-12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2546D3-0A1B-4AD3-8423-C2D4F2A3C69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3611" y="0"/>
            <a:ext cx="12188389" cy="6858000"/>
          </a:xfrm>
          <a:prstGeom prst="rect">
            <a:avLst/>
          </a:prstGeom>
        </p:spPr>
      </p:pic>
      <p:sp>
        <p:nvSpPr>
          <p:cNvPr id="8" name="文本框 7"/>
          <p:cNvSpPr txBox="1"/>
          <p:nvPr userDrawn="1"/>
        </p:nvSpPr>
        <p:spPr>
          <a:xfrm>
            <a:off x="432854" y="6501159"/>
            <a:ext cx="4279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582C8A1B-FD01-4FEC-BC4C-A4CD3B747067}" type="slidenum">
              <a:rPr lang="zh-CN" alt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pPr algn="ctr"/>
              <a:t>‹#›</a:t>
            </a:fld>
            <a:endParaRPr lang="zh-CN" alt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矩形 8">
            <a:hlinkClick r:id="" action="ppaction://hlinkshowjump?jump=previousslide"/>
          </p:cNvPr>
          <p:cNvSpPr/>
          <p:nvPr userDrawn="1"/>
        </p:nvSpPr>
        <p:spPr>
          <a:xfrm>
            <a:off x="-1" y="6280397"/>
            <a:ext cx="459107" cy="368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>
            <a:hlinkClick r:id="" action="ppaction://hlinkshowjump?jump=nextslide"/>
          </p:cNvPr>
          <p:cNvSpPr/>
          <p:nvPr userDrawn="1"/>
        </p:nvSpPr>
        <p:spPr>
          <a:xfrm>
            <a:off x="834588" y="6280397"/>
            <a:ext cx="459107" cy="368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file:///D:\&#20849;&#20139;\&#25919;&#27835;2017\&#32771;&#21521;&#19968;.tif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file:///D:\&#20849;&#20139;\&#25919;&#27835;2017\&#32771;&#21521;&#20108;.tif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226537" y="2492896"/>
            <a:ext cx="11647294" cy="1523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ts val="1700"/>
              </a:spcBef>
              <a:spcAft>
                <a:spcPts val="1650"/>
              </a:spcAft>
            </a:pPr>
            <a:r>
              <a:rPr lang="zh-CN" altLang="zh-CN" sz="3600" b="1" kern="2200" dirty="0">
                <a:ea typeface="方正小标宋_GBK"/>
                <a:cs typeface="Times New Roman"/>
              </a:rPr>
              <a:t>第二课　我国公民的政治参与</a:t>
            </a:r>
            <a:endParaRPr lang="zh-CN" altLang="zh-CN" sz="2800" b="1" kern="2200" dirty="0">
              <a:ea typeface="方正小标宋_GBK"/>
              <a:cs typeface="Times New Roman"/>
            </a:endParaRPr>
          </a:p>
          <a:p>
            <a:pPr algn="ctr">
              <a:spcBef>
                <a:spcPts val="1300"/>
              </a:spcBef>
              <a:spcAft>
                <a:spcPts val="1300"/>
              </a:spcAft>
            </a:pPr>
            <a:r>
              <a:rPr lang="zh-CN" altLang="zh-CN" sz="3200" b="1" kern="100" dirty="0">
                <a:latin typeface="Times New Roman"/>
                <a:ea typeface="黑体"/>
              </a:rPr>
              <a:t>课时</a:t>
            </a:r>
            <a:r>
              <a:rPr lang="en-US" altLang="zh-CN" sz="3200" b="1" kern="100" dirty="0">
                <a:latin typeface="Times New Roman"/>
                <a:ea typeface="黑体"/>
              </a:rPr>
              <a:t>1</a:t>
            </a:r>
            <a:r>
              <a:rPr lang="zh-CN" altLang="zh-CN" sz="3200" b="1" kern="100" dirty="0">
                <a:latin typeface="Times New Roman"/>
                <a:ea typeface="黑体"/>
              </a:rPr>
              <a:t>　民主选举：投出理性一票</a:t>
            </a:r>
            <a:endParaRPr lang="zh-CN" altLang="zh-CN" sz="3200" b="1" kern="100" dirty="0">
              <a:effectLst/>
              <a:latin typeface="Times New Roman"/>
              <a:ea typeface="黑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2657980"/>
              </p:ext>
            </p:extLst>
          </p:nvPr>
        </p:nvGraphicFramePr>
        <p:xfrm>
          <a:off x="335360" y="836712"/>
          <a:ext cx="11593288" cy="5280660"/>
        </p:xfrm>
        <a:graphic>
          <a:graphicData uri="http://schemas.openxmlformats.org/drawingml/2006/table">
            <a:tbl>
              <a:tblPr/>
              <a:tblGrid>
                <a:gridCol w="2808312"/>
                <a:gridCol w="3960440"/>
                <a:gridCol w="4824536"/>
              </a:tblGrid>
              <a:tr h="88810">
                <a:tc>
                  <a:txBody>
                    <a:bodyPr/>
                    <a:lstStyle/>
                    <a:p>
                      <a:pPr marL="252000" indent="-457200"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100" b="1" kern="100" baseline="0">
                          <a:effectLst/>
                          <a:latin typeface="Times New Roman"/>
                          <a:ea typeface="黑体"/>
                          <a:cs typeface="Times New Roman"/>
                        </a:rPr>
                        <a:t>学习目标</a:t>
                      </a:r>
                      <a:endParaRPr lang="zh-CN" sz="21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18131" marR="181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00" indent="-457200"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100" b="1" kern="100" baseline="0">
                          <a:effectLst/>
                          <a:latin typeface="Times New Roman"/>
                          <a:ea typeface="黑体"/>
                          <a:cs typeface="Times New Roman"/>
                        </a:rPr>
                        <a:t>核心素养</a:t>
                      </a:r>
                      <a:endParaRPr lang="zh-CN" sz="21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18131" marR="181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00" indent="-457200"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100" b="1" kern="100" baseline="0">
                          <a:effectLst/>
                          <a:latin typeface="Times New Roman"/>
                          <a:ea typeface="黑体"/>
                          <a:cs typeface="Times New Roman"/>
                        </a:rPr>
                        <a:t>要点晨背</a:t>
                      </a:r>
                      <a:endParaRPr lang="zh-CN" sz="21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18131" marR="181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5486">
                <a:tc>
                  <a:txBody>
                    <a:bodyPr/>
                    <a:lstStyle/>
                    <a:p>
                      <a:pPr marL="252000" indent="-457200"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en-US" sz="2100" b="1" kern="100" baseline="0" dirty="0">
                          <a:effectLst/>
                          <a:latin typeface="Times New Roman"/>
                          <a:cs typeface="Courier New"/>
                        </a:rPr>
                        <a:t>1.</a:t>
                      </a:r>
                      <a:r>
                        <a:rPr lang="zh-CN" sz="2100" b="1" kern="100" baseline="0" dirty="0">
                          <a:effectLst/>
                          <a:latin typeface="Times New Roman"/>
                          <a:cs typeface="Times New Roman"/>
                        </a:rPr>
                        <a:t>识记四种选举方式的含义。</a:t>
                      </a:r>
                      <a:endParaRPr lang="zh-CN" sz="2100" kern="100" baseline="0" dirty="0">
                        <a:effectLst/>
                        <a:latin typeface="宋体"/>
                        <a:cs typeface="Courier New"/>
                      </a:endParaRPr>
                    </a:p>
                    <a:p>
                      <a:pPr marL="252000" indent="-457200"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en-US" sz="2100" b="1" kern="100" baseline="0" dirty="0">
                          <a:effectLst/>
                          <a:latin typeface="Times New Roman"/>
                          <a:cs typeface="Courier New"/>
                        </a:rPr>
                        <a:t>2.</a:t>
                      </a:r>
                      <a:r>
                        <a:rPr lang="zh-CN" sz="2100" b="1" kern="100" baseline="0" dirty="0">
                          <a:effectLst/>
                          <a:latin typeface="Times New Roman"/>
                          <a:cs typeface="Times New Roman"/>
                        </a:rPr>
                        <a:t>理解四种选举方式各自的优缺点。</a:t>
                      </a:r>
                      <a:r>
                        <a:rPr lang="en-US" sz="2100" b="1" kern="100" baseline="0" dirty="0">
                          <a:effectLst/>
                          <a:latin typeface="Times New Roman"/>
                          <a:cs typeface="Courier New"/>
                        </a:rPr>
                        <a:t>(</a:t>
                      </a:r>
                      <a:r>
                        <a:rPr lang="zh-CN" sz="2100" b="1" kern="100" baseline="0" dirty="0">
                          <a:effectLst/>
                          <a:latin typeface="Times New Roman"/>
                          <a:cs typeface="Times New Roman"/>
                        </a:rPr>
                        <a:t>重点</a:t>
                      </a:r>
                      <a:r>
                        <a:rPr lang="en-US" sz="2100" b="1" kern="100" baseline="0" dirty="0">
                          <a:effectLst/>
                          <a:latin typeface="Times New Roman"/>
                          <a:cs typeface="Courier New"/>
                        </a:rPr>
                        <a:t>)</a:t>
                      </a:r>
                      <a:endParaRPr lang="zh-CN" sz="2100" kern="100" baseline="0" dirty="0">
                        <a:effectLst/>
                        <a:latin typeface="宋体"/>
                        <a:cs typeface="Courier New"/>
                      </a:endParaRPr>
                    </a:p>
                    <a:p>
                      <a:pPr marL="252000" indent="-457200"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en-US" sz="2100" b="1" kern="100" baseline="0" dirty="0">
                          <a:effectLst/>
                          <a:latin typeface="Times New Roman"/>
                          <a:cs typeface="Courier New"/>
                        </a:rPr>
                        <a:t>3.</a:t>
                      </a:r>
                      <a:r>
                        <a:rPr lang="zh-CN" sz="2100" b="1" kern="100" baseline="0" dirty="0">
                          <a:effectLst/>
                          <a:latin typeface="Times New Roman"/>
                          <a:cs typeface="Times New Roman"/>
                        </a:rPr>
                        <a:t>结合生活实际说明制约选举方式选择的因素。</a:t>
                      </a:r>
                      <a:r>
                        <a:rPr lang="en-US" sz="2100" b="1" kern="100" baseline="0" dirty="0">
                          <a:effectLst/>
                          <a:latin typeface="Times New Roman"/>
                          <a:cs typeface="Courier New"/>
                        </a:rPr>
                        <a:t>(</a:t>
                      </a:r>
                      <a:r>
                        <a:rPr lang="zh-CN" sz="2100" b="1" kern="100" baseline="0" dirty="0">
                          <a:effectLst/>
                          <a:latin typeface="Times New Roman"/>
                          <a:cs typeface="Times New Roman"/>
                        </a:rPr>
                        <a:t>难点</a:t>
                      </a:r>
                      <a:r>
                        <a:rPr lang="en-US" sz="2100" b="1" kern="100" baseline="0" dirty="0">
                          <a:effectLst/>
                          <a:latin typeface="Times New Roman"/>
                          <a:cs typeface="Courier New"/>
                        </a:rPr>
                        <a:t>)</a:t>
                      </a:r>
                      <a:endParaRPr lang="zh-CN" sz="2100" kern="100" baseline="0" dirty="0">
                        <a:effectLst/>
                        <a:latin typeface="宋体"/>
                        <a:cs typeface="Courier New"/>
                      </a:endParaRPr>
                    </a:p>
                    <a:p>
                      <a:pPr marL="252000" indent="-457200"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en-US" sz="2100" b="1" kern="100" baseline="0" dirty="0">
                          <a:effectLst/>
                          <a:latin typeface="Times New Roman"/>
                          <a:cs typeface="Courier New"/>
                        </a:rPr>
                        <a:t>4.</a:t>
                      </a:r>
                      <a:r>
                        <a:rPr lang="zh-CN" sz="2100" b="1" kern="100" baseline="0" dirty="0">
                          <a:effectLst/>
                          <a:latin typeface="Times New Roman"/>
                          <a:cs typeface="Times New Roman"/>
                        </a:rPr>
                        <a:t>深刻理解珍惜选举权利的重要性及如何行使选举权利。</a:t>
                      </a:r>
                      <a:r>
                        <a:rPr lang="en-US" sz="2100" b="1" kern="100" baseline="0" dirty="0">
                          <a:effectLst/>
                          <a:latin typeface="Times New Roman"/>
                          <a:cs typeface="Courier New"/>
                        </a:rPr>
                        <a:t>(</a:t>
                      </a:r>
                      <a:r>
                        <a:rPr lang="zh-CN" sz="2100" b="1" kern="100" baseline="0" dirty="0">
                          <a:effectLst/>
                          <a:latin typeface="Times New Roman"/>
                          <a:cs typeface="Times New Roman"/>
                        </a:rPr>
                        <a:t>重点</a:t>
                      </a:r>
                      <a:r>
                        <a:rPr lang="en-US" sz="2100" b="1" kern="100" baseline="0" dirty="0">
                          <a:effectLst/>
                          <a:latin typeface="Times New Roman"/>
                          <a:cs typeface="Courier New"/>
                        </a:rPr>
                        <a:t>)</a:t>
                      </a:r>
                      <a:endParaRPr lang="zh-CN" sz="2100" kern="100" baseline="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18131" marR="181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00" indent="-457200"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en-US" sz="2100" b="1" kern="100" baseline="0">
                          <a:effectLst/>
                          <a:latin typeface="Times New Roman"/>
                          <a:cs typeface="Courier New"/>
                        </a:rPr>
                        <a:t>1.</a:t>
                      </a:r>
                      <a:r>
                        <a:rPr lang="zh-CN" sz="2100" b="1" kern="100" baseline="0">
                          <a:effectLst/>
                          <a:latin typeface="Times New Roman"/>
                          <a:cs typeface="Times New Roman"/>
                        </a:rPr>
                        <a:t>政治认同：明确我国实行直接选举和间接选择相结合的方式。</a:t>
                      </a:r>
                      <a:endParaRPr lang="zh-CN" sz="2100" kern="100" baseline="0">
                        <a:effectLst/>
                        <a:latin typeface="宋体"/>
                        <a:cs typeface="Courier New"/>
                      </a:endParaRPr>
                    </a:p>
                    <a:p>
                      <a:pPr marL="252000" indent="-457200"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en-US" sz="2100" b="1" kern="100" baseline="0">
                          <a:effectLst/>
                          <a:latin typeface="Times New Roman"/>
                          <a:cs typeface="Courier New"/>
                        </a:rPr>
                        <a:t>2.</a:t>
                      </a:r>
                      <a:r>
                        <a:rPr lang="zh-CN" sz="2100" b="1" kern="100" baseline="0">
                          <a:effectLst/>
                          <a:latin typeface="Times New Roman"/>
                          <a:cs typeface="Times New Roman"/>
                        </a:rPr>
                        <a:t>科学精神：科学分析影响选举方式的因素。</a:t>
                      </a:r>
                      <a:endParaRPr lang="zh-CN" sz="2100" kern="100" baseline="0">
                        <a:effectLst/>
                        <a:latin typeface="宋体"/>
                        <a:cs typeface="Courier New"/>
                      </a:endParaRPr>
                    </a:p>
                    <a:p>
                      <a:pPr marL="252000" indent="-457200"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en-US" sz="2100" b="1" kern="100" baseline="0">
                          <a:effectLst/>
                          <a:latin typeface="Times New Roman"/>
                          <a:cs typeface="Courier New"/>
                        </a:rPr>
                        <a:t>3.</a:t>
                      </a:r>
                      <a:r>
                        <a:rPr lang="zh-CN" sz="2100" b="1" kern="100" baseline="0">
                          <a:effectLst/>
                          <a:latin typeface="Times New Roman"/>
                          <a:cs typeface="Times New Roman"/>
                        </a:rPr>
                        <a:t>法治意识：依法行使选举权利。</a:t>
                      </a:r>
                      <a:endParaRPr lang="zh-CN" sz="2100" kern="100" baseline="0">
                        <a:effectLst/>
                        <a:latin typeface="宋体"/>
                        <a:cs typeface="Courier New"/>
                      </a:endParaRPr>
                    </a:p>
                    <a:p>
                      <a:pPr marL="252000" indent="-457200"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en-US" sz="2100" b="1" kern="100" baseline="0">
                          <a:effectLst/>
                          <a:latin typeface="Times New Roman"/>
                          <a:cs typeface="Courier New"/>
                        </a:rPr>
                        <a:t>4.</a:t>
                      </a:r>
                      <a:r>
                        <a:rPr lang="zh-CN" sz="2100" b="1" kern="100" baseline="0">
                          <a:effectLst/>
                          <a:latin typeface="Times New Roman"/>
                          <a:cs typeface="Times New Roman"/>
                        </a:rPr>
                        <a:t>公共参与：珍惜选举权利，理性投票。</a:t>
                      </a:r>
                      <a:endParaRPr lang="zh-CN" sz="21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18131" marR="181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00" indent="-457200"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en-US" sz="2100" b="1" kern="100" baseline="0" dirty="0">
                          <a:effectLst/>
                          <a:latin typeface="Times New Roman"/>
                          <a:cs typeface="Courier New"/>
                        </a:rPr>
                        <a:t>1.</a:t>
                      </a:r>
                      <a:r>
                        <a:rPr lang="zh-CN" sz="2100" b="1" kern="100" baseline="0" dirty="0">
                          <a:effectLst/>
                          <a:latin typeface="Times New Roman"/>
                          <a:cs typeface="Times New Roman"/>
                        </a:rPr>
                        <a:t>从选民角度看，选举方式主要包括直接选举和间接选举；从被选举人角度看，选举方式有等额选举和差额选举。</a:t>
                      </a:r>
                      <a:endParaRPr lang="zh-CN" sz="2100" kern="100" baseline="0" dirty="0">
                        <a:effectLst/>
                        <a:latin typeface="宋体"/>
                        <a:cs typeface="Courier New"/>
                      </a:endParaRPr>
                    </a:p>
                    <a:p>
                      <a:pPr marL="252000" indent="-457200"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en-US" sz="2100" b="1" kern="100" baseline="0" dirty="0">
                          <a:effectLst/>
                          <a:latin typeface="Times New Roman"/>
                          <a:cs typeface="Courier New"/>
                        </a:rPr>
                        <a:t>2.</a:t>
                      </a:r>
                      <a:r>
                        <a:rPr lang="zh-CN" sz="2100" b="1" kern="100" baseline="0" dirty="0">
                          <a:effectLst/>
                          <a:latin typeface="Times New Roman"/>
                          <a:cs typeface="Times New Roman"/>
                        </a:rPr>
                        <a:t>我国将在相当长的一段时间内，采用直接选举与间接选举相结合的选举方式。它体现了我国的国家性质，并与经济发展、社会进步状况相适应。</a:t>
                      </a:r>
                      <a:endParaRPr lang="zh-CN" sz="2100" kern="100" baseline="0" dirty="0">
                        <a:effectLst/>
                        <a:latin typeface="宋体"/>
                        <a:cs typeface="Courier New"/>
                      </a:endParaRPr>
                    </a:p>
                    <a:p>
                      <a:pPr marL="252000" indent="-457200"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en-US" sz="2100" b="1" kern="100" baseline="0" dirty="0">
                          <a:effectLst/>
                          <a:latin typeface="Times New Roman"/>
                          <a:cs typeface="Courier New"/>
                        </a:rPr>
                        <a:t>3.</a:t>
                      </a:r>
                      <a:r>
                        <a:rPr lang="zh-CN" sz="2100" b="1" kern="100" baseline="0" dirty="0">
                          <a:effectLst/>
                          <a:latin typeface="Times New Roman"/>
                          <a:cs typeface="Times New Roman"/>
                        </a:rPr>
                        <a:t>公民要珍惜自己的选举权利，在理性思考的基础上审慎投票。</a:t>
                      </a:r>
                      <a:endParaRPr lang="zh-CN" sz="2100" kern="100" baseline="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18131" marR="181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1"/>
          <p:cNvSpPr>
            <a:spLocks noChangeArrowheads="1"/>
          </p:cNvSpPr>
          <p:nvPr/>
        </p:nvSpPr>
        <p:spPr bwMode="auto">
          <a:xfrm>
            <a:off x="410807" y="1052736"/>
            <a:ext cx="10588449" cy="616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  <a:tabLst>
                <a:tab pos="1890395" algn="l"/>
                <a:tab pos="2700655" algn="l"/>
              </a:tabLst>
            </a:pPr>
            <a:r>
              <a:rPr lang="en-US" altLang="zh-CN" sz="2600" b="1" kern="100" dirty="0">
                <a:latin typeface="Times New Roman"/>
                <a:ea typeface="黑体"/>
              </a:rPr>
              <a:t>[</a:t>
            </a:r>
            <a:r>
              <a:rPr lang="zh-CN" altLang="zh-CN" sz="2600" b="1" kern="100" dirty="0">
                <a:latin typeface="Times New Roman"/>
                <a:ea typeface="黑体"/>
                <a:cs typeface="Times New Roman"/>
              </a:rPr>
              <a:t>学新知</a:t>
            </a:r>
            <a:r>
              <a:rPr lang="en-US" altLang="zh-CN" sz="2600" b="1" kern="100" dirty="0">
                <a:latin typeface="Times New Roman"/>
                <a:ea typeface="黑体"/>
              </a:rPr>
              <a:t>]</a:t>
            </a:r>
            <a:endParaRPr lang="zh-CN" altLang="zh-CN" sz="2600" kern="100" dirty="0">
              <a:effectLst/>
              <a:latin typeface="宋体"/>
              <a:cs typeface="Courier New"/>
            </a:endParaRPr>
          </a:p>
        </p:txBody>
      </p:sp>
      <p:pic>
        <p:nvPicPr>
          <p:cNvPr id="3074" name="Picture 2" descr="自主学习篇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756" y="615378"/>
            <a:ext cx="11420291" cy="459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9147644"/>
              </p:ext>
            </p:extLst>
          </p:nvPr>
        </p:nvGraphicFramePr>
        <p:xfrm>
          <a:off x="577847" y="5733384"/>
          <a:ext cx="10738698" cy="548640"/>
        </p:xfrm>
        <a:graphic>
          <a:graphicData uri="http://schemas.openxmlformats.org/drawingml/2006/table">
            <a:tbl>
              <a:tblPr/>
              <a:tblGrid>
                <a:gridCol w="10738698"/>
              </a:tblGrid>
              <a:tr h="5486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altLang="zh-CN" sz="2400" b="1" kern="100" dirty="0" smtClean="0">
                          <a:effectLst/>
                          <a:latin typeface="Times New Roman"/>
                          <a:ea typeface="黑体"/>
                          <a:cs typeface="Times New Roman"/>
                        </a:rPr>
                        <a:t>小提示：</a:t>
                      </a:r>
                      <a:r>
                        <a:rPr lang="zh-CN" altLang="zh-CN" sz="2400" b="1" kern="100" dirty="0" smtClean="0">
                          <a:effectLst/>
                          <a:latin typeface="Times New Roman"/>
                          <a:ea typeface="仿宋_GB2312"/>
                          <a:cs typeface="Times New Roman"/>
                        </a:rPr>
                        <a:t>四种选举方式各有优点和局限性，不能简单地说哪一种选举方式好。</a:t>
                      </a:r>
                      <a:endParaRPr lang="zh-CN" altLang="zh-CN" sz="1050" kern="10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矩形 1"/>
          <p:cNvSpPr>
            <a:spLocks noChangeArrowheads="1"/>
          </p:cNvSpPr>
          <p:nvPr/>
        </p:nvSpPr>
        <p:spPr bwMode="auto">
          <a:xfrm>
            <a:off x="263352" y="1700808"/>
            <a:ext cx="11763767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1</a:t>
            </a:r>
            <a:r>
              <a:rPr lang="en-US" altLang="zh-CN" sz="2400" b="1" kern="100" dirty="0">
                <a:latin typeface="Times New Roman"/>
                <a:cs typeface="Courier New"/>
              </a:rPr>
              <a:t>.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主要的选举方式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(1)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直接选举：由选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民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选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举的方式。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(2)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间接选举：先由选民选出自己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的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，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再由他们代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表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选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举的方式。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 smtClean="0">
                <a:latin typeface="Times New Roman"/>
                <a:cs typeface="Courier New"/>
              </a:rPr>
              <a:t>(3)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等额选举：正式候选人名额与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相等，可以比较充分地考虑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的合理性。</a:t>
            </a:r>
            <a:endParaRPr lang="zh-CN" altLang="zh-CN" sz="1050" kern="100" dirty="0" smtClean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 smtClean="0">
                <a:latin typeface="Times New Roman"/>
                <a:cs typeface="Courier New"/>
              </a:rPr>
              <a:t>(</a:t>
            </a:r>
            <a:r>
              <a:rPr lang="en-US" altLang="zh-CN" sz="2400" b="1" kern="100" dirty="0">
                <a:latin typeface="Times New Roman"/>
                <a:cs typeface="Courier New"/>
              </a:rPr>
              <a:t>4)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差额选举：确定的正式候选人名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额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应</a:t>
            </a:r>
            <a:r>
              <a:rPr lang="zh-CN" altLang="zh-CN" sz="2400" b="1" kern="100" dirty="0">
                <a:latin typeface="Times New Roman"/>
                <a:cs typeface="Times New Roman"/>
              </a:rPr>
              <a:t>选名额，在候选人之间形成相应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的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，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为选民行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使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提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供了选择的余地。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28359" y="2332911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cs typeface="Times New Roman"/>
              </a:rPr>
              <a:t>直接投票</a:t>
            </a:r>
            <a:endParaRPr lang="zh-CN" altLang="en-US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5292575" y="2866584"/>
            <a:ext cx="8034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cs typeface="Times New Roman"/>
              </a:rPr>
              <a:t>代表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343374" y="2866584"/>
            <a:ext cx="8034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>
                <a:solidFill>
                  <a:srgbClr val="FF0000"/>
                </a:solidFill>
                <a:latin typeface="Times New Roman"/>
                <a:cs typeface="Times New Roman"/>
              </a:rPr>
              <a:t>选民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956687" y="3429000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>
                <a:solidFill>
                  <a:srgbClr val="FF0000"/>
                </a:solidFill>
                <a:latin typeface="Times New Roman"/>
                <a:cs typeface="Times New Roman"/>
              </a:rPr>
              <a:t>应选名额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097384" y="3430447"/>
            <a:ext cx="17315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cs typeface="Times New Roman"/>
              </a:rPr>
              <a:t>当选者结构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903504" y="4495472"/>
            <a:ext cx="8034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>
                <a:solidFill>
                  <a:srgbClr val="FF0000"/>
                </a:solidFill>
                <a:latin typeface="Times New Roman"/>
                <a:cs typeface="Times New Roman"/>
              </a:rPr>
              <a:t>多于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9231" y="5055567"/>
            <a:ext cx="8034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>
                <a:solidFill>
                  <a:srgbClr val="FF0000"/>
                </a:solidFill>
                <a:latin typeface="Times New Roman"/>
                <a:cs typeface="Times New Roman"/>
              </a:rPr>
              <a:t>竞争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531008" y="5055567"/>
            <a:ext cx="1112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>
                <a:solidFill>
                  <a:srgbClr val="FF0000"/>
                </a:solidFill>
                <a:latin typeface="Times New Roman"/>
                <a:cs typeface="Times New Roman"/>
              </a:rPr>
              <a:t>选举权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63043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9" grpId="0"/>
      <p:bldP spid="10" grpId="0"/>
      <p:bldP spid="11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249687" y="908720"/>
            <a:ext cx="11647294" cy="168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2</a:t>
            </a:r>
            <a:r>
              <a:rPr lang="en-US" altLang="zh-CN" sz="2400" b="1" kern="100" dirty="0">
                <a:latin typeface="Times New Roman"/>
                <a:cs typeface="Courier New"/>
              </a:rPr>
              <a:t>.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我国实行的选举方式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(1)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我国实行直接选举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与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相</a:t>
            </a:r>
            <a:r>
              <a:rPr lang="zh-CN" altLang="zh-CN" sz="2400" b="1" kern="100" dirty="0">
                <a:latin typeface="Times New Roman"/>
                <a:cs typeface="Times New Roman"/>
              </a:rPr>
              <a:t>结合的选举方式。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(2)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选举方式的选择必须体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现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，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并与经济发展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、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相</a:t>
            </a:r>
            <a:r>
              <a:rPr lang="zh-CN" altLang="zh-CN" sz="2400" b="1" kern="100" dirty="0">
                <a:latin typeface="Times New Roman"/>
                <a:cs typeface="Times New Roman"/>
              </a:rPr>
              <a:t>适应。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815272" y="1515848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>
                <a:solidFill>
                  <a:srgbClr val="FF0000"/>
                </a:solidFill>
                <a:latin typeface="Times New Roman"/>
                <a:cs typeface="Times New Roman"/>
              </a:rPr>
              <a:t>间接选举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543448" y="2075943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>
                <a:solidFill>
                  <a:srgbClr val="FF0000"/>
                </a:solidFill>
                <a:latin typeface="Times New Roman"/>
                <a:cs typeface="Times New Roman"/>
              </a:rPr>
              <a:t>国家性质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735577" y="2075943"/>
            <a:ext cx="2040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cs typeface="Times New Roman"/>
              </a:rPr>
              <a:t>社会进步状况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81522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表格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702602"/>
              </p:ext>
            </p:extLst>
          </p:nvPr>
        </p:nvGraphicFramePr>
        <p:xfrm>
          <a:off x="637040" y="3933056"/>
          <a:ext cx="10738698" cy="1152128"/>
        </p:xfrm>
        <a:graphic>
          <a:graphicData uri="http://schemas.openxmlformats.org/drawingml/2006/table">
            <a:tbl>
              <a:tblPr/>
              <a:tblGrid>
                <a:gridCol w="10738698"/>
              </a:tblGrid>
              <a:tr h="115212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altLang="zh-CN" sz="2400" b="1" kern="100" dirty="0" smtClean="0">
                          <a:effectLst/>
                          <a:latin typeface="Times New Roman"/>
                          <a:ea typeface="黑体"/>
                          <a:cs typeface="Times New Roman"/>
                        </a:rPr>
                        <a:t>小提示：</a:t>
                      </a:r>
                      <a:r>
                        <a:rPr lang="zh-CN" altLang="zh-CN" sz="2400" b="1" kern="100" dirty="0" smtClean="0">
                          <a:effectLst/>
                          <a:latin typeface="Times New Roman"/>
                          <a:ea typeface="仿宋_GB2312"/>
                          <a:cs typeface="Times New Roman"/>
                        </a:rPr>
                        <a:t>选举是政治文明的重要标志，是人民当家作主权利、实现自身利益的重要保证。</a:t>
                      </a:r>
                      <a:endParaRPr lang="zh-CN" altLang="zh-CN" sz="1050" kern="10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249687" y="998726"/>
            <a:ext cx="11647294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3</a:t>
            </a:r>
            <a:r>
              <a:rPr lang="en-US" altLang="zh-CN" sz="2400" b="1" kern="100" dirty="0">
                <a:latin typeface="Times New Roman"/>
                <a:cs typeface="Courier New"/>
              </a:rPr>
              <a:t>.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珍惜自己的选举权利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(1)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选民参加选举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的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和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，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是影响选举效果的重要因素。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(2)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是否积极参加选举，是衡量公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民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、</a:t>
            </a:r>
            <a:r>
              <a:rPr lang="zh-CN" altLang="zh-CN" sz="2400" b="1" kern="100" dirty="0">
                <a:latin typeface="Times New Roman"/>
                <a:cs typeface="Times New Roman"/>
              </a:rPr>
              <a:t>责任感的重要尺度。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(3)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怎样行使选举权利，如何投出自己神圣的一票，是公民政治参与能力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和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________</a:t>
            </a: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 smtClean="0">
                <a:latin typeface="Times New Roman"/>
                <a:cs typeface="Times New Roman"/>
              </a:rPr>
              <a:t>高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低的体现。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194463" y="1615152"/>
            <a:ext cx="8034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>
                <a:solidFill>
                  <a:srgbClr val="FF0000"/>
                </a:solidFill>
                <a:latin typeface="Times New Roman"/>
                <a:cs typeface="Times New Roman"/>
              </a:rPr>
              <a:t>态度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44503" y="1615152"/>
            <a:ext cx="8034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cs typeface="Times New Roman"/>
              </a:rPr>
              <a:t>能力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25096" y="2175247"/>
            <a:ext cx="1112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>
                <a:solidFill>
                  <a:srgbClr val="FF0000"/>
                </a:solidFill>
                <a:latin typeface="Times New Roman"/>
                <a:cs typeface="Times New Roman"/>
              </a:rPr>
              <a:t>参与感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407160" y="2724015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cs typeface="Times New Roman"/>
              </a:rPr>
              <a:t>政治素养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87759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249687" y="908720"/>
            <a:ext cx="11647294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4.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行使选举权利的要求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>
              <a:lnSpc>
                <a:spcPct val="150000"/>
              </a:lnSpc>
              <a:tabLst>
                <a:tab pos="2400300" algn="l"/>
              </a:tabLst>
            </a:pPr>
            <a:r>
              <a:rPr lang="zh-CN" altLang="zh-CN" sz="2400" b="1" kern="100" dirty="0">
                <a:latin typeface="Times New Roman"/>
                <a:cs typeface="Times New Roman"/>
              </a:rPr>
              <a:t>公民行使选举权利应出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于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，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以人民利益为重；要了解候选人的品德和能力表现，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在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__________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的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基础上审慎投票。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103304" y="1540823"/>
            <a:ext cx="8034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cs typeface="Times New Roman"/>
              </a:rPr>
              <a:t>公心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05464" y="2103239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>
                <a:solidFill>
                  <a:srgbClr val="FF0000"/>
                </a:solidFill>
                <a:latin typeface="Times New Roman"/>
                <a:cs typeface="Times New Roman"/>
              </a:rPr>
              <a:t>理性思考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59343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1"/>
          <p:cNvSpPr>
            <a:spLocks noChangeArrowheads="1"/>
          </p:cNvSpPr>
          <p:nvPr/>
        </p:nvSpPr>
        <p:spPr bwMode="auto">
          <a:xfrm>
            <a:off x="764135" y="829668"/>
            <a:ext cx="10588449" cy="616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</a:pPr>
            <a:r>
              <a:rPr lang="en-US" altLang="zh-CN" sz="2600" b="1" kern="100" dirty="0">
                <a:latin typeface="Times New Roman"/>
                <a:ea typeface="黑体"/>
              </a:rPr>
              <a:t>[</a:t>
            </a:r>
            <a:r>
              <a:rPr lang="zh-CN" altLang="zh-CN" sz="2600" b="1" kern="100" dirty="0">
                <a:latin typeface="Times New Roman"/>
                <a:ea typeface="黑体"/>
                <a:cs typeface="Times New Roman"/>
              </a:rPr>
              <a:t>练疑难</a:t>
            </a:r>
            <a:r>
              <a:rPr lang="en-US" altLang="zh-CN" sz="2600" b="1" kern="100" dirty="0">
                <a:latin typeface="Times New Roman"/>
                <a:ea typeface="黑体"/>
              </a:rPr>
              <a:t>]</a:t>
            </a:r>
            <a:endParaRPr lang="zh-CN" altLang="zh-CN" sz="2600" kern="100" dirty="0">
              <a:effectLst/>
              <a:latin typeface="宋体"/>
              <a:cs typeface="Courier New"/>
            </a:endParaRPr>
          </a:p>
        </p:txBody>
      </p:sp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249687" y="1700624"/>
            <a:ext cx="11647294" cy="22382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1.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判一判：</a:t>
            </a:r>
            <a:r>
              <a:rPr lang="en-US" altLang="zh-CN" sz="2400" b="1" kern="100" dirty="0">
                <a:latin typeface="Times New Roman"/>
                <a:cs typeface="Courier New"/>
              </a:rPr>
              <a:t>(1)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在选民较多、分布较广情况下，适宜采用间接选举方式。</a:t>
            </a:r>
            <a:r>
              <a:rPr lang="en-US" altLang="zh-CN" sz="2400" b="1" kern="100" dirty="0">
                <a:latin typeface="Times New Roman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　　</a:t>
            </a:r>
            <a:r>
              <a:rPr lang="en-US" altLang="zh-CN" sz="2400" b="1" kern="100" dirty="0">
                <a:latin typeface="Times New Roman"/>
                <a:cs typeface="Courier New"/>
              </a:rPr>
              <a:t>)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(2)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我国采用等额选举与间接选举相结合的选举方式。</a:t>
            </a:r>
            <a:r>
              <a:rPr lang="en-US" altLang="zh-CN" sz="2400" b="1" kern="100" dirty="0">
                <a:latin typeface="Times New Roman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　　</a:t>
            </a:r>
            <a:r>
              <a:rPr lang="en-US" altLang="zh-CN" sz="2400" b="1" kern="100" dirty="0">
                <a:latin typeface="Times New Roman"/>
                <a:cs typeface="Courier New"/>
              </a:rPr>
              <a:t>)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(3)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选举就是投票，不需要有多高的素质和能力。</a:t>
            </a:r>
            <a:r>
              <a:rPr lang="en-US" altLang="zh-CN" sz="2400" b="1" kern="100" dirty="0">
                <a:latin typeface="Times New Roman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　　</a:t>
            </a:r>
            <a:r>
              <a:rPr lang="en-US" altLang="zh-CN" sz="2400" b="1" kern="100" dirty="0">
                <a:latin typeface="Times New Roman"/>
                <a:cs typeface="Courier New"/>
              </a:rPr>
              <a:t>)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(4)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谁人缘好，谁给我好处多，我就投票给谁。</a:t>
            </a:r>
            <a:r>
              <a:rPr lang="en-US" altLang="zh-CN" sz="2400" b="1" kern="100" dirty="0">
                <a:latin typeface="Times New Roman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　　</a:t>
            </a:r>
            <a:r>
              <a:rPr lang="en-US" altLang="zh-CN" sz="2400" b="1" kern="100" dirty="0" smtClean="0">
                <a:latin typeface="Times New Roman"/>
                <a:cs typeface="Courier New"/>
              </a:rPr>
              <a:t>) 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984432" y="1817528"/>
            <a:ext cx="4940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 dirty="0">
                <a:solidFill>
                  <a:srgbClr val="FF0000"/>
                </a:solidFill>
                <a:latin typeface="+mn-ea"/>
                <a:cs typeface="Times New Roman"/>
              </a:rPr>
              <a:t>√</a:t>
            </a:r>
            <a:endParaRPr lang="zh-CN" altLang="en-US" sz="2400" b="1" kern="100" dirty="0">
              <a:solidFill>
                <a:srgbClr val="FF0000"/>
              </a:solidFill>
              <a:latin typeface="+mn-ea"/>
              <a:cs typeface="Times New Roman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837840" y="2391271"/>
            <a:ext cx="4940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>
                <a:solidFill>
                  <a:srgbClr val="FF0000"/>
                </a:solidFill>
                <a:latin typeface="Times New Roman"/>
                <a:cs typeface="Times New Roman"/>
              </a:rPr>
              <a:t>×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217064" y="2924944"/>
            <a:ext cx="4940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cs typeface="Times New Roman"/>
              </a:rPr>
              <a:t>×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956458" y="3487360"/>
            <a:ext cx="4940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>
                <a:solidFill>
                  <a:srgbClr val="FF0000"/>
                </a:solidFill>
                <a:latin typeface="Times New Roman"/>
                <a:cs typeface="Times New Roman"/>
              </a:rPr>
              <a:t>×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82767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249687" y="836712"/>
            <a:ext cx="11647294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2.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连一连：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(1)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省人大代表的选举</a:t>
            </a:r>
            <a:r>
              <a:rPr lang="en-US" altLang="zh-CN" sz="2400" b="1" kern="100" dirty="0">
                <a:latin typeface="Times New Roman"/>
                <a:cs typeface="Courier New"/>
              </a:rPr>
              <a:t>			</a:t>
            </a:r>
            <a:r>
              <a:rPr lang="en-US" altLang="zh-CN" sz="2400" b="1" kern="100" dirty="0" smtClean="0">
                <a:latin typeface="Times New Roman"/>
                <a:cs typeface="Courier New"/>
              </a:rPr>
              <a:t>	A</a:t>
            </a:r>
            <a:r>
              <a:rPr lang="en-US" altLang="zh-CN" sz="2400" b="1" kern="100" dirty="0">
                <a:latin typeface="Times New Roman"/>
                <a:cs typeface="Courier New"/>
              </a:rPr>
              <a:t>.</a:t>
            </a:r>
            <a:r>
              <a:rPr lang="zh-CN" altLang="zh-CN" sz="2400" b="1" kern="100" dirty="0">
                <a:latin typeface="Times New Roman"/>
                <a:cs typeface="Times New Roman"/>
              </a:rPr>
              <a:t>等额选举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(2)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村委会选举</a:t>
            </a:r>
            <a:r>
              <a:rPr lang="en-US" altLang="zh-CN" sz="2400" b="1" kern="100" dirty="0">
                <a:latin typeface="Times New Roman"/>
                <a:cs typeface="Courier New"/>
              </a:rPr>
              <a:t>			</a:t>
            </a:r>
            <a:r>
              <a:rPr lang="en-US" altLang="zh-CN" sz="2400" b="1" kern="100" dirty="0" smtClean="0">
                <a:latin typeface="Times New Roman"/>
                <a:cs typeface="Courier New"/>
              </a:rPr>
              <a:t>			B</a:t>
            </a:r>
            <a:r>
              <a:rPr lang="en-US" altLang="zh-CN" sz="2400" b="1" kern="100" dirty="0">
                <a:latin typeface="Times New Roman"/>
                <a:cs typeface="Courier New"/>
              </a:rPr>
              <a:t>.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差额选举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(3)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考虑当选者结构的合理性</a:t>
            </a:r>
            <a:r>
              <a:rPr lang="en-US" altLang="zh-CN" sz="2400" b="1" kern="100" dirty="0">
                <a:latin typeface="Times New Roman"/>
                <a:cs typeface="Courier New"/>
              </a:rPr>
              <a:t>			C.</a:t>
            </a:r>
            <a:r>
              <a:rPr lang="zh-CN" altLang="zh-CN" sz="2400" b="1" kern="100" dirty="0">
                <a:latin typeface="Times New Roman"/>
                <a:cs typeface="Times New Roman"/>
              </a:rPr>
              <a:t>直接选举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(4)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候选人之间形成相应的竞争　　</a:t>
            </a:r>
            <a:r>
              <a:rPr lang="en-US" altLang="zh-CN" sz="2400" b="1" kern="100" dirty="0">
                <a:latin typeface="Times New Roman"/>
                <a:cs typeface="Courier New"/>
              </a:rPr>
              <a:t>		</a:t>
            </a:r>
            <a:r>
              <a:rPr lang="en-US" altLang="zh-CN" sz="2400" b="1" kern="100" dirty="0" smtClean="0">
                <a:latin typeface="Times New Roman"/>
                <a:cs typeface="Courier New"/>
              </a:rPr>
              <a:t>D</a:t>
            </a:r>
            <a:r>
              <a:rPr lang="en-US" altLang="zh-CN" sz="2400" b="1" kern="100" dirty="0">
                <a:latin typeface="Times New Roman"/>
                <a:cs typeface="Courier New"/>
              </a:rPr>
              <a:t>.</a:t>
            </a:r>
            <a:r>
              <a:rPr lang="zh-CN" altLang="zh-CN" sz="2400" b="1" kern="100" dirty="0">
                <a:latin typeface="Times New Roman"/>
                <a:cs typeface="Times New Roman"/>
              </a:rPr>
              <a:t>间接选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举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 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3575720" y="1700808"/>
            <a:ext cx="3024336" cy="165618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4295800" y="2420888"/>
            <a:ext cx="2304256" cy="43204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V="1">
            <a:off x="4367808" y="1772816"/>
            <a:ext cx="2232248" cy="108012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 flipV="1">
            <a:off x="4727848" y="2276872"/>
            <a:ext cx="1872208" cy="108012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2767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"/>
          <p:cNvSpPr>
            <a:spLocks noChangeArrowheads="1"/>
          </p:cNvSpPr>
          <p:nvPr/>
        </p:nvSpPr>
        <p:spPr bwMode="auto">
          <a:xfrm>
            <a:off x="249687" y="836712"/>
            <a:ext cx="11647294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3.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想一想：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我们应如何珍惜自己的选举权利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？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 </a:t>
            </a:r>
            <a:endParaRPr lang="en-US" altLang="zh-CN" sz="1050" kern="100" dirty="0" smtClean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黑体"/>
                <a:cs typeface="Times New Roman"/>
              </a:rPr>
              <a:t>提示：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应出于公心，以人民利益为重；要了解候选人的品德和能力表现，在理性思考的基础上审慎投票</a:t>
            </a:r>
            <a:r>
              <a:rPr lang="zh-CN" altLang="zh-CN" sz="2400" b="1" kern="100" dirty="0" smtClean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。</a:t>
            </a:r>
            <a:endParaRPr lang="en-US" altLang="zh-CN" sz="2400" b="1" kern="100" dirty="0" smtClean="0">
              <a:solidFill>
                <a:srgbClr val="0000FF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44467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合作探究篇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723" y="692696"/>
            <a:ext cx="11420291" cy="459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1"/>
          <p:cNvSpPr>
            <a:spLocks noChangeArrowheads="1"/>
          </p:cNvSpPr>
          <p:nvPr/>
        </p:nvSpPr>
        <p:spPr bwMode="auto">
          <a:xfrm>
            <a:off x="4740088" y="1257759"/>
            <a:ext cx="5433550" cy="55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</a:pP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影响我国选举方式的因素有哪些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  <p:pic>
        <p:nvPicPr>
          <p:cNvPr id="1026" name="Picture 2" descr="议题一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281" y="1384930"/>
            <a:ext cx="1193611" cy="421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1"/>
          <p:cNvSpPr>
            <a:spLocks noChangeArrowheads="1"/>
          </p:cNvSpPr>
          <p:nvPr/>
        </p:nvSpPr>
        <p:spPr bwMode="auto">
          <a:xfrm>
            <a:off x="427505" y="1916832"/>
            <a:ext cx="8278275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indent="720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宋体"/>
                <a:cs typeface="Times New Roman"/>
              </a:rPr>
              <a:t>“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海选</a:t>
            </a:r>
            <a:r>
              <a:rPr lang="en-US" altLang="zh-CN" sz="2400" b="1" kern="100" dirty="0">
                <a:latin typeface="宋体"/>
                <a:cs typeface="Times New Roman"/>
              </a:rPr>
              <a:t>”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是中国农民在村民自治中创造的一种直接选举方式，是提名确定村委会成员候选人的一种形式，村民直接提名候选人，并根据提名得票多少按照差额选举的原则确定正式候选人。用四个字概括，就是</a:t>
            </a:r>
            <a:r>
              <a:rPr lang="en-US" altLang="zh-CN" sz="2400" b="1" kern="100" dirty="0">
                <a:latin typeface="宋体"/>
                <a:cs typeface="Times New Roman"/>
              </a:rPr>
              <a:t>“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村官直选</a:t>
            </a:r>
            <a:r>
              <a:rPr lang="en-US" altLang="zh-CN" sz="2400" b="1" kern="100" dirty="0">
                <a:latin typeface="宋体"/>
                <a:cs typeface="Times New Roman"/>
              </a:rPr>
              <a:t>”</a:t>
            </a:r>
            <a:r>
              <a:rPr lang="zh-CN" altLang="zh-CN" sz="2400" b="1" kern="100" dirty="0" smtClean="0">
                <a:latin typeface="Times New Roman"/>
                <a:ea typeface="楷体_GB2312"/>
                <a:cs typeface="Times New Roman"/>
              </a:rPr>
              <a:t>。</a:t>
            </a:r>
            <a:r>
              <a:rPr lang="en-US" altLang="zh-CN" sz="2400" b="1" kern="100" dirty="0" smtClean="0">
                <a:latin typeface="Times New Roman"/>
                <a:ea typeface="楷体_GB2312"/>
                <a:cs typeface="Times New Roman"/>
              </a:rPr>
              <a:t> 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  <p:pic>
        <p:nvPicPr>
          <p:cNvPr id="2050" name="Picture 2" descr="Z10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4312" y="2060848"/>
            <a:ext cx="2975881" cy="1624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045103" y="3831431"/>
            <a:ext cx="8034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海选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017294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249687" y="764704"/>
            <a:ext cx="11647294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[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问题探究</a:t>
            </a: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]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(1)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你知道</a:t>
            </a:r>
            <a:r>
              <a:rPr lang="en-US" altLang="zh-CN" sz="2400" b="1" kern="100" dirty="0">
                <a:latin typeface="宋体"/>
                <a:cs typeface="Times New Roman"/>
              </a:rPr>
              <a:t>“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海选</a:t>
            </a:r>
            <a:r>
              <a:rPr lang="en-US" altLang="zh-CN" sz="2400" b="1" kern="100" dirty="0">
                <a:latin typeface="宋体"/>
                <a:cs typeface="Times New Roman"/>
              </a:rPr>
              <a:t>”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故乡是哪里吗？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(2)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如何认识</a:t>
            </a:r>
            <a:r>
              <a:rPr lang="en-US" altLang="zh-CN" sz="2400" b="1" kern="100" dirty="0">
                <a:latin typeface="宋体"/>
                <a:cs typeface="Times New Roman"/>
              </a:rPr>
              <a:t>“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海选</a:t>
            </a:r>
            <a:r>
              <a:rPr lang="en-US" altLang="zh-CN" sz="2400" b="1" kern="100" dirty="0">
                <a:latin typeface="宋体"/>
                <a:cs typeface="Times New Roman"/>
              </a:rPr>
              <a:t>”</a:t>
            </a:r>
            <a:r>
              <a:rPr lang="zh-CN" altLang="zh-CN" sz="2400" b="1" kern="100" dirty="0">
                <a:latin typeface="Times New Roman"/>
                <a:cs typeface="Times New Roman"/>
              </a:rPr>
              <a:t>这种选举方式？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科学精神水平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3)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黑体"/>
                <a:cs typeface="Times New Roman"/>
              </a:rPr>
              <a:t>提示：</a:t>
            </a:r>
            <a:r>
              <a:rPr lang="en-US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Courier New"/>
              </a:rPr>
              <a:t>(1)</a:t>
            </a:r>
            <a:r>
              <a:rPr lang="en-US" altLang="zh-CN" sz="2400" b="1" kern="100" dirty="0">
                <a:solidFill>
                  <a:srgbClr val="0000FF"/>
                </a:solidFill>
                <a:latin typeface="宋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海选</a:t>
            </a:r>
            <a:r>
              <a:rPr lang="en-US" altLang="zh-CN" sz="2400" b="1" kern="100" dirty="0">
                <a:solidFill>
                  <a:srgbClr val="0000FF"/>
                </a:solidFill>
                <a:latin typeface="宋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这种选举方式是吉林省梨树县梨树乡北老壕村在</a:t>
            </a:r>
            <a:r>
              <a:rPr lang="en-US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Courier New"/>
              </a:rPr>
              <a:t>1986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年换届选举时首创的，因而该县被称为</a:t>
            </a:r>
            <a:r>
              <a:rPr lang="en-US" altLang="zh-CN" sz="2400" b="1" kern="100" dirty="0">
                <a:solidFill>
                  <a:srgbClr val="0000FF"/>
                </a:solidFill>
                <a:latin typeface="宋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海选</a:t>
            </a:r>
            <a:r>
              <a:rPr lang="en-US" altLang="zh-CN" sz="2400" b="1" kern="100" dirty="0">
                <a:solidFill>
                  <a:srgbClr val="0000FF"/>
                </a:solidFill>
                <a:latin typeface="宋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故乡。</a:t>
            </a:r>
            <a:endParaRPr lang="zh-CN" altLang="zh-CN" sz="1050" kern="100" dirty="0">
              <a:solidFill>
                <a:srgbClr val="0000FF"/>
              </a:solidFill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Courier New"/>
              </a:rPr>
              <a:t>(2)</a:t>
            </a:r>
            <a:r>
              <a:rPr lang="en-US" altLang="zh-CN" sz="2400" b="1" kern="100" dirty="0">
                <a:solidFill>
                  <a:srgbClr val="0000FF"/>
                </a:solidFill>
                <a:latin typeface="宋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海选</a:t>
            </a:r>
            <a:r>
              <a:rPr lang="en-US" altLang="zh-CN" sz="2400" b="1" kern="100" dirty="0">
                <a:solidFill>
                  <a:srgbClr val="0000FF"/>
                </a:solidFill>
                <a:latin typeface="宋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作为中国式的基层民主选举方式，能够选出群众满意的当家人，有利于增强人民群众的政治参与意识。</a:t>
            </a:r>
            <a:endParaRPr lang="zh-CN" altLang="zh-CN" sz="1050" kern="100" dirty="0">
              <a:solidFill>
                <a:srgbClr val="0000FF"/>
              </a:solidFill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1602325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249687" y="548680"/>
            <a:ext cx="11647294" cy="1113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[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名师点拨</a:t>
            </a: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]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全面把握选举方式的优点与局限性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8063472"/>
              </p:ext>
            </p:extLst>
          </p:nvPr>
        </p:nvGraphicFramePr>
        <p:xfrm>
          <a:off x="695400" y="1843203"/>
          <a:ext cx="11089231" cy="3006972"/>
        </p:xfrm>
        <a:graphic>
          <a:graphicData uri="http://schemas.openxmlformats.org/drawingml/2006/table">
            <a:tbl>
              <a:tblPr/>
              <a:tblGrid>
                <a:gridCol w="1224136"/>
                <a:gridCol w="1368152"/>
                <a:gridCol w="3096344"/>
                <a:gridCol w="5400599"/>
              </a:tblGrid>
              <a:tr h="27221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en-US" sz="2400" b="1" kern="100" baseline="0" dirty="0">
                          <a:effectLst/>
                          <a:latin typeface="Times New Roman"/>
                          <a:cs typeface="Courier New"/>
                        </a:rPr>
                        <a:t> </a:t>
                      </a:r>
                      <a:endParaRPr lang="zh-CN" sz="2400" kern="100" baseline="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60435" marR="60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优点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60435" marR="60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局限性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60435" marR="60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6631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从选民角度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60435" marR="60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直接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选举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60435" marR="60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每个选民都有直接表达自己意愿的机会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60435" marR="60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在选民较多、分布较广的情况下不适用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60435" marR="60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6105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 dirty="0">
                          <a:effectLst/>
                          <a:latin typeface="Times New Roman"/>
                          <a:cs typeface="Times New Roman"/>
                        </a:rPr>
                        <a:t>间接</a:t>
                      </a:r>
                      <a:endParaRPr lang="zh-CN" sz="2400" kern="100" baseline="0" dirty="0">
                        <a:effectLst/>
                        <a:latin typeface="宋体"/>
                        <a:cs typeface="Courier New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 dirty="0">
                          <a:effectLst/>
                          <a:latin typeface="Times New Roman"/>
                          <a:cs typeface="Times New Roman"/>
                        </a:rPr>
                        <a:t>选举</a:t>
                      </a:r>
                      <a:endParaRPr lang="zh-CN" sz="2400" kern="100" baseline="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60435" marR="60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 dirty="0">
                          <a:effectLst/>
                          <a:latin typeface="Times New Roman"/>
                          <a:cs typeface="Times New Roman"/>
                        </a:rPr>
                        <a:t>在选民较多、分布较广的情况下适用</a:t>
                      </a:r>
                      <a:endParaRPr lang="zh-CN" sz="2400" kern="100" baseline="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60435" marR="60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 dirty="0">
                          <a:effectLst/>
                          <a:latin typeface="Times New Roman"/>
                          <a:cs typeface="Times New Roman"/>
                        </a:rPr>
                        <a:t>选民不能直接投票选举自己心目中最值得信赖的当家人，影响意愿的表达</a:t>
                      </a:r>
                      <a:endParaRPr lang="zh-CN" sz="2400" kern="100" baseline="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60435" marR="60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2325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1684428"/>
              </p:ext>
            </p:extLst>
          </p:nvPr>
        </p:nvGraphicFramePr>
        <p:xfrm>
          <a:off x="551384" y="836712"/>
          <a:ext cx="11233248" cy="2743200"/>
        </p:xfrm>
        <a:graphic>
          <a:graphicData uri="http://schemas.openxmlformats.org/drawingml/2006/table">
            <a:tbl>
              <a:tblPr/>
              <a:tblGrid>
                <a:gridCol w="1506330"/>
                <a:gridCol w="1373990"/>
                <a:gridCol w="3888432"/>
                <a:gridCol w="4464496"/>
              </a:tblGrid>
              <a:tr h="1094521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从被选举者角度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4392" marR="543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等额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选举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4392" marR="543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可以比较充分地考虑当选者结构的合理性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4392" marR="543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一定程度上影响选民的选择，选民易受误导，积极性受影响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4392" marR="543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4178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差额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选举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4392" marR="543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>
                          <a:effectLst/>
                          <a:latin typeface="Times New Roman"/>
                          <a:cs typeface="Times New Roman"/>
                        </a:rPr>
                        <a:t>为选民行使选举权提供了选择的余地，在候选人之间形成相应的竞争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4392" marR="543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 baseline="0" dirty="0">
                          <a:effectLst/>
                          <a:latin typeface="Times New Roman"/>
                          <a:cs typeface="Times New Roman"/>
                        </a:rPr>
                        <a:t>可能影响当选者结构的合理性，候选人之间的竞争易发生虚假宣传、贿赂选民的现象</a:t>
                      </a:r>
                      <a:endParaRPr lang="zh-CN" sz="2400" kern="100" baseline="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4392" marR="543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07368" y="3645024"/>
            <a:ext cx="1152751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[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评价情景</a:t>
            </a: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]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>
                <a:latin typeface="宋体"/>
                <a:cs typeface="Times New Roman"/>
              </a:rPr>
              <a:t>“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选举方式</a:t>
            </a:r>
            <a:r>
              <a:rPr lang="en-US" altLang="zh-CN" sz="2400" b="1" kern="100" dirty="0">
                <a:latin typeface="宋体"/>
                <a:cs typeface="Times New Roman"/>
              </a:rPr>
              <a:t>”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常结合人大代表的选举、基层自治中的民主选举，考查</a:t>
            </a:r>
            <a:r>
              <a:rPr lang="zh-CN" altLang="zh-CN" sz="2400" b="1" kern="100" dirty="0" smtClean="0">
                <a:latin typeface="Times New Roman"/>
                <a:ea typeface="楷体_GB2312"/>
                <a:cs typeface="Times New Roman"/>
              </a:rPr>
              <a:t>学</a:t>
            </a:r>
            <a:endParaRPr lang="en-US" altLang="zh-CN" sz="2400" b="1" kern="100" dirty="0" smtClean="0">
              <a:latin typeface="Times New Roman"/>
              <a:ea typeface="楷体_GB2312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 smtClean="0">
                <a:latin typeface="Times New Roman"/>
                <a:ea typeface="楷体_GB2312"/>
                <a:cs typeface="Times New Roman"/>
              </a:rPr>
              <a:t>生的科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学精神和公共参与等素养。</a:t>
            </a:r>
            <a:endParaRPr lang="zh-CN" altLang="zh-CN" sz="1050" kern="100" dirty="0">
              <a:latin typeface="宋体"/>
              <a:cs typeface="Courier New"/>
            </a:endParaRPr>
          </a:p>
          <a:p>
            <a:r>
              <a:rPr lang="en-US" altLang="zh-CN" sz="2400" b="1" kern="1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  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602325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共享\政治2017\考向一.tif"/>
          <p:cNvPicPr>
            <a:picLocks noChangeAspect="1" noChangeArrowheads="1"/>
          </p:cNvPicPr>
          <p:nvPr/>
        </p:nvPicPr>
        <p:blipFill>
          <a:blip r:embed="rId2" r:link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162" y="561553"/>
            <a:ext cx="6414555" cy="53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1"/>
          <p:cNvSpPr>
            <a:spLocks noChangeArrowheads="1"/>
          </p:cNvSpPr>
          <p:nvPr/>
        </p:nvSpPr>
        <p:spPr bwMode="auto">
          <a:xfrm>
            <a:off x="1821487" y="476672"/>
            <a:ext cx="4490537" cy="55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</a:pP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选举方式的选择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  <p:sp>
        <p:nvSpPr>
          <p:cNvPr id="5" name="矩形 1"/>
          <p:cNvSpPr>
            <a:spLocks noChangeArrowheads="1"/>
          </p:cNvSpPr>
          <p:nvPr/>
        </p:nvSpPr>
        <p:spPr bwMode="auto">
          <a:xfrm>
            <a:off x="249687" y="1120676"/>
            <a:ext cx="11647294" cy="3762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Arial"/>
                <a:ea typeface="黑体"/>
                <a:cs typeface="Courier New"/>
              </a:rPr>
              <a:t>[</a:t>
            </a:r>
            <a:r>
              <a:rPr lang="zh-CN" altLang="zh-CN" sz="2400" b="1" kern="100" dirty="0">
                <a:latin typeface="Arial"/>
                <a:ea typeface="黑体"/>
                <a:cs typeface="Arial"/>
              </a:rPr>
              <a:t>例</a:t>
            </a:r>
            <a:r>
              <a:rPr lang="en-US" altLang="zh-CN" sz="2400" b="1" kern="100" dirty="0">
                <a:latin typeface="Arial"/>
                <a:ea typeface="黑体"/>
                <a:cs typeface="Courier New"/>
              </a:rPr>
              <a:t>1]</a:t>
            </a:r>
            <a:r>
              <a:rPr lang="en-US" altLang="zh-CN" sz="2400" b="1" kern="100" dirty="0">
                <a:latin typeface="Times New Roman"/>
                <a:cs typeface="Courier New"/>
              </a:rPr>
              <a:t> 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科学精神、法治意识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)(2016·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北京高考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)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某市某区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第五届人民代表大会代表选票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>
              <a:lnSpc>
                <a:spcPct val="150000"/>
              </a:lnSpc>
            </a:pPr>
            <a:r>
              <a:rPr lang="zh-CN" altLang="zh-CN" sz="2400" b="1" kern="100" dirty="0">
                <a:latin typeface="Times New Roman"/>
                <a:cs typeface="Times New Roman"/>
              </a:rPr>
              <a:t>代表候选人按姓名笔画排列</a:t>
            </a:r>
            <a:r>
              <a:rPr lang="en-US" altLang="zh-CN" sz="2400" b="1" kern="100" dirty="0">
                <a:latin typeface="Times New Roman"/>
              </a:rPr>
              <a:t>(</a:t>
            </a:r>
            <a:r>
              <a:rPr lang="zh-CN" altLang="zh-CN" sz="2400" b="1" kern="100" dirty="0">
                <a:latin typeface="Times New Roman"/>
                <a:cs typeface="Times New Roman"/>
              </a:rPr>
              <a:t>第</a:t>
            </a:r>
            <a:r>
              <a:rPr lang="en-US" altLang="zh-CN" sz="2400" b="1" kern="100" dirty="0">
                <a:latin typeface="Times New Roman"/>
              </a:rPr>
              <a:t>10</a:t>
            </a:r>
            <a:r>
              <a:rPr lang="zh-CN" altLang="zh-CN" sz="2400" b="1" kern="100" dirty="0">
                <a:latin typeface="Times New Roman"/>
                <a:cs typeface="Times New Roman"/>
              </a:rPr>
              <a:t>选区</a:t>
            </a:r>
            <a:r>
              <a:rPr lang="en-US" altLang="zh-CN" sz="2400" b="1" kern="100" dirty="0" smtClean="0">
                <a:latin typeface="Times New Roman"/>
              </a:rPr>
              <a:t>) </a:t>
            </a:r>
            <a:endParaRPr lang="en-US" altLang="zh-CN" sz="1050" kern="100" dirty="0">
              <a:latin typeface="宋体"/>
              <a:cs typeface="Courier New"/>
            </a:endParaRPr>
          </a:p>
          <a:p>
            <a:pPr marL="252000">
              <a:lnSpc>
                <a:spcPct val="150000"/>
              </a:lnSpc>
            </a:pPr>
            <a:endParaRPr lang="en-US" altLang="zh-CN" sz="1050" b="1" kern="100" dirty="0">
              <a:latin typeface="宋体"/>
              <a:cs typeface="Courier New"/>
            </a:endParaRPr>
          </a:p>
          <a:p>
            <a:pPr marL="252000">
              <a:lnSpc>
                <a:spcPct val="150000"/>
              </a:lnSpc>
            </a:pPr>
            <a:endParaRPr lang="en-US" altLang="zh-CN" sz="1050" b="1" kern="100" dirty="0">
              <a:latin typeface="宋体"/>
              <a:cs typeface="Courier New"/>
            </a:endParaRPr>
          </a:p>
          <a:p>
            <a:pPr marL="252000">
              <a:lnSpc>
                <a:spcPct val="150000"/>
              </a:lnSpc>
            </a:pPr>
            <a:endParaRPr lang="en-US" altLang="zh-CN" sz="1050" b="1" kern="100" dirty="0">
              <a:latin typeface="宋体"/>
              <a:cs typeface="Courier New"/>
            </a:endParaRPr>
          </a:p>
          <a:p>
            <a:pPr marL="252000">
              <a:lnSpc>
                <a:spcPct val="150000"/>
              </a:lnSpc>
            </a:pPr>
            <a:endParaRPr lang="en-US" altLang="zh-CN" sz="1050" b="1" kern="100" dirty="0">
              <a:latin typeface="宋体"/>
              <a:cs typeface="Courier New"/>
            </a:endParaRPr>
          </a:p>
          <a:p>
            <a:pPr marL="252000">
              <a:lnSpc>
                <a:spcPct val="150000"/>
              </a:lnSpc>
            </a:pPr>
            <a:endParaRPr lang="en-US" altLang="zh-CN" sz="1050" b="1" kern="100" dirty="0">
              <a:latin typeface="宋体"/>
              <a:cs typeface="Courier New"/>
            </a:endParaRPr>
          </a:p>
          <a:p>
            <a:pPr marL="252000">
              <a:lnSpc>
                <a:spcPct val="150000"/>
              </a:lnSpc>
            </a:pPr>
            <a:endParaRPr lang="en-US" altLang="zh-CN" sz="1050" b="1" kern="100" dirty="0">
              <a:latin typeface="宋体"/>
              <a:cs typeface="Courier New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7314447"/>
              </p:ext>
            </p:extLst>
          </p:nvPr>
        </p:nvGraphicFramePr>
        <p:xfrm>
          <a:off x="695400" y="3573016"/>
          <a:ext cx="11017225" cy="1097280"/>
        </p:xfrm>
        <a:graphic>
          <a:graphicData uri="http://schemas.openxmlformats.org/drawingml/2006/table">
            <a:tbl>
              <a:tblPr/>
              <a:tblGrid>
                <a:gridCol w="2576022"/>
                <a:gridCol w="1266181"/>
                <a:gridCol w="1266181"/>
                <a:gridCol w="1266181"/>
                <a:gridCol w="2576022"/>
                <a:gridCol w="1033319"/>
                <a:gridCol w="1033319"/>
              </a:tblGrid>
              <a:tr h="50405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>
                          <a:effectLst/>
                          <a:latin typeface="Times New Roman"/>
                          <a:cs typeface="Times New Roman"/>
                        </a:rPr>
                        <a:t>符号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en-US" sz="2400" b="1" kern="100">
                          <a:effectLst/>
                          <a:latin typeface="Times New Roman"/>
                          <a:cs typeface="Courier New"/>
                        </a:rPr>
                        <a:t> 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en-US" sz="2400" b="1" kern="100">
                          <a:effectLst/>
                          <a:latin typeface="Times New Roman"/>
                          <a:cs typeface="Courier New"/>
                        </a:rPr>
                        <a:t> 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en-US" sz="2400" b="1" kern="100">
                          <a:effectLst/>
                          <a:latin typeface="Times New Roman"/>
                          <a:cs typeface="Courier New"/>
                        </a:rPr>
                        <a:t> 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>
                          <a:effectLst/>
                          <a:latin typeface="Times New Roman"/>
                          <a:cs typeface="Times New Roman"/>
                        </a:rPr>
                        <a:t>符号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en-US" sz="2400" b="1" kern="100">
                          <a:effectLst/>
                          <a:latin typeface="Times New Roman"/>
                          <a:cs typeface="Courier New"/>
                        </a:rPr>
                        <a:t> 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en-US" sz="2400" b="1" kern="100">
                          <a:effectLst/>
                          <a:latin typeface="Times New Roman"/>
                          <a:cs typeface="Courier New"/>
                        </a:rPr>
                        <a:t> 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>
                          <a:effectLst/>
                          <a:latin typeface="Times New Roman"/>
                          <a:cs typeface="Times New Roman"/>
                        </a:rPr>
                        <a:t>候选人姓名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>
                          <a:effectLst/>
                          <a:latin typeface="Times New Roman"/>
                          <a:cs typeface="Times New Roman"/>
                        </a:rPr>
                        <a:t>丁某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>
                          <a:effectLst/>
                          <a:latin typeface="Times New Roman"/>
                          <a:cs typeface="Times New Roman"/>
                        </a:rPr>
                        <a:t>王某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>
                          <a:effectLst/>
                          <a:latin typeface="Times New Roman"/>
                          <a:cs typeface="Times New Roman"/>
                        </a:rPr>
                        <a:t>陈某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zh-CN" sz="2400" b="1" kern="100">
                          <a:effectLst/>
                          <a:latin typeface="Times New Roman"/>
                          <a:cs typeface="Times New Roman"/>
                        </a:rPr>
                        <a:t>另选人姓名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en-US" sz="2400" b="1" kern="100">
                          <a:effectLst/>
                          <a:latin typeface="Times New Roman"/>
                          <a:cs typeface="Courier New"/>
                        </a:rPr>
                        <a:t> 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400300" algn="l"/>
                        </a:tabLst>
                      </a:pPr>
                      <a:r>
                        <a:rPr lang="en-US" sz="2400" b="1" kern="100" dirty="0">
                          <a:effectLst/>
                          <a:latin typeface="Times New Roman"/>
                          <a:cs typeface="Courier New"/>
                        </a:rPr>
                        <a:t> </a:t>
                      </a:r>
                      <a:endParaRPr lang="zh-CN" sz="1050" kern="10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9228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249687" y="1063222"/>
            <a:ext cx="11647294" cy="222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说明：</a:t>
            </a:r>
            <a:r>
              <a:rPr lang="en-US" altLang="zh-CN" sz="2400" b="1" kern="100" dirty="0">
                <a:latin typeface="Times New Roman"/>
                <a:ea typeface="仿宋_GB2312"/>
                <a:cs typeface="Courier New"/>
              </a:rPr>
              <a:t>1.</a:t>
            </a:r>
            <a:r>
              <a:rPr lang="zh-CN" altLang="zh-CN" sz="2400" b="1" kern="100" dirty="0">
                <a:latin typeface="Times New Roman"/>
                <a:ea typeface="仿宋_GB2312"/>
                <a:cs typeface="Times New Roman"/>
              </a:rPr>
              <a:t>应选代表</a:t>
            </a:r>
            <a:r>
              <a:rPr lang="en-US" altLang="zh-CN" sz="2400" b="1" kern="100" dirty="0">
                <a:latin typeface="Times New Roman"/>
                <a:ea typeface="仿宋_GB2312"/>
                <a:cs typeface="Courier New"/>
              </a:rPr>
              <a:t>2</a:t>
            </a:r>
            <a:r>
              <a:rPr lang="zh-CN" altLang="zh-CN" sz="2400" b="1" kern="100" dirty="0">
                <a:latin typeface="Times New Roman"/>
                <a:ea typeface="仿宋_GB2312"/>
                <a:cs typeface="Times New Roman"/>
              </a:rPr>
              <a:t>名，多选无效，等于或少选有效。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ea typeface="仿宋_GB2312"/>
                <a:cs typeface="Courier New"/>
              </a:rPr>
              <a:t>2.</a:t>
            </a:r>
            <a:r>
              <a:rPr lang="zh-CN" altLang="zh-CN" sz="2400" b="1" kern="100" dirty="0">
                <a:latin typeface="Times New Roman"/>
                <a:ea typeface="仿宋_GB2312"/>
                <a:cs typeface="Times New Roman"/>
              </a:rPr>
              <a:t>选票上名单为正式代表候选人名单，同意的请在姓名上方符号栏内画</a:t>
            </a:r>
            <a:r>
              <a:rPr lang="en-US" altLang="zh-CN" sz="2400" b="1" kern="100" dirty="0">
                <a:latin typeface="宋体"/>
                <a:cs typeface="Times New Roman"/>
              </a:rPr>
              <a:t>“○”</a:t>
            </a:r>
            <a:r>
              <a:rPr lang="zh-CN" altLang="zh-CN" sz="2400" b="1" kern="100" dirty="0">
                <a:latin typeface="Times New Roman"/>
                <a:ea typeface="仿宋_GB2312"/>
                <a:cs typeface="Times New Roman"/>
              </a:rPr>
              <a:t>，反对的画</a:t>
            </a:r>
            <a:r>
              <a:rPr lang="en-US" altLang="zh-CN" sz="2400" b="1" kern="100" dirty="0">
                <a:latin typeface="宋体"/>
                <a:cs typeface="Times New Roman"/>
              </a:rPr>
              <a:t>“×”</a:t>
            </a:r>
            <a:r>
              <a:rPr lang="zh-CN" altLang="zh-CN" sz="2400" b="1" kern="100" dirty="0">
                <a:latin typeface="Times New Roman"/>
                <a:ea typeface="仿宋_GB2312"/>
                <a:cs typeface="Times New Roman"/>
              </a:rPr>
              <a:t>，弃权不画任何符号。若另选他人，请在另选人姓名栏内填写姓名，并在姓名上方符号栏内画</a:t>
            </a:r>
            <a:r>
              <a:rPr lang="en-US" altLang="zh-CN" sz="2400" b="1" kern="100" dirty="0">
                <a:latin typeface="宋体"/>
                <a:cs typeface="Times New Roman"/>
              </a:rPr>
              <a:t>“○”</a:t>
            </a:r>
            <a:r>
              <a:rPr lang="zh-CN" altLang="zh-CN" sz="2400" b="1" kern="100" dirty="0">
                <a:latin typeface="Times New Roman"/>
                <a:ea typeface="仿宋_GB2312"/>
                <a:cs typeface="Times New Roman"/>
              </a:rPr>
              <a:t>，不画</a:t>
            </a:r>
            <a:r>
              <a:rPr lang="en-US" altLang="zh-CN" sz="2400" b="1" kern="100" dirty="0">
                <a:latin typeface="宋体"/>
                <a:cs typeface="Times New Roman"/>
              </a:rPr>
              <a:t>“○”</a:t>
            </a:r>
            <a:r>
              <a:rPr lang="zh-CN" altLang="zh-CN" sz="2400" b="1" kern="100" dirty="0">
                <a:latin typeface="Times New Roman"/>
                <a:ea typeface="仿宋_GB2312"/>
                <a:cs typeface="Times New Roman"/>
              </a:rPr>
              <a:t>的无效。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44406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249687" y="692696"/>
            <a:ext cx="11647294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>
                <a:latin typeface="Times New Roman"/>
                <a:cs typeface="Times New Roman"/>
              </a:rPr>
              <a:t>关于这张选票，下列说法正确的是</a:t>
            </a:r>
            <a:r>
              <a:rPr lang="en-US" altLang="zh-CN" sz="2400" b="1" kern="100" dirty="0">
                <a:latin typeface="Times New Roman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　　</a:t>
            </a:r>
            <a:r>
              <a:rPr lang="en-US" altLang="zh-CN" sz="2400" b="1" kern="100" dirty="0">
                <a:latin typeface="Times New Roman"/>
                <a:cs typeface="Courier New"/>
              </a:rPr>
              <a:t>)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A.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根据选票所反映的信息，可判断该选举为间接选举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B.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根据选票所反映的信息，可判断该选举为差额选举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C.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根据选票推测，该区人大代表所代表的人口数是农村人大代表的</a:t>
            </a:r>
            <a:r>
              <a:rPr lang="en-US" altLang="zh-CN" sz="2400" b="1" kern="100" dirty="0">
                <a:latin typeface="Times New Roman"/>
                <a:cs typeface="Courier New"/>
              </a:rPr>
              <a:t>4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倍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D.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在另选人姓名栏内填写自己的姓名，并在上方符号栏内画</a:t>
            </a:r>
            <a:r>
              <a:rPr lang="en-US" altLang="zh-CN" sz="2400" b="1" kern="100" dirty="0">
                <a:latin typeface="宋体"/>
                <a:cs typeface="Times New Roman"/>
              </a:rPr>
              <a:t>“○”</a:t>
            </a:r>
            <a:r>
              <a:rPr lang="zh-CN" altLang="zh-CN" sz="2400" b="1" kern="100" dirty="0">
                <a:latin typeface="Times New Roman"/>
                <a:cs typeface="Times New Roman"/>
              </a:rPr>
              <a:t>，该选票无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效</a:t>
            </a:r>
            <a:r>
              <a:rPr lang="en-US" altLang="zh-CN" sz="2400" b="1" kern="100" dirty="0" smtClean="0">
                <a:latin typeface="Times New Roman"/>
                <a:cs typeface="Times New Roman"/>
              </a:rPr>
              <a:t> </a:t>
            </a:r>
            <a:endParaRPr lang="en-US" altLang="zh-CN" sz="1050" kern="100" dirty="0" smtClean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黑体"/>
                <a:cs typeface="Times New Roman"/>
              </a:rPr>
              <a:t>解析　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候选人</a:t>
            </a:r>
            <a:r>
              <a:rPr lang="en-US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Courier New"/>
              </a:rPr>
              <a:t>3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名，应选</a:t>
            </a:r>
            <a:r>
              <a:rPr lang="en-US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名，所以该选举为差额选举，故选</a:t>
            </a:r>
            <a:r>
              <a:rPr lang="en-US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Courier New"/>
              </a:rPr>
              <a:t>B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。从选票上看不出是否是间接选举，所以排除</a:t>
            </a:r>
            <a:r>
              <a:rPr lang="en-US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Courier New"/>
              </a:rPr>
              <a:t>A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；</a:t>
            </a:r>
            <a:r>
              <a:rPr lang="en-US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Courier New"/>
              </a:rPr>
              <a:t>C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项不为材料所反映，排除；</a:t>
            </a:r>
            <a:r>
              <a:rPr lang="en-US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Courier New"/>
              </a:rPr>
              <a:t>D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项在另选人姓名栏内填写自己的姓名，并在上方符号栏内画</a:t>
            </a:r>
            <a:r>
              <a:rPr lang="en-US" altLang="zh-CN" sz="2400" b="1" kern="100" dirty="0">
                <a:solidFill>
                  <a:srgbClr val="0000FF"/>
                </a:solidFill>
                <a:latin typeface="宋体"/>
                <a:cs typeface="Times New Roman"/>
              </a:rPr>
              <a:t>“○”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，该选票有效，所以排除</a:t>
            </a:r>
            <a:r>
              <a:rPr lang="en-US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Courier New"/>
              </a:rPr>
              <a:t>D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。</a:t>
            </a:r>
            <a:endParaRPr lang="zh-CN" altLang="zh-CN" sz="1050" kern="100" dirty="0">
              <a:solidFill>
                <a:srgbClr val="0000FF"/>
              </a:solidFill>
              <a:latin typeface="宋体"/>
              <a:cs typeface="Courier New"/>
            </a:endParaRPr>
          </a:p>
          <a:p>
            <a:pPr>
              <a:lnSpc>
                <a:spcPct val="150000"/>
              </a:lnSpc>
              <a:tabLst>
                <a:tab pos="2400300" algn="l"/>
              </a:tabLst>
            </a:pPr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ea typeface="黑体"/>
                <a:cs typeface="Times New Roman"/>
              </a:rPr>
              <a:t>答案　</a:t>
            </a:r>
            <a:r>
              <a:rPr lang="en-US" altLang="zh-CN" sz="2400" b="1" kern="100" dirty="0" smtClean="0">
                <a:solidFill>
                  <a:srgbClr val="FF0000"/>
                </a:solidFill>
                <a:latin typeface="Times New Roman"/>
                <a:cs typeface="Courier New"/>
              </a:rPr>
              <a:t>B</a:t>
            </a:r>
            <a:endParaRPr lang="en-US" altLang="zh-CN" sz="2400" b="1" kern="100" dirty="0" smtClean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69737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1"/>
          <p:cNvSpPr>
            <a:spLocks noChangeArrowheads="1"/>
          </p:cNvSpPr>
          <p:nvPr/>
        </p:nvSpPr>
        <p:spPr bwMode="auto">
          <a:xfrm>
            <a:off x="5143071" y="684702"/>
            <a:ext cx="5849473" cy="576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</a:pP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如何投出神圣一</a:t>
            </a:r>
            <a:r>
              <a:rPr lang="zh-CN" altLang="zh-CN" sz="2400" b="1" kern="100" dirty="0" smtClean="0">
                <a:latin typeface="Times New Roman"/>
                <a:ea typeface="黑体"/>
                <a:cs typeface="Times New Roman"/>
              </a:rPr>
              <a:t>票</a:t>
            </a:r>
            <a:r>
              <a:rPr lang="en-US" altLang="zh-CN" sz="2400" b="1" kern="100" dirty="0" smtClean="0">
                <a:latin typeface="Times New Roman"/>
                <a:ea typeface="黑体"/>
                <a:cs typeface="Times New Roman"/>
              </a:rPr>
              <a:t> 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  <p:pic>
        <p:nvPicPr>
          <p:cNvPr id="2050" name="Picture 2" descr="议题二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7135" y="807786"/>
            <a:ext cx="1151858" cy="407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1"/>
          <p:cNvSpPr>
            <a:spLocks noChangeArrowheads="1"/>
          </p:cNvSpPr>
          <p:nvPr/>
        </p:nvSpPr>
        <p:spPr bwMode="auto">
          <a:xfrm>
            <a:off x="249687" y="1158999"/>
            <a:ext cx="11647294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浦东新区居</a:t>
            </a: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村</a:t>
            </a: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委会换届选举工作圆满完</a:t>
            </a:r>
            <a:r>
              <a:rPr lang="zh-CN" altLang="zh-CN" sz="2400" b="1" kern="100" dirty="0" smtClean="0">
                <a:latin typeface="Times New Roman"/>
                <a:ea typeface="黑体"/>
                <a:cs typeface="Times New Roman"/>
              </a:rPr>
              <a:t>成</a:t>
            </a:r>
            <a:endParaRPr lang="en-US" altLang="zh-CN" sz="1050" kern="100" dirty="0" smtClean="0">
              <a:latin typeface="宋体"/>
              <a:cs typeface="Courier New"/>
            </a:endParaRPr>
          </a:p>
          <a:p>
            <a:pPr indent="720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 smtClean="0">
                <a:latin typeface="Times New Roman"/>
                <a:ea typeface="楷体_GB2312"/>
                <a:cs typeface="Courier New"/>
              </a:rPr>
              <a:t>2018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年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10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月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12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日，浦东新区召开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2018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年居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村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)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委会换届选举</a:t>
            </a:r>
            <a:r>
              <a:rPr lang="zh-CN" altLang="zh-CN" sz="2400" b="1" kern="100" dirty="0" smtClean="0">
                <a:latin typeface="Times New Roman"/>
                <a:ea typeface="楷体_GB2312"/>
                <a:cs typeface="Times New Roman"/>
              </a:rPr>
              <a:t>工</a:t>
            </a:r>
            <a:endParaRPr lang="en-US" altLang="zh-CN" sz="2400" b="1" kern="100" dirty="0" smtClean="0">
              <a:latin typeface="Times New Roman"/>
              <a:ea typeface="楷体_GB2312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 smtClean="0">
                <a:latin typeface="Times New Roman"/>
                <a:ea typeface="楷体_GB2312"/>
                <a:cs typeface="Times New Roman"/>
              </a:rPr>
              <a:t>作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总结大会。回顾本届居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村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)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委会换届选举，群众参选意识进一</a:t>
            </a:r>
            <a:r>
              <a:rPr lang="zh-CN" altLang="zh-CN" sz="2400" b="1" kern="100" dirty="0" smtClean="0">
                <a:latin typeface="Times New Roman"/>
                <a:ea typeface="楷体_GB2312"/>
                <a:cs typeface="Times New Roman"/>
              </a:rPr>
              <a:t>步</a:t>
            </a:r>
            <a:endParaRPr lang="en-US" altLang="zh-CN" sz="2400" b="1" kern="100" dirty="0" smtClean="0">
              <a:latin typeface="Times New Roman"/>
              <a:ea typeface="楷体_GB2312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 smtClean="0">
                <a:latin typeface="Times New Roman"/>
                <a:ea typeface="楷体_GB2312"/>
                <a:cs typeface="Times New Roman"/>
              </a:rPr>
              <a:t>提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高，今年共登记选民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234.3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万人，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222.2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万人参加了投票选举，</a:t>
            </a:r>
            <a:r>
              <a:rPr lang="zh-CN" altLang="zh-CN" sz="2400" b="1" kern="100" dirty="0" smtClean="0">
                <a:latin typeface="Times New Roman"/>
                <a:ea typeface="楷体_GB2312"/>
                <a:cs typeface="Times New Roman"/>
              </a:rPr>
              <a:t>参</a:t>
            </a:r>
            <a:endParaRPr lang="en-US" altLang="zh-CN" sz="2400" b="1" kern="100" dirty="0" smtClean="0">
              <a:latin typeface="Times New Roman"/>
              <a:ea typeface="楷体_GB2312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 smtClean="0">
                <a:latin typeface="Times New Roman"/>
                <a:ea typeface="楷体_GB2312"/>
                <a:cs typeface="Times New Roman"/>
              </a:rPr>
              <a:t>选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率达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94.8%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，较上届提高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1.2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个百分点。民主选举质量进一步提升，居委会直选比例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99.2%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，村委会海选比例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100%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，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1 295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个居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村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)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委会一次选举成功，一次成功率为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98.6%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，比上届提高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3.7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个百分点。居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村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)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委会队伍结构进一步优化。居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村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)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委会成员平均年龄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44.4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岁，较上届下降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3.8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岁，更趋年轻化，研究生以上学历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29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人，本科以上学历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1 541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人，占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24.3%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，大专以上学历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3 294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人，占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51.9%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，更趋知识化</a:t>
            </a:r>
            <a:r>
              <a:rPr lang="zh-CN" altLang="zh-CN" sz="2400" b="1" kern="100" dirty="0" smtClean="0">
                <a:latin typeface="Times New Roman"/>
                <a:ea typeface="楷体_GB2312"/>
                <a:cs typeface="Times New Roman"/>
              </a:rPr>
              <a:t>。</a:t>
            </a:r>
            <a:endParaRPr lang="en-US" altLang="zh-CN" sz="2400" b="1" kern="100" dirty="0" smtClean="0">
              <a:latin typeface="Times New Roman"/>
              <a:ea typeface="黑体"/>
              <a:cs typeface="Times New Roman"/>
            </a:endParaRPr>
          </a:p>
        </p:txBody>
      </p:sp>
      <p:pic>
        <p:nvPicPr>
          <p:cNvPr id="6146" name="Picture 2" descr="C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0376" y="1936564"/>
            <a:ext cx="2235823" cy="1487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0240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249687" y="692696"/>
            <a:ext cx="11647294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[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问题探究</a:t>
            </a: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]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360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(1)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在村委会换届选举中选民为什么参选热情高？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科学精神水平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2)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360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(2)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假如你是该镇某村村民，应该如何对待这次选举？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公共参与水平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3)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360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黑体"/>
                <a:cs typeface="Times New Roman"/>
              </a:rPr>
              <a:t>提示：</a:t>
            </a:r>
            <a:r>
              <a:rPr lang="en-US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Courier New"/>
              </a:rPr>
              <a:t>(1)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村委会选举的效果直接关系村民利益，选民积极认真参加选举，才能真正选出为村民服务的成员，更好地管理村民事务，维护村民利益。随着农村经济社会发展，村民的政治参与感和责任感在增强，政治参与能力和政治素养在提高。</a:t>
            </a:r>
            <a:endParaRPr lang="zh-CN" altLang="zh-CN" sz="1050" kern="100" dirty="0">
              <a:solidFill>
                <a:srgbClr val="0000FF"/>
              </a:solidFill>
              <a:latin typeface="宋体"/>
              <a:cs typeface="Courier New"/>
            </a:endParaRPr>
          </a:p>
          <a:p>
            <a:pPr marL="360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Courier New"/>
              </a:rPr>
              <a:t>(2)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要积极认真参加选举。投票时要出于公心，以人民利益为重，选择品德高尚、能力强，能够为百姓办事的候选人。</a:t>
            </a:r>
            <a:endParaRPr lang="zh-CN" altLang="zh-CN" sz="1050" kern="100" dirty="0">
              <a:solidFill>
                <a:srgbClr val="0000FF"/>
              </a:solidFill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3569737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249687" y="692696"/>
            <a:ext cx="11647294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[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名师点拨</a:t>
            </a: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]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1</a:t>
            </a:r>
            <a:r>
              <a:rPr lang="en-US" altLang="zh-CN" sz="2400" b="1" kern="100" dirty="0">
                <a:latin typeface="Times New Roman"/>
                <a:cs typeface="Courier New"/>
              </a:rPr>
              <a:t>.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公民珍惜自己选举权利的三大原因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(1)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根本原因：我国是人民民主专政的社会主义国家，人民民主专政的本质是人民当家作主，行使民主选举的权利是人民当家作主权利的重要体现。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(2)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从选举结果看：选民参加选举的态度和能力，是影响选举效果的重要因素。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(3)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从对公民自身的影响看：积极参加选举，有利于增强公民意识、主人翁意识，提高公民政治参与能力和政治素养。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3569737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249687" y="692696"/>
            <a:ext cx="11647294" cy="3883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2</a:t>
            </a:r>
            <a:r>
              <a:rPr lang="en-US" altLang="zh-CN" sz="2400" b="1" kern="100" dirty="0">
                <a:latin typeface="Times New Roman"/>
                <a:cs typeface="Courier New"/>
              </a:rPr>
              <a:t>.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积极参加民主选举的要求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(1)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从选举素养来说：公民要不断提高参与民主选举的政治素养。只有提高了参与民主选举的素养，才能真正选出代表人民利益和意志的人。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(2)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从选举态度来说：公民应积极参加选举，出于公心，以人民利益为重，不断增强公民意识和主人翁意识，增强自身的责任感和参与感。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(3)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从选举能力来说：公民要不断提高政治参与能力，要了解候选人的品德和能力表现，在理性思考的基础上审慎投票。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  <p:sp>
        <p:nvSpPr>
          <p:cNvPr id="3" name="矩形 1"/>
          <p:cNvSpPr>
            <a:spLocks noChangeArrowheads="1"/>
          </p:cNvSpPr>
          <p:nvPr/>
        </p:nvSpPr>
        <p:spPr bwMode="auto">
          <a:xfrm>
            <a:off x="249687" y="4547482"/>
            <a:ext cx="11647294" cy="1113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[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评价情景</a:t>
            </a: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]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　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此知识点常结合民主选举的事例，如人大代表的换届选举、基层村民委员会或居民委员会的选举，考查学生的科学精神和公共参与等核心素养。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3569737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共享\政治2017\考向二.tif"/>
          <p:cNvPicPr>
            <a:picLocks noChangeAspect="1" noChangeArrowheads="1"/>
          </p:cNvPicPr>
          <p:nvPr/>
        </p:nvPicPr>
        <p:blipFill>
          <a:blip r:embed="rId2" r:link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500" y="858196"/>
            <a:ext cx="6414555" cy="53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1"/>
          <p:cNvSpPr>
            <a:spLocks noChangeArrowheads="1"/>
          </p:cNvSpPr>
          <p:nvPr/>
        </p:nvSpPr>
        <p:spPr bwMode="auto">
          <a:xfrm>
            <a:off x="1818921" y="775071"/>
            <a:ext cx="4490537" cy="55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</a:pPr>
            <a:r>
              <a:rPr lang="zh-CN" altLang="zh-CN" sz="2400" b="1" kern="100">
                <a:latin typeface="Times New Roman"/>
                <a:ea typeface="黑体"/>
                <a:cs typeface="Times New Roman"/>
              </a:rPr>
              <a:t>珍惜自己的选举权利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  <p:sp>
        <p:nvSpPr>
          <p:cNvPr id="5" name="矩形 1"/>
          <p:cNvSpPr>
            <a:spLocks noChangeArrowheads="1"/>
          </p:cNvSpPr>
          <p:nvPr/>
        </p:nvSpPr>
        <p:spPr bwMode="auto">
          <a:xfrm>
            <a:off x="249687" y="1556792"/>
            <a:ext cx="11647294" cy="3900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60000" indent="-4572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Arial"/>
                <a:ea typeface="黑体"/>
                <a:cs typeface="Courier New"/>
              </a:rPr>
              <a:t>[</a:t>
            </a:r>
            <a:r>
              <a:rPr lang="zh-CN" altLang="zh-CN" sz="2400" b="1" kern="100" dirty="0">
                <a:latin typeface="Arial"/>
                <a:ea typeface="黑体"/>
                <a:cs typeface="Arial"/>
              </a:rPr>
              <a:t>例</a:t>
            </a:r>
            <a:r>
              <a:rPr lang="en-US" altLang="zh-CN" sz="2400" b="1" kern="100" dirty="0">
                <a:latin typeface="Arial"/>
                <a:ea typeface="黑体"/>
                <a:cs typeface="Courier New"/>
              </a:rPr>
              <a:t>2]</a:t>
            </a:r>
            <a:r>
              <a:rPr lang="en-US" altLang="zh-CN" sz="2400" b="1" kern="100" dirty="0">
                <a:latin typeface="Times New Roman"/>
                <a:cs typeface="Courier New"/>
              </a:rPr>
              <a:t> 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公共参与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在某镇人大代表换届选举中，不少选民明确表示，他们不了解的候选人不选，不办实事的候选人不选，不替百姓说话的候选人不选。选民们坚持的</a:t>
            </a:r>
            <a:r>
              <a:rPr lang="en-US" altLang="zh-CN" sz="2400" b="1" kern="100" dirty="0">
                <a:latin typeface="宋体"/>
                <a:cs typeface="Times New Roman"/>
              </a:rPr>
              <a:t>“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三不选</a:t>
            </a:r>
            <a:r>
              <a:rPr lang="en-US" altLang="zh-CN" sz="2400" b="1" kern="100" dirty="0">
                <a:latin typeface="宋体"/>
                <a:cs typeface="Times New Roman"/>
              </a:rPr>
              <a:t>”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体现了</a:t>
            </a:r>
            <a:r>
              <a:rPr lang="en-US" altLang="zh-CN" sz="2400" b="1" kern="100" dirty="0">
                <a:latin typeface="Times New Roman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　　</a:t>
            </a:r>
            <a:r>
              <a:rPr lang="en-US" altLang="zh-CN" sz="2400" b="1" kern="100" dirty="0">
                <a:latin typeface="Times New Roman"/>
                <a:cs typeface="Courier New"/>
              </a:rPr>
              <a:t>)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360000" indent="-4572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 smtClean="0">
                <a:latin typeface="Times New Roman"/>
                <a:cs typeface="Courier New"/>
              </a:rPr>
              <a:t>	A</a:t>
            </a:r>
            <a:r>
              <a:rPr lang="en-US" altLang="zh-CN" sz="2400" b="1" kern="100" dirty="0">
                <a:latin typeface="Times New Roman"/>
                <a:cs typeface="Courier New"/>
              </a:rPr>
              <a:t>.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人民民主专政的本质是选民当家作主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360000" indent="-4572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 smtClean="0">
                <a:latin typeface="Times New Roman"/>
                <a:cs typeface="Courier New"/>
              </a:rPr>
              <a:t>	B</a:t>
            </a:r>
            <a:r>
              <a:rPr lang="en-US" altLang="zh-CN" sz="2400" b="1" kern="100" dirty="0">
                <a:latin typeface="Times New Roman"/>
                <a:cs typeface="Courier New"/>
              </a:rPr>
              <a:t>.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人大代表都是由选民直接选举产生的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360000" indent="-4572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 smtClean="0">
                <a:latin typeface="Times New Roman"/>
                <a:cs typeface="Courier New"/>
              </a:rPr>
              <a:t>	C</a:t>
            </a:r>
            <a:r>
              <a:rPr lang="en-US" altLang="zh-CN" sz="2400" b="1" kern="100" dirty="0">
                <a:latin typeface="Times New Roman"/>
                <a:cs typeface="Courier New"/>
              </a:rPr>
              <a:t>.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我国的选举制度已经相当完善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360000" indent="-4572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 smtClean="0">
                <a:latin typeface="Times New Roman"/>
                <a:cs typeface="Courier New"/>
              </a:rPr>
              <a:t>	D</a:t>
            </a:r>
            <a:r>
              <a:rPr lang="en-US" altLang="zh-CN" sz="2400" b="1" kern="100" dirty="0">
                <a:latin typeface="Times New Roman"/>
                <a:cs typeface="Courier New"/>
              </a:rPr>
              <a:t>.</a:t>
            </a:r>
            <a:r>
              <a:rPr lang="zh-CN" altLang="zh-CN" sz="2400" b="1" kern="100" dirty="0">
                <a:latin typeface="Times New Roman"/>
                <a:cs typeface="Times New Roman"/>
              </a:rPr>
              <a:t>选民的民主意识显著增强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3856036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249687" y="692696"/>
            <a:ext cx="11647294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黑体"/>
                <a:cs typeface="Times New Roman"/>
              </a:rPr>
              <a:t>解析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　选民们坚持</a:t>
            </a:r>
            <a:r>
              <a:rPr lang="en-US" altLang="zh-CN" sz="2400" b="1" kern="100" dirty="0">
                <a:solidFill>
                  <a:srgbClr val="0000FF"/>
                </a:solidFill>
                <a:latin typeface="宋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三不选</a:t>
            </a:r>
            <a:r>
              <a:rPr lang="en-US" altLang="zh-CN" sz="2400" b="1" kern="100" dirty="0">
                <a:solidFill>
                  <a:srgbClr val="0000FF"/>
                </a:solidFill>
                <a:latin typeface="宋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充分说明了选民的公民意识、主人翁意识增强，故</a:t>
            </a:r>
            <a:r>
              <a:rPr lang="en-US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Courier New"/>
              </a:rPr>
              <a:t>D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正确。县乡两级人大代表是由选民直接选举产生的，县以上各级人大代表由间接选举产生，故</a:t>
            </a:r>
            <a:r>
              <a:rPr lang="en-US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Courier New"/>
              </a:rPr>
              <a:t>B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说法不正确；</a:t>
            </a:r>
            <a:r>
              <a:rPr lang="en-US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Courier New"/>
              </a:rPr>
              <a:t>C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说法以偏概全，显然错误；</a:t>
            </a:r>
            <a:r>
              <a:rPr lang="en-US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Courier New"/>
              </a:rPr>
              <a:t>A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错误，人民民主专政的本质是人民当家作主。</a:t>
            </a:r>
            <a:endParaRPr lang="zh-CN" altLang="zh-CN" sz="1050" kern="100" dirty="0">
              <a:solidFill>
                <a:srgbClr val="0000FF"/>
              </a:solidFill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ea typeface="黑体"/>
                <a:cs typeface="Times New Roman"/>
              </a:rPr>
              <a:t>答案</a:t>
            </a:r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rgbClr val="FF0000"/>
                </a:solidFill>
                <a:latin typeface="Times New Roman"/>
                <a:cs typeface="Courier New"/>
              </a:rPr>
              <a:t>D</a:t>
            </a:r>
            <a:endParaRPr lang="zh-CN" altLang="zh-CN" sz="1050" kern="100" dirty="0">
              <a:solidFill>
                <a:srgbClr val="FF0000"/>
              </a:solidFill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1949962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热点追踪篇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299" y="565793"/>
            <a:ext cx="11420291" cy="459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249687" y="1052736"/>
            <a:ext cx="11647294" cy="576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>
                <a:latin typeface="Times New Roman"/>
                <a:ea typeface="黑体"/>
                <a:cs typeface="Times New Roman"/>
              </a:rPr>
              <a:t>严查基层换届选举拉票贿选</a:t>
            </a:r>
            <a:endParaRPr lang="zh-CN" altLang="zh-CN" sz="1050" kern="100">
              <a:effectLst/>
              <a:latin typeface="宋体"/>
              <a:cs typeface="Courier New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68" y="1797011"/>
            <a:ext cx="11577205" cy="3576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0" name="直接连接符 9"/>
          <p:cNvCxnSpPr/>
          <p:nvPr/>
        </p:nvCxnSpPr>
        <p:spPr>
          <a:xfrm>
            <a:off x="7824192" y="2636912"/>
            <a:ext cx="720080" cy="72008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7824192" y="3356992"/>
            <a:ext cx="720080" cy="7920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7824192" y="4149080"/>
            <a:ext cx="720080" cy="7920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flipV="1">
            <a:off x="7824192" y="2636912"/>
            <a:ext cx="720080" cy="230425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359521" y="5342152"/>
            <a:ext cx="11089895" cy="5762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注</a:t>
            </a:r>
            <a:r>
              <a:rPr lang="zh-CN" altLang="zh-CN" sz="2400" b="1" kern="100" dirty="0">
                <a:latin typeface="Times New Roman"/>
                <a:cs typeface="Times New Roman"/>
              </a:rPr>
              <a:t>：把左栏的</a:t>
            </a:r>
            <a:r>
              <a:rPr lang="en-US" altLang="zh-CN" sz="2400" b="1" kern="100" dirty="0">
                <a:latin typeface="宋体"/>
                <a:cs typeface="Times New Roman"/>
              </a:rPr>
              <a:t>“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信息提取</a:t>
            </a:r>
            <a:r>
              <a:rPr lang="en-US" altLang="zh-CN" sz="2400" b="1" kern="100" dirty="0">
                <a:latin typeface="宋体"/>
                <a:cs typeface="Times New Roman"/>
              </a:rPr>
              <a:t>”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与右栏的</a:t>
            </a:r>
            <a:r>
              <a:rPr lang="en-US" altLang="zh-CN" sz="2400" b="1" kern="100" dirty="0">
                <a:latin typeface="宋体"/>
                <a:cs typeface="Times New Roman"/>
              </a:rPr>
              <a:t>“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信息解读</a:t>
            </a:r>
            <a:r>
              <a:rPr lang="en-US" altLang="zh-CN" sz="2400" b="1" kern="100" dirty="0">
                <a:latin typeface="宋体"/>
                <a:cs typeface="Times New Roman"/>
              </a:rPr>
              <a:t>”</a:t>
            </a:r>
            <a:r>
              <a:rPr lang="zh-CN" altLang="zh-CN" sz="2400" b="1" kern="100" dirty="0">
                <a:latin typeface="Times New Roman"/>
                <a:cs typeface="Times New Roman"/>
              </a:rPr>
              <a:t>通过</a:t>
            </a:r>
            <a:r>
              <a:rPr lang="en-US" altLang="zh-CN" sz="2400" b="1" kern="100" dirty="0">
                <a:latin typeface="宋体"/>
                <a:cs typeface="Times New Roman"/>
              </a:rPr>
              <a:t>“</a:t>
            </a:r>
            <a:r>
              <a:rPr lang="zh-CN" altLang="zh-CN" sz="2400" b="1" kern="100" dirty="0">
                <a:latin typeface="Times New Roman"/>
                <a:cs typeface="Times New Roman"/>
              </a:rPr>
              <a:t>连线</a:t>
            </a:r>
            <a:r>
              <a:rPr lang="en-US" altLang="zh-CN" sz="2400" b="1" kern="100" dirty="0">
                <a:latin typeface="宋体"/>
                <a:cs typeface="Times New Roman"/>
              </a:rPr>
              <a:t>”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形式一一对应</a:t>
            </a:r>
            <a:r>
              <a:rPr lang="zh-CN" altLang="zh-CN" sz="2400" b="1" kern="100" dirty="0" smtClean="0">
                <a:latin typeface="Times New Roman"/>
                <a:cs typeface="Times New Roman"/>
              </a:rPr>
              <a:t>。</a:t>
            </a:r>
            <a:r>
              <a:rPr lang="en-US" altLang="zh-CN" sz="2400" b="1" kern="1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endParaRPr lang="zh-CN" altLang="en-US" sz="2400" b="1" kern="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735199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"/>
          <p:cNvSpPr>
            <a:spLocks noChangeArrowheads="1"/>
          </p:cNvSpPr>
          <p:nvPr/>
        </p:nvSpPr>
        <p:spPr bwMode="auto">
          <a:xfrm>
            <a:off x="249687" y="692696"/>
            <a:ext cx="11647294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【跟踪训练】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1.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到</a:t>
            </a:r>
            <a:r>
              <a:rPr lang="en-US" altLang="zh-CN" sz="2400" b="1" kern="100" dirty="0">
                <a:latin typeface="Times New Roman"/>
                <a:cs typeface="Courier New"/>
              </a:rPr>
              <a:t>2018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年</a:t>
            </a:r>
            <a:r>
              <a:rPr lang="en-US" altLang="zh-CN" sz="2400" b="1" kern="100" dirty="0">
                <a:latin typeface="Times New Roman"/>
                <a:cs typeface="Courier New"/>
              </a:rPr>
              <a:t>1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月</a:t>
            </a:r>
            <a:r>
              <a:rPr lang="en-US" altLang="zh-CN" sz="2400" b="1" kern="100" dirty="0">
                <a:latin typeface="Times New Roman"/>
                <a:cs typeface="Courier New"/>
              </a:rPr>
              <a:t>23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日，全国</a:t>
            </a:r>
            <a:r>
              <a:rPr lang="en-US" altLang="zh-CN" sz="2400" b="1" kern="100" dirty="0">
                <a:latin typeface="Times New Roman"/>
                <a:cs typeface="Courier New"/>
              </a:rPr>
              <a:t>35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个选举单位选出</a:t>
            </a:r>
            <a:r>
              <a:rPr lang="en-US" altLang="zh-CN" sz="2400" b="1" kern="100" dirty="0">
                <a:latin typeface="Times New Roman"/>
                <a:cs typeface="Courier New"/>
              </a:rPr>
              <a:t>2 980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名十三届全国人大代表，代表资格审查委员会审查认为，代表资格全部有效，提请全国人大常委会确认，代表名单于</a:t>
            </a:r>
            <a:r>
              <a:rPr lang="en-US" altLang="zh-CN" sz="2400" b="1" kern="100" dirty="0">
                <a:latin typeface="Times New Roman"/>
                <a:cs typeface="Courier New"/>
              </a:rPr>
              <a:t>24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日公布。在这次全国人大代表的选举中，采取的选举方式是</a:t>
            </a:r>
            <a:r>
              <a:rPr lang="en-US" altLang="zh-CN" sz="2400" b="1" kern="100" dirty="0">
                <a:latin typeface="Times New Roman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　　</a:t>
            </a:r>
            <a:r>
              <a:rPr lang="en-US" altLang="zh-CN" sz="2400" b="1" kern="100" dirty="0">
                <a:latin typeface="Times New Roman"/>
                <a:cs typeface="Courier New"/>
              </a:rPr>
              <a:t>)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 smtClean="0">
                <a:latin typeface="Times New Roman" pitchFamily="18" charset="0"/>
                <a:cs typeface="Courier New"/>
              </a:rPr>
              <a:t>	A</a:t>
            </a:r>
            <a:r>
              <a:rPr lang="en-US" altLang="zh-CN" sz="2400" b="1" kern="100" dirty="0">
                <a:latin typeface="Times New Roman" pitchFamily="18" charset="0"/>
                <a:cs typeface="Courier New"/>
              </a:rPr>
              <a:t>.</a:t>
            </a:r>
            <a:r>
              <a:rPr lang="zh-CN" altLang="zh-CN" sz="2400" b="1" kern="100" dirty="0">
                <a:latin typeface="Times New Roman" pitchFamily="18" charset="0"/>
                <a:cs typeface="Times New Roman"/>
              </a:rPr>
              <a:t>直接选举与等额选举</a:t>
            </a:r>
            <a:r>
              <a:rPr lang="zh-CN" altLang="zh-CN" sz="2400" b="1" kern="100" dirty="0">
                <a:latin typeface="Times New Roman" pitchFamily="18" charset="0"/>
                <a:ea typeface="Times New Roman"/>
                <a:cs typeface="Courier New"/>
              </a:rPr>
              <a:t> </a:t>
            </a:r>
            <a:r>
              <a:rPr lang="en-US" altLang="zh-CN" sz="2400" b="1" kern="100" dirty="0">
                <a:latin typeface="Times New Roman" pitchFamily="18" charset="0"/>
                <a:ea typeface="Times New Roman"/>
                <a:cs typeface="Courier New"/>
              </a:rPr>
              <a:t>	</a:t>
            </a:r>
            <a:r>
              <a:rPr lang="en-US" altLang="zh-CN" sz="2400" b="1" kern="100" dirty="0" smtClean="0">
                <a:latin typeface="Times New Roman" pitchFamily="18" charset="0"/>
                <a:ea typeface="Times New Roman"/>
                <a:cs typeface="Courier New"/>
              </a:rPr>
              <a:t>		B</a:t>
            </a:r>
            <a:r>
              <a:rPr lang="en-US" altLang="zh-CN" sz="2400" b="1" kern="100" dirty="0">
                <a:latin typeface="Times New Roman" pitchFamily="18" charset="0"/>
                <a:ea typeface="Times New Roman"/>
                <a:cs typeface="Courier New"/>
              </a:rPr>
              <a:t>.</a:t>
            </a:r>
            <a:r>
              <a:rPr lang="zh-CN" altLang="zh-CN" sz="2400" b="1" kern="100" dirty="0">
                <a:latin typeface="Times New Roman" pitchFamily="18" charset="0"/>
                <a:cs typeface="Times New Roman"/>
              </a:rPr>
              <a:t>直接选举与差额选举</a:t>
            </a:r>
            <a:endParaRPr lang="zh-CN" altLang="zh-CN" sz="1050" kern="100" dirty="0">
              <a:latin typeface="Times New Roman" pitchFamily="18" charset="0"/>
              <a:cs typeface="Courier New"/>
            </a:endParaRPr>
          </a:p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 smtClean="0">
                <a:latin typeface="Times New Roman" pitchFamily="18" charset="0"/>
                <a:cs typeface="Courier New"/>
              </a:rPr>
              <a:t>	C</a:t>
            </a:r>
            <a:r>
              <a:rPr lang="en-US" altLang="zh-CN" sz="2400" b="1" kern="100" dirty="0">
                <a:latin typeface="Times New Roman" pitchFamily="18" charset="0"/>
                <a:cs typeface="Courier New"/>
              </a:rPr>
              <a:t>.</a:t>
            </a:r>
            <a:r>
              <a:rPr lang="zh-CN" altLang="zh-CN" sz="2400" b="1" kern="100" dirty="0">
                <a:latin typeface="Times New Roman" pitchFamily="18" charset="0"/>
                <a:cs typeface="Times New Roman"/>
              </a:rPr>
              <a:t>间接选举与等额选举</a:t>
            </a:r>
            <a:r>
              <a:rPr lang="zh-CN" altLang="zh-CN" sz="2400" b="1" kern="100" dirty="0">
                <a:latin typeface="Times New Roman" pitchFamily="18" charset="0"/>
                <a:ea typeface="Times New Roman"/>
                <a:cs typeface="Courier New"/>
              </a:rPr>
              <a:t> </a:t>
            </a:r>
            <a:r>
              <a:rPr lang="en-US" altLang="zh-CN" sz="2400" b="1" kern="100" dirty="0">
                <a:latin typeface="Times New Roman" pitchFamily="18" charset="0"/>
                <a:ea typeface="Times New Roman"/>
                <a:cs typeface="Courier New"/>
              </a:rPr>
              <a:t>	</a:t>
            </a:r>
            <a:r>
              <a:rPr lang="en-US" altLang="zh-CN" sz="2400" b="1" kern="100" dirty="0" smtClean="0">
                <a:latin typeface="Times New Roman" pitchFamily="18" charset="0"/>
                <a:ea typeface="Times New Roman"/>
                <a:cs typeface="Courier New"/>
              </a:rPr>
              <a:t>		D</a:t>
            </a:r>
            <a:r>
              <a:rPr lang="en-US" altLang="zh-CN" sz="2400" b="1" kern="100" dirty="0">
                <a:latin typeface="Times New Roman" pitchFamily="18" charset="0"/>
                <a:ea typeface="Times New Roman"/>
                <a:cs typeface="Courier New"/>
              </a:rPr>
              <a:t>.</a:t>
            </a:r>
            <a:r>
              <a:rPr lang="zh-CN" altLang="zh-CN" sz="2400" b="1" kern="100" dirty="0">
                <a:latin typeface="Times New Roman" pitchFamily="18" charset="0"/>
                <a:cs typeface="Times New Roman"/>
              </a:rPr>
              <a:t>间接选举与差额选</a:t>
            </a:r>
            <a:r>
              <a:rPr lang="zh-CN" altLang="zh-CN" sz="2400" b="1" kern="100" dirty="0" smtClean="0">
                <a:latin typeface="Times New Roman" pitchFamily="18" charset="0"/>
                <a:cs typeface="Times New Roman"/>
              </a:rPr>
              <a:t>举</a:t>
            </a:r>
            <a:endParaRPr lang="en-US" altLang="zh-CN" sz="1050" kern="100" dirty="0" smtClean="0">
              <a:latin typeface="Times New Roman" pitchFamily="18" charset="0"/>
              <a:cs typeface="Courier New"/>
            </a:endParaRPr>
          </a:p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 smtClean="0">
                <a:solidFill>
                  <a:srgbClr val="0000FF"/>
                </a:solidFill>
                <a:latin typeface="Times New Roman"/>
                <a:ea typeface="黑体"/>
                <a:cs typeface="Times New Roman"/>
              </a:rPr>
              <a:t>	</a:t>
            </a:r>
            <a:r>
              <a:rPr lang="zh-CN" altLang="zh-CN" sz="2400" b="1" kern="100" dirty="0" smtClean="0">
                <a:solidFill>
                  <a:srgbClr val="0000FF"/>
                </a:solidFill>
                <a:latin typeface="Times New Roman"/>
                <a:ea typeface="黑体"/>
                <a:cs typeface="Times New Roman"/>
              </a:rPr>
              <a:t>解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黑体"/>
                <a:cs typeface="Times New Roman"/>
              </a:rPr>
              <a:t>析　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全国人大代表的选举属于间接选举；所有的人大代表选举都属于差额选举，故直接选择</a:t>
            </a:r>
            <a:r>
              <a:rPr lang="en-US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Courier New"/>
              </a:rPr>
              <a:t>D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。</a:t>
            </a:r>
            <a:endParaRPr lang="zh-CN" altLang="zh-CN" sz="1050" kern="100" dirty="0">
              <a:solidFill>
                <a:srgbClr val="0000FF"/>
              </a:solidFill>
              <a:latin typeface="宋体"/>
              <a:cs typeface="Courier New"/>
            </a:endParaRPr>
          </a:p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 smtClean="0">
                <a:solidFill>
                  <a:srgbClr val="FF0000"/>
                </a:solidFill>
                <a:latin typeface="Times New Roman"/>
                <a:ea typeface="黑体"/>
                <a:cs typeface="Times New Roman"/>
              </a:rPr>
              <a:t>	</a:t>
            </a:r>
            <a:r>
              <a:rPr lang="zh-CN" altLang="zh-CN" sz="2400" b="1" kern="100" dirty="0" smtClean="0">
                <a:solidFill>
                  <a:srgbClr val="FF0000"/>
                </a:solidFill>
                <a:latin typeface="Times New Roman"/>
                <a:ea typeface="黑体"/>
                <a:cs typeface="Times New Roman"/>
              </a:rPr>
              <a:t>答</a:t>
            </a:r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ea typeface="黑体"/>
                <a:cs typeface="Times New Roman"/>
              </a:rPr>
              <a:t>案　</a:t>
            </a:r>
            <a:r>
              <a:rPr lang="en-US" altLang="zh-CN" sz="2400" b="1" kern="100" dirty="0" smtClean="0">
                <a:solidFill>
                  <a:srgbClr val="FF0000"/>
                </a:solidFill>
                <a:latin typeface="Times New Roman"/>
                <a:cs typeface="Courier New"/>
              </a:rPr>
              <a:t>D</a:t>
            </a:r>
            <a:endParaRPr lang="en-US" altLang="zh-CN" sz="2400" b="1" kern="100" dirty="0" smtClean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81336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"/>
          <p:cNvSpPr>
            <a:spLocks noChangeArrowheads="1"/>
          </p:cNvSpPr>
          <p:nvPr/>
        </p:nvSpPr>
        <p:spPr bwMode="auto">
          <a:xfrm>
            <a:off x="249687" y="692696"/>
            <a:ext cx="11647294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2.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全国人大代表选举采取的上述方式</a:t>
            </a:r>
            <a:r>
              <a:rPr lang="en-US" altLang="zh-CN" sz="2400" b="1" kern="100" dirty="0">
                <a:latin typeface="Times New Roman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　　</a:t>
            </a:r>
            <a:r>
              <a:rPr lang="en-US" altLang="zh-CN" sz="2400" b="1" kern="100" dirty="0">
                <a:latin typeface="Times New Roman"/>
                <a:cs typeface="Courier New"/>
              </a:rPr>
              <a:t>)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宋体"/>
                <a:cs typeface="Times New Roman"/>
              </a:rPr>
              <a:t>①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与我国的经济、文化发展水平相适应　</a:t>
            </a:r>
            <a:r>
              <a:rPr lang="en-US" altLang="zh-CN" sz="2400" b="1" kern="100" dirty="0">
                <a:latin typeface="宋体"/>
                <a:cs typeface="Times New Roman"/>
              </a:rPr>
              <a:t>②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可以较充分地考虑当选者结构的合理性　</a:t>
            </a:r>
            <a:r>
              <a:rPr lang="en-US" altLang="zh-CN" sz="2400" b="1" kern="100" dirty="0">
                <a:latin typeface="宋体"/>
                <a:cs typeface="Times New Roman"/>
              </a:rPr>
              <a:t>③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可以避免虚假宣传和贿选的发生　</a:t>
            </a:r>
            <a:r>
              <a:rPr lang="en-US" altLang="zh-CN" sz="2400" b="1" kern="100" dirty="0">
                <a:latin typeface="宋体"/>
                <a:cs typeface="Times New Roman"/>
              </a:rPr>
              <a:t>④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为选民行使选举权提供了选择余地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A.</a:t>
            </a:r>
            <a:r>
              <a:rPr lang="en-US" altLang="zh-CN" sz="2400" b="1" kern="100" dirty="0">
                <a:latin typeface="宋体"/>
                <a:cs typeface="Times New Roman"/>
              </a:rPr>
              <a:t>①②</a:t>
            </a:r>
            <a:r>
              <a:rPr lang="en-US" altLang="zh-CN" sz="2400" b="1" kern="100" dirty="0">
                <a:latin typeface="Times New Roman"/>
                <a:cs typeface="Courier New"/>
              </a:rPr>
              <a:t> 	B.</a:t>
            </a:r>
            <a:r>
              <a:rPr lang="en-US" altLang="zh-CN" sz="2400" b="1" kern="100" dirty="0">
                <a:latin typeface="宋体"/>
                <a:cs typeface="Times New Roman"/>
              </a:rPr>
              <a:t>②③</a:t>
            </a:r>
            <a:r>
              <a:rPr lang="en-US" altLang="zh-CN" sz="2400" b="1" kern="100" dirty="0">
                <a:latin typeface="Times New Roman"/>
                <a:cs typeface="Courier New"/>
              </a:rPr>
              <a:t>  </a:t>
            </a:r>
            <a:r>
              <a:rPr lang="en-US" altLang="zh-CN" sz="2400" b="1" kern="100" dirty="0" smtClean="0">
                <a:latin typeface="Times New Roman"/>
                <a:cs typeface="Courier New"/>
              </a:rPr>
              <a:t>		C</a:t>
            </a:r>
            <a:r>
              <a:rPr lang="en-US" altLang="zh-CN" sz="2400" b="1" kern="100" dirty="0">
                <a:latin typeface="Times New Roman"/>
                <a:cs typeface="Courier New"/>
              </a:rPr>
              <a:t>.</a:t>
            </a:r>
            <a:r>
              <a:rPr lang="en-US" altLang="zh-CN" sz="2400" b="1" kern="100" dirty="0">
                <a:latin typeface="宋体"/>
                <a:cs typeface="Times New Roman"/>
              </a:rPr>
              <a:t>①④</a:t>
            </a:r>
            <a:r>
              <a:rPr lang="en-US" altLang="zh-CN" sz="2400" b="1" kern="100" dirty="0">
                <a:latin typeface="Times New Roman"/>
                <a:cs typeface="Courier New"/>
              </a:rPr>
              <a:t> 	D.</a:t>
            </a:r>
            <a:r>
              <a:rPr lang="en-US" altLang="zh-CN" sz="2400" b="1" kern="100" dirty="0">
                <a:latin typeface="宋体"/>
                <a:cs typeface="Times New Roman"/>
              </a:rPr>
              <a:t>③④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黑体"/>
                <a:cs typeface="Times New Roman"/>
              </a:rPr>
              <a:t>解析　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我国的选举方式符合我国的国情，</a:t>
            </a:r>
            <a:r>
              <a:rPr lang="en-US" altLang="zh-CN" sz="2400" b="1" kern="100" dirty="0">
                <a:solidFill>
                  <a:srgbClr val="0000FF"/>
                </a:solidFill>
                <a:latin typeface="宋体"/>
                <a:ea typeface="仿宋_GB2312"/>
                <a:cs typeface="Times New Roman"/>
              </a:rPr>
              <a:t>①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符合题意。差额选举为选民提供了选择余地，</a:t>
            </a:r>
            <a:r>
              <a:rPr lang="en-US" altLang="zh-CN" sz="2400" b="1" kern="100" dirty="0">
                <a:solidFill>
                  <a:srgbClr val="0000FF"/>
                </a:solidFill>
                <a:latin typeface="宋体"/>
                <a:ea typeface="仿宋_GB2312"/>
                <a:cs typeface="Times New Roman"/>
              </a:rPr>
              <a:t>④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符合题意。等额选举才能较充分地考虑当选者结构的合理性，</a:t>
            </a:r>
            <a:r>
              <a:rPr lang="zh-CN" altLang="zh-CN" sz="2400" b="1" kern="100" dirty="0">
                <a:solidFill>
                  <a:srgbClr val="0000FF"/>
                </a:solidFill>
                <a:latin typeface="宋体"/>
                <a:ea typeface="仿宋_GB2312"/>
                <a:cs typeface="Times New Roman"/>
              </a:rPr>
              <a:t>②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不符合题意。差额选举如果不有效规范，容易发生虚假宣传和贿选，</a:t>
            </a:r>
            <a:r>
              <a:rPr lang="zh-CN" altLang="zh-CN" sz="2400" b="1" kern="100" dirty="0">
                <a:solidFill>
                  <a:srgbClr val="0000FF"/>
                </a:solidFill>
                <a:latin typeface="宋体"/>
                <a:ea typeface="仿宋_GB2312"/>
                <a:cs typeface="Times New Roman"/>
              </a:rPr>
              <a:t>③</a:t>
            </a:r>
            <a:r>
              <a:rPr lang="zh-CN" altLang="zh-CN" sz="2400" b="1" kern="100" dirty="0">
                <a:solidFill>
                  <a:srgbClr val="0000FF"/>
                </a:solidFill>
                <a:latin typeface="Times New Roman"/>
                <a:ea typeface="仿宋_GB2312"/>
                <a:cs typeface="Times New Roman"/>
              </a:rPr>
              <a:t>不符合题意。</a:t>
            </a:r>
            <a:endParaRPr lang="zh-CN" altLang="zh-CN" sz="1050" kern="100" dirty="0">
              <a:solidFill>
                <a:srgbClr val="0000FF"/>
              </a:solidFill>
              <a:latin typeface="宋体"/>
              <a:cs typeface="Courier New"/>
            </a:endParaRPr>
          </a:p>
          <a:p>
            <a:pPr marL="252000">
              <a:lnSpc>
                <a:spcPct val="150000"/>
              </a:lnSpc>
              <a:tabLst>
                <a:tab pos="2400300" algn="l"/>
              </a:tabLst>
            </a:pPr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ea typeface="黑体"/>
                <a:cs typeface="Times New Roman"/>
              </a:rPr>
              <a:t>答案　</a:t>
            </a:r>
            <a:r>
              <a:rPr lang="en-US" altLang="zh-CN" sz="2400" b="1" kern="100" dirty="0">
                <a:solidFill>
                  <a:srgbClr val="FF0000"/>
                </a:solidFill>
                <a:latin typeface="Times New Roman"/>
                <a:cs typeface="Courier New"/>
              </a:rPr>
              <a:t>C</a:t>
            </a:r>
            <a:endParaRPr lang="zh-CN" altLang="zh-CN" sz="1050" kern="100" dirty="0">
              <a:solidFill>
                <a:srgbClr val="FF0000"/>
              </a:solidFill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1925923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84402" flipH="1" flipV="1">
            <a:off x="7824363" y="3403693"/>
            <a:ext cx="4000325" cy="360245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>
          <a:solidFill>
            <a:srgbClr val="FF0000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2400" b="1" kern="100" dirty="0">
            <a:solidFill>
              <a:srgbClr val="FF0000"/>
            </a:solidFill>
            <a:latin typeface="Times New Roman"/>
            <a:cs typeface="Times New Roman"/>
          </a:defRPr>
        </a:defPPr>
      </a:lstStyle>
    </a:txDef>
  </a:objectDefaults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350</TotalTime>
  <Words>1832</Words>
  <Application>Microsoft Office PowerPoint</Application>
  <PresentationFormat>自定义</PresentationFormat>
  <Paragraphs>175</Paragraphs>
  <Slides>26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27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AutoBVT</dc:creator>
  <cp:lastModifiedBy>user</cp:lastModifiedBy>
  <cp:revision>95</cp:revision>
  <dcterms:created xsi:type="dcterms:W3CDTF">2018-01-02T04:06:00Z</dcterms:created>
  <dcterms:modified xsi:type="dcterms:W3CDTF">2019-07-12T07:32:58Z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2052-10.1.0.7106</vt:lpwstr>
  </property>
</Properties>
</file>