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8" r:id="rId3"/>
    <p:sldId id="264" r:id="rId4"/>
    <p:sldId id="266" r:id="rId5"/>
    <p:sldId id="256" r:id="rId6"/>
    <p:sldId id="259" r:id="rId7"/>
    <p:sldId id="258" r:id="rId8"/>
    <p:sldId id="257" r:id="rId9"/>
    <p:sldId id="267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350" y="-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205566"/>
      </p:ext>
    </p:extLst>
  </p:cSld>
  <p:clrMapOvr>
    <a:masterClrMapping/>
  </p:clrMapOvr>
  <p:transition spd="slow" advClick="0" advTm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205566"/>
      </p:ext>
    </p:extLst>
  </p:cSld>
  <p:clrMapOvr>
    <a:masterClrMapping/>
  </p:clrMapOvr>
  <p:transition spd="slow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2017/4/24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仕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927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 rot="5400000">
            <a:off x="4305300" y="2628900"/>
            <a:ext cx="6096000" cy="1600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vert="eaVert" wrap="none" fromWordArt="1">
            <a:prstTxWarp prst="textPlain">
              <a:avLst>
                <a:gd name="adj" fmla="val 50974"/>
              </a:avLst>
            </a:prstTxWarp>
          </a:bodyPr>
          <a:lstStyle/>
          <a:p>
            <a:pPr algn="ctr" fontAlgn="auto"/>
            <a:r>
              <a:rPr lang="zh-CN" altLang="en-US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宋体"/>
                <a:ea typeface="宋体"/>
              </a:rPr>
              <a:t>审题</a:t>
            </a:r>
          </a:p>
        </p:txBody>
      </p:sp>
    </p:spTree>
    <p:extLst>
      <p:ext uri="{BB962C8B-B14F-4D97-AF65-F5344CB8AC3E}">
        <p14:creationId xmlns:p14="http://schemas.microsoft.com/office/powerpoint/2010/main" val="105069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4000" b="1" dirty="0">
                <a:latin typeface="宋体" pitchFamily="2" charset="-122"/>
              </a:rPr>
              <a:t>正确</a:t>
            </a:r>
            <a:r>
              <a:rPr lang="zh-CN" altLang="en-US" sz="4000" b="1" dirty="0">
                <a:solidFill>
                  <a:srgbClr val="FF0000"/>
                </a:solidFill>
                <a:latin typeface="宋体" pitchFamily="2" charset="-122"/>
              </a:rPr>
              <a:t>审题</a:t>
            </a:r>
            <a:r>
              <a:rPr lang="zh-CN" altLang="en-US" sz="4000" b="1" dirty="0">
                <a:latin typeface="宋体" pitchFamily="2" charset="-122"/>
              </a:rPr>
              <a:t>是考场作文的必要</a:t>
            </a:r>
            <a:r>
              <a:rPr lang="zh-CN" altLang="en-US" sz="4000" b="1" dirty="0" smtClean="0">
                <a:latin typeface="宋体" pitchFamily="2" charset="-122"/>
              </a:rPr>
              <a:t>前提！</a:t>
            </a:r>
            <a:endParaRPr lang="zh-CN" altLang="en-US" sz="4000" b="1" dirty="0">
              <a:latin typeface="宋体" pitchFamily="2" charset="-122"/>
            </a:endParaRPr>
          </a:p>
          <a:p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539552" y="3105835"/>
            <a:ext cx="83529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 pitchFamily="2" charset="-122"/>
              </a:rPr>
              <a:t>纠偏</a:t>
            </a:r>
            <a:r>
              <a:rPr lang="zh-CN" altLang="en-US" sz="3200" dirty="0" smtClean="0">
                <a:solidFill>
                  <a:srgbClr val="FF0000"/>
                </a:solidFill>
                <a:latin typeface="宋体" pitchFamily="2" charset="-122"/>
              </a:rPr>
              <a:t>：</a:t>
            </a:r>
            <a:endParaRPr lang="en-US" altLang="zh-CN" sz="3200" dirty="0" smtClean="0">
              <a:solidFill>
                <a:srgbClr val="FF0000"/>
              </a:solidFill>
              <a:latin typeface="宋体" pitchFamily="2" charset="-122"/>
            </a:endParaRPr>
          </a:p>
          <a:p>
            <a:r>
              <a:rPr lang="zh-CN" altLang="en-US" sz="3200" dirty="0" smtClean="0">
                <a:solidFill>
                  <a:srgbClr val="FF0000"/>
                </a:solidFill>
                <a:latin typeface="宋体" pitchFamily="2" charset="-122"/>
              </a:rPr>
              <a:t>不要</a:t>
            </a:r>
            <a:r>
              <a:rPr lang="zh-CN" altLang="en-US" sz="3200" dirty="0">
                <a:solidFill>
                  <a:srgbClr val="FF0000"/>
                </a:solidFill>
                <a:latin typeface="宋体" pitchFamily="2" charset="-122"/>
              </a:rPr>
              <a:t>以为看似简单的题目就没有审题的</a:t>
            </a:r>
            <a:r>
              <a:rPr lang="zh-CN" altLang="en-US" sz="3200" dirty="0" smtClean="0">
                <a:solidFill>
                  <a:srgbClr val="FF0000"/>
                </a:solidFill>
                <a:latin typeface="宋体" pitchFamily="2" charset="-122"/>
              </a:rPr>
              <a:t>障碍！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05591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r>
              <a:rPr lang="zh-CN" altLang="en-US"/>
              <a:t>审    题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66800"/>
            <a:ext cx="9144000" cy="4525963"/>
          </a:xfrm>
        </p:spPr>
        <p:txBody>
          <a:bodyPr>
            <a:normAutofit fontScale="92500"/>
          </a:bodyPr>
          <a:lstStyle/>
          <a:p>
            <a:r>
              <a:rPr lang="zh-CN" altLang="en-US" sz="2400" b="1" dirty="0" smtClean="0"/>
              <a:t>以</a:t>
            </a:r>
            <a:r>
              <a:rPr lang="en-US" altLang="zh-CN" sz="2400" b="1" dirty="0"/>
              <a:t>2013</a:t>
            </a:r>
            <a:r>
              <a:rPr lang="zh-CN" altLang="en-US" sz="2400" b="1" dirty="0"/>
              <a:t>年广州中考题“出错”为例：    </a:t>
            </a:r>
          </a:p>
          <a:p>
            <a:r>
              <a:rPr lang="zh-CN" altLang="en-US" sz="2400" b="1" dirty="0"/>
              <a:t>   “出”字在</a:t>
            </a:r>
            <a:r>
              <a:rPr lang="en-US" altLang="zh-CN" sz="2400" b="1" dirty="0"/>
              <a:t>《</a:t>
            </a:r>
            <a:r>
              <a:rPr lang="zh-CN" altLang="en-US" sz="2400" b="1" dirty="0"/>
              <a:t>现代汉语规范词典</a:t>
            </a:r>
            <a:r>
              <a:rPr lang="en-US" altLang="zh-CN" sz="2400" b="1" dirty="0"/>
              <a:t>》</a:t>
            </a:r>
            <a:r>
              <a:rPr lang="zh-CN" altLang="en-US" sz="2400" b="1" dirty="0"/>
              <a:t>里，作动词时，有“出现”、“产生”和“发生”三个义项；</a:t>
            </a:r>
          </a:p>
          <a:p>
            <a:r>
              <a:rPr lang="zh-CN" altLang="en-US" sz="2400" b="1" dirty="0"/>
              <a:t>“错”字在</a:t>
            </a:r>
            <a:r>
              <a:rPr lang="en-US" altLang="zh-CN" sz="2400" b="1" dirty="0"/>
              <a:t>《</a:t>
            </a:r>
            <a:r>
              <a:rPr lang="zh-CN" altLang="en-US" sz="2400" b="1" dirty="0"/>
              <a:t>现代汉语词典</a:t>
            </a:r>
            <a:r>
              <a:rPr lang="en-US" altLang="zh-CN" sz="2400" b="1" dirty="0"/>
              <a:t>》</a:t>
            </a:r>
            <a:r>
              <a:rPr lang="zh-CN" altLang="en-US" sz="2400" b="1" dirty="0"/>
              <a:t>里，作名词时，解释为“过错、错处”。</a:t>
            </a:r>
          </a:p>
          <a:p>
            <a:r>
              <a:rPr lang="zh-CN" altLang="en-US" sz="2400" b="1" dirty="0"/>
              <a:t>“出错”一词在</a:t>
            </a:r>
            <a:r>
              <a:rPr lang="en-US" altLang="zh-CN" sz="2400" b="1" dirty="0"/>
              <a:t>《</a:t>
            </a:r>
            <a:r>
              <a:rPr lang="zh-CN" altLang="en-US" sz="2400" b="1" dirty="0"/>
              <a:t>现代汉语规范词典</a:t>
            </a:r>
            <a:r>
              <a:rPr lang="en-US" altLang="zh-CN" sz="2400" b="1" dirty="0"/>
              <a:t>》</a:t>
            </a:r>
            <a:r>
              <a:rPr lang="zh-CN" altLang="en-US" sz="2400" b="1" dirty="0"/>
              <a:t>里的释义为“发生差错”。综上所述，“出错”可以理解为</a:t>
            </a:r>
            <a:r>
              <a:rPr lang="zh-CN" altLang="en-US" sz="2400" b="1" dirty="0" smtClean="0"/>
              <a:t>：</a:t>
            </a:r>
            <a:endParaRPr lang="en-US" altLang="zh-CN" sz="2400" b="1" dirty="0" smtClean="0"/>
          </a:p>
          <a:p>
            <a:r>
              <a:rPr lang="zh-CN" altLang="en-US" sz="2400" b="1" dirty="0" smtClean="0">
                <a:solidFill>
                  <a:srgbClr val="FF0000"/>
                </a:solidFill>
              </a:rPr>
              <a:t>发生</a:t>
            </a:r>
            <a:r>
              <a:rPr lang="zh-CN" altLang="en-US" sz="2400" b="1" dirty="0">
                <a:solidFill>
                  <a:srgbClr val="FF0000"/>
                </a:solidFill>
              </a:rPr>
              <a:t>差错（过错、过失、错处），出现差错（过错、过失、错处），产生差错（过错、过失、错处）</a:t>
            </a:r>
            <a:r>
              <a:rPr lang="zh-CN" altLang="en-US" sz="2400" b="1" dirty="0"/>
              <a:t>等。 </a:t>
            </a:r>
          </a:p>
          <a:p>
            <a:pPr>
              <a:spcBef>
                <a:spcPct val="5000"/>
              </a:spcBef>
              <a:buFontTx/>
              <a:buNone/>
            </a:pPr>
            <a:r>
              <a:rPr lang="zh-CN" altLang="en-US" sz="2400" b="1" dirty="0"/>
              <a:t>   </a:t>
            </a:r>
            <a:r>
              <a:rPr lang="zh-CN" altLang="en-US" sz="2400" b="1" dirty="0" smtClean="0"/>
              <a:t>“出错”不同于“犯错”</a:t>
            </a:r>
            <a:r>
              <a:rPr lang="zh-CN" altLang="en-US" sz="2400" b="1" dirty="0"/>
              <a:t>。</a:t>
            </a:r>
          </a:p>
          <a:p>
            <a:pPr>
              <a:spcBef>
                <a:spcPct val="5000"/>
              </a:spcBef>
              <a:buFontTx/>
              <a:buNone/>
            </a:pPr>
            <a:r>
              <a:rPr lang="zh-CN" altLang="en-US" sz="2400" b="1" dirty="0"/>
              <a:t>   “出错”一般指不经意发生的差错，“犯错”既有不经意发生的差错也有虽知而为的错误。“出错”不能单一写成“错误”“毛病”“问题”“矛盾”等等。 </a:t>
            </a:r>
          </a:p>
          <a:p>
            <a:endParaRPr lang="zh-CN" altLang="en-US" sz="2400" b="1" dirty="0"/>
          </a:p>
          <a:p>
            <a:endParaRPr lang="en-US" altLang="zh-CN" sz="2400" b="1" dirty="0">
              <a:latin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6651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zh-CN" altLang="en-US" sz="4000" b="1"/>
              <a:t>避免审题偏差的关键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484313"/>
            <a:ext cx="7488237" cy="749300"/>
          </a:xfrm>
          <a:ln>
            <a:solidFill>
              <a:schemeClr val="accent2"/>
            </a:solidFill>
            <a:miter lim="800000"/>
            <a:headEnd/>
            <a:tailEnd/>
          </a:ln>
        </p:spPr>
        <p:txBody>
          <a:bodyPr>
            <a:normAutofit lnSpcReduction="10000"/>
          </a:bodyPr>
          <a:lstStyle/>
          <a:p>
            <a:r>
              <a:rPr lang="zh-CN" altLang="en-US" sz="4400" b="1">
                <a:solidFill>
                  <a:srgbClr val="800000"/>
                </a:solidFill>
                <a:ea typeface="黑体" pitchFamily="49" charset="-122"/>
              </a:rPr>
              <a:t>态度：重视</a:t>
            </a:r>
            <a:r>
              <a:rPr lang="en-US" altLang="zh-CN" sz="4400" b="1">
                <a:solidFill>
                  <a:srgbClr val="800000"/>
                </a:solidFill>
                <a:latin typeface="宋体"/>
                <a:ea typeface="黑体" pitchFamily="49" charset="-122"/>
              </a:rPr>
              <a:t>——</a:t>
            </a:r>
            <a:r>
              <a:rPr lang="zh-CN" altLang="en-US" sz="4400" b="1">
                <a:solidFill>
                  <a:srgbClr val="800000"/>
                </a:solidFill>
                <a:ea typeface="黑体" pitchFamily="49" charset="-122"/>
              </a:rPr>
              <a:t>不投机取巧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0" y="2420938"/>
            <a:ext cx="9144000" cy="295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>
                <a:solidFill>
                  <a:schemeClr val="accent2"/>
                </a:solidFill>
                <a:ea typeface="隶书" pitchFamily="49" charset="-122"/>
              </a:rPr>
              <a:t>切忌“套作”</a:t>
            </a:r>
            <a:r>
              <a:rPr lang="en-US" altLang="zh-CN" sz="4000" b="1">
                <a:solidFill>
                  <a:schemeClr val="accent2"/>
                </a:solidFill>
                <a:ea typeface="隶书" pitchFamily="49" charset="-122"/>
              </a:rPr>
              <a:t>——</a:t>
            </a:r>
          </a:p>
          <a:p>
            <a:pPr>
              <a:spcBef>
                <a:spcPct val="10000"/>
              </a:spcBef>
            </a:pPr>
            <a:r>
              <a:rPr lang="en-US" altLang="zh-CN" sz="3600" b="1">
                <a:solidFill>
                  <a:schemeClr val="tx2"/>
                </a:solidFill>
                <a:ea typeface="楷体_GB2312" charset="-122"/>
              </a:rPr>
              <a:t>          </a:t>
            </a:r>
            <a:r>
              <a:rPr lang="en-US" altLang="zh-CN" sz="3200" b="1">
                <a:solidFill>
                  <a:schemeClr val="tx2"/>
                </a:solidFill>
                <a:ea typeface="楷体_GB2312" charset="-122"/>
              </a:rPr>
              <a:t>“</a:t>
            </a:r>
            <a:r>
              <a:rPr lang="zh-CN" altLang="en-US" sz="3200" b="1">
                <a:solidFill>
                  <a:schemeClr val="tx2"/>
                </a:solidFill>
                <a:ea typeface="楷体_GB2312" charset="-122"/>
              </a:rPr>
              <a:t>世界上没有两片完全相同的叶子”，可以说考场上不可能有两道完全相同的作文题，而题目与题目之间的差别，正是考题的关键所在，套作的作文一定会偏离题目正确的方向。</a:t>
            </a:r>
            <a:r>
              <a:rPr lang="zh-CN" altLang="en-US" sz="440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116013" y="5589588"/>
            <a:ext cx="6840537" cy="762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400" b="1" dirty="0" smtClean="0">
                <a:solidFill>
                  <a:schemeClr val="tx2"/>
                </a:solidFill>
              </a:rPr>
              <a:t>如：</a:t>
            </a:r>
            <a:r>
              <a:rPr lang="zh-CN" altLang="en-US" sz="4400" b="1" dirty="0">
                <a:solidFill>
                  <a:schemeClr val="tx2"/>
                </a:solidFill>
              </a:rPr>
              <a:t>改变一点点</a:t>
            </a:r>
            <a:r>
              <a:rPr lang="en-US" altLang="zh-CN" sz="4400" b="1" dirty="0">
                <a:solidFill>
                  <a:schemeClr val="tx2"/>
                </a:solidFill>
                <a:latin typeface="宋体"/>
              </a:rPr>
              <a:t>——</a:t>
            </a:r>
            <a:r>
              <a:rPr lang="zh-CN" altLang="en-US" sz="4400" b="1" dirty="0">
                <a:solidFill>
                  <a:schemeClr val="tx2"/>
                </a:solidFill>
              </a:rPr>
              <a:t>改变</a:t>
            </a:r>
          </a:p>
        </p:txBody>
      </p:sp>
      <p:sp>
        <p:nvSpPr>
          <p:cNvPr id="8198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675688" y="6381750"/>
            <a:ext cx="288925" cy="287338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4502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矩形 1"/>
          <p:cNvSpPr>
            <a:spLocks noChangeArrowheads="1"/>
          </p:cNvSpPr>
          <p:nvPr/>
        </p:nvSpPr>
        <p:spPr bwMode="auto">
          <a:xfrm>
            <a:off x="1763688" y="1556792"/>
            <a:ext cx="6689674" cy="100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1800" dirty="0" smtClean="0"/>
              <a:t> </a:t>
            </a:r>
            <a:endParaRPr lang="zh-CN" altLang="en-US" sz="1800" dirty="0"/>
          </a:p>
          <a:p>
            <a:pPr>
              <a:lnSpc>
                <a:spcPct val="90000"/>
              </a:lnSpc>
            </a:pPr>
            <a:r>
              <a:rPr lang="zh-CN" altLang="en-US" sz="4800" b="1" dirty="0" smtClean="0"/>
              <a:t>我在乎那</a:t>
            </a:r>
            <a:r>
              <a:rPr lang="zh-CN" altLang="en-US" sz="4800" b="1" dirty="0"/>
              <a:t>双</a:t>
            </a:r>
            <a:r>
              <a:rPr lang="zh-CN" altLang="en-US" sz="4800" b="1" dirty="0" smtClean="0"/>
              <a:t>眼睛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13496377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矩形 1"/>
          <p:cNvSpPr>
            <a:spLocks noChangeArrowheads="1"/>
          </p:cNvSpPr>
          <p:nvPr/>
        </p:nvSpPr>
        <p:spPr bwMode="auto">
          <a:xfrm>
            <a:off x="1691680" y="2345012"/>
            <a:ext cx="6689674" cy="100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1800" dirty="0" smtClean="0"/>
              <a:t> </a:t>
            </a:r>
            <a:endParaRPr lang="zh-CN" altLang="en-US" sz="1800" dirty="0"/>
          </a:p>
          <a:p>
            <a:pPr>
              <a:lnSpc>
                <a:spcPct val="90000"/>
              </a:lnSpc>
            </a:pPr>
            <a:r>
              <a:rPr lang="zh-CN" altLang="en-US" sz="4800" b="1" dirty="0" smtClean="0"/>
              <a:t>我在乎那</a:t>
            </a:r>
            <a:r>
              <a:rPr lang="zh-CN" altLang="en-US" sz="4800" b="1" dirty="0"/>
              <a:t>双</a:t>
            </a:r>
            <a:r>
              <a:rPr lang="zh-CN" altLang="en-US" sz="4800" b="1" dirty="0" smtClean="0"/>
              <a:t>眼睛</a:t>
            </a:r>
            <a:endParaRPr lang="zh-CN" altLang="en-US" sz="2400" b="1" dirty="0"/>
          </a:p>
        </p:txBody>
      </p:sp>
      <p:sp>
        <p:nvSpPr>
          <p:cNvPr id="3" name="矩形 2"/>
          <p:cNvSpPr/>
          <p:nvPr/>
        </p:nvSpPr>
        <p:spPr>
          <a:xfrm>
            <a:off x="3526750" y="980728"/>
            <a:ext cx="22717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拆一拆</a:t>
            </a:r>
            <a:endParaRPr lang="zh-CN" alt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251520" y="188640"/>
            <a:ext cx="324036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/>
              <a:t>审题方法一</a:t>
            </a:r>
            <a:endParaRPr lang="zh-CN" altLang="en-US" sz="3200" b="1" dirty="0"/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971600" y="4005064"/>
            <a:ext cx="6689674" cy="100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1800" dirty="0" smtClean="0"/>
              <a:t> </a:t>
            </a:r>
            <a:endParaRPr lang="zh-CN" altLang="en-US" sz="1800" dirty="0"/>
          </a:p>
          <a:p>
            <a:pPr>
              <a:lnSpc>
                <a:spcPct val="90000"/>
              </a:lnSpc>
            </a:pPr>
            <a:r>
              <a:rPr lang="zh-CN" altLang="en-US" sz="4800" b="1" dirty="0" smtClean="0"/>
              <a:t>我</a:t>
            </a:r>
            <a:r>
              <a:rPr lang="en-US" altLang="zh-CN" sz="4800" b="1" dirty="0" smtClean="0"/>
              <a:t>+</a:t>
            </a:r>
            <a:r>
              <a:rPr lang="zh-CN" altLang="en-US" sz="4800" b="1" dirty="0" smtClean="0"/>
              <a:t>在乎</a:t>
            </a:r>
            <a:r>
              <a:rPr lang="en-US" altLang="zh-CN" sz="4800" b="1" dirty="0" smtClean="0"/>
              <a:t>+</a:t>
            </a:r>
            <a:r>
              <a:rPr lang="zh-CN" altLang="en-US" sz="4800" b="1" dirty="0" smtClean="0"/>
              <a:t>那双</a:t>
            </a:r>
            <a:r>
              <a:rPr lang="en-US" altLang="zh-CN" sz="4800" b="1" dirty="0" smtClean="0"/>
              <a:t>+</a:t>
            </a:r>
            <a:r>
              <a:rPr lang="zh-CN" altLang="en-US" sz="4800" b="1" dirty="0" smtClean="0"/>
              <a:t>眼睛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7831331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矩形 1"/>
          <p:cNvSpPr>
            <a:spLocks noChangeArrowheads="1"/>
          </p:cNvSpPr>
          <p:nvPr/>
        </p:nvSpPr>
        <p:spPr bwMode="auto">
          <a:xfrm>
            <a:off x="3995936" y="1933612"/>
            <a:ext cx="6689674" cy="3000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1800" dirty="0" smtClean="0"/>
              <a:t> </a:t>
            </a:r>
          </a:p>
          <a:p>
            <a:pPr>
              <a:lnSpc>
                <a:spcPct val="90000"/>
              </a:lnSpc>
            </a:pPr>
            <a:r>
              <a:rPr lang="zh-CN" altLang="en-US" sz="3600" b="1" dirty="0" smtClean="0"/>
              <a:t>我在乎的那双眼睛</a:t>
            </a:r>
            <a:endParaRPr lang="en-US" altLang="zh-CN" sz="3600" b="1" dirty="0" smtClean="0"/>
          </a:p>
          <a:p>
            <a:pPr>
              <a:lnSpc>
                <a:spcPct val="90000"/>
              </a:lnSpc>
            </a:pPr>
            <a:r>
              <a:rPr lang="zh-CN" altLang="en-US" sz="3600" b="1" dirty="0" smtClean="0"/>
              <a:t>那双眼睛</a:t>
            </a:r>
            <a:endParaRPr lang="en-US" altLang="zh-CN" sz="3600" b="1" dirty="0" smtClean="0"/>
          </a:p>
          <a:p>
            <a:pPr>
              <a:lnSpc>
                <a:spcPct val="90000"/>
              </a:lnSpc>
            </a:pPr>
            <a:r>
              <a:rPr lang="zh-CN" altLang="en-US" sz="3600" b="1" dirty="0" smtClean="0"/>
              <a:t>难忘那双眼睛</a:t>
            </a:r>
            <a:endParaRPr lang="en-US" altLang="zh-CN" sz="3600" b="1" dirty="0" smtClean="0"/>
          </a:p>
          <a:p>
            <a:pPr>
              <a:lnSpc>
                <a:spcPct val="90000"/>
              </a:lnSpc>
            </a:pPr>
            <a:r>
              <a:rPr lang="en-US" altLang="zh-CN" sz="3600" b="1" dirty="0" smtClean="0"/>
              <a:t>……</a:t>
            </a:r>
            <a:endParaRPr lang="zh-CN" altLang="en-US" sz="3600" b="1" dirty="0" smtClean="0"/>
          </a:p>
          <a:p>
            <a:pPr>
              <a:lnSpc>
                <a:spcPct val="90000"/>
              </a:lnSpc>
            </a:pPr>
            <a:endParaRPr lang="zh-CN" altLang="en-US" sz="4800" b="1" dirty="0"/>
          </a:p>
        </p:txBody>
      </p:sp>
      <p:sp>
        <p:nvSpPr>
          <p:cNvPr id="2" name="矩形 1"/>
          <p:cNvSpPr/>
          <p:nvPr/>
        </p:nvSpPr>
        <p:spPr>
          <a:xfrm>
            <a:off x="3707904" y="665605"/>
            <a:ext cx="22717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比一比</a:t>
            </a:r>
            <a:endParaRPr lang="zh-CN" alt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251520" y="188640"/>
            <a:ext cx="324036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/>
              <a:t>审题方法二</a:t>
            </a:r>
            <a:endParaRPr lang="zh-CN" altLang="en-US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33375" y="2636912"/>
            <a:ext cx="3068469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我在乎那双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眼睛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584526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5289" y="1484784"/>
            <a:ext cx="8568955" cy="10156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  <a:defRPr/>
            </a:pPr>
            <a:r>
              <a:rPr lang="zh-CN" altLang="zh-CN" sz="2000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①那是谁的眼睛？</a:t>
            </a:r>
            <a:r>
              <a:rPr lang="zh-CN" altLang="en-US" sz="2000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zh-CN" altLang="en-US" sz="20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是什么</a:t>
            </a:r>
            <a:r>
              <a:rPr lang="zh-CN" altLang="en-US" sz="2000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？）</a:t>
            </a:r>
            <a:endParaRPr lang="en-US" altLang="zh-CN" sz="2000" kern="100" dirty="0" smtClean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266700" algn="just">
              <a:spcAft>
                <a:spcPts val="0"/>
              </a:spcAft>
              <a:defRPr/>
            </a:pPr>
            <a:r>
              <a:rPr lang="zh-CN" altLang="zh-CN" sz="2000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②我为什么会在乎那双眼睛？</a:t>
            </a:r>
            <a:r>
              <a:rPr lang="zh-CN" altLang="en-US" sz="2000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zh-CN" altLang="en-US" sz="20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为什么？</a:t>
            </a:r>
            <a:r>
              <a:rPr lang="zh-CN" altLang="en-US" sz="2000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en-US" altLang="zh-CN" sz="2000" kern="100" dirty="0" smtClean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266700" algn="just">
              <a:spcAft>
                <a:spcPts val="0"/>
              </a:spcAft>
              <a:defRPr/>
            </a:pPr>
            <a:r>
              <a:rPr lang="zh-CN" altLang="zh-CN" sz="2000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③ “我”是如何做的？</a:t>
            </a:r>
            <a:r>
              <a:rPr lang="zh-CN" altLang="en-US" sz="2000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zh-CN" altLang="en-US" sz="20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怎么做</a:t>
            </a:r>
            <a:r>
              <a:rPr lang="zh-CN" altLang="en-US" sz="2000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？</a:t>
            </a:r>
            <a:r>
              <a:rPr lang="zh-CN" altLang="en-US" sz="2000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）**</a:t>
            </a:r>
            <a:r>
              <a:rPr lang="zh-CN" altLang="en-US" sz="2000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******</a:t>
            </a:r>
            <a:endParaRPr lang="en-US" altLang="zh-CN" sz="2000" kern="100" dirty="0" smtClean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03648" y="28529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139385" y="2780928"/>
            <a:ext cx="8892480" cy="132343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  <a:defRPr/>
            </a:pPr>
            <a:r>
              <a:rPr lang="en-US" altLang="zh-CN" sz="2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zh-CN" altLang="zh-CN" sz="2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回答</a:t>
            </a:r>
            <a:r>
              <a:rPr lang="zh-CN" altLang="zh-CN" sz="20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第一个问题的过程其实就是选择写作对象的过程，拥有“那双眼睛”</a:t>
            </a:r>
            <a:r>
              <a:rPr lang="zh-CN" altLang="zh-CN" sz="2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的既</a:t>
            </a:r>
            <a:r>
              <a:rPr lang="zh-CN" altLang="zh-CN" sz="20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可以是我们身边的</a:t>
            </a:r>
            <a:r>
              <a:rPr lang="zh-CN" altLang="zh-CN" sz="2000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亲人、老师、朋友</a:t>
            </a:r>
            <a:r>
              <a:rPr lang="zh-CN" altLang="zh-CN" sz="20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，也可以是我们</a:t>
            </a:r>
            <a:r>
              <a:rPr lang="zh-CN" altLang="zh-CN" sz="2000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偶遇的陌生人</a:t>
            </a:r>
            <a:r>
              <a:rPr lang="zh-CN" altLang="zh-CN" sz="20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，还可以是</a:t>
            </a:r>
            <a:r>
              <a:rPr lang="zh-CN" altLang="zh-CN" sz="2000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历史人物、文学作品中的</a:t>
            </a:r>
            <a:r>
              <a:rPr lang="zh-CN" altLang="zh-CN" sz="20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人物</a:t>
            </a:r>
            <a:r>
              <a:rPr lang="zh-CN" altLang="en-US" sz="20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en-US" sz="2000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还可以</a:t>
            </a:r>
            <a:r>
              <a:rPr lang="zh-CN" altLang="en-US" sz="20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是动物</a:t>
            </a:r>
            <a:r>
              <a:rPr lang="zh-CN" altLang="zh-CN" sz="2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r>
              <a:rPr lang="zh-CN" altLang="zh-CN" sz="20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只要他们有我们在乎的理由，都可以成为我们的写作对象，最好是写自己</a:t>
            </a:r>
            <a:r>
              <a:rPr lang="zh-CN" altLang="zh-CN" sz="2000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感受最深刻的、最受感动</a:t>
            </a:r>
            <a:r>
              <a:rPr lang="zh-CN" altLang="zh-CN" sz="2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</a:t>
            </a:r>
            <a:r>
              <a:rPr lang="en-US" altLang="zh-CN" sz="2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endParaRPr lang="zh-CN" altLang="zh-CN" sz="2000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00956" y="4286999"/>
            <a:ext cx="8784976" cy="7078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  <a:defRPr/>
            </a:pPr>
            <a:r>
              <a:rPr lang="en-US" altLang="zh-CN" sz="2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zh-CN" altLang="zh-CN" sz="2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第二</a:t>
            </a:r>
            <a:r>
              <a:rPr lang="zh-CN" altLang="zh-CN" sz="20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个问题的回答，也就是要写出</a:t>
            </a:r>
            <a:r>
              <a:rPr lang="zh-CN" altLang="zh-CN" sz="2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“我”</a:t>
            </a:r>
            <a:r>
              <a:rPr lang="zh-CN" altLang="en-US" sz="2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为什么在乎那双眼睛</a:t>
            </a:r>
            <a:r>
              <a:rPr lang="zh-CN" altLang="zh-CN" sz="2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。</a:t>
            </a:r>
            <a:r>
              <a:rPr lang="zh-CN" altLang="zh-CN" sz="2000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这部分内容不宜过多</a:t>
            </a:r>
            <a:r>
              <a:rPr lang="zh-CN" altLang="zh-CN" sz="20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，以免喧宾夺主</a:t>
            </a:r>
            <a:r>
              <a:rPr lang="zh-CN" altLang="zh-CN" sz="2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r>
              <a:rPr lang="en-US" altLang="zh-CN" sz="2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endParaRPr lang="zh-CN" altLang="zh-CN" sz="2000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5289" y="5301208"/>
            <a:ext cx="8784976" cy="7078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  <a:defRPr/>
            </a:pPr>
            <a:r>
              <a:rPr lang="en-US" altLang="zh-CN" sz="2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zh-CN" sz="2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第三</a:t>
            </a:r>
            <a:r>
              <a:rPr lang="zh-CN" altLang="zh-CN" sz="20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个问题的回答，关乎到</a:t>
            </a:r>
            <a:r>
              <a:rPr lang="zh-CN" altLang="zh-CN" sz="2000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文章的立意</a:t>
            </a:r>
            <a:r>
              <a:rPr lang="zh-CN" altLang="zh-CN" sz="20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，所以要</a:t>
            </a:r>
            <a:r>
              <a:rPr lang="zh-CN" altLang="zh-CN" sz="2000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重点去表现</a:t>
            </a:r>
            <a:r>
              <a:rPr lang="zh-CN" altLang="zh-CN" sz="20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，充分去</a:t>
            </a:r>
            <a:r>
              <a:rPr lang="zh-CN" altLang="zh-CN" sz="2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阐释 “</a:t>
            </a:r>
            <a:r>
              <a:rPr lang="zh-CN" altLang="zh-CN" sz="2000" kern="100" dirty="0">
                <a:solidFill>
                  <a:srgbClr val="FF0000"/>
                </a:solidFill>
                <a:latin typeface="Times New Roman" panose="02020603050405020304" pitchFamily="18" charset="0"/>
                <a:ea typeface="楷体_GB2312"/>
              </a:rPr>
              <a:t>如何去努力、去坚持，或者去反省</a:t>
            </a:r>
            <a:r>
              <a:rPr lang="zh-CN" altLang="zh-CN" sz="2000" kern="100" dirty="0" smtClean="0">
                <a:latin typeface="Times New Roman" panose="02020603050405020304" pitchFamily="18" charset="0"/>
                <a:ea typeface="楷体_GB2312"/>
              </a:rPr>
              <a:t>……”</a:t>
            </a:r>
            <a:r>
              <a:rPr lang="zh-CN" altLang="zh-CN" sz="2000" kern="100" dirty="0">
                <a:latin typeface="Times New Roman" panose="02020603050405020304" pitchFamily="18" charset="0"/>
                <a:ea typeface="楷体_GB2312"/>
              </a:rPr>
              <a:t>。</a:t>
            </a:r>
            <a:endParaRPr lang="zh-CN" altLang="zh-CN" sz="2000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60195" y="396318"/>
            <a:ext cx="235032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我在乎那双眼睛</a:t>
            </a:r>
            <a:endParaRPr lang="en-US" altLang="zh-CN" sz="2400" b="1" dirty="0">
              <a:solidFill>
                <a:srgbClr val="FF0000"/>
              </a:solidFill>
            </a:endParaRPr>
          </a:p>
          <a:p>
            <a:endParaRPr lang="zh-CN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07504" y="969372"/>
            <a:ext cx="8928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根据</a:t>
            </a:r>
            <a:r>
              <a:rPr lang="zh-CN" altLang="zh-CN" sz="24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题目，我们可以提出以下几个问题</a:t>
            </a:r>
            <a:r>
              <a:rPr lang="zh-CN" altLang="zh-CN" sz="2400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：</a:t>
            </a:r>
            <a:endParaRPr lang="en-US" altLang="zh-CN" sz="2400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82203" y="47726"/>
            <a:ext cx="275035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/>
              <a:t>审题方法三</a:t>
            </a:r>
            <a:endParaRPr lang="zh-CN" altLang="en-US" sz="3200" b="1" dirty="0"/>
          </a:p>
        </p:txBody>
      </p:sp>
      <p:sp>
        <p:nvSpPr>
          <p:cNvPr id="10" name="矩形 9"/>
          <p:cNvSpPr/>
          <p:nvPr/>
        </p:nvSpPr>
        <p:spPr>
          <a:xfrm>
            <a:off x="3563888" y="186536"/>
            <a:ext cx="22717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问</a:t>
            </a:r>
            <a:r>
              <a:rPr lang="zh-CN" altLang="en-U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一</a:t>
            </a:r>
            <a:r>
              <a:rPr lang="zh-CN" altLang="en-U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问</a:t>
            </a:r>
            <a:endParaRPr lang="zh-CN" alt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233134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仕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927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9" name="WordArt 3"/>
          <p:cNvSpPr>
            <a:spLocks noChangeArrowheads="1" noChangeShapeType="1" noTextEdit="1"/>
          </p:cNvSpPr>
          <p:nvPr/>
        </p:nvSpPr>
        <p:spPr bwMode="auto">
          <a:xfrm rot="5400000">
            <a:off x="4305300" y="2628900"/>
            <a:ext cx="6096000" cy="1600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宋体"/>
                <a:ea typeface="宋体"/>
              </a:rPr>
              <a:t>文章我来评</a:t>
            </a:r>
          </a:p>
        </p:txBody>
      </p:sp>
    </p:spTree>
    <p:extLst>
      <p:ext uri="{BB962C8B-B14F-4D97-AF65-F5344CB8AC3E}">
        <p14:creationId xmlns:p14="http://schemas.microsoft.com/office/powerpoint/2010/main" val="199322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642</TotalTime>
  <Words>498</Words>
  <Application>Microsoft Office PowerPoint</Application>
  <PresentationFormat>全屏显示(4:3)</PresentationFormat>
  <Paragraphs>44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</vt:lpstr>
      <vt:lpstr>PowerPoint 演示文稿</vt:lpstr>
      <vt:lpstr>PowerPoint 演示文稿</vt:lpstr>
      <vt:lpstr>审    题</vt:lpstr>
      <vt:lpstr>避免审题偏差的关键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CL-pc</dc:creator>
  <cp:lastModifiedBy>app</cp:lastModifiedBy>
  <cp:revision>14</cp:revision>
  <dcterms:created xsi:type="dcterms:W3CDTF">2017-04-14T04:00:16Z</dcterms:created>
  <dcterms:modified xsi:type="dcterms:W3CDTF">2017-04-24T12:16:05Z</dcterms:modified>
</cp:coreProperties>
</file>