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17"/>
  </p:notesMasterIdLst>
  <p:sldIdLst>
    <p:sldId id="445" r:id="rId5"/>
    <p:sldId id="1198" r:id="rId6"/>
    <p:sldId id="1242" r:id="rId7"/>
    <p:sldId id="1200" r:id="rId8"/>
    <p:sldId id="1234" r:id="rId9"/>
    <p:sldId id="1322" r:id="rId10"/>
    <p:sldId id="924" r:id="rId11"/>
    <p:sldId id="1190" r:id="rId12"/>
    <p:sldId id="1292" r:id="rId13"/>
    <p:sldId id="1301" r:id="rId14"/>
    <p:sldId id="675" r:id="rId15"/>
    <p:sldId id="1186" r:id="rId16"/>
  </p:sldIdLst>
  <p:sldSz cx="9145270" cy="5713095"/>
  <p:notesSz cx="6858000" cy="9144000"/>
  <p:defaultTextStyle>
    <a:defPPr>
      <a:defRPr lang="zh-CN"/>
    </a:defPPr>
    <a:lvl1pPr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algn="l" rtl="0" fontAlgn="base">
      <a:lnSpc>
        <a:spcPct val="130000"/>
      </a:lnSpc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B53A"/>
    <a:srgbClr val="3DCF4B"/>
    <a:srgbClr val="CCCCFF"/>
    <a:srgbClr val="3333FF"/>
    <a:srgbClr val="33CCFF"/>
    <a:srgbClr val="D7FA06"/>
    <a:srgbClr val="E3CB1D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521" autoAdjust="0"/>
    <p:restoredTop sz="99882" autoAdjust="0"/>
  </p:normalViewPr>
  <p:slideViewPr>
    <p:cSldViewPr>
      <p:cViewPr varScale="1">
        <p:scale>
          <a:sx n="133" d="100"/>
          <a:sy n="133" d="100"/>
        </p:scale>
        <p:origin x="-1074" y="-78"/>
      </p:cViewPr>
      <p:guideLst>
        <p:guide orient="horz" pos="1800"/>
        <p:guide pos="294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notesMaster" Target="notesMasters/notesMaster1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50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5BEE360-841F-47C6-A0E2-71DD0ACCC107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4825"/>
            <a:ext cx="7773988" cy="12239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6913"/>
            <a:ext cx="6402388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1888"/>
            <a:ext cx="7773987" cy="11334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0938"/>
            <a:ext cx="7773987" cy="1250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40188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1338"/>
            <a:ext cx="4040188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6613" y="1279525"/>
            <a:ext cx="4041775" cy="5318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6613" y="1811338"/>
            <a:ext cx="4041775" cy="32924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013"/>
            <a:ext cx="5113338" cy="48768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195388"/>
            <a:ext cx="3008313" cy="3908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998913"/>
            <a:ext cx="5487987" cy="4730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7987" cy="34274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1988"/>
            <a:ext cx="5487987" cy="669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31188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31188" cy="37703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0988" y="228600"/>
            <a:ext cx="2057400" cy="4875213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21388" cy="48752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image" Target="../media/image5.png"/><Relationship Id="rId17" Type="http://schemas.openxmlformats.org/officeDocument/2006/relationships/image" Target="../media/image4.png"/><Relationship Id="rId16" Type="http://schemas.openxmlformats.org/officeDocument/2006/relationships/image" Target="../media/image3.png"/><Relationship Id="rId15" Type="http://schemas.openxmlformats.org/officeDocument/2006/relationships/slide" Target="../slides/slide1.xml"/><Relationship Id="rId14" Type="http://schemas.openxmlformats.org/officeDocument/2006/relationships/image" Target="../media/image2.png"/><Relationship Id="rId13" Type="http://schemas.openxmlformats.org/officeDocument/2006/relationships/hyperlink" Target="../../&#30446;&#24405;.pptx" TargetMode="Externa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8" Type="http://schemas.openxmlformats.org/officeDocument/2006/relationships/theme" Target="../theme/theme2.xml"/><Relationship Id="rId17" Type="http://schemas.openxmlformats.org/officeDocument/2006/relationships/image" Target="../media/image2.png"/><Relationship Id="rId16" Type="http://schemas.openxmlformats.org/officeDocument/2006/relationships/hyperlink" Target="../../&#30446;&#24405;.pptx" TargetMode="External"/><Relationship Id="rId15" Type="http://schemas.openxmlformats.org/officeDocument/2006/relationships/image" Target="../media/image7.png"/><Relationship Id="rId14" Type="http://schemas.openxmlformats.org/officeDocument/2006/relationships/image" Target="../media/image5.png"/><Relationship Id="rId13" Type="http://schemas.openxmlformats.org/officeDocument/2006/relationships/image" Target="../media/image4.png"/><Relationship Id="rId12" Type="http://schemas.openxmlformats.org/officeDocument/2006/relationships/image" Target="../media/image6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8.jpe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64" descr="21版高中同步新教材内文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-23813"/>
            <a:ext cx="9145588" cy="576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65" descr="21版高中同步新教材返回目录">
            <a:hlinkClick r:id="rId13" action="ppaction://hlinkpres?slideindex=1&amp;slidetitle="/>
          </p:cNvPr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5940425" y="298450"/>
            <a:ext cx="103346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66" descr="21版高中同步新教材返回栏目导航">
            <a:hlinkClick r:id="rId15" action="ppaction://hlinksldjump"/>
          </p:cNvPr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7169150" y="285750"/>
            <a:ext cx="13049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7091" name="Text Box 67"/>
          <p:cNvSpPr txBox="1">
            <a:spLocks noChangeArrowheads="1"/>
          </p:cNvSpPr>
          <p:nvPr userDrawn="1"/>
        </p:nvSpPr>
        <p:spPr bwMode="auto">
          <a:xfrm>
            <a:off x="2120900" y="169770"/>
            <a:ext cx="1223963" cy="49244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物理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5606" name="Picture 68" descr="21版高中同步新教材上页">
            <a:hlinkClick r:id="" action="ppaction://hlinkshowjump?jump=previousslide"/>
          </p:cNvPr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7181850" y="5148263"/>
            <a:ext cx="620713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69" descr="21版高中同步新教材下页">
            <a:hlinkClick r:id="" action="ppaction://hlinkshowjump?jump=nextslide"/>
          </p:cNvPr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8094663" y="5154613"/>
            <a:ext cx="620712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+mn-ea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5pPr>
      <a:lvl6pPr marL="20002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6pPr>
      <a:lvl7pPr marL="24574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7pPr>
      <a:lvl8pPr marL="29146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8pPr>
      <a:lvl9pPr marL="33718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1版高中同步新教材栏目导航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-23813"/>
            <a:ext cx="9145588" cy="576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 descr="21版高中同步新教材上页">
            <a:hlinkClick r:id="" action="ppaction://hlinkshowjump?jump=previousslide"/>
          </p:cNvPr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7181850" y="5148263"/>
            <a:ext cx="620713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 descr="21版高中同步新教材下页">
            <a:hlinkClick r:id="" action="ppaction://hlinkshowjump?jump=nextslide"/>
          </p:cNvPr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8094663" y="5154613"/>
            <a:ext cx="620712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8" descr="21版高中同步新教材返回栏目导航页面用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989263" y="912813"/>
            <a:ext cx="4103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7017" name="Text Box 9"/>
          <p:cNvSpPr txBox="1">
            <a:spLocks noChangeArrowheads="1"/>
          </p:cNvSpPr>
          <p:nvPr userDrawn="1"/>
        </p:nvSpPr>
        <p:spPr bwMode="auto">
          <a:xfrm>
            <a:off x="2120900" y="179388"/>
            <a:ext cx="1223963" cy="43569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物理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631" name="Picture 10" descr="21版高中同步新教材返回栏目导航页面用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989263" y="2065338"/>
            <a:ext cx="4103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12" descr="21版高中同步新教材返回栏目导航页面用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951163" y="3192463"/>
            <a:ext cx="4103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5" descr="21版高中同步新教材返回目录">
            <a:hlinkClick r:id="rId16" action="ppaction://hlinkpres?slideindex=1&amp;slidetitle="/>
          </p:cNvPr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7430314" y="328875"/>
            <a:ext cx="103346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+mn-ea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5pPr>
      <a:lvl6pPr marL="20002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6pPr>
      <a:lvl7pPr marL="24574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7pPr>
      <a:lvl8pPr marL="29146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8pPr>
      <a:lvl9pPr marL="33718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9" descr="21版高中同步新教材谢谢观赏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-1588" y="-23813"/>
            <a:ext cx="9147176" cy="576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+mn-ea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5pPr>
      <a:lvl6pPr marL="20002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6pPr>
      <a:lvl7pPr marL="24574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7pPr>
      <a:lvl8pPr marL="29146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8pPr>
      <a:lvl9pPr marL="3371850" indent="-171450" algn="l" defTabSz="685800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1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jpeg"/><Relationship Id="rId1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4" name="Rectangle 18"/>
          <p:cNvSpPr>
            <a:spLocks noChangeArrowheads="1"/>
          </p:cNvSpPr>
          <p:nvPr/>
        </p:nvSpPr>
        <p:spPr bwMode="auto">
          <a:xfrm>
            <a:off x="1483360" y="1469390"/>
            <a:ext cx="6337935" cy="89154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 anchor="ctr">
            <a:spAutoFit/>
          </a:bodyPr>
          <a:lstStyle/>
          <a:p>
            <a:pPr algn="ctr"/>
            <a:r>
              <a:rPr lang="zh-CN" altLang="en-US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节　超重和失重</a:t>
            </a:r>
            <a:endParaRPr lang="zh-CN" altLang="en-US" sz="4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876925" y="3573145"/>
            <a:ext cx="2437765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中大附中  曲雪华</a:t>
            </a:r>
            <a:endParaRPr lang="zh-CN" altLang="en-US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253365" y="60325"/>
            <a:ext cx="8764270" cy="4030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[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例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1]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(2020·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河南郑州期中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某实验小组利用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DIS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系统观察超重和失重现象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他们在学校电梯房内做实验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在电梯天花板上固定一个力传感器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测量挂钩向下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并在挂钩上悬挂一个重为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10 N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的钩码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在电梯运动过程中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计算机显示屏上显示出如图所示图像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以下根据图像分析所得结论错误的是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en-US" altLang="zh-CN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60000"/>
              </a:lnSpc>
            </a:pP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A.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该图像显示出了力传感器对钩码的拉力大小随时间的变化情况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60000"/>
              </a:lnSpc>
            </a:pP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B.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从时刻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t</a:t>
            </a:r>
            <a:r>
              <a:rPr lang="en-US" altLang="zh-CN" baseline="-25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到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t</a:t>
            </a:r>
            <a:r>
              <a:rPr lang="en-US" altLang="zh-CN" baseline="-25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钩码处于失重状态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从时刻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t</a:t>
            </a:r>
            <a:r>
              <a:rPr lang="en-US" altLang="zh-CN" baseline="-25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到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t</a:t>
            </a:r>
            <a:r>
              <a:rPr lang="en-US" altLang="zh-CN" baseline="-25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钩码处于超重状态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60000"/>
              </a:lnSpc>
            </a:pP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C.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电梯可能先加速向下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接着匀速向下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再减速向下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最后静止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60000"/>
              </a:lnSpc>
            </a:pP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D.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电梯可能先加速向上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接着匀速向上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再减速向上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最后静止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5" name="F20STBBX1RJXJCWL118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6225540" y="4091305"/>
            <a:ext cx="2862580" cy="15621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8314690" y="2366010"/>
            <a:ext cx="648335" cy="811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+mj-lt"/>
                <a:ea typeface="宋体" panose="02010600030101010101" pitchFamily="2" charset="-122"/>
                <a:cs typeface="+mj-lt"/>
              </a:rPr>
              <a:t>D</a:t>
            </a:r>
            <a:endParaRPr lang="zh-CN" altLang="en-US" sz="36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27000" y="121285"/>
            <a:ext cx="8898255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[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针对训练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1]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(2020·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安徽淮北期末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如图所示为游乐场中的一种大型游乐设施跳楼机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它可以使人体验超重和失重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参加游戏的游客被安全带固定在座椅上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由升降机从静止开始经历加速、匀速、减速过程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将座椅提升到一定高度处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然后由静止释放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落到一定位置时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制动系统启动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座椅做减速运动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到达某一高度时停下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在上述过程中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关于座椅中的人所处的状态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下列判断正确的是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60000"/>
              </a:lnSpc>
            </a:pP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A.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座椅在整个上升的过程中人都处于超重状态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60000"/>
              </a:lnSpc>
            </a:pP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B.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座椅在减速上升的过程中人处于超重状态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60000"/>
              </a:lnSpc>
            </a:pP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C.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座椅在整个下降的过程中人都处于失重状态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60000"/>
              </a:lnSpc>
            </a:pP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D.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座椅在减速下降的过程中人处于超重状态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4" name="F20STBBX1RJXJCWL119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6066790" y="3074035"/>
            <a:ext cx="2849880" cy="189611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3545808" y="4704557"/>
            <a:ext cx="513080" cy="811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D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210185" y="701040"/>
            <a:ext cx="8725535" cy="3928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[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例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2]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(2020·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重庆期末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多选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小明站在电梯内的体重计上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电梯静止时体重计示数为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50 kg,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若电梯在竖直方向运动过程中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他看到体重计的示数为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45 kg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时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下列说法中正确的是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(g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取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10 cm/s</a:t>
            </a:r>
            <a:r>
              <a:rPr lang="en-US" altLang="zh-CN" sz="2400" baseline="30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A.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电梯可能在加速上升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加速度大小为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9 m/s</a:t>
            </a:r>
            <a:r>
              <a:rPr lang="en-US" altLang="zh-CN" sz="2400" baseline="30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B.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电梯可能在加速下降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加速度大小为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 m/s</a:t>
            </a:r>
            <a:r>
              <a:rPr lang="en-US" altLang="zh-CN" sz="2400" baseline="30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C.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电梯可能在减速上升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加速度大小为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 m/s</a:t>
            </a:r>
            <a:r>
              <a:rPr lang="en-US" altLang="zh-CN" sz="2400" baseline="30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D.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电梯可能在减速下降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加速度大小为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9 m/s</a:t>
            </a:r>
            <a:r>
              <a:rPr lang="en-US" altLang="zh-CN" sz="2400" baseline="30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112635" y="3221355"/>
            <a:ext cx="1607820" cy="811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600" dirty="0" smtClean="0">
                <a:solidFill>
                  <a:srgbClr val="FF0000"/>
                </a:solidFill>
                <a:latin typeface="+mj-lt"/>
                <a:ea typeface="宋体" panose="02010600030101010101" pitchFamily="2" charset="-122"/>
                <a:cs typeface="+mj-lt"/>
              </a:rPr>
              <a:t>BC</a:t>
            </a:r>
            <a:endParaRPr lang="zh-CN" altLang="en-US" sz="36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321757" y="713566"/>
            <a:ext cx="8501122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[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针对训练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2] 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质量为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60 kg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的人在电梯里站在体重计上与电梯一起匀加速上升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电梯的加速度为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5 m/s</a:t>
            </a:r>
            <a:r>
              <a:rPr lang="en-US" altLang="zh-CN" sz="2400" baseline="30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则体重计的示数应为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(g=10 m/s</a:t>
            </a:r>
            <a:r>
              <a:rPr lang="en-US" altLang="zh-CN" sz="2400" baseline="300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A.60 kg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	                  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B.90 kg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C.65 kg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	                  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D.30 kg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91020" y="3840480"/>
            <a:ext cx="865505" cy="811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7"/>
          <p:cNvSpPr/>
          <p:nvPr/>
        </p:nvSpPr>
        <p:spPr>
          <a:xfrm>
            <a:off x="7365851" y="4505472"/>
            <a:ext cx="513080" cy="811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C</a:t>
            </a:r>
            <a:endParaRPr lang="en-US" altLang="en-US" sz="3600" dirty="0" smtClean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2885" y="583565"/>
            <a:ext cx="8700135" cy="1272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[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示例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]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(2018·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浙江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月学考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如图所示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小芳在体重计上完成下蹲动作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下列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F-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图像能反应体重计示数随时间变化的是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5" name="F20STBBX1RJXJCWL199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690245" y="2067560"/>
            <a:ext cx="1515110" cy="1816735"/>
          </a:xfrm>
          <a:prstGeom prst="rect">
            <a:avLst/>
          </a:prstGeom>
        </p:spPr>
      </p:pic>
      <p:pic>
        <p:nvPicPr>
          <p:cNvPr id="7" name="F20STBBX1RJXJCWL200D.eps"/>
          <p:cNvPicPr/>
          <p:nvPr/>
        </p:nvPicPr>
        <p:blipFill>
          <a:blip r:embed="rId3"/>
          <a:stretch>
            <a:fillRect/>
          </a:stretch>
        </p:blipFill>
        <p:spPr>
          <a:xfrm>
            <a:off x="2792730" y="2192655"/>
            <a:ext cx="5619750" cy="179959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5882005" y="3731895"/>
            <a:ext cx="309880" cy="4914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dirty="0" smtClean="0">
                <a:sym typeface="+mn-ea"/>
              </a:rPr>
              <a:t> </a:t>
            </a:r>
            <a:endParaRPr lang="zh-CN" altLang="en-US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307946" y="649751"/>
            <a:ext cx="8429684" cy="2602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[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示例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]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在太空站完全失重的环境中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下列仪器能继续使用的是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A.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水银气压计	        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B.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体重计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C.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打点计时器	        </a:t>
            </a:r>
            <a:r>
              <a:rPr lang="en-US" alt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D.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天平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700520" y="3489960"/>
            <a:ext cx="827405" cy="811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+mj-lt"/>
                <a:ea typeface="宋体" panose="02010600030101010101" pitchFamily="2" charset="-122"/>
                <a:cs typeface="+mj-lt"/>
              </a:rPr>
              <a:t>C</a:t>
            </a:r>
            <a:endParaRPr lang="zh-CN" altLang="en-US" sz="3600" dirty="0">
              <a:solidFill>
                <a:srgbClr val="FF0000"/>
              </a:solidFill>
              <a:latin typeface="+mj-lt"/>
              <a:cs typeface="+mj-lt"/>
            </a:endParaRPr>
          </a:p>
        </p:txBody>
      </p:sp>
    </p:spTree>
  </p:cSld>
  <p:clrMapOvr>
    <a:masterClrMapping/>
  </p:clrMapOvr>
  <p:transition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" y="-73660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-506" y="63"/>
            <a:ext cx="8358246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思考判断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0306" y="571015"/>
            <a:ext cx="8572560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(1)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处于失重状态的物体其重力变小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  　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0495" y="1035685"/>
            <a:ext cx="8969375" cy="4741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80000"/>
              </a:lnSpc>
            </a:pP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(2)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竖直向上运动的物体一定处于超重状态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  　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80000"/>
              </a:lnSpc>
            </a:pP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(3)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物体减速运动时处于超重状态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　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80000"/>
              </a:lnSpc>
            </a:pP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(4)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物体处于完全失重状态时就不受重力了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  　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l">
              <a:lnSpc>
                <a:spcPct val="180000"/>
              </a:lnSpc>
            </a:pP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(5)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不论物体处于超重、失重、还是完全失重状态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物体所受重力都是不变的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  　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80000"/>
              </a:lnSpc>
            </a:pP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(6)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做自由落体运动和竖直上抛运动的物体都处于完全失重状态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.(</a:t>
            </a:r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　   </a:t>
            </a:r>
            <a:r>
              <a:rPr lang="en-US" sz="24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067435" y="643255"/>
            <a:ext cx="6222365" cy="5069840"/>
            <a:chOff x="1530" y="550"/>
            <a:chExt cx="9799" cy="7984"/>
          </a:xfrm>
        </p:grpSpPr>
        <p:sp>
          <p:nvSpPr>
            <p:cNvPr id="12" name="TextBox 11"/>
            <p:cNvSpPr txBox="1"/>
            <p:nvPr/>
          </p:nvSpPr>
          <p:spPr>
            <a:xfrm>
              <a:off x="8565" y="550"/>
              <a:ext cx="1125" cy="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rgbClr val="FF0000"/>
                  </a:solidFill>
                </a:rPr>
                <a:t>×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571" y="5749"/>
              <a:ext cx="1125" cy="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rgbClr val="FF0000"/>
                  </a:solidFill>
                </a:rPr>
                <a:t>√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0071" y="3518"/>
              <a:ext cx="1125" cy="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rgbClr val="FF0000"/>
                  </a:solidFill>
                </a:rPr>
                <a:t>×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205" y="1631"/>
              <a:ext cx="1125" cy="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rgbClr val="FF0000"/>
                  </a:solidFill>
                </a:rPr>
                <a:t>×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188" y="2496"/>
              <a:ext cx="1125" cy="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rgbClr val="FF0000"/>
                  </a:solidFill>
                </a:rPr>
                <a:t>×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530" y="7758"/>
              <a:ext cx="1125" cy="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rgbClr val="FF0000"/>
                  </a:solidFill>
                </a:rPr>
                <a:t>√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Text Box 44"/>
          <p:cNvSpPr txBox="1">
            <a:spLocks noChangeArrowheads="1"/>
          </p:cNvSpPr>
          <p:nvPr/>
        </p:nvSpPr>
        <p:spPr bwMode="auto">
          <a:xfrm>
            <a:off x="326261" y="637825"/>
            <a:ext cx="8532813" cy="65087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defTabSz="685800"/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课堂小结</a:t>
            </a:r>
            <a:r>
              <a:rPr lang="en-US" altLang="zh-CN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思维导图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F20STBBX1RJXJCWL125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865505" y="1722120"/>
            <a:ext cx="6776085" cy="2808605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TextBox 9"/>
          <p:cNvSpPr txBox="1"/>
          <p:nvPr/>
        </p:nvSpPr>
        <p:spPr>
          <a:xfrm>
            <a:off x="694504" y="525925"/>
            <a:ext cx="785818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关于超重、失重现象应注意的几个问题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1000" y="1265555"/>
            <a:ext cx="8643620" cy="3692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    (1)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物体超重和失重并不是物体的实际重力变大或变小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物体所受重力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G=mg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始终存在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且大小方向不随运动状态变化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只是因为由于物体在竖直方向有加速度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从而使物体对支持物的压力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(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或对悬挂物的拉力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)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超过或小于物体实际的重力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  <a:p>
            <a:pPr algn="just"/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    (2)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物体由于处于地球上不同地理位置而使重力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G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值略有不同的现象不属于超重和失重现象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  <a:p>
            <a:pPr algn="just"/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    (3)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在完全失重状态下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平常由重力产生的一切物理现象都会消失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比如物体对桌面无压力、浸在水中的物体不受浮力、液体对容器壁没有压强等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靠重力才能使用的仪器也不能再使用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,</a:t>
            </a:r>
            <a:r>
              <a:rPr lang="zh-CN" altLang="en-US" dirty="0" smtClean="0">
                <a:latin typeface="楷体" panose="02010609060101010101" charset="-122"/>
                <a:ea typeface="楷体" panose="02010609060101010101" charset="-122"/>
              </a:rPr>
              <a:t>如天平、液体气压计等</a:t>
            </a:r>
            <a:r>
              <a:rPr lang="en-US" altLang="zh-CN" dirty="0" smtClean="0">
                <a:latin typeface="楷体" panose="02010609060101010101" charset="-122"/>
                <a:ea typeface="楷体" panose="02010609060101010101" charset="-122"/>
              </a:rPr>
              <a:t>.</a:t>
            </a:r>
            <a:endParaRPr lang="en-US" altLang="zh-CN" dirty="0" smtClean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495112" y="656106"/>
            <a:ext cx="8501122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判断超重和失重现象的三种方法</a:t>
            </a:r>
            <a:endParaRPr lang="zh-CN" altLang="en-US" sz="24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3512" y="1563355"/>
            <a:ext cx="8358246" cy="28363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从受力的角度判断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当物体受向上的拉力</a:t>
            </a:r>
            <a:r>
              <a:rPr lang="en-US" dirty="0" smtClean="0"/>
              <a:t>(</a:t>
            </a:r>
            <a:r>
              <a:rPr lang="zh-CN" altLang="en-US" dirty="0" smtClean="0"/>
              <a:t>或支持力</a:t>
            </a:r>
            <a:r>
              <a:rPr lang="en-US" dirty="0" smtClean="0"/>
              <a:t>)</a:t>
            </a:r>
            <a:r>
              <a:rPr lang="zh-CN" altLang="en-US" dirty="0" smtClean="0"/>
              <a:t>大于重力时</a:t>
            </a:r>
            <a:r>
              <a:rPr lang="en-US" dirty="0" smtClean="0"/>
              <a:t>,</a:t>
            </a:r>
            <a:r>
              <a:rPr lang="zh-CN" altLang="en-US" dirty="0" smtClean="0"/>
              <a:t>物体处于超重状态</a:t>
            </a:r>
            <a:r>
              <a:rPr lang="en-US" dirty="0" smtClean="0"/>
              <a:t>;</a:t>
            </a:r>
            <a:r>
              <a:rPr lang="zh-CN" altLang="en-US" dirty="0" smtClean="0"/>
              <a:t>小于重力时处于失重状态</a:t>
            </a:r>
            <a:r>
              <a:rPr lang="en-US" dirty="0" smtClean="0"/>
              <a:t>;</a:t>
            </a:r>
            <a:r>
              <a:rPr lang="zh-CN" altLang="en-US" dirty="0" smtClean="0"/>
              <a:t>等于零时处于完全失重状态</a:t>
            </a:r>
            <a:r>
              <a:rPr lang="en-US" dirty="0" smtClean="0"/>
              <a:t>.</a:t>
            </a:r>
            <a:endParaRPr lang="zh-CN" altLang="en-US" dirty="0" smtClean="0"/>
          </a:p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从加速度的角度判断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当物体具有向上的加速度时处于超重状态</a:t>
            </a:r>
            <a:r>
              <a:rPr lang="en-US" dirty="0" smtClean="0"/>
              <a:t>,</a:t>
            </a:r>
            <a:r>
              <a:rPr lang="zh-CN" altLang="en-US" dirty="0" smtClean="0"/>
              <a:t>具有向下的加速度时处于失重状态</a:t>
            </a:r>
            <a:r>
              <a:rPr lang="en-US" dirty="0" smtClean="0"/>
              <a:t>,</a:t>
            </a:r>
            <a:r>
              <a:rPr lang="zh-CN" altLang="en-US" dirty="0" smtClean="0"/>
              <a:t>向下的加速度为重力加速度时处于完全失重状态</a:t>
            </a:r>
            <a:r>
              <a:rPr lang="en-US" dirty="0" smtClean="0"/>
              <a:t>.</a:t>
            </a:r>
            <a:endParaRPr lang="zh-CN" altLang="en-US" dirty="0" smtClean="0"/>
          </a:p>
          <a:p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从运动的角度判断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dirty="0" smtClean="0"/>
              <a:t>当物体加速上升或减速下降时</a:t>
            </a:r>
            <a:r>
              <a:rPr lang="en-US" dirty="0" smtClean="0"/>
              <a:t>,</a:t>
            </a:r>
            <a:r>
              <a:rPr lang="zh-CN" altLang="en-US" dirty="0" smtClean="0"/>
              <a:t>物体处于超重状态</a:t>
            </a:r>
            <a:r>
              <a:rPr lang="en-US" dirty="0" smtClean="0"/>
              <a:t>,</a:t>
            </a:r>
            <a:r>
              <a:rPr lang="zh-CN" altLang="en-US" dirty="0" smtClean="0"/>
              <a:t>当物体加速下降或减速上升时</a:t>
            </a:r>
            <a:r>
              <a:rPr lang="en-US" dirty="0" smtClean="0"/>
              <a:t>,</a:t>
            </a:r>
            <a:r>
              <a:rPr lang="zh-CN" altLang="en-US" dirty="0" smtClean="0"/>
              <a:t>物体处于失重状态</a:t>
            </a:r>
            <a:r>
              <a:rPr lang="en-US" dirty="0" smtClean="0"/>
              <a:t>.</a:t>
            </a:r>
            <a:endParaRPr lang="zh-CN" altLang="en-US" dirty="0"/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023"/>
          <p:cNvPicPr>
            <a:picLocks noChangeAspect="1"/>
          </p:cNvPicPr>
          <p:nvPr/>
        </p:nvPicPr>
        <p:blipFill>
          <a:blip r:embed="rId1">
            <a:lum bright="-6000" contrast="6000"/>
          </a:blip>
          <a:stretch>
            <a:fillRect/>
          </a:stretch>
        </p:blipFill>
        <p:spPr>
          <a:xfrm>
            <a:off x="-63500" y="-73025"/>
            <a:ext cx="9272270" cy="58597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340807" y="113176"/>
            <a:ext cx="8429684" cy="5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折磨宇航员的超重和失重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760" y="595630"/>
            <a:ext cx="8887460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宇航员在飞船起飞和返回地面时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处于超重状态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特别是在升空时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超重可达重力的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9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倍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超重使人不适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起初会感到头晕、呕吐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超重达到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倍重力时感到呼吸困难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;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超重达到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倍重力时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颈骨已不能支持头颅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有折断的危险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所以升空时宇航员必须采取横卧姿势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以增强对超重的耐受能力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人造地球卫星、宇宙飞船、航天飞机等航天器进入轨道后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其中的人和物都将处于完全失重状态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在完全失重状态下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平常由重力所产生的一切物理现象都会消失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液体对器壁无压强、浸在水中的物体不受浮力、物体将飘在空中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液滴成绝对的球形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宇航员站着睡觉和躺着睡觉没有差别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食物要做成块状或牙膏似的糊状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以免食物的碎渣“漂浮”在空中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进入宇航员的眼睛、鼻孔等等</a:t>
            </a:r>
            <a:r>
              <a:rPr lang="en-US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.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8" name="F20STBBX1RJXJCWL124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7181850" y="4558030"/>
            <a:ext cx="1715135" cy="1228725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自定义设计方案">
  <a:themeElements>
    <a:clrScheme name="5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5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8_自定义设计方案">
  <a:themeElements>
    <a:clrScheme name="8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8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8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_自定义设计方案">
  <a:themeElements>
    <a:clrScheme name="7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7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2052</Words>
  <Application>WPS 演示</Application>
  <PresentationFormat>自定义</PresentationFormat>
  <Paragraphs>86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12</vt:i4>
      </vt:variant>
    </vt:vector>
  </HeadingPairs>
  <TitlesOfParts>
    <vt:vector size="22" baseType="lpstr">
      <vt:lpstr>Arial</vt:lpstr>
      <vt:lpstr>宋体</vt:lpstr>
      <vt:lpstr>Wingdings</vt:lpstr>
      <vt:lpstr>黑体</vt:lpstr>
      <vt:lpstr>楷体</vt:lpstr>
      <vt:lpstr>微软雅黑</vt:lpstr>
      <vt:lpstr>Arial Unicode MS</vt:lpstr>
      <vt:lpstr>5_自定义设计方案</vt:lpstr>
      <vt:lpstr>8_自定义设计方案</vt:lpstr>
      <vt:lpstr>7_自定义设计方案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曲</cp:lastModifiedBy>
  <cp:revision>2537</cp:revision>
  <dcterms:created xsi:type="dcterms:W3CDTF">2013-07-26T02:41:00Z</dcterms:created>
  <dcterms:modified xsi:type="dcterms:W3CDTF">2021-01-14T03:18:48Z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