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1223" r:id="rId3"/>
    <p:sldId id="1225" r:id="rId4"/>
    <p:sldId id="1226" r:id="rId5"/>
    <p:sldId id="1227" r:id="rId6"/>
    <p:sldId id="1228" r:id="rId7"/>
    <p:sldId id="1229" r:id="rId8"/>
    <p:sldId id="1230" r:id="rId9"/>
    <p:sldId id="1231" r:id="rId10"/>
    <p:sldId id="1232" r:id="rId11"/>
    <p:sldId id="1238" r:id="rId12"/>
    <p:sldId id="1237" r:id="rId13"/>
    <p:sldId id="1236" r:id="rId14"/>
  </p:sldIdLst>
  <p:sldSz cx="12192000" cy="6858000"/>
  <p:notesSz cx="6858000" cy="9144000"/>
  <p:custDataLst>
    <p:tags r:id="rId1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CC"/>
    <a:srgbClr val="E42026"/>
    <a:srgbClr val="FFED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41" autoAdjust="0"/>
    <p:restoredTop sz="94611"/>
  </p:normalViewPr>
  <p:slideViewPr>
    <p:cSldViewPr snapToGrid="0" showGuides="1">
      <p:cViewPr varScale="1">
        <p:scale>
          <a:sx n="68" d="100"/>
          <a:sy n="68" d="100"/>
        </p:scale>
        <p:origin x="990" y="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A12C8B-92B6-4440-9A92-78E1874C595D}" type="datetimeFigureOut">
              <a:rPr lang="zh-CN" altLang="en-US" smtClean="0"/>
              <a:t>2021/3/27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9A0C37-6905-41B6-98F9-C65E1F087BB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06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9A0C37-6905-41B6-98F9-C65E1F087BB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313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768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A-102230">
            <a:extLst>
              <a:ext uri="{FF2B5EF4-FFF2-40B4-BE49-F238E27FC236}">
                <a16:creationId xmlns:a16="http://schemas.microsoft.com/office/drawing/2014/main" id="{C7161281-12F5-4220-B965-8B83B9D1FDA3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47950"/>
            <a:ext cx="12192000" cy="4210050"/>
          </a:xfrm>
          <a:prstGeom prst="rect">
            <a:avLst/>
          </a:prstGeom>
        </p:spPr>
      </p:pic>
      <p:pic>
        <p:nvPicPr>
          <p:cNvPr id="3" name="PA-102231" descr="图片包含 游戏机, 船, 建筑, 大&#10;&#10;描述已自动生成">
            <a:extLst>
              <a:ext uri="{FF2B5EF4-FFF2-40B4-BE49-F238E27FC236}">
                <a16:creationId xmlns:a16="http://schemas.microsoft.com/office/drawing/2014/main" id="{5B064FE4-D099-4E0A-AEC4-A06F6D51545C}"/>
              </a:ext>
            </a:extLst>
          </p:cNvPr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44" b="24324"/>
          <a:stretch/>
        </p:blipFill>
        <p:spPr>
          <a:xfrm>
            <a:off x="8374602" y="4099281"/>
            <a:ext cx="3490777" cy="2758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46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A-10229">
            <a:extLst>
              <a:ext uri="{FF2B5EF4-FFF2-40B4-BE49-F238E27FC236}">
                <a16:creationId xmlns:a16="http://schemas.microsoft.com/office/drawing/2014/main" id="{D2B40D96-0EDC-4335-9247-359174F3E51B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22" y="191845"/>
            <a:ext cx="1359845" cy="10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316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2343CBFD-4B0D-4572-B43C-7BE7EF311D38}"/>
              </a:ext>
            </a:extLst>
          </p:cNvPr>
          <p:cNvSpPr/>
          <p:nvPr userDrawn="1"/>
        </p:nvSpPr>
        <p:spPr>
          <a:xfrm flipV="1"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19000"/>
                </a:schemeClr>
              </a:gs>
              <a:gs pos="74000">
                <a:schemeClr val="bg1">
                  <a:alpha val="44000"/>
                </a:schemeClr>
              </a:gs>
              <a:gs pos="83000">
                <a:schemeClr val="bg1">
                  <a:alpha val="29000"/>
                </a:schemeClr>
              </a:gs>
              <a:gs pos="100000">
                <a:schemeClr val="accent2">
                  <a:lumMod val="30000"/>
                  <a:lumOff val="70000"/>
                  <a:alpha val="27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568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12.xml"/><Relationship Id="rId13" Type="http://schemas.openxmlformats.org/officeDocument/2006/relationships/tags" Target="../tags/tag17.xml"/><Relationship Id="rId18" Type="http://schemas.openxmlformats.org/officeDocument/2006/relationships/notesSlide" Target="../notesSlides/notesSlide1.xml"/><Relationship Id="rId3" Type="http://schemas.openxmlformats.org/officeDocument/2006/relationships/tags" Target="../tags/tag7.xml"/><Relationship Id="rId21" Type="http://schemas.openxmlformats.org/officeDocument/2006/relationships/image" Target="../media/image3.png"/><Relationship Id="rId7" Type="http://schemas.openxmlformats.org/officeDocument/2006/relationships/tags" Target="../tags/tag11.xml"/><Relationship Id="rId12" Type="http://schemas.openxmlformats.org/officeDocument/2006/relationships/tags" Target="../tags/tag16.xml"/><Relationship Id="rId17" Type="http://schemas.openxmlformats.org/officeDocument/2006/relationships/slideLayout" Target="../slideLayouts/slideLayout1.xml"/><Relationship Id="rId25" Type="http://schemas.openxmlformats.org/officeDocument/2006/relationships/image" Target="../media/image8.png"/><Relationship Id="rId2" Type="http://schemas.openxmlformats.org/officeDocument/2006/relationships/tags" Target="../tags/tag6.xml"/><Relationship Id="rId16" Type="http://schemas.openxmlformats.org/officeDocument/2006/relationships/tags" Target="../tags/tag20.xml"/><Relationship Id="rId20" Type="http://schemas.openxmlformats.org/officeDocument/2006/relationships/image" Target="../media/image2.png"/><Relationship Id="rId1" Type="http://schemas.openxmlformats.org/officeDocument/2006/relationships/tags" Target="../tags/tag5.xml"/><Relationship Id="rId6" Type="http://schemas.openxmlformats.org/officeDocument/2006/relationships/tags" Target="../tags/tag10.xml"/><Relationship Id="rId11" Type="http://schemas.openxmlformats.org/officeDocument/2006/relationships/tags" Target="../tags/tag15.xml"/><Relationship Id="rId24" Type="http://schemas.openxmlformats.org/officeDocument/2006/relationships/image" Target="../media/image7.png"/><Relationship Id="rId5" Type="http://schemas.openxmlformats.org/officeDocument/2006/relationships/tags" Target="../tags/tag9.xml"/><Relationship Id="rId15" Type="http://schemas.openxmlformats.org/officeDocument/2006/relationships/tags" Target="../tags/tag19.xml"/><Relationship Id="rId23" Type="http://schemas.openxmlformats.org/officeDocument/2006/relationships/image" Target="../media/image4.png"/><Relationship Id="rId10" Type="http://schemas.openxmlformats.org/officeDocument/2006/relationships/tags" Target="../tags/tag14.xml"/><Relationship Id="rId19" Type="http://schemas.openxmlformats.org/officeDocument/2006/relationships/image" Target="../media/image5.png"/><Relationship Id="rId4" Type="http://schemas.openxmlformats.org/officeDocument/2006/relationships/tags" Target="../tags/tag8.xml"/><Relationship Id="rId9" Type="http://schemas.openxmlformats.org/officeDocument/2006/relationships/tags" Target="../tags/tag13.xml"/><Relationship Id="rId14" Type="http://schemas.openxmlformats.org/officeDocument/2006/relationships/tags" Target="../tags/tag18.xml"/><Relationship Id="rId22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A-10229" descr="图片包含 伞, 游戏机, 装饰品, 家具&#10;&#10;描述已自动生成">
            <a:extLst>
              <a:ext uri="{FF2B5EF4-FFF2-40B4-BE49-F238E27FC236}">
                <a16:creationId xmlns:a16="http://schemas.microsoft.com/office/drawing/2014/main" id="{AD9D4EC6-B13B-4F19-AC76-27BA14F6E18F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772"/>
          <a:stretch/>
        </p:blipFill>
        <p:spPr>
          <a:xfrm flipH="1">
            <a:off x="2404627" y="5805819"/>
            <a:ext cx="1660250" cy="1052181"/>
          </a:xfrm>
          <a:prstGeom prst="rect">
            <a:avLst/>
          </a:prstGeom>
        </p:spPr>
      </p:pic>
      <p:pic>
        <p:nvPicPr>
          <p:cNvPr id="48" name="PA-102210" descr="图片包含 伞, 游戏机, 装饰品, 家具&#10;&#10;描述已自动生成">
            <a:extLst>
              <a:ext uri="{FF2B5EF4-FFF2-40B4-BE49-F238E27FC236}">
                <a16:creationId xmlns:a16="http://schemas.microsoft.com/office/drawing/2014/main" id="{C8938E99-7E2A-4610-9E52-1DB005A19CDA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87"/>
          <a:stretch/>
        </p:blipFill>
        <p:spPr>
          <a:xfrm flipH="1">
            <a:off x="1374472" y="5447005"/>
            <a:ext cx="1660250" cy="1410996"/>
          </a:xfrm>
          <a:prstGeom prst="rect">
            <a:avLst/>
          </a:prstGeom>
        </p:spPr>
      </p:pic>
      <p:pic>
        <p:nvPicPr>
          <p:cNvPr id="47" name="PA-102211" descr="图片包含 伞, 游戏机, 装饰品, 家具&#10;&#10;描述已自动生成">
            <a:extLst>
              <a:ext uri="{FF2B5EF4-FFF2-40B4-BE49-F238E27FC236}">
                <a16:creationId xmlns:a16="http://schemas.microsoft.com/office/drawing/2014/main" id="{2E83E135-A7EA-4593-8FDF-35F4BFA94278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3034" y="5207203"/>
            <a:ext cx="1660250" cy="1588729"/>
          </a:xfrm>
          <a:prstGeom prst="rect">
            <a:avLst/>
          </a:prstGeom>
        </p:spPr>
      </p:pic>
      <p:pic>
        <p:nvPicPr>
          <p:cNvPr id="46" name="PA-102212" descr="图片包含 伞, 游戏机, 装饰品, 家具&#10;&#10;描述已自动生成">
            <a:extLst>
              <a:ext uri="{FF2B5EF4-FFF2-40B4-BE49-F238E27FC236}">
                <a16:creationId xmlns:a16="http://schemas.microsoft.com/office/drawing/2014/main" id="{95FC0B3B-2B68-4E86-B9F7-F2BED15B6D46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31"/>
          <a:stretch/>
        </p:blipFill>
        <p:spPr>
          <a:xfrm flipH="1">
            <a:off x="-1" y="5188312"/>
            <a:ext cx="1513623" cy="1588729"/>
          </a:xfrm>
          <a:prstGeom prst="rect">
            <a:avLst/>
          </a:prstGeom>
        </p:spPr>
      </p:pic>
      <p:pic>
        <p:nvPicPr>
          <p:cNvPr id="44" name="PA-102213">
            <a:extLst>
              <a:ext uri="{FF2B5EF4-FFF2-40B4-BE49-F238E27FC236}">
                <a16:creationId xmlns:a16="http://schemas.microsoft.com/office/drawing/2014/main" id="{601CCFC7-C9F3-454D-A826-F4B89E240B33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47950"/>
            <a:ext cx="12192000" cy="4210050"/>
          </a:xfrm>
          <a:prstGeom prst="rect">
            <a:avLst/>
          </a:prstGeom>
        </p:spPr>
      </p:pic>
      <p:pic>
        <p:nvPicPr>
          <p:cNvPr id="41" name="PA-102214" descr="图片包含 游戏机, 船, 建筑, 大&#10;&#10;描述已自动生成">
            <a:extLst>
              <a:ext uri="{FF2B5EF4-FFF2-40B4-BE49-F238E27FC236}">
                <a16:creationId xmlns:a16="http://schemas.microsoft.com/office/drawing/2014/main" id="{FC2D013F-84A6-4EC9-87B0-B1C212EA8A5C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44" b="24324"/>
          <a:stretch/>
        </p:blipFill>
        <p:spPr>
          <a:xfrm>
            <a:off x="8374602" y="4099281"/>
            <a:ext cx="3490777" cy="2758719"/>
          </a:xfrm>
          <a:prstGeom prst="rect">
            <a:avLst/>
          </a:prstGeom>
        </p:spPr>
      </p:pic>
      <p:pic>
        <p:nvPicPr>
          <p:cNvPr id="6" name="PA-102216" descr="图片包含 钟表, 照片, 黑色, 过滤网&#10;&#10;描述已自动生成">
            <a:extLst>
              <a:ext uri="{FF2B5EF4-FFF2-40B4-BE49-F238E27FC236}">
                <a16:creationId xmlns:a16="http://schemas.microsoft.com/office/drawing/2014/main" id="{F32B27F5-D796-4A71-98BF-8B8CAC56CF0E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44757" cy="1692935"/>
          </a:xfrm>
          <a:prstGeom prst="rect">
            <a:avLst/>
          </a:prstGeom>
        </p:spPr>
      </p:pic>
      <p:pic>
        <p:nvPicPr>
          <p:cNvPr id="9" name="PA-102217">
            <a:extLst>
              <a:ext uri="{FF2B5EF4-FFF2-40B4-BE49-F238E27FC236}">
                <a16:creationId xmlns:a16="http://schemas.microsoft.com/office/drawing/2014/main" id="{1A086EA7-D86B-459B-BBF0-6768E03F32F1}"/>
              </a:ext>
            </a:extLst>
          </p:cNvPr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996" y="675690"/>
            <a:ext cx="2158008" cy="1689154"/>
          </a:xfrm>
          <a:prstGeom prst="rect">
            <a:avLst/>
          </a:prstGeom>
        </p:spPr>
      </p:pic>
      <p:sp>
        <p:nvSpPr>
          <p:cNvPr id="18" name="PA-102221">
            <a:extLst>
              <a:ext uri="{FF2B5EF4-FFF2-40B4-BE49-F238E27FC236}">
                <a16:creationId xmlns:a16="http://schemas.microsoft.com/office/drawing/2014/main" id="{A59C76D2-1DFB-4620-B95C-F147F45FC03D}"/>
              </a:ext>
            </a:extLst>
          </p:cNvPr>
          <p:cNvSpPr>
            <a:spLocks noChangeShapeType="1"/>
          </p:cNvSpPr>
          <p:nvPr>
            <p:custDataLst>
              <p:tags r:id="rId9"/>
            </p:custDataLst>
          </p:nvPr>
        </p:nvSpPr>
        <p:spPr bwMode="auto">
          <a:xfrm flipH="1">
            <a:off x="2305641" y="4519827"/>
            <a:ext cx="3126239" cy="0"/>
          </a:xfrm>
          <a:prstGeom prst="line">
            <a:avLst/>
          </a:prstGeom>
          <a:noFill/>
          <a:ln w="19050">
            <a:solidFill>
              <a:srgbClr val="C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161"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  <p:sp>
        <p:nvSpPr>
          <p:cNvPr id="19" name="PA-102222">
            <a:extLst>
              <a:ext uri="{FF2B5EF4-FFF2-40B4-BE49-F238E27FC236}">
                <a16:creationId xmlns:a16="http://schemas.microsoft.com/office/drawing/2014/main" id="{5225E8C1-08FB-4DF9-A4E1-ABB274FE056B}"/>
              </a:ext>
            </a:extLst>
          </p:cNvPr>
          <p:cNvSpPr>
            <a:spLocks noChangeShapeType="1"/>
          </p:cNvSpPr>
          <p:nvPr>
            <p:custDataLst>
              <p:tags r:id="rId10"/>
            </p:custDataLst>
          </p:nvPr>
        </p:nvSpPr>
        <p:spPr bwMode="auto">
          <a:xfrm flipH="1">
            <a:off x="6738710" y="4519827"/>
            <a:ext cx="3124800" cy="0"/>
          </a:xfrm>
          <a:prstGeom prst="line">
            <a:avLst/>
          </a:prstGeom>
          <a:noFill/>
          <a:ln w="19050">
            <a:solidFill>
              <a:srgbClr val="C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161"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  <p:grpSp>
        <p:nvGrpSpPr>
          <p:cNvPr id="22" name="PA-102223">
            <a:extLst>
              <a:ext uri="{FF2B5EF4-FFF2-40B4-BE49-F238E27FC236}">
                <a16:creationId xmlns:a16="http://schemas.microsoft.com/office/drawing/2014/main" id="{BD4E3FE4-5D59-40B5-9FC8-8357B038D09D}"/>
              </a:ext>
            </a:extLst>
          </p:cNvPr>
          <p:cNvGrpSpPr/>
          <p:nvPr>
            <p:custDataLst>
              <p:tags r:id="rId11"/>
            </p:custDataLst>
          </p:nvPr>
        </p:nvGrpSpPr>
        <p:grpSpPr>
          <a:xfrm>
            <a:off x="5578641" y="4332132"/>
            <a:ext cx="1013307" cy="375390"/>
            <a:chOff x="5492734" y="4504267"/>
            <a:chExt cx="1013307" cy="375390"/>
          </a:xfrm>
        </p:grpSpPr>
        <p:sp>
          <p:nvSpPr>
            <p:cNvPr id="17" name="PA-102214">
              <a:extLst>
                <a:ext uri="{FF2B5EF4-FFF2-40B4-BE49-F238E27FC236}">
                  <a16:creationId xmlns:a16="http://schemas.microsoft.com/office/drawing/2014/main" id="{F7146FCF-88C7-4B9D-97C1-D0D5650F0A7B}"/>
                </a:ext>
              </a:extLst>
            </p:cNvPr>
            <p:cNvSpPr>
              <a:spLocks noChangeArrowheads="1"/>
            </p:cNvSpPr>
            <p:nvPr>
              <p:custDataLst>
                <p:tags r:id="rId14"/>
              </p:custDataLst>
            </p:nvPr>
          </p:nvSpPr>
          <p:spPr bwMode="auto">
            <a:xfrm>
              <a:off x="5810740" y="4504267"/>
              <a:ext cx="377295" cy="375390"/>
            </a:xfrm>
            <a:prstGeom prst="star5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 sz="2161"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PA-102214">
              <a:extLst>
                <a:ext uri="{FF2B5EF4-FFF2-40B4-BE49-F238E27FC236}">
                  <a16:creationId xmlns:a16="http://schemas.microsoft.com/office/drawing/2014/main" id="{288A8644-60B9-404F-8775-B0173A4922CB}"/>
                </a:ext>
              </a:extLst>
            </p:cNvPr>
            <p:cNvSpPr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5492734" y="4601135"/>
              <a:ext cx="182576" cy="181654"/>
            </a:xfrm>
            <a:prstGeom prst="star5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 sz="2161"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PA-102214">
              <a:extLst>
                <a:ext uri="{FF2B5EF4-FFF2-40B4-BE49-F238E27FC236}">
                  <a16:creationId xmlns:a16="http://schemas.microsoft.com/office/drawing/2014/main" id="{08E845A3-12C7-4045-AEB4-F7EBF4F058A6}"/>
                </a:ext>
              </a:extLst>
            </p:cNvPr>
            <p:cNvSpPr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6323465" y="4601135"/>
              <a:ext cx="182576" cy="181654"/>
            </a:xfrm>
            <a:prstGeom prst="star5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 sz="2161"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32" name="PA-102229">
            <a:extLst>
              <a:ext uri="{FF2B5EF4-FFF2-40B4-BE49-F238E27FC236}">
                <a16:creationId xmlns:a16="http://schemas.microsoft.com/office/drawing/2014/main" id="{594C1923-BCEA-45F4-B668-840BBB55663D}"/>
              </a:ext>
            </a:extLst>
          </p:cNvPr>
          <p:cNvSpPr txBox="1"/>
          <p:nvPr>
            <p:custDataLst>
              <p:tags r:id="rId12"/>
            </p:custDataLst>
          </p:nvPr>
        </p:nvSpPr>
        <p:spPr>
          <a:xfrm>
            <a:off x="1453159" y="2272310"/>
            <a:ext cx="94179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7200" b="1" dirty="0">
                <a:ln>
                  <a:solidFill>
                    <a:schemeClr val="bg1"/>
                  </a:solidFill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28000">
                      <a:srgbClr val="FF0000"/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广州中考禁毒知识题库</a:t>
            </a:r>
          </a:p>
        </p:txBody>
      </p:sp>
      <p:pic>
        <p:nvPicPr>
          <p:cNvPr id="50" name="PA-102235" descr="图片包含 游戏机&#10;&#10;描述已自动生成">
            <a:extLst>
              <a:ext uri="{FF2B5EF4-FFF2-40B4-BE49-F238E27FC236}">
                <a16:creationId xmlns:a16="http://schemas.microsoft.com/office/drawing/2014/main" id="{029F40C9-B88E-4AF8-9DFA-73C727F79EA2}"/>
              </a:ext>
            </a:extLst>
          </p:cNvPr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9269" y="563667"/>
            <a:ext cx="2287471" cy="1613811"/>
          </a:xfrm>
          <a:prstGeom prst="rect">
            <a:avLst/>
          </a:prstGeom>
        </p:spPr>
      </p:pic>
      <p:pic>
        <p:nvPicPr>
          <p:cNvPr id="4" name="图片 3" descr="图片包含 游戏机&#10;&#10;描述已自动生成">
            <a:extLst>
              <a:ext uri="{FF2B5EF4-FFF2-40B4-BE49-F238E27FC236}">
                <a16:creationId xmlns:a16="http://schemas.microsoft.com/office/drawing/2014/main" id="{CFF5CE5B-E99E-4422-B400-B45BAFD6377F}"/>
              </a:ext>
            </a:extLst>
          </p:cNvPr>
          <p:cNvPicPr>
            <a:picLocks noChangeAspect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19503" b="901"/>
          <a:stretch/>
        </p:blipFill>
        <p:spPr>
          <a:xfrm>
            <a:off x="10451327" y="3827490"/>
            <a:ext cx="1740673" cy="3030510"/>
          </a:xfrm>
          <a:prstGeom prst="rect">
            <a:avLst/>
          </a:prstGeom>
        </p:spPr>
      </p:pic>
      <p:sp>
        <p:nvSpPr>
          <p:cNvPr id="23" name="文本框 22">
            <a:extLst>
              <a:ext uri="{FF2B5EF4-FFF2-40B4-BE49-F238E27FC236}">
                <a16:creationId xmlns:a16="http://schemas.microsoft.com/office/drawing/2014/main" id="{263A598B-3F3D-417E-B19D-91057D441068}"/>
              </a:ext>
            </a:extLst>
          </p:cNvPr>
          <p:cNvSpPr txBox="1"/>
          <p:nvPr/>
        </p:nvSpPr>
        <p:spPr>
          <a:xfrm>
            <a:off x="2997591" y="3626901"/>
            <a:ext cx="645589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zh-CN" sz="3200" b="1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中考时将从本题库中随机抽取两题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9449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71C6BA20-7496-43DF-BF8E-1533ABDAD074}"/>
              </a:ext>
            </a:extLst>
          </p:cNvPr>
          <p:cNvSpPr txBox="1"/>
          <p:nvPr/>
        </p:nvSpPr>
        <p:spPr>
          <a:xfrm>
            <a:off x="262596" y="300840"/>
            <a:ext cx="11929404" cy="51090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我国《禁毒法》所称的毒品，是指</a:t>
            </a:r>
            <a:r>
              <a:rPr lang="en-US" altLang="zh-CN" sz="28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、</a:t>
            </a:r>
            <a:r>
              <a:rPr lang="en-US" altLang="zh-CN" sz="28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、</a:t>
            </a:r>
            <a:r>
              <a:rPr lang="en-US" altLang="zh-CN" sz="28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、吗啡、大麻、可卡因，以及国家规定管制的其他能够使人形成瘾癖的麻醉药品和精神药品。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①鸦片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②砒霜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③海洛因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④甲基苯丙胺（冰毒）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①②③</a:t>
            </a:r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B.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②③④</a:t>
            </a:r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C.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①②④</a:t>
            </a:r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D.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①③④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鸦片，又叫阿片，俗称大烟，源于</a:t>
            </a:r>
            <a:r>
              <a:rPr lang="en-US" altLang="zh-CN" sz="28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蒴果， 其所含生物碱中吗啡含量最多。 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大麻植物 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B.</a:t>
            </a:r>
            <a:r>
              <a:rPr lang="zh-CN" altLang="en-US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罂粟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植物 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C.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古柯植物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D.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麻黄草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3.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甲基苯丙胺（冰毒）对中枢神经系统具有</a:t>
            </a:r>
            <a:r>
              <a:rPr lang="en-US" altLang="zh-CN" sz="28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作用，吸食后能造成人体中枢神经系统不可逆的伤害。  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抑制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B.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麻醉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C.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焦虑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D.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兴奋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1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12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3CDC291-D844-425E-8BBC-2143EB84A509}"/>
              </a:ext>
            </a:extLst>
          </p:cNvPr>
          <p:cNvSpPr txBox="1"/>
          <p:nvPr/>
        </p:nvSpPr>
        <p:spPr>
          <a:xfrm>
            <a:off x="10550770" y="1017182"/>
            <a:ext cx="773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FF0000"/>
                </a:solidFill>
              </a:rPr>
              <a:t>D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EEFB3BA-A4C0-4E76-B733-6ED54E249C5C}"/>
              </a:ext>
            </a:extLst>
          </p:cNvPr>
          <p:cNvSpPr txBox="1"/>
          <p:nvPr/>
        </p:nvSpPr>
        <p:spPr>
          <a:xfrm>
            <a:off x="5840436" y="1747389"/>
            <a:ext cx="773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FF0000"/>
                </a:solidFill>
              </a:rPr>
              <a:t>B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A4836C7-7EDC-43A1-B585-ED9A51CF0CC1}"/>
              </a:ext>
            </a:extLst>
          </p:cNvPr>
          <p:cNvSpPr txBox="1"/>
          <p:nvPr/>
        </p:nvSpPr>
        <p:spPr>
          <a:xfrm>
            <a:off x="6811109" y="4057573"/>
            <a:ext cx="773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FF0000"/>
                </a:solidFill>
              </a:rPr>
              <a:t>D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80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CB7C6492-8BAB-4861-9CD8-B90AA1D7244D}"/>
              </a:ext>
            </a:extLst>
          </p:cNvPr>
          <p:cNvSpPr txBox="1"/>
          <p:nvPr/>
        </p:nvSpPr>
        <p:spPr>
          <a:xfrm>
            <a:off x="337623" y="413719"/>
            <a:ext cx="10958733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4. K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粉是</a:t>
            </a:r>
            <a:r>
              <a:rPr lang="en-US" altLang="zh-CN" sz="32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的俗称，属于合成毒品。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K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粉呈白色结晶粉末状，最常见的滥用方式是鼻吸，会产生幻觉。长期滥用可导致尿频、尿痛、鼻粘膜溃烂、记忆力衰退及认知能力障碍等症状。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可卡因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B.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氯胺酮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C.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地西泮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D.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三唑仑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0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0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5. 3,4-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亚甲二氧基甲基苯丙胶片剂（英文缩写为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MDMA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），俗称“摇头丸”，属中枢神经</a:t>
            </a:r>
            <a:r>
              <a:rPr lang="en-US" altLang="zh-CN" sz="32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，是我国规定管制的精神药品。  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麻醉剂 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B.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兴奋剂 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C.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抑制剂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D.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安慰剂</a:t>
            </a:r>
            <a:endParaRPr lang="en-US" altLang="zh-CN" sz="3200" kern="100" dirty="0">
              <a:effectLst/>
              <a:latin typeface="Calibri" panose="020F0502020204030204" pitchFamily="34" charset="0"/>
              <a:ea typeface="仿宋_GB2312"/>
              <a:cs typeface="Times New Roman" panose="02020603050405020304" pitchFamily="18" charset="0"/>
            </a:endParaRPr>
          </a:p>
          <a:p>
            <a:pPr algn="just"/>
            <a:endParaRPr lang="zh-CN" altLang="zh-CN" sz="12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1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12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1066329-47A6-4D48-A4A2-937980BD4BDC}"/>
              </a:ext>
            </a:extLst>
          </p:cNvPr>
          <p:cNvSpPr txBox="1"/>
          <p:nvPr/>
        </p:nvSpPr>
        <p:spPr>
          <a:xfrm>
            <a:off x="8569570" y="2106489"/>
            <a:ext cx="773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FF0000"/>
                </a:solidFill>
              </a:rPr>
              <a:t>B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A114FD7-E49D-4DB9-9331-059FC4A55A60}"/>
              </a:ext>
            </a:extLst>
          </p:cNvPr>
          <p:cNvSpPr txBox="1"/>
          <p:nvPr/>
        </p:nvSpPr>
        <p:spPr>
          <a:xfrm>
            <a:off x="7795847" y="4617192"/>
            <a:ext cx="773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FF0000"/>
                </a:solidFill>
              </a:rPr>
              <a:t>B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52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2FA4A51C-6F8D-41A7-B34A-A982C4C63B5B}"/>
              </a:ext>
            </a:extLst>
          </p:cNvPr>
          <p:cNvSpPr txBox="1"/>
          <p:nvPr/>
        </p:nvSpPr>
        <p:spPr>
          <a:xfrm>
            <a:off x="492370" y="533460"/>
            <a:ext cx="10325685" cy="467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6.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以下说法正确的是</a:t>
            </a:r>
            <a:r>
              <a:rPr lang="en-US" altLang="zh-CN" sz="28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。 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①禁毒工作实行预防为主，综合治理，禁种、禁制、禁贩、禁吸并举的方针。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②含可待因复方口服液制剂，就是通常所说的止咳水，可剌激中枢神经，达到镇痛、镇静、止咳作用，长期饮用易上瘾。我国已将其列入第二类精神药品管理。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③吸毒人员共用注射器不会传染艾滋病、肝炎等疾病。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④长期吸食、注射海洛因，会使人身体消瘦、瞳孔缩小、免疫功能下降，剂量过大可致死。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①②③</a:t>
            </a:r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B.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②③④</a:t>
            </a:r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C.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①②④</a:t>
            </a:r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D.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①③④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1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12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E0F2E835-E1B1-40AF-9B1A-0AEEB96B708E}"/>
              </a:ext>
            </a:extLst>
          </p:cNvPr>
          <p:cNvSpPr txBox="1"/>
          <p:nvPr/>
        </p:nvSpPr>
        <p:spPr>
          <a:xfrm>
            <a:off x="7612967" y="0"/>
            <a:ext cx="773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FF0000"/>
                </a:solidFill>
              </a:rPr>
              <a:t>C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44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332E8B51-9C10-423F-8918-CDCA34BD76B2}"/>
              </a:ext>
            </a:extLst>
          </p:cNvPr>
          <p:cNvSpPr txBox="1"/>
          <p:nvPr/>
        </p:nvSpPr>
        <p:spPr>
          <a:xfrm>
            <a:off x="196947" y="268350"/>
            <a:ext cx="11549576" cy="529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7.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以下说法正确的是</a:t>
            </a:r>
            <a:r>
              <a:rPr lang="en-US" altLang="zh-CN" sz="32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。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①冰毒，化学名称甲基苯丙胺，长期使用可导致大脑机能损害，可产生中毒性精神病，表现有被害妄想、幻觉，现代医学称之为苯丙胺精神病。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②我国近代史上著名的“虎门销烟”中销毁的是冰毒。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③我国《禁毒法》规定：禁止非法种植</a:t>
            </a:r>
            <a:r>
              <a:rPr lang="zh-CN" altLang="en-US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罂粟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、古柯植物、大麻植物以及国家规定管制的可以用于提炼加工毒品的其他原植物。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④教育行政部门、学校应当将禁毒知识纳入教育、教学内容，对学生进行禁毒宣传教育。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①②③</a:t>
            </a:r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B.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②③④</a:t>
            </a:r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C.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①②④</a:t>
            </a:r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D.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①③④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1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12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ECCB4AC-CEFD-402E-B3A9-592465EAB0AD}"/>
              </a:ext>
            </a:extLst>
          </p:cNvPr>
          <p:cNvSpPr txBox="1"/>
          <p:nvPr/>
        </p:nvSpPr>
        <p:spPr>
          <a:xfrm>
            <a:off x="6557890" y="-69275"/>
            <a:ext cx="773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FF0000"/>
                </a:solidFill>
              </a:rPr>
              <a:t>D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46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F1468C90-F7E1-4C34-BEE6-76A22366EDF5}"/>
              </a:ext>
            </a:extLst>
          </p:cNvPr>
          <p:cNvSpPr txBox="1"/>
          <p:nvPr/>
        </p:nvSpPr>
        <p:spPr>
          <a:xfrm>
            <a:off x="168812" y="434986"/>
            <a:ext cx="11240086" cy="4862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8.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以下说法正确的是</a:t>
            </a:r>
            <a:r>
              <a:rPr lang="en-US" altLang="zh-CN" sz="32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。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①吸毒容易对身体健康造成多种危害，包括降低机体免疫力，损害中枢神经系统，感染传染性疾病，病死率增高等。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②我国《禁毒法》规定：国家对麻醉药品和精神药品实行管制。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③我国《禁毒法》规定：禁止非法生产、买卖、运输、储存、提供、持有、使用麻醉药品、精神药品和易制毒化学品。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④陌生人委托我们帮他带物品过海关，我们不应该拒绝。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lphaUcPeriod"/>
              <a:tabLst>
                <a:tab pos="198120" algn="l"/>
              </a:tabLst>
            </a:pP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①②③</a:t>
            </a:r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B.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②③④</a:t>
            </a:r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C.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①②④</a:t>
            </a:r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D.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①③④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1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12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BC93531-405E-4419-A468-BECA85CB86A6}"/>
              </a:ext>
            </a:extLst>
          </p:cNvPr>
          <p:cNvSpPr txBox="1"/>
          <p:nvPr/>
        </p:nvSpPr>
        <p:spPr>
          <a:xfrm>
            <a:off x="6965854" y="0"/>
            <a:ext cx="773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FF0000"/>
                </a:solidFill>
              </a:rPr>
              <a:t>D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46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69E5246E-4B64-4E40-8E9C-0E8C886788A1}"/>
              </a:ext>
            </a:extLst>
          </p:cNvPr>
          <p:cNvSpPr txBox="1"/>
          <p:nvPr/>
        </p:nvSpPr>
        <p:spPr>
          <a:xfrm>
            <a:off x="390378" y="545349"/>
            <a:ext cx="10033782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9.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以下说法正确的是</a:t>
            </a:r>
            <a:r>
              <a:rPr lang="en-US" altLang="zh-CN" sz="32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。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①从毒品对人的中枢神经的作用看，可分为抑制剂、致幻剂和兴奋剂等。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②戒毒有特效药，毒瘾能轻易戒除。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③</a:t>
            </a:r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LSD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（麦角酸二乙酰胺）是一种强致幻剂。浸过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LSD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的药纸有各种各样的设计，包括邮票、贴纸等。使用时，放在舌头下面含化。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④“跳跳糖”“奶茶”等物品有可能成为伪装毒品。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①②③</a:t>
            </a:r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B.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②③④</a:t>
            </a:r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C.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①②④</a:t>
            </a:r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D.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①③④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13BD0EF-1954-43E1-95CE-A7E6B837044B}"/>
              </a:ext>
            </a:extLst>
          </p:cNvPr>
          <p:cNvSpPr txBox="1"/>
          <p:nvPr/>
        </p:nvSpPr>
        <p:spPr>
          <a:xfrm>
            <a:off x="6740771" y="0"/>
            <a:ext cx="773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FF0000"/>
                </a:solidFill>
              </a:rPr>
              <a:t>D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63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8E8B3F89-972E-4FFE-8581-7EF0541703CE}"/>
              </a:ext>
            </a:extLst>
          </p:cNvPr>
          <p:cNvSpPr txBox="1"/>
          <p:nvPr/>
        </p:nvSpPr>
        <p:spPr>
          <a:xfrm>
            <a:off x="295421" y="366623"/>
            <a:ext cx="10607041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10.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以下说法正确的是</a:t>
            </a:r>
            <a:r>
              <a:rPr lang="en-US" altLang="zh-CN" sz="28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。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目前在有的娱乐场所流行的“嗨”气球，里面填充的是俗称为“笑气”的一氧化二氮，是具有一定麻醉作用的气体，一次性大量吸入可致窒息。长期吸食可能引起高血压、晕厥，甚至心脏病发作，还可引起贫血及中枢神经系统损害等。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②许多新精神活性物质的毒理作用比海洛因、吗啡等传统毒品更强。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③甲卡西嗣能使人产生幻觉等精神症状，近年来常有滥用者伤人或自伤等案例。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④吸毒成瘾只是身体上会对毒品产生依赖，在心理上不会对毒品产生依赖。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①②③</a:t>
            </a:r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B.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②③④</a:t>
            </a:r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C.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①②④</a:t>
            </a:r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D.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①③④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C53D237-6495-4377-BD2B-85C21B8EFAD6}"/>
              </a:ext>
            </a:extLst>
          </p:cNvPr>
          <p:cNvSpPr txBox="1"/>
          <p:nvPr/>
        </p:nvSpPr>
        <p:spPr>
          <a:xfrm>
            <a:off x="6332808" y="0"/>
            <a:ext cx="773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FF0000"/>
                </a:solidFill>
              </a:rPr>
              <a:t>A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381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1B1E3BA8-44ED-4E48-B18D-65766DEE5D08}"/>
              </a:ext>
            </a:extLst>
          </p:cNvPr>
          <p:cNvSpPr txBox="1"/>
          <p:nvPr/>
        </p:nvSpPr>
        <p:spPr>
          <a:xfrm>
            <a:off x="309489" y="252106"/>
            <a:ext cx="10578905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11.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以下说法正确的是</a:t>
            </a:r>
            <a:r>
              <a:rPr lang="en-US" altLang="zh-CN" sz="28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。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①《治安管理处罚法》规定：吸食、注射毒品的，处十日以上十五日以下拘留，可以并处二千元以下罚款。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②有的吸毒者为应付巨大的吸毒开销，会“以贩养吸”，一些毒贩千方百计诱人吸毒。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③国家管制的麻醉药品和精神药品的种类是固定不变的。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④吸毒检测是运用科技手段对涉嫌吸毒的人员进行生物医学检测， 为公安机关认定吸毒行为提供科学依据的活动。检测样本为采集的被检人员的尿液、血液、唾液或毛发等生物样本。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①②③</a:t>
            </a:r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B.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②③④</a:t>
            </a:r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C.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①②④</a:t>
            </a:r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D.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①③④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5ACEF8F-95DD-4C6B-BCD7-77B1DF3544DD}"/>
              </a:ext>
            </a:extLst>
          </p:cNvPr>
          <p:cNvSpPr txBox="1"/>
          <p:nvPr/>
        </p:nvSpPr>
        <p:spPr>
          <a:xfrm>
            <a:off x="7050260" y="-143773"/>
            <a:ext cx="773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FF0000"/>
                </a:solidFill>
              </a:rPr>
              <a:t>C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18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B9356AD9-243D-4550-BA6D-D60E3BE5C944}"/>
              </a:ext>
            </a:extLst>
          </p:cNvPr>
          <p:cNvSpPr txBox="1"/>
          <p:nvPr/>
        </p:nvSpPr>
        <p:spPr>
          <a:xfrm>
            <a:off x="225081" y="134935"/>
            <a:ext cx="10958734" cy="6278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12.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以下说法正确的是</a:t>
            </a:r>
            <a:r>
              <a:rPr lang="en-US" altLang="zh-CN" sz="24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。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①我国《刑法》规定：走私、贩卖、运输、制造毒品，无论数量多少， 都应当追究刑事责任。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②每年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6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月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26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日是国际禁毒日。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③导致吸毒的不健康的心理，有盲目好奇、慕虚荣、赶时髦、追求刺激和享乐、赌气或逆反、无知和轻信等。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④出于好奇心和冒险心，明知是毒品，青少年可以尝一口体验一下吸毒的感觉。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①②③</a:t>
            </a:r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B.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②③④</a:t>
            </a:r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C.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①②④</a:t>
            </a:r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D.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①③④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13.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青少年要远离毒品。以下说法正确的是</a:t>
            </a:r>
            <a:r>
              <a:rPr lang="en-US" altLang="zh-CN" sz="24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。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①不涉足未成年人不宜进入的场所，慎交友。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②在娱乐场所或在外游玩时，食用陌生人递过来的香烟、食品或饮料。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③正确对待困难和挫折，提高抗挫折能力。遇到挫折和烦恼，同教师或家长倾诉交流，寻求长辈们的帮助，及时化解心中的矛盾。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④选择有益于身心健康的娱乐方式，不断充实自己。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①②③</a:t>
            </a:r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B.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②③④</a:t>
            </a:r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C.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①②④</a:t>
            </a:r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D.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①③④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1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12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A569CEF-D02C-42EC-82E1-A3BA883E0C56}"/>
              </a:ext>
            </a:extLst>
          </p:cNvPr>
          <p:cNvSpPr txBox="1"/>
          <p:nvPr/>
        </p:nvSpPr>
        <p:spPr>
          <a:xfrm>
            <a:off x="5704448" y="-225083"/>
            <a:ext cx="773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FF0000"/>
                </a:solidFill>
              </a:rPr>
              <a:t>A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BDAE7EC-9461-4570-888F-696FBBDBA155}"/>
              </a:ext>
            </a:extLst>
          </p:cNvPr>
          <p:cNvSpPr txBox="1"/>
          <p:nvPr/>
        </p:nvSpPr>
        <p:spPr>
          <a:xfrm>
            <a:off x="7444156" y="3115038"/>
            <a:ext cx="773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FF0000"/>
                </a:solidFill>
              </a:rPr>
              <a:t>D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61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9A6FBE87-E313-432A-BC15-DDDDAFFCE906}"/>
              </a:ext>
            </a:extLst>
          </p:cNvPr>
          <p:cNvSpPr txBox="1"/>
          <p:nvPr/>
        </p:nvSpPr>
        <p:spPr>
          <a:xfrm>
            <a:off x="225083" y="190478"/>
            <a:ext cx="11000935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14.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你的同学或好友把你介绍给他的朋友们， 这些人私密聚在某人家里或者类似娱乐场所的地方，使用一些粉末、片剂或者类似香烟的东西，还请你品尝，你应该</a:t>
            </a:r>
            <a:r>
              <a:rPr lang="en-US" altLang="zh-CN" sz="28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。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①找个合适的借口离开②坚决地拒绝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③婉言谢绝④尝试一下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①②③</a:t>
            </a:r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B.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②③④</a:t>
            </a:r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C.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①②④</a:t>
            </a:r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D.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①③④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7800" indent="-177800"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15.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我国刑法规定，己满</a:t>
            </a:r>
            <a:r>
              <a:rPr lang="en-US" altLang="zh-CN" sz="28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的人，犯贩卖毒品罪的，应当负刑事责任。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A.13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周岁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B.14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周岁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C.16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周岁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D.18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周岁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16.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下列植物中，不是毒品原植物的是</a:t>
            </a:r>
            <a:r>
              <a:rPr lang="en-US" altLang="zh-CN" sz="28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。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en-US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罂粟  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B.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古柯树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C.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大麻 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D.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烟草</a:t>
            </a:r>
            <a:endParaRPr lang="zh-CN" altLang="zh-CN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E6E97232-EE18-4C97-8AE3-B1793D75D42F}"/>
              </a:ext>
            </a:extLst>
          </p:cNvPr>
          <p:cNvSpPr txBox="1"/>
          <p:nvPr/>
        </p:nvSpPr>
        <p:spPr>
          <a:xfrm>
            <a:off x="7641103" y="973656"/>
            <a:ext cx="773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FF0000"/>
                </a:solidFill>
              </a:rPr>
              <a:t>A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B4FBBE3-13F6-401F-860E-F2F69EC1F92E}"/>
              </a:ext>
            </a:extLst>
          </p:cNvPr>
          <p:cNvSpPr txBox="1"/>
          <p:nvPr/>
        </p:nvSpPr>
        <p:spPr>
          <a:xfrm>
            <a:off x="6740771" y="3429000"/>
            <a:ext cx="773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FF0000"/>
                </a:solidFill>
              </a:rPr>
              <a:t>B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84584F8-408A-4180-B9A1-A246AB072DB8}"/>
              </a:ext>
            </a:extLst>
          </p:cNvPr>
          <p:cNvSpPr txBox="1"/>
          <p:nvPr/>
        </p:nvSpPr>
        <p:spPr>
          <a:xfrm>
            <a:off x="6515688" y="4734411"/>
            <a:ext cx="773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FF0000"/>
                </a:solidFill>
              </a:rPr>
              <a:t>D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09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2C0BC73B-208F-4264-8B23-8606E3751206}"/>
              </a:ext>
            </a:extLst>
          </p:cNvPr>
          <p:cNvSpPr txBox="1"/>
          <p:nvPr/>
        </p:nvSpPr>
        <p:spPr>
          <a:xfrm>
            <a:off x="488852" y="209904"/>
            <a:ext cx="10132256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17.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吸毒成瘾的三个基本过程包括</a:t>
            </a:r>
            <a:r>
              <a:rPr lang="en-US" altLang="zh-CN" sz="32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。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①耐药作用的形成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②身体依赖性的产生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③身体依赖性的消失 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④强化的形成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①②③</a:t>
            </a:r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B.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②③④</a:t>
            </a:r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C.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①②④</a:t>
            </a:r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   D.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①③④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18.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吸毒，也称“药物滥用”，就是出于</a:t>
            </a:r>
            <a:r>
              <a:rPr lang="en-US" altLang="zh-CN" sz="32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目的，通过注射、口服、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鼻吸或其他方式将毒品摄入人体的行为。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700" algn="just"/>
            <a:r>
              <a:rPr lang="en-US" altLang="zh-CN" sz="32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非医疗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B.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治病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C.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麻醉 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D.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交友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EAA4891-3D9E-402A-93E5-46263D24A67C}"/>
              </a:ext>
            </a:extLst>
          </p:cNvPr>
          <p:cNvSpPr txBox="1"/>
          <p:nvPr/>
        </p:nvSpPr>
        <p:spPr>
          <a:xfrm>
            <a:off x="8794653" y="357770"/>
            <a:ext cx="773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FF0000"/>
                </a:solidFill>
              </a:rPr>
              <a:t>C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95F09DF7-AF8E-4DF2-80DC-2B8433B74584}"/>
              </a:ext>
            </a:extLst>
          </p:cNvPr>
          <p:cNvSpPr txBox="1"/>
          <p:nvPr/>
        </p:nvSpPr>
        <p:spPr>
          <a:xfrm>
            <a:off x="7584833" y="4611108"/>
            <a:ext cx="773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FF0000"/>
                </a:solidFill>
              </a:rPr>
              <a:t>A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5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1E46E3B8-D0D1-478F-8219-8D7364A16D7E}"/>
              </a:ext>
            </a:extLst>
          </p:cNvPr>
          <p:cNvSpPr txBox="1"/>
          <p:nvPr/>
        </p:nvSpPr>
        <p:spPr>
          <a:xfrm>
            <a:off x="196948" y="320456"/>
            <a:ext cx="10874326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19.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以下属于青少年吸食毒品的原因是</a:t>
            </a:r>
            <a:r>
              <a:rPr lang="en-US" altLang="zh-CN" sz="24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。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对危害性认识不足，认为吸毒是时尚和高级享受。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B.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与多个朋友一起玩，尤其是熟悉的朋友，易软化拒毒的立场，在从众心理驱使下，碍于面子，尝试毒品。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好奇，抱着玩玩的心理，以及一两次吸食不会上瘾的侥幸心理。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D.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以上选项全是。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20.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吸毒的危害包括</a:t>
            </a:r>
            <a:r>
              <a:rPr lang="en-US" altLang="zh-CN" sz="2400" u="sng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  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。 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  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危害个人：摧残人的身体、扭曲人格、引发自伤、自残、自杀的行为、传播疾病等。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B.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危害家庭：摧残家庭成员身心、导致倾家荡产、家破人亡、贻害后代等。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危害社会：诱发违法犯罪、影响国民素质、吞噬社会巨额财富、影响国计民生等。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kern="100" dirty="0">
                <a:effectLst/>
                <a:latin typeface="仿宋_GB2312"/>
                <a:ea typeface="宋体" panose="02010600030101010101" pitchFamily="2" charset="-122"/>
                <a:cs typeface="Times New Roman" panose="02020603050405020304" pitchFamily="18" charset="0"/>
              </a:rPr>
              <a:t>D.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仿宋_GB2312"/>
                <a:cs typeface="Times New Roman" panose="02020603050405020304" pitchFamily="18" charset="0"/>
              </a:rPr>
              <a:t>以上选项全是。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16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16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9CD28F6-AC3E-4555-8D34-652376412209}"/>
              </a:ext>
            </a:extLst>
          </p:cNvPr>
          <p:cNvSpPr txBox="1"/>
          <p:nvPr/>
        </p:nvSpPr>
        <p:spPr>
          <a:xfrm>
            <a:off x="8189743" y="-79652"/>
            <a:ext cx="773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FF0000"/>
                </a:solidFill>
              </a:rPr>
              <a:t>D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6853B73-377C-4548-9ED1-9E65B0B25C17}"/>
              </a:ext>
            </a:extLst>
          </p:cNvPr>
          <p:cNvSpPr txBox="1"/>
          <p:nvPr/>
        </p:nvSpPr>
        <p:spPr>
          <a:xfrm>
            <a:off x="5840439" y="2321004"/>
            <a:ext cx="773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FF0000"/>
                </a:solidFill>
              </a:rPr>
              <a:t>D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50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新时代我们如何做到不忘初心使命PPT模板"/>
  <p:tag name="ISPRING_FIRST_PUBLI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heme/theme1.xml><?xml version="1.0" encoding="utf-8"?>
<a:theme xmlns:a="http://schemas.openxmlformats.org/drawingml/2006/main" name="涂豆思">
  <a:themeElements>
    <a:clrScheme name="涂豆思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00000"/>
      </a:accent1>
      <a:accent2>
        <a:srgbClr val="FFEDC2"/>
      </a:accent2>
      <a:accent3>
        <a:srgbClr val="A5A5A5"/>
      </a:accent3>
      <a:accent4>
        <a:srgbClr val="C00000"/>
      </a:accent4>
      <a:accent5>
        <a:srgbClr val="7F7F7F"/>
      </a:accent5>
      <a:accent6>
        <a:srgbClr val="FFEDC2"/>
      </a:accent6>
      <a:hlink>
        <a:srgbClr val="C00000"/>
      </a:hlink>
      <a:folHlink>
        <a:srgbClr val="C00000"/>
      </a:folHlink>
    </a:clrScheme>
    <a:fontScheme name="涂豆思">
      <a:majorFont>
        <a:latin typeface="思源黑体 CN Heavy"/>
        <a:ea typeface="思源黑体 CN Heavy"/>
        <a:cs typeface=""/>
      </a:majorFont>
      <a:minorFont>
        <a:latin typeface="思源黑体 CN Normal"/>
        <a:ea typeface="思源黑体 CN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2173</TotalTime>
  <Words>1725</Words>
  <Application>Microsoft Office PowerPoint</Application>
  <PresentationFormat>宽屏</PresentationFormat>
  <Paragraphs>128</Paragraphs>
  <Slides>13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1" baseType="lpstr">
      <vt:lpstr>FZHei-B01S</vt:lpstr>
      <vt:lpstr>等线</vt:lpstr>
      <vt:lpstr>仿宋_GB2312</vt:lpstr>
      <vt:lpstr>思源黑体 CN Normal</vt:lpstr>
      <vt:lpstr>微软雅黑</vt:lpstr>
      <vt:lpstr>Arial</vt:lpstr>
      <vt:lpstr>Calibri</vt:lpstr>
      <vt:lpstr>涂豆思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Administrator</cp:lastModifiedBy>
  <cp:revision>266</cp:revision>
  <dcterms:created xsi:type="dcterms:W3CDTF">2019-09-03T07:04:08Z</dcterms:created>
  <dcterms:modified xsi:type="dcterms:W3CDTF">2021-03-27T03:50:33Z</dcterms:modified>
</cp:coreProperties>
</file>