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9" r:id="rId1"/>
    <p:sldMasterId id="2147483658" r:id="rId2"/>
    <p:sldMasterId id="2147483682" r:id="rId3"/>
    <p:sldMasterId id="2147483694" r:id="rId4"/>
  </p:sldMasterIdLst>
  <p:sldIdLst>
    <p:sldId id="264" r:id="rId5"/>
    <p:sldId id="279" r:id="rId6"/>
    <p:sldId id="322" r:id="rId7"/>
    <p:sldId id="329" r:id="rId8"/>
    <p:sldId id="308" r:id="rId9"/>
    <p:sldId id="344" r:id="rId10"/>
    <p:sldId id="282" r:id="rId11"/>
    <p:sldId id="408" r:id="rId12"/>
    <p:sldId id="403" r:id="rId13"/>
    <p:sldId id="405" r:id="rId14"/>
    <p:sldId id="409" r:id="rId15"/>
    <p:sldId id="410" r:id="rId16"/>
  </p:sldIdLst>
  <p:sldSz cx="10156825" cy="5713413"/>
  <p:notesSz cx="6858000" cy="9144000"/>
  <p:custDataLst>
    <p:tags r:id="rId17"/>
  </p:custDataLst>
  <p:defaultTextStyle>
    <a:defPPr>
      <a:defRPr lang="zh-CN"/>
    </a:defPPr>
    <a:lvl1pPr algn="l" rtl="0" fontAlgn="base">
      <a:lnSpc>
        <a:spcPct val="150000"/>
      </a:lnSpc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Times New Roman" panose="02020603050405020304" pitchFamily="18" charset="0"/>
      </a:defRPr>
    </a:lvl1pPr>
    <a:lvl2pPr marL="457200" algn="l" rtl="0" fontAlgn="base">
      <a:lnSpc>
        <a:spcPct val="150000"/>
      </a:lnSpc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Times New Roman" panose="02020603050405020304" pitchFamily="18" charset="0"/>
      </a:defRPr>
    </a:lvl2pPr>
    <a:lvl3pPr marL="914400" algn="l" rtl="0" fontAlgn="base">
      <a:lnSpc>
        <a:spcPct val="150000"/>
      </a:lnSpc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Times New Roman" panose="02020603050405020304" pitchFamily="18" charset="0"/>
      </a:defRPr>
    </a:lvl3pPr>
    <a:lvl4pPr marL="1371600" algn="l" rtl="0" fontAlgn="base">
      <a:lnSpc>
        <a:spcPct val="150000"/>
      </a:lnSpc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Times New Roman" panose="02020603050405020304" pitchFamily="18" charset="0"/>
      </a:defRPr>
    </a:lvl4pPr>
    <a:lvl5pPr marL="1828800" algn="l" rtl="0" fontAlgn="base">
      <a:lnSpc>
        <a:spcPct val="150000"/>
      </a:lnSpc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Times New Roman" panose="02020603050405020304" pitchFamily="18" charset="0"/>
      </a:defRPr>
    </a:lvl5pPr>
    <a:lvl6pPr marL="2286000" algn="l" defTabSz="914400" rtl="0" eaLnBrk="1" latinLnBrk="0" hangingPunct="1">
      <a:defRPr sz="28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Times New Roman" panose="02020603050405020304" pitchFamily="18" charset="0"/>
      </a:defRPr>
    </a:lvl6pPr>
    <a:lvl7pPr marL="2743200" algn="l" defTabSz="914400" rtl="0" eaLnBrk="1" latinLnBrk="0" hangingPunct="1">
      <a:defRPr sz="28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Times New Roman" panose="02020603050405020304" pitchFamily="18" charset="0"/>
      </a:defRPr>
    </a:lvl7pPr>
    <a:lvl8pPr marL="3200400" algn="l" defTabSz="914400" rtl="0" eaLnBrk="1" latinLnBrk="0" hangingPunct="1">
      <a:defRPr sz="28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Times New Roman" panose="02020603050405020304" pitchFamily="18" charset="0"/>
      </a:defRPr>
    </a:lvl8pPr>
    <a:lvl9pPr marL="3657600" algn="l" defTabSz="914400" rtl="0" eaLnBrk="1" latinLnBrk="0" hangingPunct="1">
      <a:defRPr sz="28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Times New Roman" panose="02020603050405020304" pitchFamily="18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764" userDrawn="1">
          <p15:clr>
            <a:srgbClr val="A4A3A4"/>
          </p15:clr>
        </p15:guide>
        <p15:guide id="2" orient="horz" pos="227" userDrawn="1">
          <p15:clr>
            <a:srgbClr val="A4A3A4"/>
          </p15:clr>
        </p15:guide>
        <p15:guide id="3" pos="3159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66FFFF"/>
    <a:srgbClr val="993300"/>
    <a:srgbClr val="FF99FF"/>
    <a:srgbClr val="0000FF"/>
    <a:srgbClr val="FF6600"/>
    <a:srgbClr val="CC3300"/>
    <a:srgbClr val="800000"/>
    <a:srgbClr val="254061"/>
    <a:srgbClr val="C404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中度样式 2 - 强调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中度样式 2 - 强调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中度样式 2 - 强调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中度样式 2 - 强调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中度样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7292A2E-F333-43FB-9621-5CBBE7FDCDCB}" styleName="浅色样式 2 - 强调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E8B1032C-EA38-4F05-BA0D-38AFFFC7BED3}" styleName="浅色样式 3 - 强调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BDBED569-4797-4DF1-A0F4-6AAB3CD982D8}" styleName="浅色样式 3 - 强调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530" autoAdjust="0"/>
    <p:restoredTop sz="94660"/>
  </p:normalViewPr>
  <p:slideViewPr>
    <p:cSldViewPr snapToGrid="0">
      <p:cViewPr varScale="1">
        <p:scale>
          <a:sx n="88" d="100"/>
          <a:sy n="88" d="100"/>
        </p:scale>
        <p:origin x="804" y="90"/>
      </p:cViewPr>
      <p:guideLst>
        <p:guide orient="horz" pos="764"/>
        <p:guide orient="horz" pos="227"/>
        <p:guide pos="3159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25" d="100"/>
        <a:sy n="125" d="100"/>
      </p:scale>
      <p:origin x="0" y="-567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gs" Target="tags/tag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269603" y="935039"/>
            <a:ext cx="7617619" cy="1989137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269603" y="3000375"/>
            <a:ext cx="7617619" cy="137953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88015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98282" y="304800"/>
            <a:ext cx="8760262" cy="110331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98282" y="1520825"/>
            <a:ext cx="8760262" cy="36258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86136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92992" y="1423989"/>
            <a:ext cx="8760262" cy="237648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92992" y="3822700"/>
            <a:ext cx="8760262" cy="12509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5634635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98282" y="304800"/>
            <a:ext cx="8760262" cy="110331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98282" y="1520825"/>
            <a:ext cx="4295491" cy="36258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63052" y="1520825"/>
            <a:ext cx="4295491" cy="36258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1112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00045" y="304800"/>
            <a:ext cx="8760262" cy="110331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00046" y="1400175"/>
            <a:ext cx="4297253" cy="68738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700046" y="2087564"/>
            <a:ext cx="4297253" cy="306863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141892" y="1400175"/>
            <a:ext cx="4318415" cy="68738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141892" y="2087564"/>
            <a:ext cx="4318415" cy="306863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63852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98282" y="304800"/>
            <a:ext cx="8760262" cy="110331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13185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560835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00046" y="381000"/>
            <a:ext cx="3276281" cy="13335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318414" y="822326"/>
            <a:ext cx="5141893" cy="40608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00046" y="1714500"/>
            <a:ext cx="3276281" cy="3175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565923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00046" y="381000"/>
            <a:ext cx="3276281" cy="13335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318414" y="822326"/>
            <a:ext cx="5141893" cy="40608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00046" y="1714500"/>
            <a:ext cx="3276281" cy="3175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518964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98282" y="304800"/>
            <a:ext cx="8760262" cy="110331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98282" y="1520825"/>
            <a:ext cx="8760262" cy="362585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06338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268479" y="304801"/>
            <a:ext cx="2190065" cy="484187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98282" y="304801"/>
            <a:ext cx="6400916" cy="48418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66517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269603" y="935039"/>
            <a:ext cx="7617619" cy="1989137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269603" y="3000375"/>
            <a:ext cx="7617619" cy="137953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5848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98282" y="304800"/>
            <a:ext cx="8760262" cy="110331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98282" y="1520825"/>
            <a:ext cx="8760262" cy="36258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71562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92992" y="1423989"/>
            <a:ext cx="8760262" cy="237648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92992" y="3822700"/>
            <a:ext cx="8760262" cy="12509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6589341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98282" y="304800"/>
            <a:ext cx="8760262" cy="110331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98282" y="1520825"/>
            <a:ext cx="4295491" cy="36258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63052" y="1520825"/>
            <a:ext cx="4295491" cy="36258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02636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00045" y="304800"/>
            <a:ext cx="8760262" cy="110331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00046" y="1400175"/>
            <a:ext cx="4297253" cy="68738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700046" y="2087564"/>
            <a:ext cx="4297253" cy="306863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141892" y="1400175"/>
            <a:ext cx="4318415" cy="68738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141892" y="2087564"/>
            <a:ext cx="4318415" cy="306863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227425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98282" y="304800"/>
            <a:ext cx="8760262" cy="110331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115310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2160361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00046" y="381000"/>
            <a:ext cx="3276281" cy="13335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318414" y="822326"/>
            <a:ext cx="5141893" cy="40608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00046" y="1714500"/>
            <a:ext cx="3276281" cy="3175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00077447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00046" y="381000"/>
            <a:ext cx="3276281" cy="13335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318414" y="822326"/>
            <a:ext cx="5141893" cy="40608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00046" y="1714500"/>
            <a:ext cx="3276281" cy="3175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82591317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98282" y="304800"/>
            <a:ext cx="8760262" cy="110331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98282" y="1520825"/>
            <a:ext cx="8760262" cy="362585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996238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268479" y="304801"/>
            <a:ext cx="2190065" cy="484187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98282" y="304801"/>
            <a:ext cx="6400916" cy="48418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570049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9603" y="935043"/>
            <a:ext cx="7617619" cy="1989114"/>
          </a:xfrm>
        </p:spPr>
        <p:txBody>
          <a:bodyPr anchor="b"/>
          <a:lstStyle>
            <a:lvl1pPr algn="ctr">
              <a:defRPr sz="4999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9603" y="3000865"/>
            <a:ext cx="7617619" cy="1379419"/>
          </a:xfrm>
        </p:spPr>
        <p:txBody>
          <a:bodyPr/>
          <a:lstStyle>
            <a:lvl1pPr marL="0" indent="0" algn="ctr">
              <a:buNone/>
              <a:defRPr sz="1999"/>
            </a:lvl1pPr>
            <a:lvl2pPr marL="380893" indent="0" algn="ctr">
              <a:buNone/>
              <a:defRPr sz="1666"/>
            </a:lvl2pPr>
            <a:lvl3pPr marL="761787" indent="0" algn="ctr">
              <a:buNone/>
              <a:defRPr sz="1500"/>
            </a:lvl3pPr>
            <a:lvl4pPr marL="1142680" indent="0" algn="ctr">
              <a:buNone/>
              <a:defRPr sz="1333"/>
            </a:lvl4pPr>
            <a:lvl5pPr marL="1523573" indent="0" algn="ctr">
              <a:buNone/>
              <a:defRPr sz="1333"/>
            </a:lvl5pPr>
            <a:lvl6pPr marL="1904467" indent="0" algn="ctr">
              <a:buNone/>
              <a:defRPr sz="1333"/>
            </a:lvl6pPr>
            <a:lvl7pPr marL="2285360" indent="0" algn="ctr">
              <a:buNone/>
              <a:defRPr sz="1333"/>
            </a:lvl7pPr>
            <a:lvl8pPr marL="2666253" indent="0" algn="ctr">
              <a:buNone/>
              <a:defRPr sz="1333"/>
            </a:lvl8pPr>
            <a:lvl9pPr marL="3047147" indent="0" algn="ctr">
              <a:buNone/>
              <a:defRPr sz="1333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7589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501713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91" y="1424386"/>
            <a:ext cx="8760262" cy="2376621"/>
          </a:xfrm>
        </p:spPr>
        <p:txBody>
          <a:bodyPr anchor="b"/>
          <a:lstStyle>
            <a:lvl1pPr>
              <a:defRPr sz="4999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2991" y="3823491"/>
            <a:ext cx="8760262" cy="1249809"/>
          </a:xfrm>
        </p:spPr>
        <p:txBody>
          <a:bodyPr/>
          <a:lstStyle>
            <a:lvl1pPr marL="0" indent="0">
              <a:buNone/>
              <a:defRPr sz="1999">
                <a:solidFill>
                  <a:schemeClr val="tx1">
                    <a:tint val="75000"/>
                  </a:schemeClr>
                </a:solidFill>
              </a:defRPr>
            </a:lvl1pPr>
            <a:lvl2pPr marL="380893" indent="0">
              <a:buNone/>
              <a:defRPr sz="1666">
                <a:solidFill>
                  <a:schemeClr val="tx1">
                    <a:tint val="75000"/>
                  </a:schemeClr>
                </a:solidFill>
              </a:defRPr>
            </a:lvl2pPr>
            <a:lvl3pPr marL="76178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680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57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467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360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25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147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955568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98282" y="1520932"/>
            <a:ext cx="4316651" cy="362510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1892" y="1520932"/>
            <a:ext cx="4316651" cy="362510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102263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9604" y="304187"/>
            <a:ext cx="8760262" cy="110432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605" y="1400580"/>
            <a:ext cx="4296813" cy="686403"/>
          </a:xfrm>
        </p:spPr>
        <p:txBody>
          <a:bodyPr anchor="b"/>
          <a:lstStyle>
            <a:lvl1pPr marL="0" indent="0">
              <a:buNone/>
              <a:defRPr sz="1999" b="1"/>
            </a:lvl1pPr>
            <a:lvl2pPr marL="380893" indent="0">
              <a:buNone/>
              <a:defRPr sz="1666" b="1"/>
            </a:lvl2pPr>
            <a:lvl3pPr marL="761787" indent="0">
              <a:buNone/>
              <a:defRPr sz="1500" b="1"/>
            </a:lvl3pPr>
            <a:lvl4pPr marL="1142680" indent="0">
              <a:buNone/>
              <a:defRPr sz="1333" b="1"/>
            </a:lvl4pPr>
            <a:lvl5pPr marL="1523573" indent="0">
              <a:buNone/>
              <a:defRPr sz="1333" b="1"/>
            </a:lvl5pPr>
            <a:lvl6pPr marL="1904467" indent="0">
              <a:buNone/>
              <a:defRPr sz="1333" b="1"/>
            </a:lvl6pPr>
            <a:lvl7pPr marL="2285360" indent="0">
              <a:buNone/>
              <a:defRPr sz="1333" b="1"/>
            </a:lvl7pPr>
            <a:lvl8pPr marL="2666253" indent="0">
              <a:buNone/>
              <a:defRPr sz="1333" b="1"/>
            </a:lvl8pPr>
            <a:lvl9pPr marL="3047147" indent="0">
              <a:buNone/>
              <a:defRPr sz="1333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9605" y="2086983"/>
            <a:ext cx="4296813" cy="306963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41892" y="1400580"/>
            <a:ext cx="4317974" cy="686403"/>
          </a:xfrm>
        </p:spPr>
        <p:txBody>
          <a:bodyPr anchor="b"/>
          <a:lstStyle>
            <a:lvl1pPr marL="0" indent="0">
              <a:buNone/>
              <a:defRPr sz="1999" b="1"/>
            </a:lvl1pPr>
            <a:lvl2pPr marL="380893" indent="0">
              <a:buNone/>
              <a:defRPr sz="1666" b="1"/>
            </a:lvl2pPr>
            <a:lvl3pPr marL="761787" indent="0">
              <a:buNone/>
              <a:defRPr sz="1500" b="1"/>
            </a:lvl3pPr>
            <a:lvl4pPr marL="1142680" indent="0">
              <a:buNone/>
              <a:defRPr sz="1333" b="1"/>
            </a:lvl4pPr>
            <a:lvl5pPr marL="1523573" indent="0">
              <a:buNone/>
              <a:defRPr sz="1333" b="1"/>
            </a:lvl5pPr>
            <a:lvl6pPr marL="1904467" indent="0">
              <a:buNone/>
              <a:defRPr sz="1333" b="1"/>
            </a:lvl6pPr>
            <a:lvl7pPr marL="2285360" indent="0">
              <a:buNone/>
              <a:defRPr sz="1333" b="1"/>
            </a:lvl7pPr>
            <a:lvl8pPr marL="2666253" indent="0">
              <a:buNone/>
              <a:defRPr sz="1333" b="1"/>
            </a:lvl8pPr>
            <a:lvl9pPr marL="3047147" indent="0">
              <a:buNone/>
              <a:defRPr sz="1333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41892" y="2086983"/>
            <a:ext cx="4317974" cy="306963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3/25/2022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43553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3/25/2022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586380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3/25/2022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226842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9605" y="380894"/>
            <a:ext cx="3275840" cy="1333130"/>
          </a:xfrm>
        </p:spPr>
        <p:txBody>
          <a:bodyPr anchor="b"/>
          <a:lstStyle>
            <a:lvl1pPr>
              <a:defRPr sz="2666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17973" y="822626"/>
            <a:ext cx="5141893" cy="4060226"/>
          </a:xfrm>
        </p:spPr>
        <p:txBody>
          <a:bodyPr/>
          <a:lstStyle>
            <a:lvl1pPr>
              <a:defRPr sz="2666"/>
            </a:lvl1pPr>
            <a:lvl2pPr>
              <a:defRPr sz="2333"/>
            </a:lvl2pPr>
            <a:lvl3pPr>
              <a:defRPr sz="1999"/>
            </a:lvl3pPr>
            <a:lvl4pPr>
              <a:defRPr sz="1666"/>
            </a:lvl4pPr>
            <a:lvl5pPr>
              <a:defRPr sz="1666"/>
            </a:lvl5pPr>
            <a:lvl6pPr>
              <a:defRPr sz="1666"/>
            </a:lvl6pPr>
            <a:lvl7pPr>
              <a:defRPr sz="1666"/>
            </a:lvl7pPr>
            <a:lvl8pPr>
              <a:defRPr sz="1666"/>
            </a:lvl8pPr>
            <a:lvl9pPr>
              <a:defRPr sz="1666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9605" y="1714024"/>
            <a:ext cx="3275840" cy="3175441"/>
          </a:xfrm>
        </p:spPr>
        <p:txBody>
          <a:bodyPr/>
          <a:lstStyle>
            <a:lvl1pPr marL="0" indent="0">
              <a:buNone/>
              <a:defRPr sz="1333"/>
            </a:lvl1pPr>
            <a:lvl2pPr marL="380893" indent="0">
              <a:buNone/>
              <a:defRPr sz="1166"/>
            </a:lvl2pPr>
            <a:lvl3pPr marL="761787" indent="0">
              <a:buNone/>
              <a:defRPr sz="1000"/>
            </a:lvl3pPr>
            <a:lvl4pPr marL="1142680" indent="0">
              <a:buNone/>
              <a:defRPr sz="833"/>
            </a:lvl4pPr>
            <a:lvl5pPr marL="1523573" indent="0">
              <a:buNone/>
              <a:defRPr sz="833"/>
            </a:lvl5pPr>
            <a:lvl6pPr marL="1904467" indent="0">
              <a:buNone/>
              <a:defRPr sz="833"/>
            </a:lvl6pPr>
            <a:lvl7pPr marL="2285360" indent="0">
              <a:buNone/>
              <a:defRPr sz="833"/>
            </a:lvl7pPr>
            <a:lvl8pPr marL="2666253" indent="0">
              <a:buNone/>
              <a:defRPr sz="833"/>
            </a:lvl8pPr>
            <a:lvl9pPr marL="3047147" indent="0">
              <a:buNone/>
              <a:defRPr sz="833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82154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9605" y="380894"/>
            <a:ext cx="3275840" cy="1333130"/>
          </a:xfrm>
        </p:spPr>
        <p:txBody>
          <a:bodyPr anchor="b"/>
          <a:lstStyle>
            <a:lvl1pPr>
              <a:defRPr sz="2666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317973" y="822626"/>
            <a:ext cx="5141893" cy="4060226"/>
          </a:xfrm>
        </p:spPr>
        <p:txBody>
          <a:bodyPr anchor="t"/>
          <a:lstStyle>
            <a:lvl1pPr marL="0" indent="0">
              <a:buNone/>
              <a:defRPr sz="2666"/>
            </a:lvl1pPr>
            <a:lvl2pPr marL="380893" indent="0">
              <a:buNone/>
              <a:defRPr sz="2333"/>
            </a:lvl2pPr>
            <a:lvl3pPr marL="761787" indent="0">
              <a:buNone/>
              <a:defRPr sz="1999"/>
            </a:lvl3pPr>
            <a:lvl4pPr marL="1142680" indent="0">
              <a:buNone/>
              <a:defRPr sz="1666"/>
            </a:lvl4pPr>
            <a:lvl5pPr marL="1523573" indent="0">
              <a:buNone/>
              <a:defRPr sz="1666"/>
            </a:lvl5pPr>
            <a:lvl6pPr marL="1904467" indent="0">
              <a:buNone/>
              <a:defRPr sz="1666"/>
            </a:lvl6pPr>
            <a:lvl7pPr marL="2285360" indent="0">
              <a:buNone/>
              <a:defRPr sz="1666"/>
            </a:lvl7pPr>
            <a:lvl8pPr marL="2666253" indent="0">
              <a:buNone/>
              <a:defRPr sz="1666"/>
            </a:lvl8pPr>
            <a:lvl9pPr marL="3047147" indent="0">
              <a:buNone/>
              <a:defRPr sz="1666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9605" y="1714024"/>
            <a:ext cx="3275840" cy="3175441"/>
          </a:xfrm>
        </p:spPr>
        <p:txBody>
          <a:bodyPr/>
          <a:lstStyle>
            <a:lvl1pPr marL="0" indent="0">
              <a:buNone/>
              <a:defRPr sz="1333"/>
            </a:lvl1pPr>
            <a:lvl2pPr marL="380893" indent="0">
              <a:buNone/>
              <a:defRPr sz="1166"/>
            </a:lvl2pPr>
            <a:lvl3pPr marL="761787" indent="0">
              <a:buNone/>
              <a:defRPr sz="1000"/>
            </a:lvl3pPr>
            <a:lvl4pPr marL="1142680" indent="0">
              <a:buNone/>
              <a:defRPr sz="833"/>
            </a:lvl4pPr>
            <a:lvl5pPr marL="1523573" indent="0">
              <a:buNone/>
              <a:defRPr sz="833"/>
            </a:lvl5pPr>
            <a:lvl6pPr marL="1904467" indent="0">
              <a:buNone/>
              <a:defRPr sz="833"/>
            </a:lvl6pPr>
            <a:lvl7pPr marL="2285360" indent="0">
              <a:buNone/>
              <a:defRPr sz="833"/>
            </a:lvl7pPr>
            <a:lvl8pPr marL="2666253" indent="0">
              <a:buNone/>
              <a:defRPr sz="833"/>
            </a:lvl8pPr>
            <a:lvl9pPr marL="3047147" indent="0">
              <a:buNone/>
              <a:defRPr sz="833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037094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890157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68478" y="304187"/>
            <a:ext cx="2190065" cy="4841853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98282" y="304187"/>
            <a:ext cx="6443236" cy="4841853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529296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9603" y="935043"/>
            <a:ext cx="7617619" cy="1989114"/>
          </a:xfrm>
        </p:spPr>
        <p:txBody>
          <a:bodyPr anchor="b"/>
          <a:lstStyle>
            <a:lvl1pPr algn="ctr">
              <a:defRPr sz="4999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9603" y="3000865"/>
            <a:ext cx="7617619" cy="1379419"/>
          </a:xfrm>
        </p:spPr>
        <p:txBody>
          <a:bodyPr/>
          <a:lstStyle>
            <a:lvl1pPr marL="0" indent="0" algn="ctr">
              <a:buNone/>
              <a:defRPr sz="1999"/>
            </a:lvl1pPr>
            <a:lvl2pPr marL="380893" indent="0" algn="ctr">
              <a:buNone/>
              <a:defRPr sz="1666"/>
            </a:lvl2pPr>
            <a:lvl3pPr marL="761787" indent="0" algn="ctr">
              <a:buNone/>
              <a:defRPr sz="1500"/>
            </a:lvl3pPr>
            <a:lvl4pPr marL="1142680" indent="0" algn="ctr">
              <a:buNone/>
              <a:defRPr sz="1333"/>
            </a:lvl4pPr>
            <a:lvl5pPr marL="1523573" indent="0" algn="ctr">
              <a:buNone/>
              <a:defRPr sz="1333"/>
            </a:lvl5pPr>
            <a:lvl6pPr marL="1904467" indent="0" algn="ctr">
              <a:buNone/>
              <a:defRPr sz="1333"/>
            </a:lvl6pPr>
            <a:lvl7pPr marL="2285360" indent="0" algn="ctr">
              <a:buNone/>
              <a:defRPr sz="1333"/>
            </a:lvl7pPr>
            <a:lvl8pPr marL="2666253" indent="0" algn="ctr">
              <a:buNone/>
              <a:defRPr sz="1333"/>
            </a:lvl8pPr>
            <a:lvl9pPr marL="3047147" indent="0" algn="ctr">
              <a:buNone/>
              <a:defRPr sz="1333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971390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498713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91" y="1424386"/>
            <a:ext cx="8760262" cy="2376621"/>
          </a:xfrm>
        </p:spPr>
        <p:txBody>
          <a:bodyPr anchor="b"/>
          <a:lstStyle>
            <a:lvl1pPr>
              <a:defRPr sz="4999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2991" y="3823491"/>
            <a:ext cx="8760262" cy="1249809"/>
          </a:xfrm>
        </p:spPr>
        <p:txBody>
          <a:bodyPr/>
          <a:lstStyle>
            <a:lvl1pPr marL="0" indent="0">
              <a:buNone/>
              <a:defRPr sz="1999">
                <a:solidFill>
                  <a:schemeClr val="tx1">
                    <a:tint val="75000"/>
                  </a:schemeClr>
                </a:solidFill>
              </a:defRPr>
            </a:lvl1pPr>
            <a:lvl2pPr marL="380893" indent="0">
              <a:buNone/>
              <a:defRPr sz="1666">
                <a:solidFill>
                  <a:schemeClr val="tx1">
                    <a:tint val="75000"/>
                  </a:schemeClr>
                </a:solidFill>
              </a:defRPr>
            </a:lvl2pPr>
            <a:lvl3pPr marL="76178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680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57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467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360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25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147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482939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98282" y="1520932"/>
            <a:ext cx="4316651" cy="362510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1892" y="1520932"/>
            <a:ext cx="4316651" cy="362510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732696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9604" y="304187"/>
            <a:ext cx="8760262" cy="110432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605" y="1400580"/>
            <a:ext cx="4296813" cy="686403"/>
          </a:xfrm>
        </p:spPr>
        <p:txBody>
          <a:bodyPr anchor="b"/>
          <a:lstStyle>
            <a:lvl1pPr marL="0" indent="0">
              <a:buNone/>
              <a:defRPr sz="1999" b="1"/>
            </a:lvl1pPr>
            <a:lvl2pPr marL="380893" indent="0">
              <a:buNone/>
              <a:defRPr sz="1666" b="1"/>
            </a:lvl2pPr>
            <a:lvl3pPr marL="761787" indent="0">
              <a:buNone/>
              <a:defRPr sz="1500" b="1"/>
            </a:lvl3pPr>
            <a:lvl4pPr marL="1142680" indent="0">
              <a:buNone/>
              <a:defRPr sz="1333" b="1"/>
            </a:lvl4pPr>
            <a:lvl5pPr marL="1523573" indent="0">
              <a:buNone/>
              <a:defRPr sz="1333" b="1"/>
            </a:lvl5pPr>
            <a:lvl6pPr marL="1904467" indent="0">
              <a:buNone/>
              <a:defRPr sz="1333" b="1"/>
            </a:lvl6pPr>
            <a:lvl7pPr marL="2285360" indent="0">
              <a:buNone/>
              <a:defRPr sz="1333" b="1"/>
            </a:lvl7pPr>
            <a:lvl8pPr marL="2666253" indent="0">
              <a:buNone/>
              <a:defRPr sz="1333" b="1"/>
            </a:lvl8pPr>
            <a:lvl9pPr marL="3047147" indent="0">
              <a:buNone/>
              <a:defRPr sz="1333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9605" y="2086983"/>
            <a:ext cx="4296813" cy="306963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41892" y="1400580"/>
            <a:ext cx="4317974" cy="686403"/>
          </a:xfrm>
        </p:spPr>
        <p:txBody>
          <a:bodyPr anchor="b"/>
          <a:lstStyle>
            <a:lvl1pPr marL="0" indent="0">
              <a:buNone/>
              <a:defRPr sz="1999" b="1"/>
            </a:lvl1pPr>
            <a:lvl2pPr marL="380893" indent="0">
              <a:buNone/>
              <a:defRPr sz="1666" b="1"/>
            </a:lvl2pPr>
            <a:lvl3pPr marL="761787" indent="0">
              <a:buNone/>
              <a:defRPr sz="1500" b="1"/>
            </a:lvl3pPr>
            <a:lvl4pPr marL="1142680" indent="0">
              <a:buNone/>
              <a:defRPr sz="1333" b="1"/>
            </a:lvl4pPr>
            <a:lvl5pPr marL="1523573" indent="0">
              <a:buNone/>
              <a:defRPr sz="1333" b="1"/>
            </a:lvl5pPr>
            <a:lvl6pPr marL="1904467" indent="0">
              <a:buNone/>
              <a:defRPr sz="1333" b="1"/>
            </a:lvl6pPr>
            <a:lvl7pPr marL="2285360" indent="0">
              <a:buNone/>
              <a:defRPr sz="1333" b="1"/>
            </a:lvl7pPr>
            <a:lvl8pPr marL="2666253" indent="0">
              <a:buNone/>
              <a:defRPr sz="1333" b="1"/>
            </a:lvl8pPr>
            <a:lvl9pPr marL="3047147" indent="0">
              <a:buNone/>
              <a:defRPr sz="1333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41892" y="2086983"/>
            <a:ext cx="4317974" cy="306963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3/25/2022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899355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3/25/2022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751762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3/25/2022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588996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9605" y="380894"/>
            <a:ext cx="3275840" cy="1333130"/>
          </a:xfrm>
        </p:spPr>
        <p:txBody>
          <a:bodyPr anchor="b"/>
          <a:lstStyle>
            <a:lvl1pPr>
              <a:defRPr sz="2666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17973" y="822626"/>
            <a:ext cx="5141893" cy="4060226"/>
          </a:xfrm>
        </p:spPr>
        <p:txBody>
          <a:bodyPr/>
          <a:lstStyle>
            <a:lvl1pPr>
              <a:defRPr sz="2666"/>
            </a:lvl1pPr>
            <a:lvl2pPr>
              <a:defRPr sz="2333"/>
            </a:lvl2pPr>
            <a:lvl3pPr>
              <a:defRPr sz="1999"/>
            </a:lvl3pPr>
            <a:lvl4pPr>
              <a:defRPr sz="1666"/>
            </a:lvl4pPr>
            <a:lvl5pPr>
              <a:defRPr sz="1666"/>
            </a:lvl5pPr>
            <a:lvl6pPr>
              <a:defRPr sz="1666"/>
            </a:lvl6pPr>
            <a:lvl7pPr>
              <a:defRPr sz="1666"/>
            </a:lvl7pPr>
            <a:lvl8pPr>
              <a:defRPr sz="1666"/>
            </a:lvl8pPr>
            <a:lvl9pPr>
              <a:defRPr sz="1666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9605" y="1714024"/>
            <a:ext cx="3275840" cy="3175441"/>
          </a:xfrm>
        </p:spPr>
        <p:txBody>
          <a:bodyPr/>
          <a:lstStyle>
            <a:lvl1pPr marL="0" indent="0">
              <a:buNone/>
              <a:defRPr sz="1333"/>
            </a:lvl1pPr>
            <a:lvl2pPr marL="380893" indent="0">
              <a:buNone/>
              <a:defRPr sz="1166"/>
            </a:lvl2pPr>
            <a:lvl3pPr marL="761787" indent="0">
              <a:buNone/>
              <a:defRPr sz="1000"/>
            </a:lvl3pPr>
            <a:lvl4pPr marL="1142680" indent="0">
              <a:buNone/>
              <a:defRPr sz="833"/>
            </a:lvl4pPr>
            <a:lvl5pPr marL="1523573" indent="0">
              <a:buNone/>
              <a:defRPr sz="833"/>
            </a:lvl5pPr>
            <a:lvl6pPr marL="1904467" indent="0">
              <a:buNone/>
              <a:defRPr sz="833"/>
            </a:lvl6pPr>
            <a:lvl7pPr marL="2285360" indent="0">
              <a:buNone/>
              <a:defRPr sz="833"/>
            </a:lvl7pPr>
            <a:lvl8pPr marL="2666253" indent="0">
              <a:buNone/>
              <a:defRPr sz="833"/>
            </a:lvl8pPr>
            <a:lvl9pPr marL="3047147" indent="0">
              <a:buNone/>
              <a:defRPr sz="833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983169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9605" y="380894"/>
            <a:ext cx="3275840" cy="1333130"/>
          </a:xfrm>
        </p:spPr>
        <p:txBody>
          <a:bodyPr anchor="b"/>
          <a:lstStyle>
            <a:lvl1pPr>
              <a:defRPr sz="2666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317973" y="822626"/>
            <a:ext cx="5141893" cy="4060226"/>
          </a:xfrm>
        </p:spPr>
        <p:txBody>
          <a:bodyPr anchor="t"/>
          <a:lstStyle>
            <a:lvl1pPr marL="0" indent="0">
              <a:buNone/>
              <a:defRPr sz="2666"/>
            </a:lvl1pPr>
            <a:lvl2pPr marL="380893" indent="0">
              <a:buNone/>
              <a:defRPr sz="2333"/>
            </a:lvl2pPr>
            <a:lvl3pPr marL="761787" indent="0">
              <a:buNone/>
              <a:defRPr sz="1999"/>
            </a:lvl3pPr>
            <a:lvl4pPr marL="1142680" indent="0">
              <a:buNone/>
              <a:defRPr sz="1666"/>
            </a:lvl4pPr>
            <a:lvl5pPr marL="1523573" indent="0">
              <a:buNone/>
              <a:defRPr sz="1666"/>
            </a:lvl5pPr>
            <a:lvl6pPr marL="1904467" indent="0">
              <a:buNone/>
              <a:defRPr sz="1666"/>
            </a:lvl6pPr>
            <a:lvl7pPr marL="2285360" indent="0">
              <a:buNone/>
              <a:defRPr sz="1666"/>
            </a:lvl7pPr>
            <a:lvl8pPr marL="2666253" indent="0">
              <a:buNone/>
              <a:defRPr sz="1666"/>
            </a:lvl8pPr>
            <a:lvl9pPr marL="3047147" indent="0">
              <a:buNone/>
              <a:defRPr sz="1666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9605" y="1714024"/>
            <a:ext cx="3275840" cy="3175441"/>
          </a:xfrm>
        </p:spPr>
        <p:txBody>
          <a:bodyPr/>
          <a:lstStyle>
            <a:lvl1pPr marL="0" indent="0">
              <a:buNone/>
              <a:defRPr sz="1333"/>
            </a:lvl1pPr>
            <a:lvl2pPr marL="380893" indent="0">
              <a:buNone/>
              <a:defRPr sz="1166"/>
            </a:lvl2pPr>
            <a:lvl3pPr marL="761787" indent="0">
              <a:buNone/>
              <a:defRPr sz="1000"/>
            </a:lvl3pPr>
            <a:lvl4pPr marL="1142680" indent="0">
              <a:buNone/>
              <a:defRPr sz="833"/>
            </a:lvl4pPr>
            <a:lvl5pPr marL="1523573" indent="0">
              <a:buNone/>
              <a:defRPr sz="833"/>
            </a:lvl5pPr>
            <a:lvl6pPr marL="1904467" indent="0">
              <a:buNone/>
              <a:defRPr sz="833"/>
            </a:lvl6pPr>
            <a:lvl7pPr marL="2285360" indent="0">
              <a:buNone/>
              <a:defRPr sz="833"/>
            </a:lvl7pPr>
            <a:lvl8pPr marL="2666253" indent="0">
              <a:buNone/>
              <a:defRPr sz="833"/>
            </a:lvl8pPr>
            <a:lvl9pPr marL="3047147" indent="0">
              <a:buNone/>
              <a:defRPr sz="833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305671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029437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68478" y="304187"/>
            <a:ext cx="2190065" cy="4841853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98282" y="304187"/>
            <a:ext cx="6443236" cy="4841853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33713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6650" name="Rectangle 74">
            <a:hlinkClick r:id="" action="ppaction://hlinkshowjump?jump=firstslide" tooltip="返回首页"/>
          </p:cNvPr>
          <p:cNvSpPr>
            <a:spLocks noChangeArrowheads="1"/>
          </p:cNvSpPr>
          <p:nvPr userDrawn="1"/>
        </p:nvSpPr>
        <p:spPr bwMode="auto">
          <a:xfrm>
            <a:off x="2237676" y="119618"/>
            <a:ext cx="1144406" cy="738664"/>
          </a:xfrm>
          <a:prstGeom prst="rect">
            <a:avLst/>
          </a:prstGeom>
          <a:solidFill>
            <a:schemeClr val="accent1">
              <a:alpha val="999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 sz="28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98282" y="304187"/>
            <a:ext cx="8760262" cy="11043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8282" y="1520932"/>
            <a:ext cx="8760262" cy="36251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98282" y="5295488"/>
            <a:ext cx="2285286" cy="30418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3/25/2022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64449" y="5295488"/>
            <a:ext cx="3427928" cy="30418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73257" y="5295488"/>
            <a:ext cx="2285286" cy="30418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55265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</p:sldLayoutIdLst>
  <p:txStyles>
    <p:titleStyle>
      <a:lvl1pPr algn="l" defTabSz="761787" rtl="0" eaLnBrk="1" latinLnBrk="0" hangingPunct="1">
        <a:lnSpc>
          <a:spcPct val="90000"/>
        </a:lnSpc>
        <a:spcBef>
          <a:spcPct val="0"/>
        </a:spcBef>
        <a:buNone/>
        <a:defRPr sz="366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47" indent="-190447" algn="l" defTabSz="761787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340" indent="-190447" algn="l" defTabSz="761787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999" kern="1200">
          <a:solidFill>
            <a:schemeClr val="tx1"/>
          </a:solidFill>
          <a:latin typeface="+mn-lt"/>
          <a:ea typeface="+mn-ea"/>
          <a:cs typeface="+mn-cs"/>
        </a:defRPr>
      </a:lvl2pPr>
      <a:lvl3pPr marL="952233" indent="-190447" algn="l" defTabSz="761787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6" kern="1200">
          <a:solidFill>
            <a:schemeClr val="tx1"/>
          </a:solidFill>
          <a:latin typeface="+mn-lt"/>
          <a:ea typeface="+mn-ea"/>
          <a:cs typeface="+mn-cs"/>
        </a:defRPr>
      </a:lvl3pPr>
      <a:lvl4pPr marL="1333127" indent="-190447" algn="l" defTabSz="761787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020" indent="-190447" algn="l" defTabSz="761787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4913" indent="-190447" algn="l" defTabSz="761787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5807" indent="-190447" algn="l" defTabSz="761787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6700" indent="-190447" algn="l" defTabSz="761787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7593" indent="-190447" algn="l" defTabSz="761787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787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893" algn="l" defTabSz="761787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787" algn="l" defTabSz="761787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680" algn="l" defTabSz="761787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573" algn="l" defTabSz="761787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467" algn="l" defTabSz="761787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360" algn="l" defTabSz="761787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253" algn="l" defTabSz="761787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147" algn="l" defTabSz="761787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98282" y="304187"/>
            <a:ext cx="8760262" cy="11043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8282" y="1520932"/>
            <a:ext cx="8760262" cy="36251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98282" y="5295488"/>
            <a:ext cx="2285286" cy="30418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3/25/2022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64449" y="5295488"/>
            <a:ext cx="3427928" cy="30418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73257" y="5295488"/>
            <a:ext cx="2285286" cy="30418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  <p:sp>
        <p:nvSpPr>
          <p:cNvPr id="7" name="Rectangle 74">
            <a:hlinkClick r:id="" action="ppaction://hlinkshowjump?jump=firstslide" tooltip="返回首页"/>
          </p:cNvPr>
          <p:cNvSpPr>
            <a:spLocks noChangeArrowheads="1"/>
          </p:cNvSpPr>
          <p:nvPr userDrawn="1"/>
        </p:nvSpPr>
        <p:spPr bwMode="auto">
          <a:xfrm>
            <a:off x="2237676" y="119618"/>
            <a:ext cx="1144406" cy="738664"/>
          </a:xfrm>
          <a:prstGeom prst="rect">
            <a:avLst/>
          </a:prstGeom>
          <a:solidFill>
            <a:schemeClr val="accent1">
              <a:alpha val="999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 sz="2800"/>
          </a:p>
        </p:txBody>
      </p:sp>
    </p:spTree>
    <p:extLst>
      <p:ext uri="{BB962C8B-B14F-4D97-AF65-F5344CB8AC3E}">
        <p14:creationId xmlns:p14="http://schemas.microsoft.com/office/powerpoint/2010/main" val="3532058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</p:sldLayoutIdLst>
  <p:txStyles>
    <p:titleStyle>
      <a:lvl1pPr algn="l" defTabSz="761787" rtl="0" eaLnBrk="1" latinLnBrk="0" hangingPunct="1">
        <a:lnSpc>
          <a:spcPct val="90000"/>
        </a:lnSpc>
        <a:spcBef>
          <a:spcPct val="0"/>
        </a:spcBef>
        <a:buNone/>
        <a:defRPr sz="366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47" indent="-190447" algn="l" defTabSz="761787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340" indent="-190447" algn="l" defTabSz="761787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999" kern="1200">
          <a:solidFill>
            <a:schemeClr val="tx1"/>
          </a:solidFill>
          <a:latin typeface="+mn-lt"/>
          <a:ea typeface="+mn-ea"/>
          <a:cs typeface="+mn-cs"/>
        </a:defRPr>
      </a:lvl2pPr>
      <a:lvl3pPr marL="952233" indent="-190447" algn="l" defTabSz="761787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6" kern="1200">
          <a:solidFill>
            <a:schemeClr val="tx1"/>
          </a:solidFill>
          <a:latin typeface="+mn-lt"/>
          <a:ea typeface="+mn-ea"/>
          <a:cs typeface="+mn-cs"/>
        </a:defRPr>
      </a:lvl3pPr>
      <a:lvl4pPr marL="1333127" indent="-190447" algn="l" defTabSz="761787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020" indent="-190447" algn="l" defTabSz="761787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4913" indent="-190447" algn="l" defTabSz="761787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5807" indent="-190447" algn="l" defTabSz="761787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6700" indent="-190447" algn="l" defTabSz="761787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7593" indent="-190447" algn="l" defTabSz="761787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787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893" algn="l" defTabSz="761787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787" algn="l" defTabSz="761787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680" algn="l" defTabSz="761787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573" algn="l" defTabSz="761787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467" algn="l" defTabSz="761787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360" algn="l" defTabSz="761787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253" algn="l" defTabSz="761787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147" algn="l" defTabSz="761787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40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wmf"/><Relationship Id="rId4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40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4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4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9" name="Rectangle 19"/>
          <p:cNvSpPr>
            <a:spLocks noChangeArrowheads="1"/>
          </p:cNvSpPr>
          <p:nvPr/>
        </p:nvSpPr>
        <p:spPr bwMode="auto">
          <a:xfrm>
            <a:off x="1861344" y="155808"/>
            <a:ext cx="6487999" cy="203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 eaLnBrk="0" hangingPunct="0"/>
            <a:r>
              <a:rPr lang="zh-CN" altLang="en-US" b="0" dirty="0">
                <a:solidFill>
                  <a:srgbClr val="0000FF"/>
                </a:solidFill>
                <a:latin typeface="+mn-ea"/>
                <a:ea typeface="+mn-ea"/>
                <a:cs typeface="+mn-cs"/>
              </a:rPr>
              <a:t>第六章  第二节　</a:t>
            </a:r>
          </a:p>
          <a:p>
            <a:pPr algn="ctr" eaLnBrk="0" hangingPunct="0"/>
            <a:r>
              <a:rPr lang="zh-CN" altLang="en-US" b="0" dirty="0">
                <a:latin typeface="+mn-ea"/>
                <a:ea typeface="+mn-ea"/>
                <a:cs typeface="+mn-cs"/>
              </a:rPr>
              <a:t>化学反应的速率和限度</a:t>
            </a:r>
            <a:endParaRPr lang="en-US" altLang="zh-CN" b="0" dirty="0">
              <a:latin typeface="+mn-ea"/>
              <a:ea typeface="+mn-ea"/>
              <a:cs typeface="+mn-cs"/>
            </a:endParaRPr>
          </a:p>
          <a:p>
            <a:pPr algn="ctr" eaLnBrk="0" hangingPunct="0"/>
            <a:r>
              <a:rPr lang="zh-CN" altLang="en-US" b="0" dirty="0">
                <a:latin typeface="+mn-ea"/>
                <a:ea typeface="+mn-ea"/>
                <a:cs typeface="+mn-cs"/>
              </a:rPr>
              <a:t>第一课时  化学反应速率的计算方法</a:t>
            </a:r>
          </a:p>
        </p:txBody>
      </p:sp>
      <p:sp>
        <p:nvSpPr>
          <p:cNvPr id="2" name="矩形 1"/>
          <p:cNvSpPr/>
          <p:nvPr/>
        </p:nvSpPr>
        <p:spPr>
          <a:xfrm>
            <a:off x="3032361" y="4624496"/>
            <a:ext cx="1371601" cy="5078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zh-CN" altLang="en-US" sz="1800" dirty="0"/>
              <a:t>铁生锈</a:t>
            </a:r>
            <a:r>
              <a:rPr lang="en-US" altLang="zh-CN" sz="1800" dirty="0"/>
              <a:t>-</a:t>
            </a:r>
            <a:r>
              <a:rPr lang="zh-CN" altLang="en-US" sz="1800" dirty="0"/>
              <a:t>慢</a:t>
            </a:r>
          </a:p>
        </p:txBody>
      </p:sp>
      <p:sp>
        <p:nvSpPr>
          <p:cNvPr id="3" name="矩形 2"/>
          <p:cNvSpPr/>
          <p:nvPr/>
        </p:nvSpPr>
        <p:spPr>
          <a:xfrm>
            <a:off x="5996500" y="4624496"/>
            <a:ext cx="1522300" cy="507831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r>
              <a:rPr lang="zh-CN" altLang="en-US" sz="1800" dirty="0"/>
              <a:t>木柴燃烧</a:t>
            </a:r>
            <a:r>
              <a:rPr lang="en-US" altLang="zh-CN" sz="1800" dirty="0"/>
              <a:t>-</a:t>
            </a:r>
            <a:r>
              <a:rPr lang="zh-CN" altLang="en-US" sz="1800" dirty="0"/>
              <a:t>快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8362" y="2490896"/>
            <a:ext cx="3030981" cy="21336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7961" y="2490896"/>
            <a:ext cx="3200400" cy="2133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6277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36"/>
          <a:stretch/>
        </p:blipFill>
        <p:spPr bwMode="auto">
          <a:xfrm>
            <a:off x="1185863" y="906463"/>
            <a:ext cx="7408863" cy="4231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206278" name="Object 6"/>
          <p:cNvGraphicFramePr>
            <a:graphicFrameLocks noChangeAspect="1"/>
          </p:cNvGraphicFramePr>
          <p:nvPr/>
        </p:nvGraphicFramePr>
        <p:xfrm>
          <a:off x="3222625" y="2728913"/>
          <a:ext cx="73660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06375" name="Equation" r:id="rId4" imgW="736560" imgH="609480" progId="Equation.DSMT4">
                  <p:embed/>
                </p:oleObj>
              </mc:Choice>
              <mc:Fallback>
                <p:oleObj name="Equation" r:id="rId4" imgW="736560" imgH="609480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22625" y="2728913"/>
                        <a:ext cx="736600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06279" name="Rectangle 7"/>
          <p:cNvSpPr>
            <a:spLocks noChangeArrowheads="1"/>
          </p:cNvSpPr>
          <p:nvPr/>
        </p:nvSpPr>
        <p:spPr bwMode="auto">
          <a:xfrm>
            <a:off x="4929187" y="922788"/>
            <a:ext cx="1081088" cy="5309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zh-CN" altLang="en-US" sz="1900" dirty="0">
                <a:solidFill>
                  <a:srgbClr val="FF0000"/>
                </a:solidFill>
              </a:rPr>
              <a:t>快慢</a:t>
            </a:r>
          </a:p>
        </p:txBody>
      </p:sp>
      <p:sp>
        <p:nvSpPr>
          <p:cNvPr id="1206280" name="Rectangle 8"/>
          <p:cNvSpPr>
            <a:spLocks noChangeArrowheads="1"/>
          </p:cNvSpPr>
          <p:nvPr/>
        </p:nvSpPr>
        <p:spPr bwMode="auto">
          <a:xfrm>
            <a:off x="6007100" y="1597475"/>
            <a:ext cx="1282700" cy="5309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zh-CN" altLang="en-US" sz="1900">
                <a:solidFill>
                  <a:srgbClr val="FF0000"/>
                </a:solidFill>
              </a:rPr>
              <a:t>减少量</a:t>
            </a:r>
          </a:p>
        </p:txBody>
      </p:sp>
      <p:sp>
        <p:nvSpPr>
          <p:cNvPr id="1206281" name="Rectangle 9"/>
          <p:cNvSpPr>
            <a:spLocks noChangeArrowheads="1"/>
          </p:cNvSpPr>
          <p:nvPr/>
        </p:nvSpPr>
        <p:spPr bwMode="auto">
          <a:xfrm>
            <a:off x="3108068" y="3606027"/>
            <a:ext cx="1826141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US" altLang="zh-CN" sz="2000" dirty="0">
                <a:solidFill>
                  <a:srgbClr val="FF0000"/>
                </a:solidFill>
              </a:rPr>
              <a:t>mol·L</a:t>
            </a:r>
            <a:r>
              <a:rPr lang="en-US" altLang="zh-CN" sz="2000" baseline="30000" dirty="0">
                <a:solidFill>
                  <a:srgbClr val="FF0000"/>
                </a:solidFill>
              </a:rPr>
              <a:t>-1</a:t>
            </a:r>
            <a:r>
              <a:rPr lang="en-US" altLang="zh-CN" sz="2000" dirty="0">
                <a:solidFill>
                  <a:srgbClr val="FF0000"/>
                </a:solidFill>
              </a:rPr>
              <a:t>·s</a:t>
            </a:r>
            <a:r>
              <a:rPr lang="en-US" altLang="zh-CN" sz="2000" baseline="30000" dirty="0">
                <a:solidFill>
                  <a:srgbClr val="FF0000"/>
                </a:solidFill>
              </a:rPr>
              <a:t>-1</a:t>
            </a:r>
            <a:r>
              <a:rPr lang="en-US" altLang="zh-CN" sz="2000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1206282" name="Rectangle 10"/>
          <p:cNvSpPr>
            <a:spLocks noChangeArrowheads="1"/>
          </p:cNvSpPr>
          <p:nvPr/>
        </p:nvSpPr>
        <p:spPr bwMode="auto">
          <a:xfrm>
            <a:off x="4872038" y="3594101"/>
            <a:ext cx="2562225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n-US" altLang="zh-CN" sz="2000" dirty="0">
                <a:solidFill>
                  <a:srgbClr val="FF0000"/>
                </a:solidFill>
              </a:rPr>
              <a:t>mol·L</a:t>
            </a:r>
            <a:r>
              <a:rPr lang="en-US" altLang="zh-CN" sz="2000" baseline="30000" dirty="0">
                <a:solidFill>
                  <a:srgbClr val="FF0000"/>
                </a:solidFill>
              </a:rPr>
              <a:t>-1</a:t>
            </a:r>
            <a:r>
              <a:rPr lang="en-US" altLang="zh-CN" sz="2000" dirty="0">
                <a:solidFill>
                  <a:srgbClr val="FF0000"/>
                </a:solidFill>
              </a:rPr>
              <a:t>·min</a:t>
            </a:r>
            <a:r>
              <a:rPr lang="en-US" altLang="zh-CN" sz="2000" baseline="30000" dirty="0">
                <a:solidFill>
                  <a:srgbClr val="FF0000"/>
                </a:solidFill>
              </a:rPr>
              <a:t>-1</a:t>
            </a:r>
            <a:r>
              <a:rPr lang="en-US" altLang="zh-CN" sz="2000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1206283" name="Rectangle 11"/>
          <p:cNvSpPr>
            <a:spLocks noChangeArrowheads="1"/>
          </p:cNvSpPr>
          <p:nvPr/>
        </p:nvSpPr>
        <p:spPr bwMode="auto">
          <a:xfrm>
            <a:off x="3435350" y="2046738"/>
            <a:ext cx="1282700" cy="5309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zh-CN" altLang="en-US" sz="1900">
                <a:solidFill>
                  <a:srgbClr val="FF0000"/>
                </a:solidFill>
              </a:rPr>
              <a:t>增加量</a:t>
            </a:r>
          </a:p>
        </p:txBody>
      </p:sp>
      <p:sp>
        <p:nvSpPr>
          <p:cNvPr id="1206284" name="Rectangle 12"/>
          <p:cNvSpPr>
            <a:spLocks noChangeArrowheads="1"/>
          </p:cNvSpPr>
          <p:nvPr/>
        </p:nvSpPr>
        <p:spPr bwMode="auto">
          <a:xfrm>
            <a:off x="6092825" y="4526777"/>
            <a:ext cx="2836862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n-US" altLang="zh-CN" sz="2000" dirty="0">
                <a:solidFill>
                  <a:srgbClr val="FF0000"/>
                </a:solidFill>
              </a:rPr>
              <a:t>0.5 mol·L</a:t>
            </a:r>
            <a:r>
              <a:rPr lang="en-US" altLang="zh-CN" sz="2000" baseline="30000" dirty="0">
                <a:solidFill>
                  <a:srgbClr val="FF0000"/>
                </a:solidFill>
              </a:rPr>
              <a:t>-1</a:t>
            </a:r>
            <a:r>
              <a:rPr lang="en-US" altLang="zh-CN" sz="2000" dirty="0">
                <a:solidFill>
                  <a:srgbClr val="FF0000"/>
                </a:solidFill>
              </a:rPr>
              <a:t>·min</a:t>
            </a:r>
            <a:r>
              <a:rPr lang="en-US" altLang="zh-CN" sz="2000" baseline="30000" dirty="0">
                <a:solidFill>
                  <a:srgbClr val="FF0000"/>
                </a:solidFill>
              </a:rPr>
              <a:t>-1</a:t>
            </a:r>
            <a:r>
              <a:rPr lang="en-US" altLang="zh-CN" sz="2000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11" name="Text Box 11"/>
          <p:cNvSpPr txBox="1">
            <a:spLocks noChangeArrowheads="1"/>
          </p:cNvSpPr>
          <p:nvPr/>
        </p:nvSpPr>
        <p:spPr bwMode="auto">
          <a:xfrm>
            <a:off x="0" y="0"/>
            <a:ext cx="3929743" cy="553998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en-US" altLang="zh-CN" sz="2000" b="0" dirty="0">
                <a:solidFill>
                  <a:srgbClr val="000000"/>
                </a:solidFill>
              </a:rPr>
              <a:t>1</a:t>
            </a:r>
            <a:r>
              <a:rPr lang="zh-CN" altLang="en-US" sz="2000" b="0" dirty="0">
                <a:solidFill>
                  <a:srgbClr val="000000"/>
                </a:solidFill>
              </a:rPr>
              <a:t>化学反应速率的含义及表示方法</a:t>
            </a:r>
            <a:endParaRPr lang="en-US" altLang="zh-CN" sz="2000" b="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6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06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6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06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6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06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6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06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6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206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6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206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6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206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6279" grpId="0"/>
      <p:bldP spid="1206280" grpId="0"/>
      <p:bldP spid="1206281" grpId="0"/>
      <p:bldP spid="1206282" grpId="0"/>
      <p:bldP spid="1206283" grpId="0"/>
      <p:bldP spid="120628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5666" name="Text Box 2"/>
          <p:cNvSpPr txBox="1">
            <a:spLocks noChangeArrowheads="1"/>
          </p:cNvSpPr>
          <p:nvPr/>
        </p:nvSpPr>
        <p:spPr bwMode="auto">
          <a:xfrm>
            <a:off x="1298633" y="1274199"/>
            <a:ext cx="7522029" cy="21605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2400" b="0" dirty="0">
                <a:solidFill>
                  <a:srgbClr val="000000"/>
                </a:solidFill>
              </a:rPr>
              <a:t>例</a:t>
            </a:r>
            <a:r>
              <a:rPr lang="en-US" altLang="zh-CN" sz="2400" b="0" dirty="0" smtClean="0">
                <a:solidFill>
                  <a:srgbClr val="000000"/>
                </a:solidFill>
              </a:rPr>
              <a:t>1</a:t>
            </a:r>
            <a:r>
              <a:rPr lang="en-US" altLang="zh-CN" sz="2400" b="0" dirty="0">
                <a:solidFill>
                  <a:srgbClr val="000000"/>
                </a:solidFill>
              </a:rPr>
              <a:t>.</a:t>
            </a:r>
            <a:r>
              <a:rPr lang="zh-CN" altLang="en-US" sz="2400" b="0" dirty="0">
                <a:solidFill>
                  <a:srgbClr val="000000"/>
                </a:solidFill>
              </a:rPr>
              <a:t>在某一化学反应中</a:t>
            </a:r>
            <a:r>
              <a:rPr lang="en-US" altLang="zh-CN" sz="2400" b="0" dirty="0">
                <a:solidFill>
                  <a:srgbClr val="000000"/>
                </a:solidFill>
              </a:rPr>
              <a:t>,</a:t>
            </a:r>
            <a:r>
              <a:rPr lang="zh-CN" altLang="en-US" sz="2400" b="0" dirty="0">
                <a:solidFill>
                  <a:srgbClr val="000000"/>
                </a:solidFill>
              </a:rPr>
              <a:t>反应物</a:t>
            </a:r>
            <a:r>
              <a:rPr lang="en-US" altLang="zh-CN" sz="2400" b="0" dirty="0">
                <a:solidFill>
                  <a:srgbClr val="000000"/>
                </a:solidFill>
              </a:rPr>
              <a:t>A</a:t>
            </a:r>
            <a:r>
              <a:rPr lang="zh-CN" altLang="en-US" sz="2400" b="0" dirty="0">
                <a:solidFill>
                  <a:srgbClr val="000000"/>
                </a:solidFill>
              </a:rPr>
              <a:t>的浓度在</a:t>
            </a:r>
            <a:r>
              <a:rPr lang="en-US" altLang="zh-CN" sz="2400" b="0" dirty="0">
                <a:solidFill>
                  <a:srgbClr val="000000"/>
                </a:solidFill>
              </a:rPr>
              <a:t>10 s</a:t>
            </a:r>
            <a:r>
              <a:rPr lang="zh-CN" altLang="en-US" sz="2400" b="0" dirty="0">
                <a:solidFill>
                  <a:srgbClr val="000000"/>
                </a:solidFill>
              </a:rPr>
              <a:t>内</a:t>
            </a:r>
            <a:r>
              <a:rPr lang="zh-CN" altLang="en-US" sz="2400" b="0" dirty="0" smtClean="0">
                <a:solidFill>
                  <a:srgbClr val="000000"/>
                </a:solidFill>
              </a:rPr>
              <a:t>从</a:t>
            </a:r>
            <a:r>
              <a:rPr lang="en-US" altLang="zh-CN" sz="2400" b="0" dirty="0" smtClean="0">
                <a:solidFill>
                  <a:srgbClr val="000000"/>
                </a:solidFill>
              </a:rPr>
              <a:t>0.8 </a:t>
            </a:r>
            <a:r>
              <a:rPr lang="en-US" altLang="zh-CN" sz="2400" b="0" dirty="0">
                <a:solidFill>
                  <a:srgbClr val="000000"/>
                </a:solidFill>
              </a:rPr>
              <a:t>mol·L</a:t>
            </a:r>
            <a:r>
              <a:rPr lang="en-US" altLang="zh-CN" sz="2400" b="0" baseline="30000" dirty="0">
                <a:solidFill>
                  <a:srgbClr val="000000"/>
                </a:solidFill>
              </a:rPr>
              <a:t>-1</a:t>
            </a:r>
            <a:r>
              <a:rPr lang="zh-CN" altLang="en-US" sz="2400" b="0" dirty="0">
                <a:solidFill>
                  <a:srgbClr val="000000"/>
                </a:solidFill>
              </a:rPr>
              <a:t>变为</a:t>
            </a:r>
            <a:r>
              <a:rPr lang="en-US" altLang="zh-CN" sz="2400" b="0" dirty="0">
                <a:solidFill>
                  <a:srgbClr val="000000"/>
                </a:solidFill>
              </a:rPr>
              <a:t>0.2 mol·L</a:t>
            </a:r>
            <a:r>
              <a:rPr lang="en-US" altLang="zh-CN" sz="2400" b="0" baseline="30000" dirty="0">
                <a:solidFill>
                  <a:srgbClr val="000000"/>
                </a:solidFill>
              </a:rPr>
              <a:t>-1</a:t>
            </a:r>
            <a:r>
              <a:rPr lang="en-US" altLang="zh-CN" sz="2400" b="0" dirty="0">
                <a:solidFill>
                  <a:srgbClr val="000000"/>
                </a:solidFill>
              </a:rPr>
              <a:t>,</a:t>
            </a:r>
            <a:r>
              <a:rPr lang="zh-CN" altLang="en-US" sz="2400" b="0" dirty="0">
                <a:solidFill>
                  <a:srgbClr val="000000"/>
                </a:solidFill>
              </a:rPr>
              <a:t>则在这</a:t>
            </a:r>
            <a:r>
              <a:rPr lang="en-US" altLang="zh-CN" sz="2400" b="0" dirty="0">
                <a:solidFill>
                  <a:srgbClr val="000000"/>
                </a:solidFill>
              </a:rPr>
              <a:t>10 s</a:t>
            </a:r>
            <a:r>
              <a:rPr lang="zh-CN" altLang="en-US" sz="2400" b="0" dirty="0">
                <a:solidFill>
                  <a:srgbClr val="000000"/>
                </a:solidFill>
              </a:rPr>
              <a:t>内</a:t>
            </a:r>
            <a:r>
              <a:rPr lang="en-US" altLang="zh-CN" sz="2400" b="0" dirty="0">
                <a:solidFill>
                  <a:srgbClr val="000000"/>
                </a:solidFill>
              </a:rPr>
              <a:t>A</a:t>
            </a:r>
            <a:r>
              <a:rPr lang="zh-CN" altLang="en-US" sz="2400" b="0" dirty="0" smtClean="0">
                <a:solidFill>
                  <a:srgbClr val="000000"/>
                </a:solidFill>
              </a:rPr>
              <a:t>的化学反应</a:t>
            </a:r>
            <a:r>
              <a:rPr lang="zh-CN" altLang="en-US" sz="2400" b="0" dirty="0">
                <a:solidFill>
                  <a:srgbClr val="000000"/>
                </a:solidFill>
              </a:rPr>
              <a:t>速率</a:t>
            </a:r>
            <a:r>
              <a:rPr lang="zh-CN" altLang="en-US" sz="2400" b="0" dirty="0" smtClean="0">
                <a:solidFill>
                  <a:srgbClr val="000000"/>
                </a:solidFill>
              </a:rPr>
              <a:t>为</a:t>
            </a:r>
            <a:r>
              <a:rPr lang="en-US" altLang="zh-CN" sz="2400" b="0" dirty="0" smtClean="0">
                <a:solidFill>
                  <a:srgbClr val="000000"/>
                </a:solidFill>
              </a:rPr>
              <a:t>_____</a:t>
            </a:r>
            <a:r>
              <a:rPr lang="nl-NL" altLang="zh-CN" sz="2400" b="0" dirty="0" smtClean="0">
                <a:solidFill>
                  <a:srgbClr val="000000"/>
                </a:solidFill>
              </a:rPr>
              <a:t>mol·L</a:t>
            </a:r>
            <a:r>
              <a:rPr lang="nl-NL" altLang="zh-CN" sz="2400" b="0" baseline="30000" dirty="0" smtClean="0">
                <a:solidFill>
                  <a:srgbClr val="000000"/>
                </a:solidFill>
              </a:rPr>
              <a:t>-1</a:t>
            </a:r>
            <a:r>
              <a:rPr lang="nl-NL" altLang="zh-CN" sz="2400" b="0" dirty="0" smtClean="0">
                <a:solidFill>
                  <a:srgbClr val="000000"/>
                </a:solidFill>
              </a:rPr>
              <a:t>·s</a:t>
            </a:r>
            <a:r>
              <a:rPr lang="nl-NL" altLang="zh-CN" sz="2400" b="0" baseline="30000" dirty="0" smtClean="0">
                <a:solidFill>
                  <a:srgbClr val="000000"/>
                </a:solidFill>
              </a:rPr>
              <a:t>-1</a:t>
            </a:r>
            <a:endParaRPr lang="nl-NL" altLang="zh-CN" sz="2400" b="0" dirty="0">
              <a:solidFill>
                <a:srgbClr val="000000"/>
              </a:solidFill>
            </a:endParaRPr>
          </a:p>
          <a:p>
            <a:pPr>
              <a:lnSpc>
                <a:spcPct val="140000"/>
              </a:lnSpc>
            </a:pPr>
            <a:r>
              <a:rPr lang="zh-CN" altLang="en-US" sz="2400" b="0" dirty="0" smtClean="0">
                <a:solidFill>
                  <a:srgbClr val="000000"/>
                </a:solidFill>
              </a:rPr>
              <a:t>或</a:t>
            </a:r>
            <a:r>
              <a:rPr lang="en-US" altLang="zh-CN" sz="2400" b="0" dirty="0" smtClean="0">
                <a:solidFill>
                  <a:srgbClr val="000000"/>
                </a:solidFill>
              </a:rPr>
              <a:t>_____</a:t>
            </a:r>
            <a:r>
              <a:rPr lang="nl-NL" altLang="zh-CN" sz="2400" b="0" dirty="0" smtClean="0">
                <a:solidFill>
                  <a:srgbClr val="000000"/>
                </a:solidFill>
              </a:rPr>
              <a:t>mol·L</a:t>
            </a:r>
            <a:r>
              <a:rPr lang="nl-NL" altLang="zh-CN" sz="2400" b="0" baseline="30000" dirty="0" smtClean="0">
                <a:solidFill>
                  <a:srgbClr val="000000"/>
                </a:solidFill>
              </a:rPr>
              <a:t>-1</a:t>
            </a:r>
            <a:r>
              <a:rPr lang="nl-NL" altLang="zh-CN" sz="2400" b="0" dirty="0" smtClean="0">
                <a:solidFill>
                  <a:srgbClr val="000000"/>
                </a:solidFill>
              </a:rPr>
              <a:t>·min</a:t>
            </a:r>
            <a:r>
              <a:rPr lang="nl-NL" altLang="zh-CN" sz="2400" b="0" baseline="30000" dirty="0" smtClean="0">
                <a:solidFill>
                  <a:srgbClr val="000000"/>
                </a:solidFill>
              </a:rPr>
              <a:t>-1</a:t>
            </a:r>
            <a:r>
              <a:rPr lang="en-US" altLang="zh-CN" sz="2400" b="0" dirty="0" smtClean="0">
                <a:solidFill>
                  <a:srgbClr val="000000"/>
                </a:solidFill>
              </a:rPr>
              <a:t>;</a:t>
            </a:r>
            <a:endParaRPr lang="nl-NL" altLang="zh-CN" sz="2400" b="0" dirty="0">
              <a:solidFill>
                <a:srgbClr val="000000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2343543" y="2254716"/>
            <a:ext cx="800219" cy="5320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40000"/>
              </a:lnSpc>
            </a:pPr>
            <a:r>
              <a:rPr lang="nl-NL" altLang="zh-CN" sz="2400" b="0" dirty="0" smtClean="0">
                <a:solidFill>
                  <a:srgbClr val="FF0000"/>
                </a:solidFill>
              </a:rPr>
              <a:t>0.06</a:t>
            </a:r>
            <a:endParaRPr lang="nl-NL" altLang="zh-CN" sz="2400" b="0" dirty="0">
              <a:solidFill>
                <a:srgbClr val="FF0000"/>
              </a:solidFill>
            </a:endParaRPr>
          </a:p>
        </p:txBody>
      </p:sp>
      <p:graphicFrame>
        <p:nvGraphicFramePr>
          <p:cNvPr id="6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43869193"/>
              </p:ext>
            </p:extLst>
          </p:nvPr>
        </p:nvGraphicFramePr>
        <p:xfrm>
          <a:off x="4659539" y="90636"/>
          <a:ext cx="73660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7066" name="Equation" r:id="rId3" imgW="736560" imgH="609480" progId="Equation.DSMT4">
                  <p:embed/>
                </p:oleObj>
              </mc:Choice>
              <mc:Fallback>
                <p:oleObj name="Equation" r:id="rId3" imgW="736560" imgH="6094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59539" y="90636"/>
                        <a:ext cx="736600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 Box 11"/>
          <p:cNvSpPr txBox="1">
            <a:spLocks noChangeArrowheads="1"/>
          </p:cNvSpPr>
          <p:nvPr/>
        </p:nvSpPr>
        <p:spPr bwMode="auto">
          <a:xfrm>
            <a:off x="0" y="0"/>
            <a:ext cx="3929743" cy="553998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en-US" altLang="zh-CN" sz="2000" b="0" dirty="0">
                <a:solidFill>
                  <a:srgbClr val="000000"/>
                </a:solidFill>
              </a:rPr>
              <a:t>1</a:t>
            </a:r>
            <a:r>
              <a:rPr lang="zh-CN" altLang="en-US" sz="2000" b="0" dirty="0">
                <a:solidFill>
                  <a:srgbClr val="000000"/>
                </a:solidFill>
              </a:rPr>
              <a:t>化学反应速率的含义及表示方法</a:t>
            </a:r>
            <a:endParaRPr lang="en-US" altLang="zh-CN" sz="2000" b="0" dirty="0">
              <a:solidFill>
                <a:srgbClr val="000000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1697212" y="2699401"/>
            <a:ext cx="646331" cy="5320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CN" sz="2400" b="0" dirty="0" smtClean="0">
                <a:solidFill>
                  <a:srgbClr val="FF0000"/>
                </a:solidFill>
              </a:rPr>
              <a:t>3.6</a:t>
            </a:r>
            <a:endParaRPr lang="nl-NL" altLang="zh-CN" sz="2400" b="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4037905" y="1298027"/>
            <a:ext cx="6186361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2400" b="0" dirty="0" smtClean="0">
                <a:solidFill>
                  <a:srgbClr val="000000"/>
                </a:solidFill>
              </a:rPr>
              <a:t>反应</a:t>
            </a:r>
            <a:r>
              <a:rPr lang="zh-CN" altLang="en-US" sz="2400" b="0" dirty="0">
                <a:solidFill>
                  <a:srgbClr val="000000"/>
                </a:solidFill>
              </a:rPr>
              <a:t>开始到</a:t>
            </a:r>
            <a:r>
              <a:rPr lang="en-US" altLang="zh-CN" sz="2400" b="0" dirty="0">
                <a:solidFill>
                  <a:srgbClr val="000000"/>
                </a:solidFill>
              </a:rPr>
              <a:t>10 s</a:t>
            </a:r>
            <a:r>
              <a:rPr lang="en-US" altLang="zh-CN" sz="2400" b="0" dirty="0" smtClean="0">
                <a:solidFill>
                  <a:srgbClr val="000000"/>
                </a:solidFill>
              </a:rPr>
              <a:t>,</a:t>
            </a:r>
          </a:p>
          <a:p>
            <a:r>
              <a:rPr lang="zh-CN" altLang="en-US" sz="2400" b="0" dirty="0" smtClean="0">
                <a:solidFill>
                  <a:srgbClr val="000000"/>
                </a:solidFill>
              </a:rPr>
              <a:t>用</a:t>
            </a:r>
            <a:r>
              <a:rPr lang="en-US" altLang="zh-CN" sz="2400" b="0" dirty="0">
                <a:solidFill>
                  <a:srgbClr val="000000"/>
                </a:solidFill>
              </a:rPr>
              <a:t>Z</a:t>
            </a:r>
            <a:r>
              <a:rPr lang="zh-CN" altLang="en-US" sz="2400" b="0" dirty="0">
                <a:solidFill>
                  <a:srgbClr val="000000"/>
                </a:solidFill>
              </a:rPr>
              <a:t>表示的反应速率为</a:t>
            </a:r>
            <a:r>
              <a:rPr lang="en-US" altLang="zh-CN" sz="2400" b="0" dirty="0" smtClean="0">
                <a:solidFill>
                  <a:srgbClr val="000000"/>
                </a:solidFill>
              </a:rPr>
              <a:t>________mol·L</a:t>
            </a:r>
            <a:r>
              <a:rPr lang="en-US" altLang="zh-CN" sz="2400" b="0" baseline="30000" dirty="0" smtClean="0">
                <a:solidFill>
                  <a:srgbClr val="000000"/>
                </a:solidFill>
              </a:rPr>
              <a:t>-1</a:t>
            </a:r>
            <a:r>
              <a:rPr lang="en-US" altLang="zh-CN" sz="2400" b="0" dirty="0" smtClean="0">
                <a:solidFill>
                  <a:srgbClr val="000000"/>
                </a:solidFill>
              </a:rPr>
              <a:t>·s</a:t>
            </a:r>
            <a:r>
              <a:rPr lang="en-US" altLang="zh-CN" sz="2400" b="0" baseline="30000" dirty="0" smtClean="0">
                <a:solidFill>
                  <a:srgbClr val="000000"/>
                </a:solidFill>
              </a:rPr>
              <a:t>-1</a:t>
            </a:r>
            <a:r>
              <a:rPr lang="en-US" altLang="zh-CN" sz="2400" b="0" dirty="0" smtClean="0">
                <a:solidFill>
                  <a:srgbClr val="000000"/>
                </a:solidFill>
              </a:rPr>
              <a:t>;</a:t>
            </a:r>
          </a:p>
          <a:p>
            <a:r>
              <a:rPr lang="zh-CN" altLang="en-US" sz="2400" b="0" dirty="0" smtClean="0">
                <a:solidFill>
                  <a:srgbClr val="000000"/>
                </a:solidFill>
              </a:rPr>
              <a:t>用</a:t>
            </a:r>
            <a:r>
              <a:rPr lang="en-US" altLang="zh-CN" sz="2400" b="0" dirty="0" smtClean="0">
                <a:solidFill>
                  <a:srgbClr val="000000"/>
                </a:solidFill>
              </a:rPr>
              <a:t>X</a:t>
            </a:r>
            <a:r>
              <a:rPr lang="zh-CN" altLang="en-US" sz="2400" b="0" dirty="0" smtClean="0">
                <a:solidFill>
                  <a:srgbClr val="000000"/>
                </a:solidFill>
              </a:rPr>
              <a:t>表示</a:t>
            </a:r>
            <a:r>
              <a:rPr lang="zh-CN" altLang="en-US" sz="2400" b="0" dirty="0">
                <a:solidFill>
                  <a:srgbClr val="000000"/>
                </a:solidFill>
              </a:rPr>
              <a:t>的</a:t>
            </a:r>
            <a:r>
              <a:rPr lang="zh-CN" altLang="en-US" sz="2400" b="0" dirty="0" smtClean="0">
                <a:solidFill>
                  <a:srgbClr val="000000"/>
                </a:solidFill>
              </a:rPr>
              <a:t>反应速率为</a:t>
            </a:r>
            <a:r>
              <a:rPr lang="en-US" altLang="zh-CN" sz="2400" b="0" dirty="0" smtClean="0">
                <a:solidFill>
                  <a:srgbClr val="000000"/>
                </a:solidFill>
              </a:rPr>
              <a:t>________mol·L</a:t>
            </a:r>
            <a:r>
              <a:rPr lang="en-US" altLang="zh-CN" sz="2400" b="0" baseline="30000" dirty="0" smtClean="0">
                <a:solidFill>
                  <a:srgbClr val="000000"/>
                </a:solidFill>
              </a:rPr>
              <a:t>-1</a:t>
            </a:r>
            <a:r>
              <a:rPr lang="en-US" altLang="zh-CN" sz="2400" b="0" dirty="0" smtClean="0">
                <a:solidFill>
                  <a:srgbClr val="000000"/>
                </a:solidFill>
              </a:rPr>
              <a:t>·s</a:t>
            </a:r>
            <a:r>
              <a:rPr lang="en-US" altLang="zh-CN" sz="2400" b="0" baseline="30000" dirty="0" smtClean="0">
                <a:solidFill>
                  <a:srgbClr val="000000"/>
                </a:solidFill>
              </a:rPr>
              <a:t>-1</a:t>
            </a:r>
            <a:endParaRPr lang="en-US" altLang="zh-CN" sz="2400" b="0" dirty="0">
              <a:solidFill>
                <a:srgbClr val="000000"/>
              </a:solidFill>
            </a:endParaRPr>
          </a:p>
          <a:p>
            <a:r>
              <a:rPr lang="zh-CN" altLang="en-US" sz="2400" b="0" dirty="0" smtClean="0">
                <a:solidFill>
                  <a:srgbClr val="000000"/>
                </a:solidFill>
              </a:rPr>
              <a:t>用</a:t>
            </a:r>
            <a:r>
              <a:rPr lang="en-US" altLang="zh-CN" sz="2400" b="0" dirty="0">
                <a:solidFill>
                  <a:srgbClr val="000000"/>
                </a:solidFill>
              </a:rPr>
              <a:t>Y</a:t>
            </a:r>
            <a:r>
              <a:rPr lang="zh-CN" altLang="en-US" sz="2400" b="0" dirty="0" smtClean="0">
                <a:solidFill>
                  <a:srgbClr val="000000"/>
                </a:solidFill>
              </a:rPr>
              <a:t>表示</a:t>
            </a:r>
            <a:r>
              <a:rPr lang="zh-CN" altLang="en-US" sz="2400" b="0" dirty="0">
                <a:solidFill>
                  <a:srgbClr val="000000"/>
                </a:solidFill>
              </a:rPr>
              <a:t>的反应速率</a:t>
            </a:r>
            <a:r>
              <a:rPr lang="zh-CN" altLang="en-US" sz="2400" b="0" dirty="0" smtClean="0">
                <a:solidFill>
                  <a:srgbClr val="000000"/>
                </a:solidFill>
              </a:rPr>
              <a:t>为</a:t>
            </a:r>
            <a:r>
              <a:rPr lang="en-US" altLang="zh-CN" sz="2400" b="0" dirty="0" smtClean="0">
                <a:solidFill>
                  <a:srgbClr val="000000"/>
                </a:solidFill>
              </a:rPr>
              <a:t>________mol·L</a:t>
            </a:r>
            <a:r>
              <a:rPr lang="en-US" altLang="zh-CN" sz="2400" b="0" baseline="30000" dirty="0" smtClean="0">
                <a:solidFill>
                  <a:srgbClr val="000000"/>
                </a:solidFill>
              </a:rPr>
              <a:t>-1</a:t>
            </a:r>
            <a:r>
              <a:rPr lang="en-US" altLang="zh-CN" sz="2400" b="0" dirty="0" smtClean="0">
                <a:solidFill>
                  <a:srgbClr val="000000"/>
                </a:solidFill>
              </a:rPr>
              <a:t>·s</a:t>
            </a:r>
            <a:r>
              <a:rPr lang="en-US" altLang="zh-CN" sz="2400" b="0" baseline="30000" dirty="0" smtClean="0">
                <a:solidFill>
                  <a:srgbClr val="000000"/>
                </a:solidFill>
              </a:rPr>
              <a:t>-1</a:t>
            </a:r>
            <a:endParaRPr lang="en-US" altLang="zh-CN" sz="2400" b="0" dirty="0">
              <a:solidFill>
                <a:srgbClr val="000000"/>
              </a:solidFill>
            </a:endParaRPr>
          </a:p>
          <a:p>
            <a:endParaRPr lang="en-US" altLang="zh-CN" sz="2400" b="0" dirty="0" smtClean="0">
              <a:solidFill>
                <a:srgbClr val="000000"/>
              </a:solidFill>
            </a:endParaRPr>
          </a:p>
        </p:txBody>
      </p:sp>
      <p:sp>
        <p:nvSpPr>
          <p:cNvPr id="1272834" name="Text Box 2"/>
          <p:cNvSpPr txBox="1">
            <a:spLocks noChangeArrowheads="1"/>
          </p:cNvSpPr>
          <p:nvPr/>
        </p:nvSpPr>
        <p:spPr bwMode="auto">
          <a:xfrm>
            <a:off x="302418" y="48849"/>
            <a:ext cx="9454016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2400" b="0" dirty="0">
                <a:solidFill>
                  <a:srgbClr val="FF0000"/>
                </a:solidFill>
              </a:rPr>
              <a:t>例</a:t>
            </a:r>
            <a:r>
              <a:rPr lang="en-US" altLang="zh-CN" sz="2400" b="0" dirty="0" smtClean="0">
                <a:solidFill>
                  <a:srgbClr val="FF0000"/>
                </a:solidFill>
              </a:rPr>
              <a:t>2</a:t>
            </a:r>
            <a:r>
              <a:rPr lang="zh-CN" altLang="en-US" sz="2400" b="0" dirty="0">
                <a:solidFill>
                  <a:srgbClr val="000000"/>
                </a:solidFill>
              </a:rPr>
              <a:t>一定温度下</a:t>
            </a:r>
            <a:r>
              <a:rPr lang="en-US" altLang="zh-CN" sz="2400" b="0" dirty="0">
                <a:solidFill>
                  <a:srgbClr val="000000"/>
                </a:solidFill>
              </a:rPr>
              <a:t>,</a:t>
            </a:r>
            <a:r>
              <a:rPr lang="zh-CN" altLang="en-US" sz="2400" b="0" dirty="0">
                <a:solidFill>
                  <a:srgbClr val="000000"/>
                </a:solidFill>
              </a:rPr>
              <a:t>在</a:t>
            </a:r>
            <a:r>
              <a:rPr lang="en-US" altLang="zh-CN" sz="2400" b="0" dirty="0">
                <a:solidFill>
                  <a:srgbClr val="FF0000"/>
                </a:solidFill>
              </a:rPr>
              <a:t>2 L</a:t>
            </a:r>
            <a:r>
              <a:rPr lang="zh-CN" altLang="en-US" sz="2400" b="0" dirty="0">
                <a:solidFill>
                  <a:srgbClr val="000000"/>
                </a:solidFill>
              </a:rPr>
              <a:t>的密闭容器中</a:t>
            </a:r>
            <a:r>
              <a:rPr lang="en-US" altLang="zh-CN" sz="2400" b="0" dirty="0">
                <a:solidFill>
                  <a:srgbClr val="000000"/>
                </a:solidFill>
              </a:rPr>
              <a:t>,X</a:t>
            </a:r>
            <a:r>
              <a:rPr lang="zh-CN" altLang="en-US" sz="2400" b="0" dirty="0">
                <a:solidFill>
                  <a:srgbClr val="000000"/>
                </a:solidFill>
              </a:rPr>
              <a:t>、</a:t>
            </a:r>
            <a:r>
              <a:rPr lang="en-US" altLang="zh-CN" sz="2400" b="0" dirty="0">
                <a:solidFill>
                  <a:srgbClr val="000000"/>
                </a:solidFill>
              </a:rPr>
              <a:t>Y</a:t>
            </a:r>
            <a:r>
              <a:rPr lang="zh-CN" altLang="en-US" sz="2400" b="0" dirty="0">
                <a:solidFill>
                  <a:srgbClr val="000000"/>
                </a:solidFill>
              </a:rPr>
              <a:t>、</a:t>
            </a:r>
            <a:r>
              <a:rPr lang="en-US" altLang="zh-CN" sz="2400" b="0" dirty="0">
                <a:solidFill>
                  <a:srgbClr val="000000"/>
                </a:solidFill>
              </a:rPr>
              <a:t>Z</a:t>
            </a:r>
            <a:r>
              <a:rPr lang="zh-CN" altLang="en-US" sz="2400" b="0" dirty="0">
                <a:solidFill>
                  <a:srgbClr val="000000"/>
                </a:solidFill>
              </a:rPr>
              <a:t>三种气体的物质的量随时间变化的曲线如图所示，</a:t>
            </a:r>
            <a:endParaRPr lang="en-US" altLang="zh-CN" sz="2400" b="0" dirty="0">
              <a:solidFill>
                <a:srgbClr val="000000"/>
              </a:solidFill>
            </a:endParaRPr>
          </a:p>
        </p:txBody>
      </p:sp>
      <p:pic>
        <p:nvPicPr>
          <p:cNvPr id="1272835" name="192hxr136.jpg" descr="说明: id:2147507544;FounderC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98027"/>
            <a:ext cx="4009018" cy="30752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矩形 5"/>
          <p:cNvSpPr/>
          <p:nvPr/>
        </p:nvSpPr>
        <p:spPr>
          <a:xfrm>
            <a:off x="6996016" y="1764268"/>
            <a:ext cx="954107" cy="5597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0" dirty="0" smtClean="0">
                <a:solidFill>
                  <a:srgbClr val="FF0000"/>
                </a:solidFill>
              </a:rPr>
              <a:t>0.079</a:t>
            </a:r>
            <a:endParaRPr lang="en-US" altLang="zh-CN" sz="2400" b="0" dirty="0">
              <a:solidFill>
                <a:srgbClr val="FF0000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996016" y="2337439"/>
            <a:ext cx="1107996" cy="5597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0" dirty="0" smtClean="0">
                <a:solidFill>
                  <a:srgbClr val="FF0000"/>
                </a:solidFill>
              </a:rPr>
              <a:t>0.0395</a:t>
            </a:r>
            <a:endParaRPr lang="en-US" altLang="zh-CN" sz="2400" b="0" dirty="0">
              <a:solidFill>
                <a:srgbClr val="FF0000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967129" y="2897208"/>
            <a:ext cx="1107996" cy="5597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0" dirty="0" smtClean="0">
                <a:solidFill>
                  <a:srgbClr val="FF0000"/>
                </a:solidFill>
              </a:rPr>
              <a:t>0.0395</a:t>
            </a:r>
            <a:endParaRPr lang="en-US" altLang="zh-CN" sz="2400" b="0" dirty="0">
              <a:solidFill>
                <a:srgbClr val="FF0000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254353" y="3891164"/>
            <a:ext cx="5483325" cy="553998"/>
          </a:xfrm>
          <a:prstGeom prst="rect">
            <a:avLst/>
          </a:prstGeom>
          <a:noFill/>
          <a:ln>
            <a:solidFill>
              <a:srgbClr val="99330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000" b="0" i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v</a:t>
            </a:r>
            <a:r>
              <a:rPr lang="en-US" altLang="zh-CN" sz="2000" b="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(Z)</a:t>
            </a:r>
            <a:r>
              <a:rPr lang="zh-CN" altLang="en-US" sz="2000" b="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与</a:t>
            </a:r>
            <a:r>
              <a:rPr lang="en-US" altLang="zh-CN" sz="2000" b="0" i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v</a:t>
            </a:r>
            <a:r>
              <a:rPr lang="en-US" altLang="zh-CN" sz="2000" b="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(Y)</a:t>
            </a:r>
            <a:r>
              <a:rPr lang="zh-CN" altLang="en-US" sz="2000" b="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数值不同，可以表示同一个反应吗？</a:t>
            </a:r>
            <a:endParaRPr lang="en-US" altLang="zh-CN" sz="2000" b="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  <p:bldP spid="12" grpId="0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1330" name="Text Box 2"/>
          <p:cNvSpPr txBox="1">
            <a:spLocks noChangeArrowheads="1"/>
          </p:cNvSpPr>
          <p:nvPr/>
        </p:nvSpPr>
        <p:spPr bwMode="auto">
          <a:xfrm>
            <a:off x="230416" y="1240293"/>
            <a:ext cx="9382124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2400" b="0" dirty="0">
                <a:solidFill>
                  <a:srgbClr val="000000"/>
                </a:solidFill>
              </a:rPr>
              <a:t>注意事项</a:t>
            </a:r>
            <a:r>
              <a:rPr lang="en-US" altLang="zh-CN" sz="2400" b="0" dirty="0" smtClean="0">
                <a:solidFill>
                  <a:srgbClr val="000000"/>
                </a:solidFill>
              </a:rPr>
              <a:t>:</a:t>
            </a:r>
          </a:p>
          <a:p>
            <a:r>
              <a:rPr lang="en-US" altLang="zh-CN" sz="2400" b="0" dirty="0" smtClean="0">
                <a:solidFill>
                  <a:srgbClr val="000000"/>
                </a:solidFill>
              </a:rPr>
              <a:t>(</a:t>
            </a:r>
            <a:r>
              <a:rPr lang="en-US" altLang="zh-CN" sz="2400" b="0" dirty="0">
                <a:solidFill>
                  <a:srgbClr val="000000"/>
                </a:solidFill>
              </a:rPr>
              <a:t>1)</a:t>
            </a:r>
            <a:r>
              <a:rPr lang="zh-CN" altLang="en-US" sz="2400" b="0" dirty="0">
                <a:solidFill>
                  <a:srgbClr val="000000"/>
                </a:solidFill>
              </a:rPr>
              <a:t>在同一化学反应里</a:t>
            </a:r>
            <a:r>
              <a:rPr lang="en-US" altLang="zh-CN" sz="2400" b="0" dirty="0">
                <a:solidFill>
                  <a:srgbClr val="000000"/>
                </a:solidFill>
              </a:rPr>
              <a:t>,</a:t>
            </a:r>
            <a:r>
              <a:rPr lang="zh-CN" altLang="en-US" sz="2400" b="0" dirty="0">
                <a:solidFill>
                  <a:srgbClr val="000000"/>
                </a:solidFill>
              </a:rPr>
              <a:t>用</a:t>
            </a:r>
            <a:r>
              <a:rPr lang="zh-CN" altLang="en-US" sz="2400" b="0" dirty="0">
                <a:solidFill>
                  <a:srgbClr val="FF0000"/>
                </a:solidFill>
              </a:rPr>
              <a:t>不同的物质</a:t>
            </a:r>
            <a:r>
              <a:rPr lang="zh-CN" altLang="en-US" sz="2400" b="0" dirty="0">
                <a:solidFill>
                  <a:srgbClr val="000000"/>
                </a:solidFill>
              </a:rPr>
              <a:t>表示的反应速率数值可能不同</a:t>
            </a:r>
            <a:r>
              <a:rPr lang="en-US" altLang="zh-CN" sz="2400" b="0" dirty="0">
                <a:solidFill>
                  <a:srgbClr val="000000"/>
                </a:solidFill>
              </a:rPr>
              <a:t>,</a:t>
            </a:r>
            <a:r>
              <a:rPr lang="zh-CN" altLang="en-US" sz="2400" b="0" dirty="0">
                <a:solidFill>
                  <a:srgbClr val="000000"/>
                </a:solidFill>
              </a:rPr>
              <a:t>但</a:t>
            </a:r>
            <a:r>
              <a:rPr lang="zh-CN" altLang="en-US" sz="2400" b="0" dirty="0">
                <a:solidFill>
                  <a:srgbClr val="FF0000"/>
                </a:solidFill>
              </a:rPr>
              <a:t>意义</a:t>
            </a:r>
            <a:r>
              <a:rPr lang="zh-CN" altLang="en-US" sz="2400" b="0" dirty="0" smtClean="0">
                <a:solidFill>
                  <a:srgbClr val="FF0000"/>
                </a:solidFill>
              </a:rPr>
              <a:t>相同，各物质的速率之比</a:t>
            </a:r>
            <a:r>
              <a:rPr lang="en-US" altLang="zh-CN" sz="2400" b="0" dirty="0" smtClean="0">
                <a:solidFill>
                  <a:srgbClr val="FF0000"/>
                </a:solidFill>
              </a:rPr>
              <a:t>=</a:t>
            </a:r>
            <a:r>
              <a:rPr lang="zh-CN" altLang="en-US" sz="2400" b="0" dirty="0" smtClean="0">
                <a:solidFill>
                  <a:srgbClr val="FF0000"/>
                </a:solidFill>
              </a:rPr>
              <a:t>化学计量数之比</a:t>
            </a:r>
            <a:r>
              <a:rPr lang="zh-CN" altLang="en-US" sz="2400" b="0" dirty="0" smtClean="0">
                <a:solidFill>
                  <a:srgbClr val="000000"/>
                </a:solidFill>
              </a:rPr>
              <a:t>。</a:t>
            </a:r>
            <a:endParaRPr lang="zh-CN" altLang="en-US" sz="2400" b="0" dirty="0">
              <a:solidFill>
                <a:srgbClr val="000000"/>
              </a:solidFill>
            </a:endParaRPr>
          </a:p>
          <a:p>
            <a:r>
              <a:rPr lang="en-US" altLang="zh-CN" sz="2400" b="0" dirty="0">
                <a:solidFill>
                  <a:srgbClr val="000000"/>
                </a:solidFill>
              </a:rPr>
              <a:t>(2)</a:t>
            </a:r>
            <a:r>
              <a:rPr lang="zh-CN" altLang="en-US" sz="2400" b="0" dirty="0">
                <a:solidFill>
                  <a:srgbClr val="000000"/>
                </a:solidFill>
              </a:rPr>
              <a:t>不用固体或纯液体表示化学反应速率。</a:t>
            </a:r>
          </a:p>
          <a:p>
            <a:r>
              <a:rPr lang="en-US" altLang="zh-CN" sz="2400" b="0" dirty="0">
                <a:solidFill>
                  <a:srgbClr val="000000"/>
                </a:solidFill>
              </a:rPr>
              <a:t>(3)</a:t>
            </a:r>
            <a:r>
              <a:rPr lang="zh-CN" altLang="en-US" sz="2400" b="0" dirty="0">
                <a:solidFill>
                  <a:srgbClr val="000000"/>
                </a:solidFill>
              </a:rPr>
              <a:t>化学反应速率是一段时间内的</a:t>
            </a:r>
            <a:r>
              <a:rPr lang="zh-CN" altLang="en-US" sz="2400" b="0" dirty="0">
                <a:solidFill>
                  <a:srgbClr val="FF0000"/>
                </a:solidFill>
              </a:rPr>
              <a:t>平均反应速率</a:t>
            </a:r>
            <a:r>
              <a:rPr lang="en-US" altLang="zh-CN" sz="2400" b="0" dirty="0">
                <a:solidFill>
                  <a:srgbClr val="000000"/>
                </a:solidFill>
              </a:rPr>
              <a:t>,</a:t>
            </a:r>
            <a:r>
              <a:rPr lang="zh-CN" altLang="en-US" sz="2400" b="0" dirty="0">
                <a:solidFill>
                  <a:srgbClr val="000000"/>
                </a:solidFill>
              </a:rPr>
              <a:t>而不是瞬时速率。</a:t>
            </a:r>
          </a:p>
        </p:txBody>
      </p:sp>
      <p:sp>
        <p:nvSpPr>
          <p:cNvPr id="3" name="Text Box 11"/>
          <p:cNvSpPr txBox="1">
            <a:spLocks noChangeArrowheads="1"/>
          </p:cNvSpPr>
          <p:nvPr/>
        </p:nvSpPr>
        <p:spPr bwMode="auto">
          <a:xfrm>
            <a:off x="0" y="0"/>
            <a:ext cx="3929743" cy="553998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en-US" altLang="zh-CN" sz="2000" b="0" dirty="0">
                <a:solidFill>
                  <a:srgbClr val="000000"/>
                </a:solidFill>
              </a:rPr>
              <a:t>1</a:t>
            </a:r>
            <a:r>
              <a:rPr lang="zh-CN" altLang="en-US" sz="2000" b="0" dirty="0">
                <a:solidFill>
                  <a:srgbClr val="000000"/>
                </a:solidFill>
              </a:rPr>
              <a:t>化学反应速率的含义及表示方法</a:t>
            </a:r>
            <a:endParaRPr lang="en-US" altLang="zh-CN" sz="2000" b="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290242" name="Text Box 2"/>
              <p:cNvSpPr txBox="1">
                <a:spLocks noChangeArrowheads="1"/>
              </p:cNvSpPr>
              <p:nvPr/>
            </p:nvSpPr>
            <p:spPr bwMode="auto">
              <a:xfrm>
                <a:off x="506412" y="852965"/>
                <a:ext cx="7581674" cy="371050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r>
                  <a:rPr lang="zh-CN" altLang="en-US" sz="2400" b="0" dirty="0" smtClean="0">
                    <a:solidFill>
                      <a:srgbClr val="000000"/>
                    </a:solidFill>
                  </a:rPr>
                  <a:t>例</a:t>
                </a:r>
                <a:r>
                  <a:rPr lang="nl-NL" altLang="zh-CN" sz="2400" b="0" dirty="0" smtClean="0">
                    <a:solidFill>
                      <a:srgbClr val="000000"/>
                    </a:solidFill>
                  </a:rPr>
                  <a:t>3</a:t>
                </a:r>
                <a:r>
                  <a:rPr lang="nl-NL" altLang="zh-CN" sz="2400" b="0" dirty="0">
                    <a:solidFill>
                      <a:srgbClr val="000000"/>
                    </a:solidFill>
                  </a:rPr>
                  <a:t>.</a:t>
                </a:r>
                <a:r>
                  <a:rPr lang="zh-CN" altLang="nl-NL" sz="2400" b="0" dirty="0">
                    <a:solidFill>
                      <a:srgbClr val="000000"/>
                    </a:solidFill>
                  </a:rPr>
                  <a:t>已知</a:t>
                </a:r>
                <a:r>
                  <a:rPr lang="nl-NL" altLang="zh-CN" sz="2400" b="0" dirty="0">
                    <a:solidFill>
                      <a:srgbClr val="000000"/>
                    </a:solidFill>
                  </a:rPr>
                  <a:t>4NH</a:t>
                </a:r>
                <a:r>
                  <a:rPr lang="nl-NL" altLang="zh-CN" sz="2400" b="0" baseline="-30000" dirty="0">
                    <a:solidFill>
                      <a:srgbClr val="000000"/>
                    </a:solidFill>
                  </a:rPr>
                  <a:t>3</a:t>
                </a:r>
                <a:r>
                  <a:rPr lang="nl-NL" altLang="zh-CN" sz="2400" b="0" dirty="0">
                    <a:solidFill>
                      <a:srgbClr val="000000"/>
                    </a:solidFill>
                  </a:rPr>
                  <a:t>+5O</a:t>
                </a:r>
                <a:r>
                  <a:rPr lang="nl-NL" altLang="zh-CN" sz="2400" b="0" baseline="-30000" dirty="0">
                    <a:solidFill>
                      <a:srgbClr val="000000"/>
                    </a:solidFill>
                  </a:rPr>
                  <a:t>2</a:t>
                </a:r>
                <a:r>
                  <a:rPr lang="nl-NL" altLang="zh-CN" sz="2400" b="0" dirty="0">
                    <a:solidFill>
                      <a:srgbClr val="000000"/>
                    </a:solidFill>
                    <a:latin typeface="MS PGothic" panose="020B0600070205080204" pitchFamily="34" charset="-128"/>
                    <a:ea typeface="MS PGothic" panose="020B0600070205080204" pitchFamily="34" charset="-128"/>
                  </a:rPr>
                  <a:t>⇌</a:t>
                </a:r>
                <a:r>
                  <a:rPr lang="nl-NL" altLang="zh-CN" sz="2400" b="0" dirty="0">
                    <a:solidFill>
                      <a:srgbClr val="000000"/>
                    </a:solidFill>
                  </a:rPr>
                  <a:t>4NO+6H</a:t>
                </a:r>
                <a:r>
                  <a:rPr lang="nl-NL" altLang="zh-CN" sz="2400" b="0" baseline="-30000" dirty="0">
                    <a:solidFill>
                      <a:srgbClr val="000000"/>
                    </a:solidFill>
                  </a:rPr>
                  <a:t>2</a:t>
                </a:r>
                <a:r>
                  <a:rPr lang="nl-NL" altLang="zh-CN" sz="2400" b="0" dirty="0">
                    <a:solidFill>
                      <a:srgbClr val="000000"/>
                    </a:solidFill>
                  </a:rPr>
                  <a:t>O(g),</a:t>
                </a:r>
                <a:r>
                  <a:rPr lang="zh-CN" altLang="nl-NL" sz="2400" b="0" dirty="0">
                    <a:solidFill>
                      <a:srgbClr val="000000"/>
                    </a:solidFill>
                  </a:rPr>
                  <a:t>若化学反应速率分别用</a:t>
                </a:r>
              </a:p>
              <a:p>
                <a:r>
                  <a:rPr lang="nl-NL" altLang="zh-CN" sz="2400" b="0" i="1" dirty="0">
                    <a:solidFill>
                      <a:srgbClr val="000000"/>
                    </a:solidFill>
                  </a:rPr>
                  <a:t>v</a:t>
                </a:r>
                <a:r>
                  <a:rPr lang="nl-NL" altLang="zh-CN" sz="2400" b="0" dirty="0">
                    <a:solidFill>
                      <a:srgbClr val="000000"/>
                    </a:solidFill>
                  </a:rPr>
                  <a:t>(NH</a:t>
                </a:r>
                <a:r>
                  <a:rPr lang="nl-NL" altLang="zh-CN" sz="2400" b="0" baseline="-30000" dirty="0">
                    <a:solidFill>
                      <a:srgbClr val="000000"/>
                    </a:solidFill>
                  </a:rPr>
                  <a:t>3</a:t>
                </a:r>
                <a:r>
                  <a:rPr lang="nl-NL" altLang="zh-CN" sz="2400" b="0" dirty="0">
                    <a:solidFill>
                      <a:srgbClr val="000000"/>
                    </a:solidFill>
                  </a:rPr>
                  <a:t>)</a:t>
                </a:r>
                <a:r>
                  <a:rPr lang="zh-CN" altLang="nl-NL" sz="2400" b="0" dirty="0">
                    <a:solidFill>
                      <a:srgbClr val="000000"/>
                    </a:solidFill>
                  </a:rPr>
                  <a:t>、</a:t>
                </a:r>
                <a:r>
                  <a:rPr lang="nl-NL" altLang="zh-CN" sz="2400" b="0" i="1" dirty="0">
                    <a:solidFill>
                      <a:srgbClr val="000000"/>
                    </a:solidFill>
                  </a:rPr>
                  <a:t>v</a:t>
                </a:r>
                <a:r>
                  <a:rPr lang="nl-NL" altLang="zh-CN" sz="2400" b="0" dirty="0">
                    <a:solidFill>
                      <a:srgbClr val="000000"/>
                    </a:solidFill>
                  </a:rPr>
                  <a:t>(O</a:t>
                </a:r>
                <a:r>
                  <a:rPr lang="nl-NL" altLang="zh-CN" sz="2400" b="0" baseline="-30000" dirty="0">
                    <a:solidFill>
                      <a:srgbClr val="000000"/>
                    </a:solidFill>
                  </a:rPr>
                  <a:t>2</a:t>
                </a:r>
                <a:r>
                  <a:rPr lang="nl-NL" altLang="zh-CN" sz="2400" b="0" dirty="0">
                    <a:solidFill>
                      <a:srgbClr val="000000"/>
                    </a:solidFill>
                  </a:rPr>
                  <a:t>)</a:t>
                </a:r>
                <a:r>
                  <a:rPr lang="zh-CN" altLang="nl-NL" sz="2400" b="0" dirty="0">
                    <a:solidFill>
                      <a:srgbClr val="000000"/>
                    </a:solidFill>
                  </a:rPr>
                  <a:t>、</a:t>
                </a:r>
                <a:r>
                  <a:rPr lang="nl-NL" altLang="zh-CN" sz="2400" b="0" i="1" dirty="0">
                    <a:solidFill>
                      <a:srgbClr val="000000"/>
                    </a:solidFill>
                  </a:rPr>
                  <a:t>v</a:t>
                </a:r>
                <a:r>
                  <a:rPr lang="nl-NL" altLang="zh-CN" sz="2400" b="0" dirty="0">
                    <a:solidFill>
                      <a:srgbClr val="000000"/>
                    </a:solidFill>
                  </a:rPr>
                  <a:t>(NO)</a:t>
                </a:r>
                <a:r>
                  <a:rPr lang="zh-CN" altLang="nl-NL" sz="2400" b="0" dirty="0">
                    <a:solidFill>
                      <a:srgbClr val="000000"/>
                    </a:solidFill>
                  </a:rPr>
                  <a:t>、</a:t>
                </a:r>
                <a:r>
                  <a:rPr lang="nl-NL" altLang="zh-CN" sz="2400" b="0" i="1" dirty="0">
                    <a:solidFill>
                      <a:srgbClr val="000000"/>
                    </a:solidFill>
                  </a:rPr>
                  <a:t>v</a:t>
                </a:r>
                <a:r>
                  <a:rPr lang="nl-NL" altLang="zh-CN" sz="2400" b="0" dirty="0">
                    <a:solidFill>
                      <a:srgbClr val="000000"/>
                    </a:solidFill>
                  </a:rPr>
                  <a:t>(H</a:t>
                </a:r>
                <a:r>
                  <a:rPr lang="nl-NL" altLang="zh-CN" sz="2400" b="0" baseline="-30000" dirty="0">
                    <a:solidFill>
                      <a:srgbClr val="000000"/>
                    </a:solidFill>
                  </a:rPr>
                  <a:t>2</a:t>
                </a:r>
                <a:r>
                  <a:rPr lang="nl-NL" altLang="zh-CN" sz="2400" b="0" dirty="0">
                    <a:solidFill>
                      <a:srgbClr val="000000"/>
                    </a:solidFill>
                  </a:rPr>
                  <a:t>O)(</a:t>
                </a:r>
                <a:r>
                  <a:rPr lang="zh-CN" altLang="nl-NL" sz="2400" b="0" dirty="0">
                    <a:solidFill>
                      <a:srgbClr val="000000"/>
                    </a:solidFill>
                  </a:rPr>
                  <a:t>单位</a:t>
                </a:r>
                <a:r>
                  <a:rPr lang="nl-NL" altLang="zh-CN" sz="2400" b="0" dirty="0">
                    <a:solidFill>
                      <a:srgbClr val="000000"/>
                    </a:solidFill>
                  </a:rPr>
                  <a:t>mol·L</a:t>
                </a:r>
                <a:r>
                  <a:rPr lang="nl-NL" altLang="zh-CN" sz="2400" b="0" baseline="30000" dirty="0">
                    <a:solidFill>
                      <a:srgbClr val="000000"/>
                    </a:solidFill>
                  </a:rPr>
                  <a:t>-1</a:t>
                </a:r>
                <a:r>
                  <a:rPr lang="nl-NL" altLang="zh-CN" sz="2400" b="0" dirty="0">
                    <a:solidFill>
                      <a:srgbClr val="000000"/>
                    </a:solidFill>
                  </a:rPr>
                  <a:t>·min</a:t>
                </a:r>
                <a:r>
                  <a:rPr lang="nl-NL" altLang="zh-CN" sz="2400" b="0" baseline="30000" dirty="0">
                    <a:solidFill>
                      <a:srgbClr val="000000"/>
                    </a:solidFill>
                  </a:rPr>
                  <a:t>-1</a:t>
                </a:r>
                <a:r>
                  <a:rPr lang="nl-NL" altLang="zh-CN" sz="2400" b="0" dirty="0">
                    <a:solidFill>
                      <a:srgbClr val="000000"/>
                    </a:solidFill>
                  </a:rPr>
                  <a:t>)</a:t>
                </a:r>
              </a:p>
              <a:p>
                <a:r>
                  <a:rPr lang="zh-CN" altLang="nl-NL" sz="2400" b="0" dirty="0">
                    <a:solidFill>
                      <a:srgbClr val="000000"/>
                    </a:solidFill>
                  </a:rPr>
                  <a:t>表示</a:t>
                </a:r>
                <a:r>
                  <a:rPr lang="nl-NL" altLang="zh-CN" sz="2400" b="0" dirty="0">
                    <a:solidFill>
                      <a:srgbClr val="000000"/>
                    </a:solidFill>
                  </a:rPr>
                  <a:t>,</a:t>
                </a:r>
                <a:r>
                  <a:rPr lang="zh-CN" altLang="nl-NL" sz="2400" b="0" dirty="0">
                    <a:solidFill>
                      <a:srgbClr val="000000"/>
                    </a:solidFill>
                  </a:rPr>
                  <a:t>则正确的关系是	</a:t>
                </a:r>
                <a:r>
                  <a:rPr lang="nl-NL" altLang="zh-CN" sz="2400" b="0" dirty="0">
                    <a:solidFill>
                      <a:srgbClr val="000000"/>
                    </a:solidFill>
                  </a:rPr>
                  <a:t>(</a:t>
                </a:r>
                <a:r>
                  <a:rPr lang="zh-CN" altLang="nl-NL" sz="2400" b="0" dirty="0">
                    <a:solidFill>
                      <a:srgbClr val="000000"/>
                    </a:solidFill>
                  </a:rPr>
                  <a:t>　　</a:t>
                </a:r>
                <a:r>
                  <a:rPr lang="nl-NL" altLang="zh-CN" sz="2400" b="0" dirty="0">
                    <a:solidFill>
                      <a:srgbClr val="000000"/>
                    </a:solidFill>
                  </a:rPr>
                  <a:t>)</a:t>
                </a:r>
                <a:endParaRPr lang="pt-BR" altLang="zh-CN" sz="2400" b="0" dirty="0">
                  <a:solidFill>
                    <a:srgbClr val="000000"/>
                  </a:solidFill>
                </a:endParaRPr>
              </a:p>
              <a:p>
                <a:pPr>
                  <a:lnSpc>
                    <a:spcPct val="180000"/>
                  </a:lnSpc>
                </a:pPr>
                <a:r>
                  <a:rPr lang="pt-BR" altLang="zh-CN" sz="2400" b="0" dirty="0">
                    <a:solidFill>
                      <a:srgbClr val="000000"/>
                    </a:solidFill>
                  </a:rPr>
                  <a:t>A.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pt-BR" altLang="zh-CN" sz="24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en-US" altLang="zh-CN" sz="24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pt-BR" altLang="zh-CN" sz="2400" b="0" dirty="0" smtClean="0">
                    <a:solidFill>
                      <a:srgbClr val="000000"/>
                    </a:solidFill>
                  </a:rPr>
                  <a:t>v(NH</a:t>
                </a:r>
                <a:r>
                  <a:rPr lang="pt-BR" altLang="zh-CN" sz="2400" b="0" baseline="-30000" dirty="0" smtClean="0">
                    <a:solidFill>
                      <a:srgbClr val="000000"/>
                    </a:solidFill>
                  </a:rPr>
                  <a:t>3</a:t>
                </a:r>
                <a:r>
                  <a:rPr lang="pt-BR" altLang="zh-CN" sz="2400" b="0" dirty="0">
                    <a:solidFill>
                      <a:srgbClr val="000000"/>
                    </a:solidFill>
                  </a:rPr>
                  <a:t>)=v(O</a:t>
                </a:r>
                <a:r>
                  <a:rPr lang="pt-BR" altLang="zh-CN" sz="2400" b="0" baseline="-30000" dirty="0">
                    <a:solidFill>
                      <a:srgbClr val="000000"/>
                    </a:solidFill>
                  </a:rPr>
                  <a:t>2</a:t>
                </a:r>
                <a:r>
                  <a:rPr lang="pt-BR" altLang="zh-CN" sz="2400" b="0" dirty="0">
                    <a:solidFill>
                      <a:srgbClr val="000000"/>
                    </a:solidFill>
                  </a:rPr>
                  <a:t>)</a:t>
                </a:r>
                <a:r>
                  <a:rPr lang="zh-CN" altLang="pt-BR" sz="2400" b="0" dirty="0">
                    <a:solidFill>
                      <a:srgbClr val="000000"/>
                    </a:solidFill>
                  </a:rPr>
                  <a:t>　	</a:t>
                </a:r>
                <a:r>
                  <a:rPr lang="zh-CN" altLang="pt-BR" sz="2400" b="0" dirty="0" smtClean="0">
                    <a:solidFill>
                      <a:srgbClr val="000000"/>
                    </a:solidFill>
                  </a:rPr>
                  <a:t>      </a:t>
                </a:r>
                <a:r>
                  <a:rPr lang="pt-BR" altLang="zh-CN" sz="2400" b="0" dirty="0" smtClean="0">
                    <a:solidFill>
                      <a:srgbClr val="000000"/>
                    </a:solidFill>
                  </a:rPr>
                  <a:t>B</a:t>
                </a:r>
                <a:r>
                  <a:rPr lang="pt-BR" altLang="zh-CN" sz="2400" b="0" dirty="0">
                    <a:solidFill>
                      <a:srgbClr val="000000"/>
                    </a:solidFill>
                  </a:rPr>
                  <a:t>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pt-BR" altLang="zh-CN" sz="24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en-US" altLang="zh-CN" sz="24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pt-BR" altLang="zh-CN" sz="2400" b="0" dirty="0">
                    <a:solidFill>
                      <a:srgbClr val="000000"/>
                    </a:solidFill>
                  </a:rPr>
                  <a:t>v(O</a:t>
                </a:r>
                <a:r>
                  <a:rPr lang="pt-BR" altLang="zh-CN" sz="2400" b="0" baseline="-30000" dirty="0">
                    <a:solidFill>
                      <a:srgbClr val="000000"/>
                    </a:solidFill>
                  </a:rPr>
                  <a:t>2</a:t>
                </a:r>
                <a:r>
                  <a:rPr lang="pt-BR" altLang="zh-CN" sz="2400" b="0" dirty="0">
                    <a:solidFill>
                      <a:srgbClr val="000000"/>
                    </a:solidFill>
                  </a:rPr>
                  <a:t>)=v(H</a:t>
                </a:r>
                <a:r>
                  <a:rPr lang="pt-BR" altLang="zh-CN" sz="2400" b="0" baseline="-30000" dirty="0">
                    <a:solidFill>
                      <a:srgbClr val="000000"/>
                    </a:solidFill>
                  </a:rPr>
                  <a:t>2</a:t>
                </a:r>
                <a:r>
                  <a:rPr lang="pt-BR" altLang="zh-CN" sz="2400" b="0" dirty="0">
                    <a:solidFill>
                      <a:srgbClr val="000000"/>
                    </a:solidFill>
                  </a:rPr>
                  <a:t>O)</a:t>
                </a:r>
              </a:p>
              <a:p>
                <a:pPr>
                  <a:lnSpc>
                    <a:spcPct val="180000"/>
                  </a:lnSpc>
                </a:pPr>
                <a:r>
                  <a:rPr lang="pt-BR" altLang="zh-CN" sz="2400" b="0" dirty="0">
                    <a:solidFill>
                      <a:srgbClr val="000000"/>
                    </a:solidFill>
                  </a:rPr>
                  <a:t>C.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pt-BR" altLang="zh-CN" sz="24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US" altLang="zh-CN" sz="24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pt-BR" altLang="zh-CN" sz="2400" b="0" dirty="0">
                    <a:solidFill>
                      <a:srgbClr val="000000"/>
                    </a:solidFill>
                  </a:rPr>
                  <a:t>v(NH</a:t>
                </a:r>
                <a:r>
                  <a:rPr lang="pt-BR" altLang="zh-CN" sz="2400" b="0" baseline="-30000" dirty="0">
                    <a:solidFill>
                      <a:srgbClr val="000000"/>
                    </a:solidFill>
                  </a:rPr>
                  <a:t>3</a:t>
                </a:r>
                <a:r>
                  <a:rPr lang="pt-BR" altLang="zh-CN" sz="2400" b="0" dirty="0">
                    <a:solidFill>
                      <a:srgbClr val="000000"/>
                    </a:solidFill>
                  </a:rPr>
                  <a:t>)=v(H</a:t>
                </a:r>
                <a:r>
                  <a:rPr lang="pt-BR" altLang="zh-CN" sz="2400" b="0" baseline="-30000" dirty="0">
                    <a:solidFill>
                      <a:srgbClr val="000000"/>
                    </a:solidFill>
                  </a:rPr>
                  <a:t>2</a:t>
                </a:r>
                <a:r>
                  <a:rPr lang="pt-BR" altLang="zh-CN" sz="2400" b="0" dirty="0">
                    <a:solidFill>
                      <a:srgbClr val="000000"/>
                    </a:solidFill>
                  </a:rPr>
                  <a:t>O)</a:t>
                </a:r>
                <a:r>
                  <a:rPr lang="zh-CN" altLang="pt-BR" sz="2400" b="0" dirty="0">
                    <a:solidFill>
                      <a:srgbClr val="000000"/>
                    </a:solidFill>
                  </a:rPr>
                  <a:t>　　	</a:t>
                </a:r>
                <a:r>
                  <a:rPr lang="pt-BR" altLang="zh-CN" sz="2400" b="0" dirty="0">
                    <a:solidFill>
                      <a:srgbClr val="000000"/>
                    </a:solidFill>
                  </a:rPr>
                  <a:t>D.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pt-BR" altLang="zh-CN" sz="24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en-US" altLang="zh-CN" sz="24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US" altLang="zh-CN" sz="2400" b="0" dirty="0">
                    <a:solidFill>
                      <a:srgbClr val="000000"/>
                    </a:solidFill>
                  </a:rPr>
                  <a:t>v(O</a:t>
                </a:r>
                <a:r>
                  <a:rPr lang="en-US" altLang="zh-CN" sz="2400" b="0" baseline="-30000" dirty="0">
                    <a:solidFill>
                      <a:srgbClr val="000000"/>
                    </a:solidFill>
                  </a:rPr>
                  <a:t>2</a:t>
                </a:r>
                <a:r>
                  <a:rPr lang="en-US" altLang="zh-CN" sz="2400" b="0" dirty="0">
                    <a:solidFill>
                      <a:srgbClr val="000000"/>
                    </a:solidFill>
                  </a:rPr>
                  <a:t>)=v(NO)</a:t>
                </a:r>
              </a:p>
            </p:txBody>
          </p:sp>
        </mc:Choice>
        <mc:Fallback xmlns="">
          <p:sp>
            <p:nvSpPr>
              <p:cNvPr id="1290242" name="Text 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06412" y="852965"/>
                <a:ext cx="7581674" cy="3710503"/>
              </a:xfrm>
              <a:prstGeom prst="rect">
                <a:avLst/>
              </a:prstGeom>
              <a:blipFill rotWithShape="0">
                <a:blip r:embed="rId2"/>
                <a:stretch>
                  <a:fillRect l="-1206" r="-884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矩形 8"/>
          <p:cNvSpPr/>
          <p:nvPr/>
        </p:nvSpPr>
        <p:spPr>
          <a:xfrm>
            <a:off x="4587420" y="1864444"/>
            <a:ext cx="365806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000000"/>
                </a:solidFill>
                <a:ea typeface="楷体_GB2312" pitchFamily="49" charset="-122"/>
              </a:rPr>
              <a:t>D</a:t>
            </a:r>
            <a:endParaRPr lang="zh-CN" altLang="en-US" dirty="0"/>
          </a:p>
        </p:txBody>
      </p:sp>
      <p:sp>
        <p:nvSpPr>
          <p:cNvPr id="10" name="Text Box 11"/>
          <p:cNvSpPr txBox="1">
            <a:spLocks noChangeArrowheads="1"/>
          </p:cNvSpPr>
          <p:nvPr/>
        </p:nvSpPr>
        <p:spPr bwMode="auto">
          <a:xfrm>
            <a:off x="0" y="0"/>
            <a:ext cx="3929743" cy="553998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en-US" altLang="zh-CN" sz="2000" b="0" dirty="0">
                <a:solidFill>
                  <a:srgbClr val="000000"/>
                </a:solidFill>
              </a:rPr>
              <a:t>1</a:t>
            </a:r>
            <a:r>
              <a:rPr lang="zh-CN" altLang="en-US" sz="2000" b="0" dirty="0">
                <a:solidFill>
                  <a:srgbClr val="000000"/>
                </a:solidFill>
              </a:rPr>
              <a:t>化学反应速率的含义及表示方法</a:t>
            </a:r>
            <a:endParaRPr lang="en-US" altLang="zh-CN" sz="2000" b="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9346" name="Text Box 2"/>
          <p:cNvSpPr txBox="1">
            <a:spLocks noChangeArrowheads="1"/>
          </p:cNvSpPr>
          <p:nvPr/>
        </p:nvSpPr>
        <p:spPr bwMode="auto">
          <a:xfrm>
            <a:off x="293009" y="553998"/>
            <a:ext cx="7697106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2400" b="0" dirty="0" smtClean="0">
                <a:solidFill>
                  <a:srgbClr val="000000"/>
                </a:solidFill>
              </a:rPr>
              <a:t>2.1</a:t>
            </a:r>
            <a:r>
              <a:rPr lang="zh-CN" altLang="en-US" sz="2400" b="0" dirty="0" smtClean="0">
                <a:solidFill>
                  <a:srgbClr val="000000"/>
                </a:solidFill>
              </a:rPr>
              <a:t>归一法</a:t>
            </a:r>
            <a:r>
              <a:rPr lang="en-US" altLang="zh-CN" sz="2400" b="0" dirty="0">
                <a:solidFill>
                  <a:srgbClr val="000000"/>
                </a:solidFill>
              </a:rPr>
              <a:t>: </a:t>
            </a:r>
          </a:p>
          <a:p>
            <a:r>
              <a:rPr lang="en-US" altLang="zh-CN" sz="2400" b="0" dirty="0">
                <a:solidFill>
                  <a:srgbClr val="000000"/>
                </a:solidFill>
              </a:rPr>
              <a:t>①</a:t>
            </a:r>
            <a:r>
              <a:rPr lang="zh-CN" altLang="en-US" sz="2400" b="0" dirty="0">
                <a:solidFill>
                  <a:srgbClr val="000000"/>
                </a:solidFill>
              </a:rPr>
              <a:t>看单位是否统一</a:t>
            </a:r>
            <a:r>
              <a:rPr lang="en-US" altLang="zh-CN" sz="2400" b="0" dirty="0">
                <a:solidFill>
                  <a:srgbClr val="000000"/>
                </a:solidFill>
              </a:rPr>
              <a:t>,</a:t>
            </a:r>
            <a:r>
              <a:rPr lang="zh-CN" altLang="en-US" sz="2400" b="0" dirty="0">
                <a:solidFill>
                  <a:srgbClr val="000000"/>
                </a:solidFill>
              </a:rPr>
              <a:t>若不统一</a:t>
            </a:r>
            <a:r>
              <a:rPr lang="en-US" altLang="zh-CN" sz="2400" b="0" dirty="0">
                <a:solidFill>
                  <a:srgbClr val="000000"/>
                </a:solidFill>
              </a:rPr>
              <a:t>,</a:t>
            </a:r>
            <a:r>
              <a:rPr lang="zh-CN" altLang="en-US" sz="2400" b="0" dirty="0">
                <a:solidFill>
                  <a:srgbClr val="FF0000"/>
                </a:solidFill>
              </a:rPr>
              <a:t>换算成相同的单位</a:t>
            </a:r>
            <a:r>
              <a:rPr lang="zh-CN" altLang="en-US" sz="2400" b="0" dirty="0">
                <a:solidFill>
                  <a:srgbClr val="000000"/>
                </a:solidFill>
              </a:rPr>
              <a:t>。</a:t>
            </a:r>
          </a:p>
          <a:p>
            <a:r>
              <a:rPr lang="zh-CN" altLang="en-US" sz="2400" b="0" dirty="0">
                <a:solidFill>
                  <a:srgbClr val="000000"/>
                </a:solidFill>
              </a:rPr>
              <a:t>②</a:t>
            </a:r>
            <a:r>
              <a:rPr lang="zh-CN" altLang="en-US" sz="2400" b="0" dirty="0">
                <a:solidFill>
                  <a:srgbClr val="FF0000"/>
                </a:solidFill>
              </a:rPr>
              <a:t>换算成同一物质</a:t>
            </a:r>
            <a:r>
              <a:rPr lang="zh-CN" altLang="en-US" sz="2400" b="0" dirty="0">
                <a:solidFill>
                  <a:srgbClr val="000000"/>
                </a:solidFill>
              </a:rPr>
              <a:t>表示的反应速率</a:t>
            </a:r>
            <a:r>
              <a:rPr lang="en-US" altLang="zh-CN" sz="2400" b="0" dirty="0">
                <a:solidFill>
                  <a:srgbClr val="000000"/>
                </a:solidFill>
              </a:rPr>
              <a:t>,</a:t>
            </a:r>
            <a:r>
              <a:rPr lang="zh-CN" altLang="en-US" sz="2400" b="0" dirty="0">
                <a:solidFill>
                  <a:srgbClr val="000000"/>
                </a:solidFill>
              </a:rPr>
              <a:t>再比较数值的大小。</a:t>
            </a:r>
          </a:p>
        </p:txBody>
      </p:sp>
      <p:sp>
        <p:nvSpPr>
          <p:cNvPr id="3" name="Text Box 11"/>
          <p:cNvSpPr txBox="1">
            <a:spLocks noChangeArrowheads="1"/>
          </p:cNvSpPr>
          <p:nvPr/>
        </p:nvSpPr>
        <p:spPr bwMode="auto">
          <a:xfrm>
            <a:off x="0" y="0"/>
            <a:ext cx="3483429" cy="553998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en-US" altLang="zh-CN" sz="2000" b="0" dirty="0" smtClean="0">
                <a:solidFill>
                  <a:srgbClr val="000000"/>
                </a:solidFill>
              </a:rPr>
              <a:t>2</a:t>
            </a:r>
            <a:r>
              <a:rPr lang="zh-CN" altLang="en-US" sz="2000" b="0" dirty="0" smtClean="0">
                <a:solidFill>
                  <a:srgbClr val="000000"/>
                </a:solidFill>
              </a:rPr>
              <a:t>化学反应</a:t>
            </a:r>
            <a:r>
              <a:rPr lang="zh-CN" altLang="en-US" sz="2000" b="0" dirty="0">
                <a:solidFill>
                  <a:srgbClr val="000000"/>
                </a:solidFill>
              </a:rPr>
              <a:t>速率</a:t>
            </a:r>
            <a:r>
              <a:rPr lang="zh-CN" altLang="en-US" sz="2000" b="0" dirty="0" smtClean="0">
                <a:solidFill>
                  <a:srgbClr val="000000"/>
                </a:solidFill>
              </a:rPr>
              <a:t>的计算与比较</a:t>
            </a:r>
            <a:endParaRPr lang="en-US" altLang="zh-CN" sz="2000" b="0" dirty="0">
              <a:solidFill>
                <a:srgbClr val="000000"/>
              </a:solidFill>
            </a:endParaRP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-1" y="2215991"/>
            <a:ext cx="10156825" cy="341632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2400" b="0" dirty="0" smtClean="0">
                <a:solidFill>
                  <a:srgbClr val="000000"/>
                </a:solidFill>
              </a:rPr>
              <a:t>例</a:t>
            </a:r>
            <a:r>
              <a:rPr lang="en-US" altLang="zh-CN" sz="2400" b="0" dirty="0" smtClean="0">
                <a:solidFill>
                  <a:srgbClr val="000000"/>
                </a:solidFill>
              </a:rPr>
              <a:t>4</a:t>
            </a:r>
            <a:r>
              <a:rPr lang="zh-CN" altLang="en-US" sz="2400" b="0" dirty="0" smtClean="0">
                <a:solidFill>
                  <a:srgbClr val="000000"/>
                </a:solidFill>
              </a:rPr>
              <a:t>、</a:t>
            </a:r>
            <a:r>
              <a:rPr lang="zh-CN" altLang="en-US" sz="2400" b="0" dirty="0">
                <a:solidFill>
                  <a:srgbClr val="000000"/>
                </a:solidFill>
              </a:rPr>
              <a:t>三个容器中合成氨的速率由大到小的</a:t>
            </a:r>
            <a:r>
              <a:rPr lang="zh-CN" altLang="en-US" sz="2400" b="0" dirty="0" smtClean="0">
                <a:solidFill>
                  <a:srgbClr val="000000"/>
                </a:solidFill>
              </a:rPr>
              <a:t>顺序</a:t>
            </a:r>
            <a:r>
              <a:rPr lang="en-US" altLang="zh-CN" sz="2400" b="0" dirty="0" smtClean="0">
                <a:solidFill>
                  <a:srgbClr val="000000"/>
                </a:solidFill>
              </a:rPr>
              <a:t>____________________</a:t>
            </a:r>
          </a:p>
          <a:p>
            <a:r>
              <a:rPr lang="zh-CN" altLang="en-US" sz="2400" b="0" dirty="0" smtClean="0">
                <a:solidFill>
                  <a:srgbClr val="000000"/>
                </a:solidFill>
              </a:rPr>
              <a:t>将</a:t>
            </a:r>
            <a:r>
              <a:rPr lang="en-US" altLang="zh-CN" sz="2400" b="0" dirty="0">
                <a:solidFill>
                  <a:srgbClr val="000000"/>
                </a:solidFill>
              </a:rPr>
              <a:t>N</a:t>
            </a:r>
            <a:r>
              <a:rPr lang="en-US" altLang="zh-CN" sz="2400" b="0" baseline="-30000" dirty="0">
                <a:solidFill>
                  <a:srgbClr val="000000"/>
                </a:solidFill>
              </a:rPr>
              <a:t>2</a:t>
            </a:r>
            <a:r>
              <a:rPr lang="zh-CN" altLang="en-US" sz="2400" b="0" dirty="0">
                <a:solidFill>
                  <a:srgbClr val="000000"/>
                </a:solidFill>
              </a:rPr>
              <a:t>、</a:t>
            </a:r>
            <a:r>
              <a:rPr lang="en-US" altLang="zh-CN" sz="2400" b="0" dirty="0">
                <a:solidFill>
                  <a:srgbClr val="000000"/>
                </a:solidFill>
              </a:rPr>
              <a:t>H</a:t>
            </a:r>
            <a:r>
              <a:rPr lang="en-US" altLang="zh-CN" sz="2400" b="0" baseline="-30000" dirty="0">
                <a:solidFill>
                  <a:srgbClr val="000000"/>
                </a:solidFill>
              </a:rPr>
              <a:t>2</a:t>
            </a:r>
            <a:r>
              <a:rPr lang="zh-CN" altLang="en-US" sz="2400" b="0" dirty="0">
                <a:solidFill>
                  <a:srgbClr val="000000"/>
                </a:solidFill>
              </a:rPr>
              <a:t>的混合气体分别充入甲、乙、丙三个容器后</a:t>
            </a:r>
            <a:r>
              <a:rPr lang="en-US" altLang="zh-CN" sz="2400" b="0" dirty="0" smtClean="0">
                <a:solidFill>
                  <a:srgbClr val="000000"/>
                </a:solidFill>
              </a:rPr>
              <a:t>,</a:t>
            </a:r>
            <a:r>
              <a:rPr lang="zh-CN" altLang="en-US" sz="2400" b="0" dirty="0" smtClean="0">
                <a:solidFill>
                  <a:srgbClr val="000000"/>
                </a:solidFill>
              </a:rPr>
              <a:t>发生反应：</a:t>
            </a:r>
            <a:endParaRPr lang="en-US" altLang="zh-CN" sz="2400" b="0" dirty="0" smtClean="0">
              <a:solidFill>
                <a:srgbClr val="000000"/>
              </a:solidFill>
            </a:endParaRPr>
          </a:p>
          <a:p>
            <a:r>
              <a:rPr lang="en-US" altLang="zh-CN" sz="2400" b="0" dirty="0" smtClean="0">
                <a:solidFill>
                  <a:srgbClr val="000000"/>
                </a:solidFill>
              </a:rPr>
              <a:t>                           </a:t>
            </a:r>
            <a:r>
              <a:rPr lang="zh-CN" altLang="en-US" sz="2400" b="0" dirty="0" smtClean="0">
                <a:solidFill>
                  <a:srgbClr val="000000"/>
                </a:solidFill>
              </a:rPr>
              <a:t>测</a:t>
            </a:r>
            <a:r>
              <a:rPr lang="zh-CN" altLang="en-US" sz="2400" b="0" dirty="0">
                <a:solidFill>
                  <a:srgbClr val="000000"/>
                </a:solidFill>
              </a:rPr>
              <a:t>得反应速率分别</a:t>
            </a:r>
            <a:r>
              <a:rPr lang="zh-CN" altLang="en-US" sz="2400" b="0" dirty="0" smtClean="0">
                <a:solidFill>
                  <a:srgbClr val="000000"/>
                </a:solidFill>
              </a:rPr>
              <a:t>为：</a:t>
            </a:r>
            <a:endParaRPr lang="en-US" altLang="zh-CN" sz="2400" b="0" dirty="0" smtClean="0">
              <a:solidFill>
                <a:srgbClr val="000000"/>
              </a:solidFill>
            </a:endParaRPr>
          </a:p>
          <a:p>
            <a:r>
              <a:rPr lang="zh-CN" altLang="en-US" sz="2400" b="0" dirty="0" smtClean="0">
                <a:solidFill>
                  <a:srgbClr val="000000"/>
                </a:solidFill>
              </a:rPr>
              <a:t>甲</a:t>
            </a:r>
            <a:r>
              <a:rPr lang="en-US" altLang="zh-CN" sz="2400" b="0" dirty="0">
                <a:solidFill>
                  <a:srgbClr val="000000"/>
                </a:solidFill>
              </a:rPr>
              <a:t>:</a:t>
            </a:r>
            <a:r>
              <a:rPr lang="en-US" altLang="zh-CN" sz="2400" b="0" i="1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v</a:t>
            </a:r>
            <a:r>
              <a:rPr lang="en-US" altLang="zh-CN" sz="2400" b="0" dirty="0">
                <a:solidFill>
                  <a:srgbClr val="000000"/>
                </a:solidFill>
              </a:rPr>
              <a:t>(H</a:t>
            </a:r>
            <a:r>
              <a:rPr lang="en-US" altLang="zh-CN" sz="2400" b="0" baseline="-30000" dirty="0">
                <a:solidFill>
                  <a:srgbClr val="000000"/>
                </a:solidFill>
              </a:rPr>
              <a:t>2</a:t>
            </a:r>
            <a:r>
              <a:rPr lang="en-US" altLang="zh-CN" sz="2400" b="0" dirty="0">
                <a:solidFill>
                  <a:srgbClr val="000000"/>
                </a:solidFill>
              </a:rPr>
              <a:t>)=3 mol·L</a:t>
            </a:r>
            <a:r>
              <a:rPr lang="en-US" altLang="zh-CN" sz="2400" b="0" baseline="30000" dirty="0">
                <a:solidFill>
                  <a:srgbClr val="000000"/>
                </a:solidFill>
              </a:rPr>
              <a:t>-1</a:t>
            </a:r>
            <a:r>
              <a:rPr lang="en-US" altLang="zh-CN" sz="2400" b="0" dirty="0">
                <a:solidFill>
                  <a:srgbClr val="000000"/>
                </a:solidFill>
              </a:rPr>
              <a:t>·min</a:t>
            </a:r>
            <a:r>
              <a:rPr lang="en-US" altLang="zh-CN" sz="2400" b="0" baseline="30000" dirty="0">
                <a:solidFill>
                  <a:srgbClr val="000000"/>
                </a:solidFill>
              </a:rPr>
              <a:t>-1</a:t>
            </a:r>
            <a:r>
              <a:rPr lang="en-US" altLang="zh-CN" sz="2400" b="0" dirty="0" smtClean="0">
                <a:solidFill>
                  <a:srgbClr val="000000"/>
                </a:solidFill>
              </a:rPr>
              <a:t>;   </a:t>
            </a:r>
          </a:p>
          <a:p>
            <a:r>
              <a:rPr lang="zh-CN" altLang="en-US" sz="2400" b="0" dirty="0" smtClean="0">
                <a:solidFill>
                  <a:srgbClr val="000000"/>
                </a:solidFill>
              </a:rPr>
              <a:t>乙</a:t>
            </a:r>
            <a:r>
              <a:rPr lang="en-US" altLang="zh-CN" sz="2400" b="0" dirty="0">
                <a:solidFill>
                  <a:srgbClr val="000000"/>
                </a:solidFill>
              </a:rPr>
              <a:t>:</a:t>
            </a:r>
            <a:r>
              <a:rPr lang="en-US" altLang="zh-CN" sz="2400" b="0" i="1" dirty="0">
                <a:solidFill>
                  <a:srgbClr val="000000"/>
                </a:solidFill>
              </a:rPr>
              <a:t>v</a:t>
            </a:r>
            <a:r>
              <a:rPr lang="en-US" altLang="zh-CN" sz="2400" b="0" dirty="0">
                <a:solidFill>
                  <a:srgbClr val="000000"/>
                </a:solidFill>
              </a:rPr>
              <a:t>(N</a:t>
            </a:r>
            <a:r>
              <a:rPr lang="en-US" altLang="zh-CN" sz="2400" b="0" baseline="-30000" dirty="0">
                <a:solidFill>
                  <a:srgbClr val="000000"/>
                </a:solidFill>
              </a:rPr>
              <a:t>2</a:t>
            </a:r>
            <a:r>
              <a:rPr lang="en-US" altLang="zh-CN" sz="2400" b="0" dirty="0">
                <a:solidFill>
                  <a:srgbClr val="000000"/>
                </a:solidFill>
              </a:rPr>
              <a:t>)=2 mol·L</a:t>
            </a:r>
            <a:r>
              <a:rPr lang="en-US" altLang="zh-CN" sz="2400" b="0" baseline="30000" dirty="0">
                <a:solidFill>
                  <a:srgbClr val="000000"/>
                </a:solidFill>
              </a:rPr>
              <a:t>-1</a:t>
            </a:r>
            <a:r>
              <a:rPr lang="en-US" altLang="zh-CN" sz="2400" b="0" dirty="0">
                <a:solidFill>
                  <a:srgbClr val="000000"/>
                </a:solidFill>
              </a:rPr>
              <a:t>·min</a:t>
            </a:r>
            <a:r>
              <a:rPr lang="en-US" altLang="zh-CN" sz="2400" b="0" baseline="30000" dirty="0">
                <a:solidFill>
                  <a:srgbClr val="000000"/>
                </a:solidFill>
              </a:rPr>
              <a:t>-1</a:t>
            </a:r>
            <a:r>
              <a:rPr lang="en-US" altLang="zh-CN" sz="2400" b="0" dirty="0">
                <a:solidFill>
                  <a:srgbClr val="000000"/>
                </a:solidFill>
              </a:rPr>
              <a:t>;</a:t>
            </a:r>
          </a:p>
          <a:p>
            <a:r>
              <a:rPr lang="zh-CN" altLang="en-US" sz="2400" b="0" dirty="0">
                <a:solidFill>
                  <a:srgbClr val="000000"/>
                </a:solidFill>
              </a:rPr>
              <a:t>丙</a:t>
            </a:r>
            <a:r>
              <a:rPr lang="en-US" altLang="zh-CN" sz="2400" b="0" dirty="0">
                <a:solidFill>
                  <a:srgbClr val="000000"/>
                </a:solidFill>
              </a:rPr>
              <a:t>:</a:t>
            </a:r>
            <a:r>
              <a:rPr lang="en-US" altLang="zh-CN" sz="2400" b="0" i="1" dirty="0">
                <a:solidFill>
                  <a:srgbClr val="000000"/>
                </a:solidFill>
              </a:rPr>
              <a:t>v</a:t>
            </a:r>
            <a:r>
              <a:rPr lang="en-US" altLang="zh-CN" sz="2400" b="0" dirty="0">
                <a:solidFill>
                  <a:srgbClr val="000000"/>
                </a:solidFill>
              </a:rPr>
              <a:t>(NH</a:t>
            </a:r>
            <a:r>
              <a:rPr lang="en-US" altLang="zh-CN" sz="2400" b="0" baseline="-30000" dirty="0">
                <a:solidFill>
                  <a:srgbClr val="000000"/>
                </a:solidFill>
              </a:rPr>
              <a:t>3</a:t>
            </a:r>
            <a:r>
              <a:rPr lang="en-US" altLang="zh-CN" sz="2400" b="0" dirty="0">
                <a:solidFill>
                  <a:srgbClr val="000000"/>
                </a:solidFill>
              </a:rPr>
              <a:t>)=1 mol·L</a:t>
            </a:r>
            <a:r>
              <a:rPr lang="en-US" altLang="zh-CN" sz="2400" b="0" baseline="30000" dirty="0">
                <a:solidFill>
                  <a:srgbClr val="000000"/>
                </a:solidFill>
              </a:rPr>
              <a:t>-1</a:t>
            </a:r>
            <a:r>
              <a:rPr lang="en-US" altLang="zh-CN" sz="2400" b="0" dirty="0">
                <a:solidFill>
                  <a:srgbClr val="000000"/>
                </a:solidFill>
              </a:rPr>
              <a:t>·min</a:t>
            </a:r>
            <a:r>
              <a:rPr lang="en-US" altLang="zh-CN" sz="2400" b="0" baseline="30000" dirty="0">
                <a:solidFill>
                  <a:srgbClr val="000000"/>
                </a:solidFill>
              </a:rPr>
              <a:t>-1</a:t>
            </a:r>
            <a:r>
              <a:rPr lang="zh-CN" altLang="en-US" sz="2400" b="0" dirty="0" smtClean="0">
                <a:solidFill>
                  <a:srgbClr val="000000"/>
                </a:solidFill>
              </a:rPr>
              <a:t>。</a:t>
            </a:r>
            <a:endParaRPr lang="en-US" altLang="zh-CN" sz="2400" b="0" dirty="0">
              <a:solidFill>
                <a:srgbClr val="000000"/>
              </a:solidFill>
            </a:endParaRP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6611144" y="2194223"/>
            <a:ext cx="2757941" cy="481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2000" b="0" i="1" dirty="0" smtClean="0">
                <a:solidFill>
                  <a:srgbClr val="FF0000"/>
                </a:solidFill>
              </a:rPr>
              <a:t>v</a:t>
            </a:r>
            <a:r>
              <a:rPr lang="en-US" altLang="zh-CN" sz="2000" b="0" dirty="0" smtClean="0">
                <a:solidFill>
                  <a:srgbClr val="FF0000"/>
                </a:solidFill>
              </a:rPr>
              <a:t>(</a:t>
            </a:r>
            <a:r>
              <a:rPr lang="zh-CN" altLang="en-US" sz="2000" b="0" dirty="0">
                <a:solidFill>
                  <a:srgbClr val="FF0000"/>
                </a:solidFill>
              </a:rPr>
              <a:t>乙</a:t>
            </a:r>
            <a:r>
              <a:rPr lang="en-US" altLang="zh-CN" sz="2000" b="0" dirty="0">
                <a:solidFill>
                  <a:srgbClr val="FF0000"/>
                </a:solidFill>
              </a:rPr>
              <a:t>)&gt;</a:t>
            </a:r>
            <a:r>
              <a:rPr lang="en-US" altLang="zh-CN" sz="2000" b="0" i="1" dirty="0">
                <a:solidFill>
                  <a:srgbClr val="FF0000"/>
                </a:solidFill>
              </a:rPr>
              <a:t>v</a:t>
            </a:r>
            <a:r>
              <a:rPr lang="en-US" altLang="zh-CN" sz="2000" b="0" dirty="0">
                <a:solidFill>
                  <a:srgbClr val="FF0000"/>
                </a:solidFill>
              </a:rPr>
              <a:t>(</a:t>
            </a:r>
            <a:r>
              <a:rPr lang="zh-CN" altLang="en-US" sz="2000" b="0" dirty="0">
                <a:solidFill>
                  <a:srgbClr val="FF0000"/>
                </a:solidFill>
              </a:rPr>
              <a:t>甲</a:t>
            </a:r>
            <a:r>
              <a:rPr lang="en-US" altLang="zh-CN" sz="2000" b="0" dirty="0">
                <a:solidFill>
                  <a:srgbClr val="FF0000"/>
                </a:solidFill>
              </a:rPr>
              <a:t>)&gt;</a:t>
            </a:r>
            <a:r>
              <a:rPr lang="en-US" altLang="zh-CN" sz="2000" b="0" i="1" dirty="0">
                <a:solidFill>
                  <a:srgbClr val="FF0000"/>
                </a:solidFill>
              </a:rPr>
              <a:t>v</a:t>
            </a:r>
            <a:r>
              <a:rPr lang="en-US" altLang="zh-CN" sz="2000" b="0" dirty="0">
                <a:solidFill>
                  <a:srgbClr val="FF0000"/>
                </a:solidFill>
              </a:rPr>
              <a:t>(</a:t>
            </a:r>
            <a:r>
              <a:rPr lang="zh-CN" altLang="en-US" sz="2000" b="0" dirty="0">
                <a:solidFill>
                  <a:srgbClr val="FF0000"/>
                </a:solidFill>
              </a:rPr>
              <a:t>丙</a:t>
            </a:r>
            <a:r>
              <a:rPr lang="en-US" altLang="zh-CN" sz="2000" b="0" dirty="0">
                <a:solidFill>
                  <a:srgbClr val="FF0000"/>
                </a:solidFill>
              </a:rPr>
              <a:t>)</a:t>
            </a: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4266" y="3194126"/>
            <a:ext cx="3394163" cy="97510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表格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346071877"/>
                  </p:ext>
                </p:extLst>
              </p:nvPr>
            </p:nvGraphicFramePr>
            <p:xfrm>
              <a:off x="5078411" y="3970317"/>
              <a:ext cx="3189968" cy="148336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631373"/>
                    <a:gridCol w="2558595"/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dirty="0" smtClean="0"/>
                            <a:t>容器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CN" b="0" i="1" smtClean="0">
                                      <a:latin typeface="Cambria Math" panose="02040503050406030204" pitchFamily="18" charset="0"/>
                                    </a:rPr>
                                    <m:t>𝑣</m:t>
                                  </m:r>
                                  <m:r>
                                    <a:rPr lang="en-US" altLang="zh-CN" b="0" i="1" smtClean="0">
                                      <a:latin typeface="Cambria Math" panose="02040503050406030204" pitchFamily="18" charset="0"/>
                                    </a:rPr>
                                    <m:t>(</m:t>
                                  </m:r>
                                  <m:r>
                                    <a:rPr lang="en-US" altLang="zh-CN" b="0" i="1" smtClean="0">
                                      <a:latin typeface="Cambria Math" panose="02040503050406030204" pitchFamily="18" charset="0"/>
                                    </a:rPr>
                                    <m:t>𝑁</m:t>
                                  </m:r>
                                </m:e>
                                <m:sub>
                                  <m:r>
                                    <a:rPr lang="en-US" altLang="zh-CN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a:rPr lang="en-US" altLang="zh-CN" b="0" i="1" smtClean="0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  <m:r>
                                <a:rPr lang="en-US" altLang="zh-CN" b="0" i="0" smtClean="0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sSup>
                                <m:sSupPr>
                                  <m:ctrlPr>
                                    <a:rPr lang="en-US" altLang="zh-CN" i="1" dirty="0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b="0" i="0" dirty="0" smtClean="0">
                                      <a:latin typeface="Cambria Math" panose="02040503050406030204" pitchFamily="18" charset="0"/>
                                    </a:rPr>
                                    <m:t>mol</m:t>
                                  </m:r>
                                  <m:r>
                                    <a:rPr lang="en-US" altLang="zh-CN" b="0" i="0" dirty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∙</m:t>
                                  </m:r>
                                  <m:r>
                                    <m:rPr>
                                      <m:sty m:val="p"/>
                                    </m:rPr>
                                    <a:rPr lang="en-US" altLang="zh-CN" b="0" i="0" dirty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L</m:t>
                                  </m:r>
                                </m:e>
                                <m:sup>
                                  <m:r>
                                    <a:rPr lang="en-US" altLang="zh-CN" b="0" i="0" dirty="0" smtClean="0">
                                      <a:latin typeface="Cambria Math" panose="02040503050406030204" pitchFamily="18" charset="0"/>
                                    </a:rPr>
                                    <m:t>−1</m:t>
                                  </m:r>
                                </m:sup>
                              </m:sSup>
                              <m:r>
                                <a:rPr lang="en-US" altLang="zh-CN" i="0" dirty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∙</m:t>
                              </m:r>
                              <m:sSup>
                                <m:sSupPr>
                                  <m:ctrlPr>
                                    <a:rPr lang="en-US" altLang="zh-CN" i="1" dirty="0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b="0" i="0" dirty="0" smtClean="0">
                                      <a:latin typeface="Cambria Math" panose="02040503050406030204" pitchFamily="18" charset="0"/>
                                    </a:rPr>
                                    <m:t>min</m:t>
                                  </m:r>
                                </m:e>
                                <m:sup>
                                  <m:r>
                                    <a:rPr lang="en-US" altLang="zh-CN" b="0" i="0" dirty="0" smtClean="0">
                                      <a:latin typeface="Cambria Math" panose="02040503050406030204" pitchFamily="18" charset="0"/>
                                    </a:rPr>
                                    <m:t>−1</m:t>
                                  </m:r>
                                </m:sup>
                              </m:sSup>
                            </m:oMath>
                          </a14:m>
                          <a:r>
                            <a:rPr lang="en-US" altLang="zh-CN" i="0" dirty="0" smtClean="0"/>
                            <a:t>)</a:t>
                          </a:r>
                          <a:endParaRPr lang="zh-CN" altLang="en-US" i="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dirty="0" smtClean="0"/>
                            <a:t>甲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dirty="0" smtClean="0"/>
                            <a:t>乙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dirty="0" smtClean="0"/>
                            <a:t>丙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2" name="表格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346071877"/>
                  </p:ext>
                </p:extLst>
              </p:nvPr>
            </p:nvGraphicFramePr>
            <p:xfrm>
              <a:off x="5078411" y="3970317"/>
              <a:ext cx="3189968" cy="148336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631373"/>
                    <a:gridCol w="2558595"/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dirty="0" smtClean="0"/>
                            <a:t>容器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3"/>
                          <a:stretch>
                            <a:fillRect l="-25000" t="-6557" r="-476" b="-303279"/>
                          </a:stretch>
                        </a:blipFill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dirty="0" smtClean="0"/>
                            <a:t>甲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dirty="0" smtClean="0"/>
                            <a:t>乙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dirty="0" smtClean="0"/>
                            <a:t>丙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sp>
        <p:nvSpPr>
          <p:cNvPr id="7" name="文本框 6"/>
          <p:cNvSpPr txBox="1"/>
          <p:nvPr/>
        </p:nvSpPr>
        <p:spPr>
          <a:xfrm>
            <a:off x="5796869" y="4247316"/>
            <a:ext cx="3426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0" dirty="0" smtClean="0"/>
              <a:t>1</a:t>
            </a:r>
            <a:endParaRPr lang="zh-CN" altLang="en-US" sz="2000" b="0" dirty="0"/>
          </a:p>
        </p:txBody>
      </p:sp>
      <p:sp>
        <p:nvSpPr>
          <p:cNvPr id="9" name="文本框 8"/>
          <p:cNvSpPr txBox="1"/>
          <p:nvPr/>
        </p:nvSpPr>
        <p:spPr>
          <a:xfrm>
            <a:off x="5796869" y="4613632"/>
            <a:ext cx="342675" cy="481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0" dirty="0" smtClean="0"/>
              <a:t>2</a:t>
            </a:r>
            <a:endParaRPr lang="zh-CN" altLang="en-US" sz="2000" b="0" dirty="0"/>
          </a:p>
        </p:txBody>
      </p:sp>
      <p:sp>
        <p:nvSpPr>
          <p:cNvPr id="10" name="文本框 9"/>
          <p:cNvSpPr txBox="1"/>
          <p:nvPr/>
        </p:nvSpPr>
        <p:spPr>
          <a:xfrm>
            <a:off x="5796869" y="4997587"/>
            <a:ext cx="62570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0" dirty="0" smtClean="0"/>
              <a:t>0.5</a:t>
            </a:r>
            <a:endParaRPr lang="zh-CN" altLang="en-US" sz="2000" b="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6930" name="Text Box 2"/>
          <p:cNvSpPr txBox="1">
            <a:spLocks noChangeArrowheads="1"/>
          </p:cNvSpPr>
          <p:nvPr/>
        </p:nvSpPr>
        <p:spPr bwMode="auto">
          <a:xfrm>
            <a:off x="0" y="719358"/>
            <a:ext cx="9051698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2400" b="0" dirty="0">
                <a:solidFill>
                  <a:srgbClr val="000000"/>
                </a:solidFill>
              </a:rPr>
              <a:t>例</a:t>
            </a:r>
            <a:r>
              <a:rPr lang="en-US" altLang="zh-CN" sz="2400" b="0" dirty="0" smtClean="0">
                <a:solidFill>
                  <a:srgbClr val="000000"/>
                </a:solidFill>
              </a:rPr>
              <a:t>5</a:t>
            </a:r>
            <a:r>
              <a:rPr lang="en-US" altLang="zh-CN" sz="2400" b="0" dirty="0">
                <a:solidFill>
                  <a:srgbClr val="000000"/>
                </a:solidFill>
              </a:rPr>
              <a:t>.</a:t>
            </a:r>
            <a:r>
              <a:rPr lang="zh-CN" altLang="en-US" sz="2400" b="0" dirty="0">
                <a:solidFill>
                  <a:srgbClr val="000000"/>
                </a:solidFill>
              </a:rPr>
              <a:t>在</a:t>
            </a:r>
            <a:r>
              <a:rPr lang="en-US" altLang="zh-CN" sz="2400" b="0" dirty="0">
                <a:solidFill>
                  <a:srgbClr val="000000"/>
                </a:solidFill>
              </a:rPr>
              <a:t>2A(g)+B(g)</a:t>
            </a:r>
            <a:r>
              <a:rPr lang="en-US" altLang="zh-CN" sz="2400" b="0" dirty="0">
                <a:solidFill>
                  <a:srgbClr val="000000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⇌</a:t>
            </a:r>
            <a:r>
              <a:rPr lang="en-US" altLang="zh-CN" sz="2400" b="0" dirty="0">
                <a:solidFill>
                  <a:srgbClr val="000000"/>
                </a:solidFill>
              </a:rPr>
              <a:t>3C(g)+4D(g)</a:t>
            </a:r>
            <a:r>
              <a:rPr lang="zh-CN" altLang="en-US" sz="2400" b="0" dirty="0">
                <a:solidFill>
                  <a:srgbClr val="000000"/>
                </a:solidFill>
              </a:rPr>
              <a:t>反应中</a:t>
            </a:r>
            <a:r>
              <a:rPr lang="en-US" altLang="zh-CN" sz="2400" b="0" dirty="0">
                <a:solidFill>
                  <a:srgbClr val="000000"/>
                </a:solidFill>
              </a:rPr>
              <a:t>,</a:t>
            </a:r>
            <a:r>
              <a:rPr lang="zh-CN" altLang="en-US" sz="2400" b="0" dirty="0">
                <a:solidFill>
                  <a:srgbClr val="000000"/>
                </a:solidFill>
              </a:rPr>
              <a:t>表示该反应速率最快的</a:t>
            </a:r>
            <a:r>
              <a:rPr lang="zh-CN" altLang="en-US" sz="2400" b="0" dirty="0" smtClean="0">
                <a:solidFill>
                  <a:srgbClr val="000000"/>
                </a:solidFill>
              </a:rPr>
              <a:t>是</a:t>
            </a:r>
            <a:r>
              <a:rPr lang="en-US" altLang="zh-CN" sz="2400" b="0" dirty="0" err="1" smtClean="0">
                <a:solidFill>
                  <a:srgbClr val="000000"/>
                </a:solidFill>
              </a:rPr>
              <a:t>A.</a:t>
            </a:r>
            <a:r>
              <a:rPr lang="en-US" altLang="zh-CN" sz="2400" b="0" i="1" dirty="0" err="1" smtClean="0">
                <a:solidFill>
                  <a:srgbClr val="000000"/>
                </a:solidFill>
              </a:rPr>
              <a:t>v</a:t>
            </a:r>
            <a:r>
              <a:rPr lang="en-US" altLang="zh-CN" sz="2400" b="0" dirty="0" smtClean="0">
                <a:solidFill>
                  <a:srgbClr val="000000"/>
                </a:solidFill>
              </a:rPr>
              <a:t>(A</a:t>
            </a:r>
            <a:r>
              <a:rPr lang="en-US" altLang="zh-CN" sz="2400" b="0" dirty="0">
                <a:solidFill>
                  <a:srgbClr val="000000"/>
                </a:solidFill>
              </a:rPr>
              <a:t>)=0.5 mol·L</a:t>
            </a:r>
            <a:r>
              <a:rPr lang="en-US" altLang="zh-CN" sz="2400" b="0" baseline="30000" dirty="0">
                <a:solidFill>
                  <a:srgbClr val="000000"/>
                </a:solidFill>
              </a:rPr>
              <a:t>-1</a:t>
            </a:r>
            <a:r>
              <a:rPr lang="en-US" altLang="zh-CN" sz="2400" b="0" dirty="0">
                <a:solidFill>
                  <a:srgbClr val="000000"/>
                </a:solidFill>
              </a:rPr>
              <a:t>·s</a:t>
            </a:r>
            <a:r>
              <a:rPr lang="en-US" altLang="zh-CN" sz="2400" b="0" baseline="30000" dirty="0">
                <a:solidFill>
                  <a:srgbClr val="000000"/>
                </a:solidFill>
              </a:rPr>
              <a:t>-1</a:t>
            </a:r>
            <a:endParaRPr lang="en-US" altLang="zh-CN" sz="2400" b="0" dirty="0">
              <a:solidFill>
                <a:srgbClr val="000000"/>
              </a:solidFill>
            </a:endParaRPr>
          </a:p>
          <a:p>
            <a:r>
              <a:rPr lang="en-US" altLang="zh-CN" sz="2400" b="0" dirty="0" err="1">
                <a:solidFill>
                  <a:srgbClr val="000000"/>
                </a:solidFill>
              </a:rPr>
              <a:t>B.</a:t>
            </a:r>
            <a:r>
              <a:rPr lang="en-US" altLang="zh-CN" sz="2400" b="0" i="1" dirty="0" err="1">
                <a:solidFill>
                  <a:srgbClr val="000000"/>
                </a:solidFill>
              </a:rPr>
              <a:t>v</a:t>
            </a:r>
            <a:r>
              <a:rPr lang="en-US" altLang="zh-CN" sz="2400" b="0" dirty="0">
                <a:solidFill>
                  <a:srgbClr val="000000"/>
                </a:solidFill>
              </a:rPr>
              <a:t>(B)=0.3 mol·L</a:t>
            </a:r>
            <a:r>
              <a:rPr lang="en-US" altLang="zh-CN" sz="2400" b="0" baseline="30000" dirty="0">
                <a:solidFill>
                  <a:srgbClr val="000000"/>
                </a:solidFill>
              </a:rPr>
              <a:t>-1</a:t>
            </a:r>
            <a:r>
              <a:rPr lang="en-US" altLang="zh-CN" sz="2400" b="0" dirty="0">
                <a:solidFill>
                  <a:srgbClr val="000000"/>
                </a:solidFill>
              </a:rPr>
              <a:t>·s</a:t>
            </a:r>
            <a:r>
              <a:rPr lang="en-US" altLang="zh-CN" sz="2400" b="0" baseline="30000" dirty="0">
                <a:solidFill>
                  <a:srgbClr val="000000"/>
                </a:solidFill>
              </a:rPr>
              <a:t>-1</a:t>
            </a:r>
            <a:endParaRPr lang="en-US" altLang="zh-CN" sz="2400" b="0" dirty="0">
              <a:solidFill>
                <a:srgbClr val="000000"/>
              </a:solidFill>
            </a:endParaRPr>
          </a:p>
          <a:p>
            <a:r>
              <a:rPr lang="en-US" altLang="zh-CN" sz="2400" b="0" dirty="0" err="1">
                <a:solidFill>
                  <a:srgbClr val="000000"/>
                </a:solidFill>
              </a:rPr>
              <a:t>C.</a:t>
            </a:r>
            <a:r>
              <a:rPr lang="en-US" altLang="zh-CN" sz="2400" b="0" i="1" dirty="0" err="1">
                <a:solidFill>
                  <a:srgbClr val="000000"/>
                </a:solidFill>
              </a:rPr>
              <a:t>v</a:t>
            </a:r>
            <a:r>
              <a:rPr lang="en-US" altLang="zh-CN" sz="2400" b="0" dirty="0">
                <a:solidFill>
                  <a:srgbClr val="000000"/>
                </a:solidFill>
              </a:rPr>
              <a:t>(C)=0.8 mol·L</a:t>
            </a:r>
            <a:r>
              <a:rPr lang="en-US" altLang="zh-CN" sz="2400" b="0" baseline="30000" dirty="0">
                <a:solidFill>
                  <a:srgbClr val="000000"/>
                </a:solidFill>
              </a:rPr>
              <a:t>-1</a:t>
            </a:r>
            <a:r>
              <a:rPr lang="en-US" altLang="zh-CN" sz="2400" b="0" dirty="0">
                <a:solidFill>
                  <a:srgbClr val="000000"/>
                </a:solidFill>
              </a:rPr>
              <a:t>·s</a:t>
            </a:r>
            <a:r>
              <a:rPr lang="en-US" altLang="zh-CN" sz="2400" b="0" baseline="30000" dirty="0">
                <a:solidFill>
                  <a:srgbClr val="000000"/>
                </a:solidFill>
              </a:rPr>
              <a:t>-1</a:t>
            </a:r>
            <a:endParaRPr lang="nl-NL" altLang="zh-CN" sz="2400" b="0" dirty="0">
              <a:solidFill>
                <a:srgbClr val="000000"/>
              </a:solidFill>
            </a:endParaRPr>
          </a:p>
          <a:p>
            <a:r>
              <a:rPr lang="nl-NL" altLang="zh-CN" sz="2400" b="0" dirty="0">
                <a:solidFill>
                  <a:srgbClr val="000000"/>
                </a:solidFill>
              </a:rPr>
              <a:t>D.</a:t>
            </a:r>
            <a:r>
              <a:rPr lang="nl-NL" altLang="zh-CN" sz="2400" b="0" i="1" dirty="0">
                <a:solidFill>
                  <a:srgbClr val="000000"/>
                </a:solidFill>
              </a:rPr>
              <a:t>v</a:t>
            </a:r>
            <a:r>
              <a:rPr lang="nl-NL" altLang="zh-CN" sz="2400" b="0" dirty="0">
                <a:solidFill>
                  <a:srgbClr val="000000"/>
                </a:solidFill>
              </a:rPr>
              <a:t>(D)=1 mol·L</a:t>
            </a:r>
            <a:r>
              <a:rPr lang="nl-NL" altLang="zh-CN" sz="2400" b="0" baseline="30000" dirty="0">
                <a:solidFill>
                  <a:srgbClr val="000000"/>
                </a:solidFill>
              </a:rPr>
              <a:t>-1</a:t>
            </a:r>
            <a:r>
              <a:rPr lang="nl-NL" altLang="zh-CN" sz="2400" b="0" dirty="0">
                <a:solidFill>
                  <a:srgbClr val="000000"/>
                </a:solidFill>
              </a:rPr>
              <a:t>·s</a:t>
            </a:r>
            <a:r>
              <a:rPr lang="nl-NL" altLang="zh-CN" sz="2400" b="0" baseline="30000" dirty="0">
                <a:solidFill>
                  <a:srgbClr val="000000"/>
                </a:solidFill>
              </a:rPr>
              <a:t>-1</a:t>
            </a:r>
            <a:endParaRPr lang="en-US" altLang="zh-CN" sz="2400" b="0" baseline="30000" dirty="0">
              <a:solidFill>
                <a:srgbClr val="000000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9022118" y="699662"/>
            <a:ext cx="364202" cy="6376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0" dirty="0">
                <a:solidFill>
                  <a:srgbClr val="000000"/>
                </a:solidFill>
                <a:ea typeface="楷体_GB2312" pitchFamily="49" charset="-122"/>
              </a:rPr>
              <a:t>B</a:t>
            </a:r>
            <a:endParaRPr lang="zh-CN" altLang="en-US" b="0" dirty="0"/>
          </a:p>
        </p:txBody>
      </p:sp>
      <p:sp>
        <p:nvSpPr>
          <p:cNvPr id="5" name="Text Box 11"/>
          <p:cNvSpPr txBox="1">
            <a:spLocks noChangeArrowheads="1"/>
          </p:cNvSpPr>
          <p:nvPr/>
        </p:nvSpPr>
        <p:spPr bwMode="auto">
          <a:xfrm>
            <a:off x="0" y="0"/>
            <a:ext cx="3483429" cy="553998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en-US" altLang="zh-CN" sz="2000" b="0" dirty="0" smtClean="0">
                <a:solidFill>
                  <a:srgbClr val="000000"/>
                </a:solidFill>
              </a:rPr>
              <a:t>2</a:t>
            </a:r>
            <a:r>
              <a:rPr lang="zh-CN" altLang="en-US" sz="2000" b="0" dirty="0" smtClean="0">
                <a:solidFill>
                  <a:srgbClr val="000000"/>
                </a:solidFill>
              </a:rPr>
              <a:t>化学反应</a:t>
            </a:r>
            <a:r>
              <a:rPr lang="zh-CN" altLang="en-US" sz="2000" b="0" dirty="0">
                <a:solidFill>
                  <a:srgbClr val="000000"/>
                </a:solidFill>
              </a:rPr>
              <a:t>速率</a:t>
            </a:r>
            <a:r>
              <a:rPr lang="zh-CN" altLang="en-US" sz="2000" b="0" dirty="0" smtClean="0">
                <a:solidFill>
                  <a:srgbClr val="000000"/>
                </a:solidFill>
              </a:rPr>
              <a:t>的计算与比较</a:t>
            </a:r>
            <a:endParaRPr lang="en-US" altLang="zh-CN" sz="2000" b="0" dirty="0">
              <a:solidFill>
                <a:srgbClr val="00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表格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283215020"/>
                  </p:ext>
                </p:extLst>
              </p:nvPr>
            </p:nvGraphicFramePr>
            <p:xfrm>
              <a:off x="4447039" y="1523556"/>
              <a:ext cx="4490132" cy="228600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888707"/>
                    <a:gridCol w="3601425"/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sz="2400" b="0" dirty="0" smtClean="0"/>
                            <a:t>容器</a:t>
                          </a:r>
                          <a:endParaRPr lang="zh-CN" altLang="en-US" sz="2400" b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b="0" i="1" dirty="0" smtClean="0">
                              <a:latin typeface="+mn-lt"/>
                            </a:rPr>
                            <a:t>v</a:t>
                          </a:r>
                          <a:r>
                            <a:rPr lang="en-US" altLang="zh-CN" sz="2400" b="0" i="0" dirty="0" smtClean="0">
                              <a:latin typeface="+mn-lt"/>
                            </a:rPr>
                            <a:t>(B)</a:t>
                          </a:r>
                          <a14:m>
                            <m:oMath xmlns:m="http://schemas.openxmlformats.org/officeDocument/2006/math">
                              <m:r>
                                <a:rPr lang="en-US" altLang="zh-CN" sz="2400" b="0" i="0" smtClean="0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sSup>
                                <m:sSupPr>
                                  <m:ctrlPr>
                                    <a:rPr lang="en-US" altLang="zh-CN" sz="2400" b="0" i="1" dirty="0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dirty="0" smtClean="0">
                                      <a:latin typeface="Cambria Math" panose="02040503050406030204" pitchFamily="18" charset="0"/>
                                    </a:rPr>
                                    <m:t>mol</m:t>
                                  </m:r>
                                  <m:r>
                                    <a:rPr lang="en-US" altLang="zh-CN" sz="2400" b="0" i="0" dirty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∙</m:t>
                                  </m:r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dirty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L</m:t>
                                  </m:r>
                                </m:e>
                                <m:sup>
                                  <m:r>
                                    <a:rPr lang="en-US" altLang="zh-CN" sz="2400" b="0" i="0" dirty="0" smtClean="0">
                                      <a:latin typeface="Cambria Math" panose="02040503050406030204" pitchFamily="18" charset="0"/>
                                    </a:rPr>
                                    <m:t>−1</m:t>
                                  </m:r>
                                </m:sup>
                              </m:sSup>
                              <m:r>
                                <a:rPr lang="en-US" altLang="zh-CN" sz="2400" b="0" i="0" dirty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∙</m:t>
                              </m:r>
                              <m:sSup>
                                <m:sSupPr>
                                  <m:ctrlPr>
                                    <a:rPr lang="en-US" altLang="zh-CN" sz="2400" b="0" i="1" dirty="0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dirty="0" smtClean="0">
                                      <a:latin typeface="Cambria Math" panose="02040503050406030204" pitchFamily="18" charset="0"/>
                                    </a:rPr>
                                    <m:t>s</m:t>
                                  </m:r>
                                </m:e>
                                <m:sup>
                                  <m:r>
                                    <a:rPr lang="en-US" altLang="zh-CN" sz="2400" b="0" i="0" dirty="0" smtClean="0">
                                      <a:latin typeface="Cambria Math" panose="02040503050406030204" pitchFamily="18" charset="0"/>
                                    </a:rPr>
                                    <m:t>−1</m:t>
                                  </m:r>
                                </m:sup>
                              </m:sSup>
                            </m:oMath>
                          </a14:m>
                          <a:r>
                            <a:rPr lang="en-US" altLang="zh-CN" sz="2400" b="0" i="0" dirty="0" smtClean="0"/>
                            <a:t>)</a:t>
                          </a:r>
                          <a:endParaRPr lang="zh-CN" altLang="en-US" sz="2400" b="0" i="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altLang="zh-CN" sz="2400" b="0" dirty="0" smtClean="0"/>
                            <a:t>A</a:t>
                          </a:r>
                          <a:endParaRPr lang="zh-CN" altLang="en-US" sz="2400" b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b="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altLang="zh-CN" sz="2400" b="0" dirty="0" smtClean="0"/>
                            <a:t>B</a:t>
                          </a:r>
                          <a:endParaRPr lang="zh-CN" altLang="en-US" sz="2400" b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b="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altLang="zh-CN" sz="2400" b="0" dirty="0" smtClean="0"/>
                            <a:t>C</a:t>
                          </a:r>
                          <a:endParaRPr lang="zh-CN" altLang="en-US" sz="2400" b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b="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altLang="zh-CN" sz="2400" b="0" dirty="0" smtClean="0"/>
                            <a:t>D</a:t>
                          </a:r>
                          <a:endParaRPr lang="zh-CN" altLang="en-US" sz="2400" b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b="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6" name="表格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283215020"/>
                  </p:ext>
                </p:extLst>
              </p:nvPr>
            </p:nvGraphicFramePr>
            <p:xfrm>
              <a:off x="4447039" y="1523556"/>
              <a:ext cx="4490132" cy="228600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888707"/>
                    <a:gridCol w="3601425"/>
                  </a:tblGrid>
                  <a:tr h="457200">
                    <a:tc>
                      <a:txBody>
                        <a:bodyPr/>
                        <a:lstStyle/>
                        <a:p>
                          <a:r>
                            <a:rPr lang="zh-CN" altLang="en-US" sz="2400" b="0" dirty="0" smtClean="0"/>
                            <a:t>容器</a:t>
                          </a:r>
                          <a:endParaRPr lang="zh-CN" altLang="en-US" sz="2400" b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24831" t="-14667" r="-338" b="-432000"/>
                          </a:stretch>
                        </a:blipFill>
                      </a:tcPr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r>
                            <a:rPr lang="en-US" altLang="zh-CN" sz="2400" b="0" dirty="0" smtClean="0"/>
                            <a:t>A</a:t>
                          </a:r>
                          <a:endParaRPr lang="zh-CN" altLang="en-US" sz="2400" b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b="0" dirty="0"/>
                        </a:p>
                      </a:txBody>
                      <a:tcPr/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r>
                            <a:rPr lang="en-US" altLang="zh-CN" sz="2400" b="0" dirty="0" smtClean="0"/>
                            <a:t>B</a:t>
                          </a:r>
                          <a:endParaRPr lang="zh-CN" altLang="en-US" sz="2400" b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b="0" dirty="0"/>
                        </a:p>
                      </a:txBody>
                      <a:tcPr/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r>
                            <a:rPr lang="en-US" altLang="zh-CN" sz="2400" b="0" dirty="0" smtClean="0"/>
                            <a:t>C</a:t>
                          </a:r>
                          <a:endParaRPr lang="zh-CN" altLang="en-US" sz="2400" b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b="0" dirty="0"/>
                        </a:p>
                      </a:txBody>
                      <a:tcPr/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r>
                            <a:rPr lang="en-US" altLang="zh-CN" sz="2400" b="0" dirty="0" smtClean="0"/>
                            <a:t>D</a:t>
                          </a:r>
                          <a:endParaRPr lang="zh-CN" altLang="en-US" sz="2400" b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b="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sp>
        <p:nvSpPr>
          <p:cNvPr id="7" name="文本框 6"/>
          <p:cNvSpPr txBox="1"/>
          <p:nvPr/>
        </p:nvSpPr>
        <p:spPr>
          <a:xfrm>
            <a:off x="5489233" y="1827353"/>
            <a:ext cx="10421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0" dirty="0" smtClean="0"/>
              <a:t>0.25</a:t>
            </a:r>
            <a:endParaRPr lang="zh-CN" altLang="en-US" sz="2400" b="0" dirty="0"/>
          </a:p>
        </p:txBody>
      </p:sp>
      <p:sp>
        <p:nvSpPr>
          <p:cNvPr id="8" name="文本框 7"/>
          <p:cNvSpPr txBox="1"/>
          <p:nvPr/>
        </p:nvSpPr>
        <p:spPr>
          <a:xfrm>
            <a:off x="5489233" y="2343390"/>
            <a:ext cx="14094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0" dirty="0" smtClean="0"/>
              <a:t>0.3</a:t>
            </a:r>
            <a:endParaRPr lang="zh-CN" altLang="en-US" sz="2400" b="0" dirty="0"/>
          </a:p>
        </p:txBody>
      </p:sp>
      <p:sp>
        <p:nvSpPr>
          <p:cNvPr id="9" name="文本框 8"/>
          <p:cNvSpPr txBox="1"/>
          <p:nvPr/>
        </p:nvSpPr>
        <p:spPr>
          <a:xfrm>
            <a:off x="5489233" y="2777481"/>
            <a:ext cx="1206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0" dirty="0" smtClean="0"/>
              <a:t>0.267</a:t>
            </a:r>
            <a:endParaRPr lang="zh-CN" altLang="en-US" sz="2400" b="0" dirty="0"/>
          </a:p>
        </p:txBody>
      </p:sp>
      <p:sp>
        <p:nvSpPr>
          <p:cNvPr id="10" name="文本框 9"/>
          <p:cNvSpPr txBox="1"/>
          <p:nvPr/>
        </p:nvSpPr>
        <p:spPr>
          <a:xfrm>
            <a:off x="5489233" y="3233957"/>
            <a:ext cx="1206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0" dirty="0" smtClean="0"/>
              <a:t>0.25</a:t>
            </a:r>
            <a:endParaRPr lang="zh-CN" altLang="en-US" sz="2400" b="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文本框 3"/>
              <p:cNvSpPr txBox="1"/>
              <p:nvPr/>
            </p:nvSpPr>
            <p:spPr>
              <a:xfrm>
                <a:off x="4142015" y="3949958"/>
                <a:ext cx="4778828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2400" b="0" i="1" smtClean="0">
                          <a:latin typeface="Cambria Math" panose="02040503050406030204" pitchFamily="18" charset="0"/>
                        </a:rPr>
                        <m:t>𝑣</m:t>
                      </m:r>
                      <m:d>
                        <m:d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B</m:t>
                          </m:r>
                        </m:e>
                      </m:d>
                      <m:r>
                        <a:rPr lang="en-US" altLang="zh-CN" sz="2400" b="0" i="1" smtClean="0">
                          <a:latin typeface="Cambria Math" panose="02040503050406030204" pitchFamily="18" charset="0"/>
                        </a:rPr>
                        <m:t>&gt;</m:t>
                      </m:r>
                      <m:r>
                        <a:rPr lang="en-US" altLang="zh-CN" sz="2400" b="0" i="1" smtClean="0">
                          <a:latin typeface="Cambria Math" panose="02040503050406030204" pitchFamily="18" charset="0"/>
                        </a:rPr>
                        <m:t>𝑣</m:t>
                      </m:r>
                      <m:d>
                        <m:d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C</m:t>
                          </m:r>
                        </m:e>
                      </m:d>
                      <m:r>
                        <a:rPr lang="en-US" altLang="zh-CN" sz="2400" b="0" i="1" smtClean="0">
                          <a:latin typeface="Cambria Math" panose="02040503050406030204" pitchFamily="18" charset="0"/>
                        </a:rPr>
                        <m:t>&gt;</m:t>
                      </m:r>
                      <m:r>
                        <a:rPr lang="en-US" altLang="zh-CN" sz="2400" b="0" i="1" smtClean="0">
                          <a:latin typeface="Cambria Math" panose="02040503050406030204" pitchFamily="18" charset="0"/>
                        </a:rPr>
                        <m:t>𝑣</m:t>
                      </m:r>
                      <m:d>
                        <m:d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A</m:t>
                          </m:r>
                        </m:e>
                      </m:d>
                      <m:r>
                        <a:rPr lang="en-US" altLang="zh-CN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altLang="zh-CN" sz="2400" b="0" i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en-US" altLang="zh-CN" sz="2400" b="0" i="1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US" altLang="zh-CN" sz="2400" b="0" i="0" smtClean="0">
                          <a:latin typeface="Cambria Math" panose="02040503050406030204" pitchFamily="18" charset="0"/>
                        </a:rPr>
                        <m:t>D</m:t>
                      </m:r>
                      <m:r>
                        <a:rPr lang="en-US" altLang="zh-CN" sz="2400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zh-CN" altLang="en-US" sz="2400" b="0" dirty="0"/>
              </a:p>
            </p:txBody>
          </p:sp>
        </mc:Choice>
        <mc:Fallback xmlns="">
          <p:sp>
            <p:nvSpPr>
              <p:cNvPr id="4" name="文本框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42015" y="3949958"/>
                <a:ext cx="4778828" cy="646331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9154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  <p:bldP spid="9" grpId="0"/>
      <p:bldP spid="10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266690" name="Text Box 2"/>
              <p:cNvSpPr txBox="1">
                <a:spLocks noChangeArrowheads="1"/>
              </p:cNvSpPr>
              <p:nvPr/>
            </p:nvSpPr>
            <p:spPr bwMode="auto">
              <a:xfrm>
                <a:off x="441097" y="619313"/>
                <a:ext cx="7358743" cy="451136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>
                  <a:lnSpc>
                    <a:spcPct val="140000"/>
                  </a:lnSpc>
                </a:pPr>
                <a:r>
                  <a:rPr lang="en-US" altLang="zh-CN" sz="2400" b="0" dirty="0" smtClean="0">
                    <a:solidFill>
                      <a:srgbClr val="000000"/>
                    </a:solidFill>
                  </a:rPr>
                  <a:t>(</a:t>
                </a:r>
                <a:r>
                  <a:rPr lang="en-US" altLang="zh-CN" sz="2400" b="0" dirty="0">
                    <a:solidFill>
                      <a:srgbClr val="000000"/>
                    </a:solidFill>
                  </a:rPr>
                  <a:t>1)</a:t>
                </a:r>
                <a:r>
                  <a:rPr lang="zh-CN" altLang="en-US" sz="2400" b="0" dirty="0">
                    <a:solidFill>
                      <a:srgbClr val="000000"/>
                    </a:solidFill>
                  </a:rPr>
                  <a:t>公式法。</a:t>
                </a:r>
              </a:p>
              <a:p>
                <a:pPr>
                  <a:lnSpc>
                    <a:spcPct val="140000"/>
                  </a:lnSpc>
                </a:pPr>
                <a:r>
                  <a:rPr lang="zh-CN" altLang="en-US" sz="2400" b="0" dirty="0" smtClean="0">
                    <a:solidFill>
                      <a:srgbClr val="000000"/>
                    </a:solidFill>
                  </a:rPr>
                  <a:t>速率公式 </a:t>
                </a:r>
                <a14:m>
                  <m:oMath xmlns:m="http://schemas.openxmlformats.org/officeDocument/2006/math">
                    <m:r>
                      <a:rPr lang="en-US" altLang="zh-CN" sz="2400" b="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𝑣</m:t>
                    </m:r>
                    <m:d>
                      <m:dPr>
                        <m:ctrlPr>
                          <a:rPr lang="en-US" altLang="zh-CN" sz="24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A</m:t>
                        </m:r>
                      </m:e>
                    </m:d>
                    <m:r>
                      <a:rPr lang="en-US" altLang="zh-CN" sz="2400" b="0" i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altLang="zh-CN" sz="24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en-US" altLang="zh-CN" sz="24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</m:t>
                        </m:r>
                        <m:r>
                          <a:rPr lang="en-US" altLang="zh-CN" sz="24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</m:t>
                        </m:r>
                        <m:r>
                          <a:rPr lang="en-US" altLang="zh-CN" sz="24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𝐴</m:t>
                        </m:r>
                        <m:r>
                          <a:rPr lang="en-US" altLang="zh-CN" sz="24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)</m:t>
                        </m:r>
                      </m:num>
                      <m:den>
                        <m:r>
                          <a:rPr lang="en-US" altLang="zh-CN" sz="24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∆(</m:t>
                        </m:r>
                        <m:r>
                          <a:rPr lang="en-US" altLang="zh-CN" sz="24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  <m:r>
                          <a:rPr lang="en-US" altLang="zh-CN" sz="24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)</m:t>
                        </m:r>
                      </m:den>
                    </m:f>
                    <m:r>
                      <a:rPr lang="en-US" altLang="zh-CN" sz="2400" b="0" i="1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altLang="zh-CN" sz="24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en-US" altLang="zh-CN" sz="24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𝑛</m:t>
                        </m:r>
                        <m:r>
                          <a:rPr lang="en-US" altLang="zh-CN" sz="24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</m:t>
                        </m:r>
                        <m:r>
                          <a:rPr lang="en-US" altLang="zh-CN" sz="24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𝐴</m:t>
                        </m:r>
                        <m:r>
                          <a:rPr lang="en-US" altLang="zh-CN" sz="24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)</m:t>
                        </m:r>
                      </m:num>
                      <m:den>
                        <m:sSub>
                          <m:sSubPr>
                            <m:ctrlPr>
                              <a:rPr lang="en-US" altLang="zh-CN" sz="2400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400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altLang="zh-CN" sz="2400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𝑎𝑞</m:t>
                            </m:r>
                          </m:sub>
                        </m:sSub>
                        <m:r>
                          <a:rPr lang="en-US" altLang="zh-CN" sz="24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∙∆(</m:t>
                        </m:r>
                        <m:r>
                          <a:rPr lang="en-US" altLang="zh-CN" sz="24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  <m:r>
                          <a:rPr lang="en-US" altLang="zh-CN" sz="24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)</m:t>
                        </m:r>
                      </m:den>
                    </m:f>
                  </m:oMath>
                </a14:m>
                <a:r>
                  <a:rPr lang="zh-CN" altLang="en-US" sz="2400" b="0" dirty="0" smtClean="0">
                    <a:solidFill>
                      <a:srgbClr val="000000"/>
                    </a:solidFill>
                  </a:rPr>
                  <a:t>    </a:t>
                </a:r>
                <a:endParaRPr lang="en-US" altLang="zh-CN" sz="2400" b="0" dirty="0" smtClean="0">
                  <a:solidFill>
                    <a:srgbClr val="000000"/>
                  </a:solidFill>
                </a:endParaRPr>
              </a:p>
              <a:p>
                <a:pPr>
                  <a:lnSpc>
                    <a:spcPct val="140000"/>
                  </a:lnSpc>
                </a:pPr>
                <a:r>
                  <a:rPr lang="zh-CN" altLang="en-US" sz="2400" b="0" dirty="0" smtClean="0">
                    <a:solidFill>
                      <a:srgbClr val="000000"/>
                    </a:solidFill>
                  </a:rPr>
                  <a:t>转化率公式</a:t>
                </a:r>
                <a14:m>
                  <m:oMath xmlns:m="http://schemas.openxmlformats.org/officeDocument/2006/math">
                    <m:r>
                      <a:rPr lang="zh-CN" altLang="en-US" sz="2400" b="0" i="1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𝛼</m:t>
                    </m:r>
                    <m:d>
                      <m:dPr>
                        <m:ctrlPr>
                          <a:rPr lang="en-US" altLang="zh-CN" sz="24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CN" sz="24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</m:d>
                    <m:r>
                      <a:rPr lang="en-US" altLang="zh-CN" sz="2400" b="0" i="1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zh-CN" altLang="en-US" sz="2400" b="0" dirty="0" smtClean="0">
                    <a:solidFill>
                      <a:srgbClr val="000000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en-US" altLang="zh-CN" sz="24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𝑛</m:t>
                        </m:r>
                        <m:r>
                          <a:rPr lang="en-US" altLang="zh-CN" sz="24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</m:t>
                        </m:r>
                        <m:r>
                          <a:rPr lang="en-US" altLang="zh-CN" sz="24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𝐴</m:t>
                        </m:r>
                        <m:r>
                          <a:rPr lang="en-US" altLang="zh-CN" sz="24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)</m:t>
                        </m:r>
                      </m:num>
                      <m:den>
                        <m:sSub>
                          <m:sSubPr>
                            <m:ctrlPr>
                              <a:rPr lang="en-US" altLang="zh-CN" sz="2400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400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𝑛</m:t>
                            </m:r>
                          </m:e>
                          <m:sub>
                            <m:r>
                              <a:rPr lang="en-US" altLang="zh-CN" sz="2400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en-US" altLang="zh-CN" sz="24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altLang="zh-CN" sz="24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n-US" altLang="zh-CN" sz="24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)</m:t>
                        </m:r>
                      </m:den>
                    </m:f>
                    <m:r>
                      <a:rPr lang="en-US" altLang="zh-CN" sz="2400" b="0" i="1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×100</m:t>
                    </m:r>
                    <m:r>
                      <a:rPr lang="en-US" altLang="zh-CN" sz="2400" b="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en-US" altLang="zh-CN" sz="2400" b="0" dirty="0" smtClean="0">
                    <a:solidFill>
                      <a:srgbClr val="000000"/>
                    </a:solidFill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en-US" altLang="zh-CN" sz="24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</m:t>
                        </m:r>
                        <m:r>
                          <a:rPr lang="en-US" altLang="zh-CN" sz="24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</m:t>
                        </m:r>
                        <m:r>
                          <a:rPr lang="en-US" altLang="zh-CN" sz="24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𝐴</m:t>
                        </m:r>
                        <m:r>
                          <a:rPr lang="en-US" altLang="zh-CN" sz="24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)</m:t>
                        </m:r>
                      </m:num>
                      <m:den>
                        <m:sSub>
                          <m:sSubPr>
                            <m:ctrlPr>
                              <a:rPr lang="en-US" altLang="zh-CN" sz="2400" b="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400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𝑐</m:t>
                            </m:r>
                          </m:e>
                          <m:sub>
                            <m:r>
                              <a:rPr lang="en-US" altLang="zh-CN" sz="2400" b="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en-US" altLang="zh-CN" sz="24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altLang="zh-CN" sz="24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n-US" altLang="zh-CN" sz="2400" b="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)</m:t>
                        </m:r>
                      </m:den>
                    </m:f>
                    <m:r>
                      <a:rPr lang="en-US" altLang="zh-CN" sz="2400" b="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×100%</m:t>
                    </m:r>
                  </m:oMath>
                </a14:m>
                <a:endParaRPr lang="zh-CN" altLang="en-US" sz="2400" b="0" dirty="0">
                  <a:solidFill>
                    <a:srgbClr val="000000"/>
                  </a:solidFill>
                </a:endParaRPr>
              </a:p>
              <a:p>
                <a:pPr>
                  <a:lnSpc>
                    <a:spcPct val="190000"/>
                  </a:lnSpc>
                </a:pPr>
                <a:r>
                  <a:rPr lang="en-US" altLang="zh-CN" sz="2400" b="0" dirty="0">
                    <a:solidFill>
                      <a:srgbClr val="000000"/>
                    </a:solidFill>
                  </a:rPr>
                  <a:t>(2)“</a:t>
                </a:r>
                <a:r>
                  <a:rPr lang="zh-CN" altLang="en-US" sz="2400" b="0" dirty="0">
                    <a:solidFill>
                      <a:srgbClr val="FF0000"/>
                    </a:solidFill>
                  </a:rPr>
                  <a:t>三段式</a:t>
                </a:r>
                <a:r>
                  <a:rPr lang="zh-CN" altLang="en-US" sz="2400" b="0" dirty="0">
                    <a:solidFill>
                      <a:srgbClr val="000000"/>
                    </a:solidFill>
                  </a:rPr>
                  <a:t>”法。</a:t>
                </a:r>
              </a:p>
              <a:p>
                <a:pPr>
                  <a:lnSpc>
                    <a:spcPct val="140000"/>
                  </a:lnSpc>
                </a:pPr>
                <a:r>
                  <a:rPr lang="zh-CN" altLang="en-US" sz="2400" b="0" dirty="0">
                    <a:solidFill>
                      <a:srgbClr val="000000"/>
                    </a:solidFill>
                  </a:rPr>
                  <a:t>①写出有关反应的化学方程式。</a:t>
                </a:r>
              </a:p>
              <a:p>
                <a:pPr>
                  <a:lnSpc>
                    <a:spcPct val="140000"/>
                  </a:lnSpc>
                </a:pPr>
                <a:r>
                  <a:rPr lang="zh-CN" altLang="en-US" sz="2400" b="0" dirty="0">
                    <a:solidFill>
                      <a:srgbClr val="000000"/>
                    </a:solidFill>
                  </a:rPr>
                  <a:t>②找出各物质的起始量、转化量、某时刻量。</a:t>
                </a:r>
              </a:p>
              <a:p>
                <a:pPr>
                  <a:lnSpc>
                    <a:spcPct val="140000"/>
                  </a:lnSpc>
                </a:pPr>
                <a:r>
                  <a:rPr lang="zh-CN" altLang="en-US" sz="2400" b="0" dirty="0">
                    <a:solidFill>
                      <a:srgbClr val="000000"/>
                    </a:solidFill>
                  </a:rPr>
                  <a:t>③根据已知条件列方程式计算。</a:t>
                </a:r>
              </a:p>
            </p:txBody>
          </p:sp>
        </mc:Choice>
        <mc:Fallback xmlns="">
          <p:sp>
            <p:nvSpPr>
              <p:cNvPr id="1266690" name="Text 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41097" y="619313"/>
                <a:ext cx="7358743" cy="4511363"/>
              </a:xfrm>
              <a:prstGeom prst="rect">
                <a:avLst/>
              </a:prstGeom>
              <a:blipFill rotWithShape="0">
                <a:blip r:embed="rId2"/>
                <a:stretch>
                  <a:fillRect l="-1242" b="-1351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 Box 11"/>
          <p:cNvSpPr txBox="1">
            <a:spLocks noChangeArrowheads="1"/>
          </p:cNvSpPr>
          <p:nvPr/>
        </p:nvSpPr>
        <p:spPr bwMode="auto">
          <a:xfrm>
            <a:off x="0" y="0"/>
            <a:ext cx="3483429" cy="553998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en-US" altLang="zh-CN" sz="2000" b="0" dirty="0" smtClean="0">
                <a:solidFill>
                  <a:srgbClr val="000000"/>
                </a:solidFill>
              </a:rPr>
              <a:t>2</a:t>
            </a:r>
            <a:r>
              <a:rPr lang="zh-CN" altLang="en-US" sz="2000" b="0" dirty="0" smtClean="0">
                <a:solidFill>
                  <a:srgbClr val="000000"/>
                </a:solidFill>
              </a:rPr>
              <a:t>化学反应</a:t>
            </a:r>
            <a:r>
              <a:rPr lang="zh-CN" altLang="en-US" sz="2000" b="0" dirty="0">
                <a:solidFill>
                  <a:srgbClr val="000000"/>
                </a:solidFill>
              </a:rPr>
              <a:t>速率</a:t>
            </a:r>
            <a:r>
              <a:rPr lang="zh-CN" altLang="en-US" sz="2000" b="0" dirty="0" smtClean="0">
                <a:solidFill>
                  <a:srgbClr val="000000"/>
                </a:solidFill>
              </a:rPr>
              <a:t>的计算与比较</a:t>
            </a:r>
            <a:endParaRPr lang="en-US" altLang="zh-CN" sz="2000" b="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414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1026" name="Text Box 2"/>
          <p:cNvSpPr txBox="1">
            <a:spLocks noChangeArrowheads="1"/>
          </p:cNvSpPr>
          <p:nvPr/>
        </p:nvSpPr>
        <p:spPr bwMode="auto">
          <a:xfrm>
            <a:off x="354011" y="158069"/>
            <a:ext cx="9584645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2000" b="0" dirty="0" smtClean="0">
                <a:solidFill>
                  <a:srgbClr val="000000"/>
                </a:solidFill>
              </a:rPr>
              <a:t>例</a:t>
            </a:r>
            <a:r>
              <a:rPr lang="en-US" altLang="zh-CN" sz="2000" b="0" dirty="0">
                <a:solidFill>
                  <a:srgbClr val="000000"/>
                </a:solidFill>
              </a:rPr>
              <a:t>6</a:t>
            </a:r>
            <a:r>
              <a:rPr lang="en-US" altLang="zh-CN" sz="2000" b="0" dirty="0" smtClean="0">
                <a:solidFill>
                  <a:srgbClr val="000000"/>
                </a:solidFill>
              </a:rPr>
              <a:t>.</a:t>
            </a:r>
            <a:r>
              <a:rPr lang="zh-CN" altLang="en-US" sz="2000" b="0" dirty="0">
                <a:solidFill>
                  <a:srgbClr val="000000"/>
                </a:solidFill>
              </a:rPr>
              <a:t>一定条件下在一容积恒为</a:t>
            </a:r>
            <a:r>
              <a:rPr lang="en-US" altLang="zh-CN" sz="2000" b="0" dirty="0">
                <a:solidFill>
                  <a:srgbClr val="000000"/>
                </a:solidFill>
              </a:rPr>
              <a:t>2 L</a:t>
            </a:r>
            <a:r>
              <a:rPr lang="zh-CN" altLang="en-US" sz="2000" b="0" dirty="0">
                <a:solidFill>
                  <a:srgbClr val="000000"/>
                </a:solidFill>
              </a:rPr>
              <a:t>的容器内发生反应</a:t>
            </a:r>
            <a:r>
              <a:rPr lang="en-US" altLang="zh-CN" sz="2000" b="0" dirty="0" smtClean="0">
                <a:solidFill>
                  <a:srgbClr val="000000"/>
                </a:solidFill>
              </a:rPr>
              <a:t>:</a:t>
            </a:r>
          </a:p>
          <a:p>
            <a:r>
              <a:rPr lang="en-US" altLang="zh-CN" sz="2000" b="0" dirty="0" smtClean="0">
                <a:solidFill>
                  <a:srgbClr val="000000"/>
                </a:solidFill>
              </a:rPr>
              <a:t>2A(g</a:t>
            </a:r>
            <a:r>
              <a:rPr lang="en-US" altLang="zh-CN" sz="2000" b="0" dirty="0">
                <a:solidFill>
                  <a:srgbClr val="000000"/>
                </a:solidFill>
              </a:rPr>
              <a:t>)+B(g)</a:t>
            </a:r>
            <a:r>
              <a:rPr lang="en-US" altLang="zh-CN" sz="2000" b="0" dirty="0">
                <a:solidFill>
                  <a:srgbClr val="000000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⇌</a:t>
            </a:r>
            <a:r>
              <a:rPr lang="en-US" altLang="zh-CN" sz="2000" b="0" dirty="0">
                <a:solidFill>
                  <a:srgbClr val="000000"/>
                </a:solidFill>
              </a:rPr>
              <a:t>2C(g),</a:t>
            </a:r>
            <a:r>
              <a:rPr lang="zh-CN" altLang="en-US" sz="2000" b="0" dirty="0">
                <a:solidFill>
                  <a:srgbClr val="000000"/>
                </a:solidFill>
              </a:rPr>
              <a:t>已知起始投入</a:t>
            </a:r>
            <a:r>
              <a:rPr lang="en-US" altLang="zh-CN" sz="2000" b="0" dirty="0">
                <a:solidFill>
                  <a:srgbClr val="000000"/>
                </a:solidFill>
              </a:rPr>
              <a:t>4 mol A(g)</a:t>
            </a:r>
            <a:r>
              <a:rPr lang="zh-CN" altLang="en-US" sz="2000" b="0" dirty="0">
                <a:solidFill>
                  <a:srgbClr val="000000"/>
                </a:solidFill>
              </a:rPr>
              <a:t>和</a:t>
            </a:r>
            <a:r>
              <a:rPr lang="en-US" altLang="zh-CN" sz="2000" b="0" dirty="0">
                <a:solidFill>
                  <a:srgbClr val="000000"/>
                </a:solidFill>
              </a:rPr>
              <a:t>2 mol B(g),</a:t>
            </a:r>
            <a:r>
              <a:rPr lang="zh-CN" altLang="en-US" sz="2000" b="0" dirty="0">
                <a:solidFill>
                  <a:srgbClr val="000000"/>
                </a:solidFill>
              </a:rPr>
              <a:t>经</a:t>
            </a:r>
            <a:r>
              <a:rPr lang="en-US" altLang="zh-CN" sz="2000" b="0" dirty="0">
                <a:solidFill>
                  <a:srgbClr val="000000"/>
                </a:solidFill>
              </a:rPr>
              <a:t>2 s</a:t>
            </a:r>
            <a:r>
              <a:rPr lang="zh-CN" altLang="en-US" sz="2000" b="0" dirty="0">
                <a:solidFill>
                  <a:srgbClr val="000000"/>
                </a:solidFill>
              </a:rPr>
              <a:t>后测得</a:t>
            </a:r>
            <a:r>
              <a:rPr lang="en-US" altLang="zh-CN" sz="2000" b="0" dirty="0">
                <a:solidFill>
                  <a:srgbClr val="000000"/>
                </a:solidFill>
              </a:rPr>
              <a:t>C</a:t>
            </a:r>
            <a:r>
              <a:rPr lang="zh-CN" altLang="en-US" sz="2000" b="0" dirty="0">
                <a:solidFill>
                  <a:srgbClr val="000000"/>
                </a:solidFill>
              </a:rPr>
              <a:t>的浓度为</a:t>
            </a:r>
            <a:r>
              <a:rPr lang="en-US" altLang="zh-CN" sz="2000" b="0" dirty="0">
                <a:solidFill>
                  <a:srgbClr val="000000"/>
                </a:solidFill>
              </a:rPr>
              <a:t>0.6 mol·L</a:t>
            </a:r>
            <a:r>
              <a:rPr lang="en-US" altLang="zh-CN" sz="2000" b="0" baseline="30000" dirty="0">
                <a:solidFill>
                  <a:srgbClr val="000000"/>
                </a:solidFill>
              </a:rPr>
              <a:t>-1</a:t>
            </a:r>
            <a:r>
              <a:rPr lang="en-US" altLang="zh-CN" sz="2000" b="0" dirty="0">
                <a:solidFill>
                  <a:srgbClr val="000000"/>
                </a:solidFill>
              </a:rPr>
              <a:t>,</a:t>
            </a:r>
            <a:r>
              <a:rPr lang="zh-CN" altLang="en-US" sz="2000" b="0" dirty="0">
                <a:solidFill>
                  <a:srgbClr val="000000"/>
                </a:solidFill>
              </a:rPr>
              <a:t>并且</a:t>
            </a:r>
            <a:r>
              <a:rPr lang="en-US" altLang="zh-CN" sz="2000" b="0" dirty="0">
                <a:solidFill>
                  <a:srgbClr val="000000"/>
                </a:solidFill>
              </a:rPr>
              <a:t>2 s</a:t>
            </a:r>
            <a:r>
              <a:rPr lang="zh-CN" altLang="en-US" sz="2000" b="0" dirty="0">
                <a:solidFill>
                  <a:srgbClr val="000000"/>
                </a:solidFill>
              </a:rPr>
              <a:t>后各组分浓度不再改变。下列说法正确的是</a:t>
            </a:r>
            <a:endParaRPr lang="en-US" altLang="zh-CN" sz="2000" b="0" dirty="0">
              <a:solidFill>
                <a:srgbClr val="000000"/>
              </a:solidFill>
            </a:endParaRP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354011" y="1610658"/>
            <a:ext cx="9274175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2000" b="0" dirty="0">
                <a:solidFill>
                  <a:srgbClr val="000000"/>
                </a:solidFill>
              </a:rPr>
              <a:t>A.2 s</a:t>
            </a:r>
            <a:r>
              <a:rPr lang="zh-CN" altLang="en-US" sz="2000" b="0" dirty="0">
                <a:solidFill>
                  <a:srgbClr val="000000"/>
                </a:solidFill>
              </a:rPr>
              <a:t>内用物质</a:t>
            </a:r>
            <a:r>
              <a:rPr lang="en-US" altLang="zh-CN" sz="2000" b="0" dirty="0">
                <a:solidFill>
                  <a:srgbClr val="000000"/>
                </a:solidFill>
              </a:rPr>
              <a:t>A</a:t>
            </a:r>
            <a:r>
              <a:rPr lang="zh-CN" altLang="en-US" sz="2000" b="0" dirty="0">
                <a:solidFill>
                  <a:srgbClr val="000000"/>
                </a:solidFill>
              </a:rPr>
              <a:t>表示的平均反应速率为</a:t>
            </a:r>
            <a:r>
              <a:rPr lang="en-US" altLang="zh-CN" sz="2000" b="0" dirty="0">
                <a:solidFill>
                  <a:srgbClr val="000000"/>
                </a:solidFill>
              </a:rPr>
              <a:t>0.3 mol·L</a:t>
            </a:r>
            <a:r>
              <a:rPr lang="en-US" altLang="zh-CN" sz="2000" b="0" baseline="30000" dirty="0">
                <a:solidFill>
                  <a:srgbClr val="000000"/>
                </a:solidFill>
              </a:rPr>
              <a:t>-1</a:t>
            </a:r>
            <a:r>
              <a:rPr lang="en-US" altLang="zh-CN" sz="2000" b="0" dirty="0">
                <a:solidFill>
                  <a:srgbClr val="000000"/>
                </a:solidFill>
              </a:rPr>
              <a:t>·s</a:t>
            </a:r>
            <a:r>
              <a:rPr lang="en-US" altLang="zh-CN" sz="2000" b="0" baseline="30000" dirty="0">
                <a:solidFill>
                  <a:srgbClr val="000000"/>
                </a:solidFill>
              </a:rPr>
              <a:t>-1</a:t>
            </a:r>
            <a:endParaRPr lang="en-US" altLang="zh-CN" sz="2000" b="0" dirty="0">
              <a:solidFill>
                <a:srgbClr val="000000"/>
              </a:solidFill>
            </a:endParaRPr>
          </a:p>
          <a:p>
            <a:r>
              <a:rPr lang="en-US" altLang="zh-CN" sz="2000" b="0" dirty="0">
                <a:solidFill>
                  <a:srgbClr val="000000"/>
                </a:solidFill>
              </a:rPr>
              <a:t>B.2 s</a:t>
            </a:r>
            <a:r>
              <a:rPr lang="zh-CN" altLang="en-US" sz="2000" b="0" dirty="0">
                <a:solidFill>
                  <a:srgbClr val="000000"/>
                </a:solidFill>
              </a:rPr>
              <a:t>内用物质</a:t>
            </a:r>
            <a:r>
              <a:rPr lang="en-US" altLang="zh-CN" sz="2000" b="0" dirty="0">
                <a:solidFill>
                  <a:srgbClr val="000000"/>
                </a:solidFill>
              </a:rPr>
              <a:t>B</a:t>
            </a:r>
            <a:r>
              <a:rPr lang="zh-CN" altLang="en-US" sz="2000" b="0" dirty="0">
                <a:solidFill>
                  <a:srgbClr val="000000"/>
                </a:solidFill>
              </a:rPr>
              <a:t>表示的平均反应速率为</a:t>
            </a:r>
            <a:r>
              <a:rPr lang="en-US" altLang="zh-CN" sz="2000" b="0" dirty="0">
                <a:solidFill>
                  <a:srgbClr val="000000"/>
                </a:solidFill>
              </a:rPr>
              <a:t>0.6 mol·L</a:t>
            </a:r>
            <a:r>
              <a:rPr lang="en-US" altLang="zh-CN" sz="2000" b="0" baseline="30000" dirty="0">
                <a:solidFill>
                  <a:srgbClr val="000000"/>
                </a:solidFill>
              </a:rPr>
              <a:t>-1</a:t>
            </a:r>
            <a:r>
              <a:rPr lang="en-US" altLang="zh-CN" sz="2000" b="0" dirty="0">
                <a:solidFill>
                  <a:srgbClr val="000000"/>
                </a:solidFill>
              </a:rPr>
              <a:t>·s</a:t>
            </a:r>
            <a:r>
              <a:rPr lang="en-US" altLang="zh-CN" sz="2000" b="0" baseline="30000" dirty="0">
                <a:solidFill>
                  <a:srgbClr val="000000"/>
                </a:solidFill>
              </a:rPr>
              <a:t>-1</a:t>
            </a:r>
            <a:endParaRPr lang="en-US" altLang="zh-CN" sz="2000" b="0" dirty="0">
              <a:solidFill>
                <a:srgbClr val="000000"/>
              </a:solidFill>
            </a:endParaRPr>
          </a:p>
          <a:p>
            <a:r>
              <a:rPr lang="en-US" altLang="zh-CN" sz="2000" b="0" dirty="0">
                <a:solidFill>
                  <a:srgbClr val="000000"/>
                </a:solidFill>
              </a:rPr>
              <a:t>C.2 s</a:t>
            </a:r>
            <a:r>
              <a:rPr lang="zh-CN" altLang="en-US" sz="2000" b="0" dirty="0">
                <a:solidFill>
                  <a:srgbClr val="000000"/>
                </a:solidFill>
              </a:rPr>
              <a:t>后反应物</a:t>
            </a:r>
            <a:r>
              <a:rPr lang="en-US" altLang="zh-CN" sz="2000" b="0" dirty="0">
                <a:solidFill>
                  <a:srgbClr val="000000"/>
                </a:solidFill>
              </a:rPr>
              <a:t>A</a:t>
            </a:r>
            <a:r>
              <a:rPr lang="zh-CN" altLang="en-US" sz="2000" b="0" dirty="0">
                <a:solidFill>
                  <a:srgbClr val="000000"/>
                </a:solidFill>
              </a:rPr>
              <a:t>和</a:t>
            </a:r>
            <a:r>
              <a:rPr lang="en-US" altLang="zh-CN" sz="2000" b="0" dirty="0">
                <a:solidFill>
                  <a:srgbClr val="000000"/>
                </a:solidFill>
              </a:rPr>
              <a:t>B</a:t>
            </a:r>
            <a:r>
              <a:rPr lang="zh-CN" altLang="en-US" sz="2000" b="0" dirty="0">
                <a:solidFill>
                  <a:srgbClr val="000000"/>
                </a:solidFill>
              </a:rPr>
              <a:t>完全转化为</a:t>
            </a:r>
            <a:r>
              <a:rPr lang="en-US" altLang="zh-CN" sz="2000" b="0" dirty="0">
                <a:solidFill>
                  <a:srgbClr val="000000"/>
                </a:solidFill>
              </a:rPr>
              <a:t>C</a:t>
            </a:r>
          </a:p>
          <a:p>
            <a:r>
              <a:rPr lang="en-US" altLang="zh-CN" sz="2000" b="0" dirty="0">
                <a:solidFill>
                  <a:srgbClr val="000000"/>
                </a:solidFill>
              </a:rPr>
              <a:t>D.2 s</a:t>
            </a:r>
            <a:r>
              <a:rPr lang="zh-CN" altLang="en-US" sz="2000" b="0" dirty="0">
                <a:solidFill>
                  <a:srgbClr val="000000"/>
                </a:solidFill>
              </a:rPr>
              <a:t>时物质</a:t>
            </a:r>
            <a:r>
              <a:rPr lang="en-US" altLang="zh-CN" sz="2000" b="0" dirty="0">
                <a:solidFill>
                  <a:srgbClr val="000000"/>
                </a:solidFill>
              </a:rPr>
              <a:t>B</a:t>
            </a:r>
            <a:r>
              <a:rPr lang="zh-CN" altLang="en-US" sz="2000" b="0" dirty="0">
                <a:solidFill>
                  <a:srgbClr val="000000"/>
                </a:solidFill>
              </a:rPr>
              <a:t>的浓度为</a:t>
            </a:r>
            <a:r>
              <a:rPr lang="en-US" altLang="zh-CN" sz="2000" b="0" dirty="0">
                <a:solidFill>
                  <a:srgbClr val="000000"/>
                </a:solidFill>
              </a:rPr>
              <a:t>0.5 mol·L</a:t>
            </a:r>
            <a:r>
              <a:rPr lang="en-US" altLang="zh-CN" sz="2000" b="0" baseline="30000" dirty="0">
                <a:solidFill>
                  <a:srgbClr val="000000"/>
                </a:solidFill>
              </a:rPr>
              <a:t>-1</a:t>
            </a:r>
          </a:p>
        </p:txBody>
      </p:sp>
      <p:sp>
        <p:nvSpPr>
          <p:cNvPr id="3" name="矩形 2"/>
          <p:cNvSpPr/>
          <p:nvPr/>
        </p:nvSpPr>
        <p:spPr>
          <a:xfrm>
            <a:off x="7821613" y="1010837"/>
            <a:ext cx="338554" cy="5597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0" dirty="0">
                <a:solidFill>
                  <a:srgbClr val="FF0000"/>
                </a:solidFill>
                <a:ea typeface="楷体_GB2312" pitchFamily="49" charset="-122"/>
              </a:rPr>
              <a:t>A</a:t>
            </a:r>
            <a:endParaRPr lang="zh-CN" altLang="en-US" sz="2400" b="0" dirty="0">
              <a:solidFill>
                <a:srgbClr val="FF000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3541" y="3549650"/>
            <a:ext cx="255814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0" dirty="0"/>
              <a:t>求</a:t>
            </a:r>
            <a:r>
              <a:rPr lang="en-US" altLang="zh-CN" sz="2000" b="0" dirty="0"/>
              <a:t>A</a:t>
            </a:r>
            <a:r>
              <a:rPr lang="zh-CN" altLang="en-US" sz="2000" b="0" dirty="0"/>
              <a:t>、</a:t>
            </a:r>
            <a:r>
              <a:rPr lang="en-US" altLang="zh-CN" sz="2000" b="0" dirty="0"/>
              <a:t>B</a:t>
            </a:r>
            <a:r>
              <a:rPr lang="zh-CN" altLang="en-US" sz="2000" b="0" dirty="0"/>
              <a:t>的转化率？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449285" y="3568722"/>
            <a:ext cx="1270339" cy="559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0" dirty="0" smtClean="0">
                <a:solidFill>
                  <a:srgbClr val="FF0000"/>
                </a:solidFill>
              </a:rPr>
              <a:t>30%</a:t>
            </a:r>
            <a:endParaRPr lang="zh-CN" altLang="en-US" sz="2000" b="0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2" name="表格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683004952"/>
                  </p:ext>
                </p:extLst>
              </p:nvPr>
            </p:nvGraphicFramePr>
            <p:xfrm>
              <a:off x="3385609" y="3682882"/>
              <a:ext cx="6771216" cy="1488377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692804"/>
                    <a:gridCol w="1692804"/>
                    <a:gridCol w="1692804"/>
                    <a:gridCol w="1692804"/>
                  </a:tblGrid>
                  <a:tr h="370840">
                    <a:tc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1600" b="0" dirty="0" smtClean="0">
                              <a:solidFill>
                                <a:srgbClr val="000000"/>
                              </a:solidFill>
                            </a:rPr>
                            <a:t>2A(g)           +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1600" b="0" dirty="0" smtClean="0">
                              <a:solidFill>
                                <a:srgbClr val="000000"/>
                              </a:solidFill>
                            </a:rPr>
                            <a:t>B(g)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1600" b="0" dirty="0" smtClean="0">
                              <a:solidFill>
                                <a:srgbClr val="000000"/>
                              </a:solidFill>
                              <a:latin typeface="MS PGothic" panose="020B0600070205080204" pitchFamily="34" charset="-128"/>
                              <a:ea typeface="MS PGothic" panose="020B0600070205080204" pitchFamily="34" charset="-128"/>
                            </a:rPr>
                            <a:t>⇌       </a:t>
                          </a:r>
                          <a:r>
                            <a:rPr lang="en-US" altLang="zh-CN" sz="1600" b="0" dirty="0" smtClean="0">
                              <a:solidFill>
                                <a:srgbClr val="000000"/>
                              </a:solidFill>
                            </a:rPr>
                            <a:t>2C(g)</a:t>
                          </a:r>
                          <a:endParaRPr lang="zh-CN" alt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CN" b="0" i="1" smtClean="0">
                                        <a:latin typeface="Cambria Math" panose="02040503050406030204" pitchFamily="18" charset="0"/>
                                      </a:rPr>
                                      <m:t>𝑐</m:t>
                                    </m:r>
                                  </m:e>
                                  <m:sub>
                                    <m:r>
                                      <a:rPr lang="en-US" altLang="zh-CN" b="0" i="1" smtClean="0"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</m:sub>
                                </m:sSub>
                                <m:r>
                                  <a:rPr lang="en-US" altLang="zh-CN" b="0" i="1" smtClean="0"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CN" b="0" i="0" smtClean="0">
                                    <a:latin typeface="Cambria Math" panose="02040503050406030204" pitchFamily="18" charset="0"/>
                                  </a:rPr>
                                  <m:t>mol</m:t>
                                </m:r>
                                <m:r>
                                  <a:rPr lang="en-US" altLang="zh-CN" b="0" i="0" smtClean="0">
                                    <a:latin typeface="Cambria Math" panose="02040503050406030204" pitchFamily="18" charset="0"/>
                                  </a:rPr>
                                  <m:t>/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CN" b="0" i="0" smtClean="0">
                                    <a:latin typeface="Cambria Math" panose="02040503050406030204" pitchFamily="18" charset="0"/>
                                  </a:rPr>
                                  <m:t>L</m:t>
                                </m:r>
                                <m:r>
                                  <a:rPr lang="en-US" altLang="zh-CN" b="0" i="1" smtClean="0">
                                    <a:latin typeface="Cambria Math" panose="02040503050406030204" pitchFamily="18" charset="0"/>
                                  </a:rPr>
                                  <m:t>)</m:t>
                                </m:r>
                              </m:oMath>
                            </m:oMathPara>
                          </a14:m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zh-CN" altLang="en-US" i="1" smtClean="0">
                                    <a:latin typeface="Cambria Math" panose="02040503050406030204" pitchFamily="18" charset="0"/>
                                  </a:rPr>
                                  <m:t>∆</m:t>
                                </m:r>
                                <m:r>
                                  <a:rPr lang="en-US" altLang="zh-CN" b="0" i="1" smtClean="0">
                                    <a:latin typeface="Cambria Math" panose="02040503050406030204" pitchFamily="18" charset="0"/>
                                  </a:rPr>
                                  <m:t>𝑐</m:t>
                                </m:r>
                                <m:r>
                                  <a:rPr lang="en-US" altLang="zh-CN" b="0" i="1" smtClean="0"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CN" b="0" i="0" smtClean="0">
                                    <a:latin typeface="Cambria Math" panose="02040503050406030204" pitchFamily="18" charset="0"/>
                                  </a:rPr>
                                  <m:t>mol</m:t>
                                </m:r>
                                <m:r>
                                  <a:rPr lang="en-US" altLang="zh-CN" b="0" i="0" smtClean="0">
                                    <a:latin typeface="Cambria Math" panose="02040503050406030204" pitchFamily="18" charset="0"/>
                                  </a:rPr>
                                  <m:t>/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CN" b="0" i="0" smtClean="0">
                                    <a:latin typeface="Cambria Math" panose="02040503050406030204" pitchFamily="18" charset="0"/>
                                  </a:rPr>
                                  <m:t>L</m:t>
                                </m:r>
                                <m:r>
                                  <a:rPr lang="en-US" altLang="zh-CN" b="0" i="1" smtClean="0">
                                    <a:latin typeface="Cambria Math" panose="02040503050406030204" pitchFamily="18" charset="0"/>
                                  </a:rPr>
                                  <m:t>)</m:t>
                                </m:r>
                              </m:oMath>
                            </m:oMathPara>
                          </a14:m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CN" b="0" i="1" smtClean="0">
                                        <a:latin typeface="Cambria Math" panose="02040503050406030204" pitchFamily="18" charset="0"/>
                                      </a:rPr>
                                      <m:t>𝑐</m:t>
                                    </m:r>
                                  </m:e>
                                  <m:sub>
                                    <m:r>
                                      <a:rPr lang="zh-CN" altLang="en-US" i="1" smtClean="0">
                                        <a:latin typeface="Cambria Math" panose="02040503050406030204" pitchFamily="18" charset="0"/>
                                      </a:rPr>
                                      <m:t>末</m:t>
                                    </m:r>
                                  </m:sub>
                                </m:sSub>
                                <m:r>
                                  <a:rPr lang="en-US" altLang="zh-CN" b="0" i="1" smtClean="0"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CN" b="0" i="0" smtClean="0">
                                    <a:latin typeface="Cambria Math" panose="02040503050406030204" pitchFamily="18" charset="0"/>
                                  </a:rPr>
                                  <m:t>mol</m:t>
                                </m:r>
                                <m:r>
                                  <a:rPr lang="en-US" altLang="zh-CN" b="0" i="0" smtClean="0">
                                    <a:latin typeface="Cambria Math" panose="02040503050406030204" pitchFamily="18" charset="0"/>
                                  </a:rPr>
                                  <m:t>/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CN" b="0" i="0" smtClean="0">
                                    <a:latin typeface="Cambria Math" panose="02040503050406030204" pitchFamily="18" charset="0"/>
                                  </a:rPr>
                                  <m:t>L</m:t>
                                </m:r>
                                <m:r>
                                  <a:rPr lang="en-US" altLang="zh-CN" b="0" i="0" smtClean="0">
                                    <a:latin typeface="Cambria Math" panose="02040503050406030204" pitchFamily="18" charset="0"/>
                                  </a:rPr>
                                  <m:t>)</m:t>
                                </m:r>
                              </m:oMath>
                            </m:oMathPara>
                          </a14:m>
                          <a:endParaRPr lang="zh-CN" altLang="en-US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2" name="表格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683004952"/>
                  </p:ext>
                </p:extLst>
              </p:nvPr>
            </p:nvGraphicFramePr>
            <p:xfrm>
              <a:off x="3385609" y="3682882"/>
              <a:ext cx="6771216" cy="1488377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692804"/>
                    <a:gridCol w="1692804"/>
                    <a:gridCol w="1692804"/>
                    <a:gridCol w="1692804"/>
                  </a:tblGrid>
                  <a:tr h="370840">
                    <a:tc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1600" b="0" dirty="0" smtClean="0">
                              <a:solidFill>
                                <a:srgbClr val="000000"/>
                              </a:solidFill>
                            </a:rPr>
                            <a:t>2A(g)           +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1600" b="0" dirty="0" smtClean="0">
                              <a:solidFill>
                                <a:srgbClr val="000000"/>
                              </a:solidFill>
                            </a:rPr>
                            <a:t>B(g)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1600" b="0" dirty="0" smtClean="0">
                              <a:solidFill>
                                <a:srgbClr val="000000"/>
                              </a:solidFill>
                              <a:latin typeface="MS PGothic" panose="020B0600070205080204" pitchFamily="34" charset="-128"/>
                              <a:ea typeface="MS PGothic" panose="020B0600070205080204" pitchFamily="34" charset="-128"/>
                            </a:rPr>
                            <a:t>⇌       </a:t>
                          </a:r>
                          <a:r>
                            <a:rPr lang="en-US" altLang="zh-CN" sz="1600" b="0" dirty="0" smtClean="0">
                              <a:solidFill>
                                <a:srgbClr val="000000"/>
                              </a:solidFill>
                            </a:rPr>
                            <a:t>2C(g)</a:t>
                          </a:r>
                          <a:endParaRPr lang="zh-CN" alt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360" t="-108197" r="-300719" b="-21311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360" t="-208197" r="-300719" b="-11311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/>
                        </a:p>
                      </a:txBody>
                      <a:tcPr/>
                    </a:tc>
                  </a:tr>
                  <a:tr h="375857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360" t="-303226" r="-300719" b="-1129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sp>
        <p:nvSpPr>
          <p:cNvPr id="8" name="文本框 7"/>
          <p:cNvSpPr txBox="1"/>
          <p:nvPr/>
        </p:nvSpPr>
        <p:spPr>
          <a:xfrm>
            <a:off x="54428" y="3870564"/>
            <a:ext cx="255814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0" dirty="0" smtClean="0"/>
              <a:t>求</a:t>
            </a:r>
            <a:r>
              <a:rPr lang="en-US" altLang="zh-CN" sz="2000" b="0" dirty="0" smtClean="0"/>
              <a:t>C</a:t>
            </a:r>
            <a:r>
              <a:rPr lang="zh-CN" altLang="en-US" sz="2000" b="0" dirty="0" smtClean="0"/>
              <a:t>的产率</a:t>
            </a:r>
            <a:r>
              <a:rPr lang="zh-CN" altLang="en-US" sz="2000" b="0" dirty="0"/>
              <a:t>？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2460172" y="3889636"/>
            <a:ext cx="1270339" cy="559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0" dirty="0" smtClean="0">
                <a:solidFill>
                  <a:srgbClr val="FF0000"/>
                </a:solidFill>
              </a:rPr>
              <a:t>30%</a:t>
            </a:r>
            <a:endParaRPr lang="zh-CN" altLang="en-US" sz="2000" b="0" dirty="0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510777" y="3895513"/>
            <a:ext cx="40277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0" dirty="0" smtClean="0"/>
              <a:t>2</a:t>
            </a:r>
            <a:endParaRPr lang="zh-CN" altLang="en-US" sz="2000" b="0" dirty="0"/>
          </a:p>
        </p:txBody>
      </p:sp>
      <p:sp>
        <p:nvSpPr>
          <p:cNvPr id="11" name="文本框 10"/>
          <p:cNvSpPr txBox="1"/>
          <p:nvPr/>
        </p:nvSpPr>
        <p:spPr>
          <a:xfrm>
            <a:off x="7471281" y="3895407"/>
            <a:ext cx="402772" cy="481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0" dirty="0" smtClean="0"/>
              <a:t>1</a:t>
            </a:r>
            <a:endParaRPr lang="zh-CN" altLang="en-US" sz="2000" b="0" dirty="0"/>
          </a:p>
        </p:txBody>
      </p:sp>
      <p:sp>
        <p:nvSpPr>
          <p:cNvPr id="12" name="文本框 11"/>
          <p:cNvSpPr txBox="1"/>
          <p:nvPr/>
        </p:nvSpPr>
        <p:spPr>
          <a:xfrm>
            <a:off x="9331662" y="3927798"/>
            <a:ext cx="40277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0" dirty="0"/>
              <a:t>0</a:t>
            </a:r>
            <a:endParaRPr lang="zh-CN" altLang="en-US" sz="2000" b="0" dirty="0"/>
          </a:p>
        </p:txBody>
      </p:sp>
      <p:sp>
        <p:nvSpPr>
          <p:cNvPr id="13" name="文本框 12"/>
          <p:cNvSpPr txBox="1"/>
          <p:nvPr/>
        </p:nvSpPr>
        <p:spPr>
          <a:xfrm>
            <a:off x="9331662" y="4731421"/>
            <a:ext cx="60699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0" dirty="0" smtClean="0"/>
              <a:t>0.6</a:t>
            </a:r>
            <a:endParaRPr lang="zh-CN" altLang="en-US" sz="2000" b="0" dirty="0"/>
          </a:p>
        </p:txBody>
      </p:sp>
      <p:sp>
        <p:nvSpPr>
          <p:cNvPr id="14" name="文本框 13"/>
          <p:cNvSpPr txBox="1"/>
          <p:nvPr/>
        </p:nvSpPr>
        <p:spPr>
          <a:xfrm>
            <a:off x="9324689" y="4329610"/>
            <a:ext cx="60699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0" dirty="0" smtClean="0"/>
              <a:t>0.6</a:t>
            </a:r>
            <a:endParaRPr lang="zh-CN" altLang="en-US" sz="2000" b="0" dirty="0"/>
          </a:p>
        </p:txBody>
      </p:sp>
      <p:sp>
        <p:nvSpPr>
          <p:cNvPr id="15" name="文本框 14"/>
          <p:cNvSpPr txBox="1"/>
          <p:nvPr/>
        </p:nvSpPr>
        <p:spPr>
          <a:xfrm>
            <a:off x="5501876" y="4329610"/>
            <a:ext cx="60699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0" dirty="0" smtClean="0"/>
              <a:t>0.6</a:t>
            </a:r>
            <a:endParaRPr lang="zh-CN" altLang="en-US" sz="2000" b="0" dirty="0"/>
          </a:p>
        </p:txBody>
      </p:sp>
      <p:sp>
        <p:nvSpPr>
          <p:cNvPr id="16" name="文本框 15"/>
          <p:cNvSpPr txBox="1"/>
          <p:nvPr/>
        </p:nvSpPr>
        <p:spPr>
          <a:xfrm>
            <a:off x="7518116" y="4329610"/>
            <a:ext cx="60699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0" dirty="0" smtClean="0"/>
              <a:t>0.3</a:t>
            </a:r>
            <a:endParaRPr lang="zh-CN" altLang="en-US" sz="2000" b="0" dirty="0"/>
          </a:p>
        </p:txBody>
      </p:sp>
      <p:sp>
        <p:nvSpPr>
          <p:cNvPr id="17" name="文本框 16"/>
          <p:cNvSpPr txBox="1"/>
          <p:nvPr/>
        </p:nvSpPr>
        <p:spPr>
          <a:xfrm>
            <a:off x="5501876" y="4712706"/>
            <a:ext cx="606994" cy="481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0" dirty="0" smtClean="0"/>
              <a:t>1.4</a:t>
            </a:r>
            <a:endParaRPr lang="zh-CN" altLang="en-US" sz="2000" b="0" dirty="0"/>
          </a:p>
        </p:txBody>
      </p:sp>
      <p:sp>
        <p:nvSpPr>
          <p:cNvPr id="18" name="文本框 17"/>
          <p:cNvSpPr txBox="1"/>
          <p:nvPr/>
        </p:nvSpPr>
        <p:spPr>
          <a:xfrm>
            <a:off x="7549259" y="4708627"/>
            <a:ext cx="606994" cy="481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0" dirty="0" smtClean="0"/>
              <a:t>0.7</a:t>
            </a:r>
            <a:endParaRPr lang="zh-CN" altLang="en-US" sz="2000" b="0" dirty="0"/>
          </a:p>
        </p:txBody>
      </p:sp>
    </p:spTree>
    <p:extLst>
      <p:ext uri="{BB962C8B-B14F-4D97-AF65-F5344CB8AC3E}">
        <p14:creationId xmlns:p14="http://schemas.microsoft.com/office/powerpoint/2010/main" val="1503826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  <p:bldP spid="8" grpId="0"/>
      <p:bldP spid="9" grpId="0"/>
      <p:bldP spid="6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" y="0"/>
            <a:ext cx="981369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0" dirty="0" smtClean="0">
                <a:latin typeface="+mn-ea"/>
                <a:ea typeface="+mn-ea"/>
              </a:rPr>
              <a:t>例</a:t>
            </a:r>
            <a:r>
              <a:rPr lang="en-US" altLang="zh-CN" sz="2400" b="0" dirty="0" smtClean="0">
                <a:latin typeface="+mn-ea"/>
                <a:ea typeface="+mn-ea"/>
              </a:rPr>
              <a:t>7.</a:t>
            </a:r>
            <a:r>
              <a:rPr lang="zh-CN" altLang="en-US" sz="2400" b="0" dirty="0">
                <a:latin typeface="+mn-ea"/>
                <a:ea typeface="+mn-ea"/>
              </a:rPr>
              <a:t>在容积为</a:t>
            </a:r>
            <a:r>
              <a:rPr lang="en-US" altLang="zh-CN" sz="2400" b="0" dirty="0">
                <a:latin typeface="+mn-ea"/>
                <a:ea typeface="+mn-ea"/>
              </a:rPr>
              <a:t>2 L</a:t>
            </a:r>
            <a:r>
              <a:rPr lang="zh-CN" altLang="en-US" sz="2400" b="0" dirty="0">
                <a:latin typeface="+mn-ea"/>
                <a:ea typeface="+mn-ea"/>
              </a:rPr>
              <a:t>的密闭容器中进行如下反应</a:t>
            </a:r>
            <a:r>
              <a:rPr lang="en-US" altLang="zh-CN" sz="2400" b="0" dirty="0">
                <a:latin typeface="+mn-ea"/>
                <a:ea typeface="+mn-ea"/>
              </a:rPr>
              <a:t>:A(g)+2B(g</a:t>
            </a:r>
            <a:r>
              <a:rPr lang="en-US" altLang="zh-CN" sz="2400" b="0" dirty="0" smtClean="0">
                <a:latin typeface="+mn-ea"/>
                <a:ea typeface="+mn-ea"/>
              </a:rPr>
              <a:t>)</a:t>
            </a:r>
            <a:r>
              <a:rPr lang="en-US" altLang="zh-CN" sz="2400" b="0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⇌</a:t>
            </a:r>
            <a:r>
              <a:rPr lang="en-US" altLang="zh-CN" sz="2400" b="0" dirty="0" smtClean="0">
                <a:latin typeface="+mn-ea"/>
                <a:ea typeface="+mn-ea"/>
              </a:rPr>
              <a:t>3C(g</a:t>
            </a:r>
            <a:r>
              <a:rPr lang="en-US" altLang="zh-CN" sz="2400" b="0" dirty="0">
                <a:latin typeface="+mn-ea"/>
                <a:ea typeface="+mn-ea"/>
              </a:rPr>
              <a:t>)+</a:t>
            </a:r>
            <a:r>
              <a:rPr lang="en-US" altLang="zh-CN" sz="2400" b="0" dirty="0" err="1">
                <a:latin typeface="+mn-ea"/>
                <a:ea typeface="+mn-ea"/>
              </a:rPr>
              <a:t>nD</a:t>
            </a:r>
            <a:r>
              <a:rPr lang="en-US" altLang="zh-CN" sz="2400" b="0" dirty="0">
                <a:latin typeface="+mn-ea"/>
                <a:ea typeface="+mn-ea"/>
              </a:rPr>
              <a:t>(g),</a:t>
            </a:r>
            <a:r>
              <a:rPr lang="zh-CN" altLang="en-US" sz="2400" b="0" dirty="0">
                <a:latin typeface="+mn-ea"/>
                <a:ea typeface="+mn-ea"/>
              </a:rPr>
              <a:t>开始</a:t>
            </a:r>
            <a:r>
              <a:rPr lang="zh-CN" altLang="en-US" sz="2400" b="0" dirty="0" smtClean="0">
                <a:latin typeface="+mn-ea"/>
                <a:ea typeface="+mn-ea"/>
              </a:rPr>
              <a:t>时</a:t>
            </a:r>
            <a:r>
              <a:rPr lang="en-US" altLang="zh-CN" sz="2400" b="0" dirty="0" smtClean="0">
                <a:latin typeface="+mn-ea"/>
                <a:ea typeface="+mn-ea"/>
              </a:rPr>
              <a:t>A</a:t>
            </a:r>
            <a:r>
              <a:rPr lang="zh-CN" altLang="en-US" sz="2400" b="0" dirty="0">
                <a:latin typeface="+mn-ea"/>
                <a:ea typeface="+mn-ea"/>
              </a:rPr>
              <a:t>的物质的量为</a:t>
            </a:r>
            <a:r>
              <a:rPr lang="en-US" altLang="zh-CN" sz="2400" b="0" dirty="0">
                <a:latin typeface="+mn-ea"/>
                <a:ea typeface="+mn-ea"/>
              </a:rPr>
              <a:t>4 </a:t>
            </a:r>
            <a:r>
              <a:rPr lang="en-US" altLang="zh-CN" sz="2400" b="0" dirty="0" err="1">
                <a:latin typeface="+mn-ea"/>
                <a:ea typeface="+mn-ea"/>
              </a:rPr>
              <a:t>mol,B</a:t>
            </a:r>
            <a:r>
              <a:rPr lang="zh-CN" altLang="en-US" sz="2400" b="0" dirty="0">
                <a:latin typeface="+mn-ea"/>
                <a:ea typeface="+mn-ea"/>
              </a:rPr>
              <a:t>的物质的量为</a:t>
            </a:r>
            <a:r>
              <a:rPr lang="en-US" altLang="zh-CN" sz="2400" b="0" dirty="0">
                <a:latin typeface="+mn-ea"/>
                <a:ea typeface="+mn-ea"/>
              </a:rPr>
              <a:t>6 mol;5 min</a:t>
            </a:r>
            <a:r>
              <a:rPr lang="zh-CN" altLang="en-US" sz="2400" b="0" dirty="0">
                <a:latin typeface="+mn-ea"/>
                <a:ea typeface="+mn-ea"/>
              </a:rPr>
              <a:t>末测得</a:t>
            </a:r>
            <a:r>
              <a:rPr lang="en-US" altLang="zh-CN" sz="2400" b="0" dirty="0">
                <a:latin typeface="+mn-ea"/>
                <a:ea typeface="+mn-ea"/>
              </a:rPr>
              <a:t>C</a:t>
            </a:r>
            <a:r>
              <a:rPr lang="zh-CN" altLang="en-US" sz="2400" b="0" dirty="0">
                <a:latin typeface="+mn-ea"/>
                <a:ea typeface="+mn-ea"/>
              </a:rPr>
              <a:t>的物质的量为</a:t>
            </a:r>
            <a:r>
              <a:rPr lang="en-US" altLang="zh-CN" sz="2400" b="0" dirty="0">
                <a:latin typeface="+mn-ea"/>
                <a:ea typeface="+mn-ea"/>
              </a:rPr>
              <a:t>3 mol,</a:t>
            </a:r>
            <a:r>
              <a:rPr lang="zh-CN" altLang="en-US" sz="2400" b="0" dirty="0">
                <a:latin typeface="+mn-ea"/>
                <a:ea typeface="+mn-ea"/>
              </a:rPr>
              <a:t>用</a:t>
            </a:r>
            <a:r>
              <a:rPr lang="en-US" altLang="zh-CN" sz="2400" b="0" dirty="0">
                <a:latin typeface="+mn-ea"/>
                <a:ea typeface="+mn-ea"/>
              </a:rPr>
              <a:t>D</a:t>
            </a:r>
            <a:r>
              <a:rPr lang="zh-CN" altLang="en-US" sz="2400" b="0" dirty="0">
                <a:latin typeface="+mn-ea"/>
                <a:ea typeface="+mn-ea"/>
              </a:rPr>
              <a:t>表示的化学反应速率</a:t>
            </a:r>
            <a:r>
              <a:rPr lang="en-US" altLang="zh-CN" sz="2400" b="0" dirty="0">
                <a:latin typeface="+mn-ea"/>
                <a:ea typeface="+mn-ea"/>
              </a:rPr>
              <a:t>v(D)</a:t>
            </a:r>
            <a:r>
              <a:rPr lang="zh-CN" altLang="en-US" sz="2400" b="0" dirty="0">
                <a:latin typeface="+mn-ea"/>
                <a:ea typeface="+mn-ea"/>
              </a:rPr>
              <a:t>为</a:t>
            </a:r>
            <a:r>
              <a:rPr lang="en-US" altLang="zh-CN" sz="2400" b="0" dirty="0">
                <a:latin typeface="+mn-ea"/>
                <a:ea typeface="+mn-ea"/>
              </a:rPr>
              <a:t>0.2 mol/L/min</a:t>
            </a:r>
            <a:r>
              <a:rPr lang="zh-CN" altLang="en-US" sz="2400" b="0" dirty="0">
                <a:latin typeface="+mn-ea"/>
                <a:ea typeface="+mn-ea"/>
              </a:rPr>
              <a:t>。	</a:t>
            </a:r>
          </a:p>
          <a:p>
            <a:r>
              <a:rPr lang="zh-CN" altLang="en-US" sz="2400" b="0" dirty="0">
                <a:latin typeface="+mn-ea"/>
                <a:ea typeface="+mn-ea"/>
              </a:rPr>
              <a:t>计算</a:t>
            </a:r>
            <a:r>
              <a:rPr lang="en-US" altLang="zh-CN" sz="2400" b="0" dirty="0">
                <a:latin typeface="+mn-ea"/>
                <a:ea typeface="+mn-ea"/>
              </a:rPr>
              <a:t>:(1)5 min</a:t>
            </a:r>
            <a:r>
              <a:rPr lang="zh-CN" altLang="en-US" sz="2400" b="0" dirty="0">
                <a:latin typeface="+mn-ea"/>
                <a:ea typeface="+mn-ea"/>
              </a:rPr>
              <a:t>末</a:t>
            </a:r>
            <a:r>
              <a:rPr lang="en-US" altLang="zh-CN" sz="2400" b="0" dirty="0">
                <a:latin typeface="+mn-ea"/>
                <a:ea typeface="+mn-ea"/>
              </a:rPr>
              <a:t>A</a:t>
            </a:r>
            <a:r>
              <a:rPr lang="zh-CN" altLang="en-US" sz="2400" b="0" dirty="0">
                <a:latin typeface="+mn-ea"/>
                <a:ea typeface="+mn-ea"/>
              </a:rPr>
              <a:t>的物质的量浓度为</a:t>
            </a:r>
            <a:r>
              <a:rPr lang="en-US" altLang="zh-CN" sz="2400" b="0" dirty="0" smtClean="0">
                <a:latin typeface="+mn-ea"/>
                <a:ea typeface="+mn-ea"/>
              </a:rPr>
              <a:t>______________</a:t>
            </a:r>
            <a:r>
              <a:rPr lang="zh-CN" altLang="en-US" sz="2400" b="0" dirty="0">
                <a:latin typeface="+mn-ea"/>
                <a:ea typeface="+mn-ea"/>
              </a:rPr>
              <a:t>。 </a:t>
            </a:r>
          </a:p>
          <a:p>
            <a:r>
              <a:rPr lang="en-US" altLang="zh-CN" sz="2400" b="0" dirty="0">
                <a:latin typeface="+mn-ea"/>
                <a:ea typeface="+mn-ea"/>
              </a:rPr>
              <a:t>(2)</a:t>
            </a:r>
            <a:r>
              <a:rPr lang="zh-CN" altLang="en-US" sz="2400" b="0" dirty="0">
                <a:latin typeface="+mn-ea"/>
                <a:ea typeface="+mn-ea"/>
              </a:rPr>
              <a:t>前</a:t>
            </a:r>
            <a:r>
              <a:rPr lang="en-US" altLang="zh-CN" sz="2400" b="0" dirty="0">
                <a:latin typeface="+mn-ea"/>
                <a:ea typeface="+mn-ea"/>
              </a:rPr>
              <a:t>5 min</a:t>
            </a:r>
            <a:r>
              <a:rPr lang="zh-CN" altLang="en-US" sz="2400" b="0" dirty="0">
                <a:latin typeface="+mn-ea"/>
                <a:ea typeface="+mn-ea"/>
              </a:rPr>
              <a:t>内用</a:t>
            </a:r>
            <a:r>
              <a:rPr lang="en-US" altLang="zh-CN" sz="2400" b="0" dirty="0">
                <a:latin typeface="+mn-ea"/>
                <a:ea typeface="+mn-ea"/>
              </a:rPr>
              <a:t>B</a:t>
            </a:r>
            <a:r>
              <a:rPr lang="zh-CN" altLang="en-US" sz="2400" b="0" dirty="0">
                <a:latin typeface="+mn-ea"/>
                <a:ea typeface="+mn-ea"/>
              </a:rPr>
              <a:t>表示的化学反应速率</a:t>
            </a:r>
            <a:r>
              <a:rPr lang="en-US" altLang="zh-CN" sz="2400" b="0" i="1" dirty="0">
                <a:latin typeface="+mn-ea"/>
                <a:ea typeface="+mn-ea"/>
              </a:rPr>
              <a:t>v</a:t>
            </a:r>
            <a:r>
              <a:rPr lang="en-US" altLang="zh-CN" sz="2400" b="0" dirty="0">
                <a:latin typeface="+mn-ea"/>
                <a:ea typeface="+mn-ea"/>
              </a:rPr>
              <a:t>(B)</a:t>
            </a:r>
            <a:r>
              <a:rPr lang="zh-CN" altLang="en-US" sz="2400" b="0" dirty="0">
                <a:latin typeface="+mn-ea"/>
                <a:ea typeface="+mn-ea"/>
              </a:rPr>
              <a:t>为</a:t>
            </a:r>
            <a:r>
              <a:rPr lang="en-US" altLang="zh-CN" sz="2400" b="0" dirty="0" smtClean="0">
                <a:latin typeface="+mn-ea"/>
                <a:ea typeface="+mn-ea"/>
              </a:rPr>
              <a:t>_____________________</a:t>
            </a:r>
            <a:r>
              <a:rPr lang="zh-CN" altLang="en-US" sz="2400" b="0" dirty="0">
                <a:latin typeface="+mn-ea"/>
                <a:ea typeface="+mn-ea"/>
              </a:rPr>
              <a:t>。 </a:t>
            </a:r>
          </a:p>
          <a:p>
            <a:r>
              <a:rPr lang="en-US" altLang="zh-CN" sz="2400" b="0" dirty="0">
                <a:latin typeface="+mn-ea"/>
                <a:ea typeface="+mn-ea"/>
              </a:rPr>
              <a:t>(3)</a:t>
            </a:r>
            <a:r>
              <a:rPr lang="zh-CN" altLang="en-US" sz="2400" b="0" dirty="0">
                <a:latin typeface="+mn-ea"/>
                <a:ea typeface="+mn-ea"/>
              </a:rPr>
              <a:t>化学方程式中</a:t>
            </a:r>
            <a:r>
              <a:rPr lang="en-US" altLang="zh-CN" sz="2400" b="0" dirty="0">
                <a:latin typeface="+mn-ea"/>
                <a:ea typeface="+mn-ea"/>
              </a:rPr>
              <a:t>n</a:t>
            </a:r>
            <a:r>
              <a:rPr lang="zh-CN" altLang="en-US" sz="2400" b="0" dirty="0">
                <a:latin typeface="+mn-ea"/>
                <a:ea typeface="+mn-ea"/>
              </a:rPr>
              <a:t>的值为</a:t>
            </a:r>
            <a:r>
              <a:rPr lang="en-US" altLang="zh-CN" sz="2400" b="0" dirty="0" smtClean="0">
                <a:latin typeface="+mn-ea"/>
                <a:ea typeface="+mn-ea"/>
              </a:rPr>
              <a:t>___________</a:t>
            </a:r>
            <a:r>
              <a:rPr lang="zh-CN" altLang="en-US" sz="2400" b="0" dirty="0">
                <a:latin typeface="+mn-ea"/>
                <a:ea typeface="+mn-ea"/>
              </a:rPr>
              <a:t>。 </a:t>
            </a:r>
          </a:p>
          <a:p>
            <a:r>
              <a:rPr lang="en-US" altLang="zh-CN" sz="2400" b="0" dirty="0">
                <a:latin typeface="+mn-ea"/>
                <a:ea typeface="+mn-ea"/>
              </a:rPr>
              <a:t>(4)</a:t>
            </a:r>
            <a:r>
              <a:rPr lang="zh-CN" altLang="en-US" sz="2400" b="0" dirty="0">
                <a:latin typeface="+mn-ea"/>
                <a:ea typeface="+mn-ea"/>
              </a:rPr>
              <a:t>此反应在四种不同情况下的反应速率分别为</a:t>
            </a:r>
          </a:p>
          <a:p>
            <a:r>
              <a:rPr lang="zh-CN" altLang="en-US" sz="2400" b="0" dirty="0">
                <a:latin typeface="+mn-ea"/>
                <a:ea typeface="+mn-ea"/>
              </a:rPr>
              <a:t>①</a:t>
            </a:r>
            <a:r>
              <a:rPr lang="en-US" altLang="zh-CN" sz="2400" b="0" dirty="0">
                <a:latin typeface="+mn-ea"/>
                <a:ea typeface="+mn-ea"/>
              </a:rPr>
              <a:t>v(A)=5 mol/L/min       ②v(B)=6 mol/L/min</a:t>
            </a:r>
          </a:p>
          <a:p>
            <a:r>
              <a:rPr lang="en-US" altLang="zh-CN" sz="2400" b="0" dirty="0">
                <a:latin typeface="+mn-ea"/>
                <a:ea typeface="+mn-ea"/>
              </a:rPr>
              <a:t>③v(C)=4.5 mol/L/min     ④v(D)=8 mol/L/min</a:t>
            </a:r>
          </a:p>
          <a:p>
            <a:r>
              <a:rPr lang="zh-CN" altLang="en-US" sz="2400" b="0" dirty="0">
                <a:latin typeface="+mn-ea"/>
                <a:ea typeface="+mn-ea"/>
              </a:rPr>
              <a:t>其中反应速率最快的是</a:t>
            </a:r>
            <a:r>
              <a:rPr lang="en-US" altLang="zh-CN" sz="2400" b="0" dirty="0">
                <a:latin typeface="+mn-ea"/>
                <a:ea typeface="+mn-ea"/>
              </a:rPr>
              <a:t>__________(</a:t>
            </a:r>
            <a:r>
              <a:rPr lang="zh-CN" altLang="en-US" sz="2400" b="0" dirty="0">
                <a:latin typeface="+mn-ea"/>
                <a:ea typeface="+mn-ea"/>
              </a:rPr>
              <a:t>填编号</a:t>
            </a:r>
            <a:r>
              <a:rPr lang="en-US" altLang="zh-CN" sz="2400" b="0" dirty="0">
                <a:latin typeface="+mn-ea"/>
                <a:ea typeface="+mn-ea"/>
              </a:rPr>
              <a:t>)</a:t>
            </a:r>
            <a:r>
              <a:rPr lang="zh-CN" altLang="en-US" sz="2400" b="0" dirty="0">
                <a:latin typeface="+mn-ea"/>
                <a:ea typeface="+mn-ea"/>
              </a:rPr>
              <a:t>。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文本框 4"/>
              <p:cNvSpPr txBox="1"/>
              <p:nvPr/>
            </p:nvSpPr>
            <p:spPr>
              <a:xfrm>
                <a:off x="5471097" y="1583182"/>
                <a:ext cx="1866674" cy="5732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b="0" dirty="0" smtClean="0">
                    <a:solidFill>
                      <a:srgbClr val="FF0000"/>
                    </a:solidFill>
                  </a:rPr>
                  <a:t>1.5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mol</m:t>
                        </m:r>
                        <m:r>
                          <a:rPr lang="en-US" altLang="zh-CN" sz="24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r>
                          <m:rPr>
                            <m:sty m:val="p"/>
                          </m:rPr>
                          <a:rPr lang="en-US" altLang="zh-CN" sz="24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L</m:t>
                        </m:r>
                      </m:e>
                      <m:sup>
                        <m:r>
                          <a:rPr lang="en-US" altLang="zh-CN" sz="24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zh-CN" altLang="en-US" sz="2400" b="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5" name="文本框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71097" y="1583182"/>
                <a:ext cx="1866674" cy="573298"/>
              </a:xfrm>
              <a:prstGeom prst="rect">
                <a:avLst/>
              </a:prstGeom>
              <a:blipFill rotWithShape="0">
                <a:blip r:embed="rId2"/>
                <a:stretch>
                  <a:fillRect l="-4886" b="-2127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文本框 5"/>
              <p:cNvSpPr txBox="1"/>
              <p:nvPr/>
            </p:nvSpPr>
            <p:spPr>
              <a:xfrm>
                <a:off x="6404434" y="2075110"/>
                <a:ext cx="2908048" cy="5732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b="0" dirty="0" smtClean="0">
                    <a:solidFill>
                      <a:srgbClr val="FF0000"/>
                    </a:solidFill>
                  </a:rPr>
                  <a:t>0</a:t>
                </a:r>
                <a14:m>
                  <m:oMath xmlns:m="http://schemas.openxmlformats.org/officeDocument/2006/math">
                    <m:r>
                      <a:rPr lang="en-US" altLang="zh-CN" sz="2400" b="0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.2</m:t>
                    </m:r>
                    <m:sSup>
                      <m:sSupPr>
                        <m:ctrlP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mol</m:t>
                        </m:r>
                        <m:r>
                          <a:rPr lang="en-US" altLang="zh-CN" sz="24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r>
                          <m:rPr>
                            <m:sty m:val="p"/>
                          </m:rPr>
                          <a:rPr lang="en-US" altLang="zh-CN" sz="24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L</m:t>
                        </m:r>
                      </m:e>
                      <m:sup>
                        <m:r>
                          <a:rPr lang="en-US" altLang="zh-CN" sz="24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sSup>
                      <m:sSupPr>
                        <m:ctrlP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r>
                          <m:rPr>
                            <m:sty m:val="p"/>
                          </m:rPr>
                          <a:rPr lang="en-US" altLang="zh-CN" sz="24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min</m:t>
                        </m:r>
                      </m:e>
                      <m:sup>
                        <m:r>
                          <a:rPr lang="en-US" altLang="zh-CN" sz="24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zh-CN" altLang="en-US" sz="2400" b="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6" name="文本框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04434" y="2075110"/>
                <a:ext cx="2908048" cy="573298"/>
              </a:xfrm>
              <a:prstGeom prst="rect">
                <a:avLst/>
              </a:prstGeom>
              <a:blipFill rotWithShape="0">
                <a:blip r:embed="rId3"/>
                <a:stretch>
                  <a:fillRect l="-3354" b="-2127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文本框 7"/>
          <p:cNvSpPr txBox="1"/>
          <p:nvPr/>
        </p:nvSpPr>
        <p:spPr>
          <a:xfrm>
            <a:off x="4074892" y="2721441"/>
            <a:ext cx="310033" cy="559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0" dirty="0" smtClean="0">
                <a:solidFill>
                  <a:srgbClr val="FF0000"/>
                </a:solidFill>
              </a:rPr>
              <a:t>2</a:t>
            </a:r>
            <a:endParaRPr lang="zh-CN" altLang="en-US" sz="2400" b="0" dirty="0">
              <a:solidFill>
                <a:srgbClr val="FF0000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958105" y="4814311"/>
            <a:ext cx="543606" cy="559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0" dirty="0" smtClean="0">
                <a:solidFill>
                  <a:srgbClr val="FF0000"/>
                </a:solidFill>
              </a:rPr>
              <a:t>①</a:t>
            </a:r>
            <a:endParaRPr lang="zh-CN" altLang="en-US" sz="2400" b="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9251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374571" y="1687286"/>
            <a:ext cx="2764972" cy="637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0" dirty="0" smtClean="0"/>
              <a:t>你学到了什么？</a:t>
            </a:r>
            <a:endParaRPr lang="zh-CN" altLang="en-US" b="0" dirty="0"/>
          </a:p>
        </p:txBody>
      </p:sp>
    </p:spTree>
    <p:extLst>
      <p:ext uri="{BB962C8B-B14F-4D97-AF65-F5344CB8AC3E}">
        <p14:creationId xmlns:p14="http://schemas.microsoft.com/office/powerpoint/2010/main" val="4020537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10_默认设计模板">
  <a:themeElements>
    <a:clrScheme name="10_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0_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5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  <a:cs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5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  <a:cs typeface="Times New Roman" panose="02020603050405020304" pitchFamily="18" charset="0"/>
          </a:defRPr>
        </a:defPPr>
      </a:lstStyle>
    </a:lnDef>
  </a:objectDefaults>
  <a:extraClrSchemeLst>
    <a:extraClrScheme>
      <a:clrScheme name="10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1_默认设计模板">
  <a:themeElements>
    <a:clrScheme name="11_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1_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5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  <a:cs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5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  <a:cs typeface="Times New Roman" panose="02020603050405020304" pitchFamily="18" charset="0"/>
          </a:defRPr>
        </a:defPPr>
      </a:lstStyle>
    </a:lnDef>
  </a:objectDefaults>
  <a:extraClrSchemeLst>
    <a:extraClrScheme>
      <a:clrScheme name="11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1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1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1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1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1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1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1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1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1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1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1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2_默认设计模板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3_默认设计模板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5701</TotalTime>
  <Words>724</Words>
  <Application>Microsoft Office PowerPoint</Application>
  <PresentationFormat>自定义</PresentationFormat>
  <Paragraphs>121</Paragraphs>
  <Slides>12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9</vt:i4>
      </vt:variant>
      <vt:variant>
        <vt:lpstr>主题</vt:lpstr>
      </vt:variant>
      <vt:variant>
        <vt:i4>4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26" baseType="lpstr">
      <vt:lpstr>MS PGothic</vt:lpstr>
      <vt:lpstr>楷体</vt:lpstr>
      <vt:lpstr>楷体_GB2312</vt:lpstr>
      <vt:lpstr>宋体</vt:lpstr>
      <vt:lpstr>Arial</vt:lpstr>
      <vt:lpstr>Calibri</vt:lpstr>
      <vt:lpstr>Calibri Light</vt:lpstr>
      <vt:lpstr>Cambria Math</vt:lpstr>
      <vt:lpstr>Times New Roman</vt:lpstr>
      <vt:lpstr>10_默认设计模板</vt:lpstr>
      <vt:lpstr>11_默认设计模板</vt:lpstr>
      <vt:lpstr>12_默认设计模板</vt:lpstr>
      <vt:lpstr>13_默认设计模板</vt:lpstr>
      <vt:lpstr>Equation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世纪金榜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世纪金榜</dc:title>
  <dc:creator>世纪金榜</dc:creator>
  <cp:lastModifiedBy>http://www.kingedu.net</cp:lastModifiedBy>
  <cp:revision>643</cp:revision>
  <cp:lastPrinted>1601-01-01T00:00:00Z</cp:lastPrinted>
  <dcterms:created xsi:type="dcterms:W3CDTF">1601-01-01T00:00:00Z</dcterms:created>
  <dcterms:modified xsi:type="dcterms:W3CDTF">2022-03-25T07:11:49Z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