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68" r:id="rId17"/>
    <p:sldId id="269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718" autoAdjust="0"/>
  </p:normalViewPr>
  <p:slideViewPr>
    <p:cSldViewPr>
      <p:cViewPr varScale="1">
        <p:scale>
          <a:sx n="38" d="100"/>
          <a:sy n="38" d="100"/>
        </p:scale>
        <p:origin x="1284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0" y="123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BA654C3A-2369-497B-8492-05B791D5CF86}" type="datetimeFigureOut">
              <a:rPr lang="zh-CN" altLang="en-US" smtClean="0"/>
              <a:t>2017/10/12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AC151B18-7F55-4C0C-9FC3-FC85B6D274B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5400" b="1" dirty="0"/>
              <a:t>10</a:t>
            </a:r>
            <a:r>
              <a:rPr lang="zh-CN" altLang="en-US" sz="5400" b="1" dirty="0"/>
              <a:t>月考讲评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7772400" cy="1752600"/>
          </a:xfrm>
        </p:spPr>
        <p:txBody>
          <a:bodyPr/>
          <a:lstStyle/>
          <a:p>
            <a:r>
              <a:rPr lang="en-US" altLang="zh-CN" dirty="0"/>
              <a:t>                                       20171010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1"/>
          </a:xfrm>
        </p:spPr>
        <p:txBody>
          <a:bodyPr>
            <a:normAutofit fontScale="70000" lnSpcReduction="20000"/>
          </a:bodyPr>
          <a:lstStyle/>
          <a:p>
            <a:r>
              <a:rPr lang="en-US" altLang="zh-CN" sz="5100" b="1" dirty="0"/>
              <a:t>1-5.BABBD   9.D    11.A    13-15</a:t>
            </a:r>
            <a:r>
              <a:rPr lang="zh-CN" altLang="zh-CN" sz="5100" b="1" dirty="0"/>
              <a:t>：</a:t>
            </a:r>
            <a:r>
              <a:rPr lang="en-US" altLang="zh-CN" sz="5100" b="1" dirty="0"/>
              <a:t>BCD</a:t>
            </a:r>
            <a:endParaRPr lang="zh-CN" altLang="zh-CN" sz="5100" b="1" dirty="0"/>
          </a:p>
          <a:p>
            <a:endParaRPr lang="en-US" altLang="zh-CN" b="1" dirty="0"/>
          </a:p>
          <a:p>
            <a:r>
              <a:rPr lang="en-US" altLang="zh-CN" b="1" dirty="0"/>
              <a:t>6.</a:t>
            </a:r>
            <a:r>
              <a:rPr lang="zh-CN" altLang="zh-CN" b="1" dirty="0"/>
              <a:t>（</a:t>
            </a:r>
            <a:r>
              <a:rPr lang="en-US" altLang="zh-CN" b="1" dirty="0"/>
              <a:t>5</a:t>
            </a:r>
            <a:r>
              <a:rPr lang="zh-CN" altLang="zh-CN" b="1" dirty="0"/>
              <a:t>分）</a:t>
            </a:r>
          </a:p>
          <a:p>
            <a:r>
              <a:rPr lang="zh-CN" altLang="zh-CN" b="1" dirty="0"/>
              <a:t>（</a:t>
            </a:r>
            <a:r>
              <a:rPr lang="en-US" altLang="zh-CN" b="1" dirty="0"/>
              <a:t>1</a:t>
            </a:r>
            <a:r>
              <a:rPr lang="zh-CN" altLang="zh-CN" b="1" dirty="0"/>
              <a:t>）（</a:t>
            </a:r>
            <a:r>
              <a:rPr lang="en-US" altLang="zh-CN" b="1" dirty="0"/>
              <a:t>2</a:t>
            </a:r>
            <a:r>
              <a:rPr lang="zh-CN" altLang="zh-CN" b="1" dirty="0"/>
              <a:t>分）“地铁丢书”活动在英国伦敦和北上广三地先后上演。</a:t>
            </a:r>
          </a:p>
          <a:p>
            <a:r>
              <a:rPr lang="zh-CN" altLang="zh-CN" b="1" dirty="0">
                <a:solidFill>
                  <a:srgbClr val="FF0000"/>
                </a:solidFill>
              </a:rPr>
              <a:t>（“丢书”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分，伦敦和北上广</a:t>
            </a:r>
            <a:r>
              <a:rPr lang="en-US" altLang="zh-CN" b="1" dirty="0">
                <a:solidFill>
                  <a:srgbClr val="FF0000"/>
                </a:solidFill>
              </a:rPr>
              <a:t> 1</a:t>
            </a:r>
            <a:r>
              <a:rPr lang="zh-CN" altLang="zh-CN" b="1" dirty="0">
                <a:solidFill>
                  <a:srgbClr val="FF0000"/>
                </a:solidFill>
              </a:rPr>
              <a:t>分）</a:t>
            </a:r>
          </a:p>
          <a:p>
            <a:r>
              <a:rPr lang="zh-CN" altLang="zh-CN" b="1" dirty="0"/>
              <a:t>（</a:t>
            </a:r>
            <a:r>
              <a:rPr lang="en-US" altLang="zh-CN" b="1" dirty="0"/>
              <a:t>2</a:t>
            </a:r>
            <a:r>
              <a:rPr lang="zh-CN" altLang="zh-CN" b="1" dirty="0"/>
              <a:t>）（</a:t>
            </a:r>
            <a:r>
              <a:rPr lang="en-US" altLang="zh-CN" b="1" dirty="0"/>
              <a:t>3</a:t>
            </a:r>
            <a:r>
              <a:rPr lang="zh-CN" altLang="zh-CN" b="1" dirty="0"/>
              <a:t>分）示例一：</a:t>
            </a:r>
            <a:r>
              <a:rPr lang="zh-CN" altLang="zh-CN" b="1" dirty="0">
                <a:solidFill>
                  <a:srgbClr val="FF0000"/>
                </a:solidFill>
              </a:rPr>
              <a:t>我不赞成北上广“地铁丢书”这一活动</a:t>
            </a:r>
            <a:r>
              <a:rPr lang="zh-CN" altLang="zh-CN" b="1" dirty="0"/>
              <a:t>。因为地铁里本来就拥挤不堪，丢书会占据座位等空间，影响了公共秩序和公共安全。</a:t>
            </a:r>
          </a:p>
          <a:p>
            <a:pPr>
              <a:buNone/>
            </a:pPr>
            <a:r>
              <a:rPr lang="en-US" altLang="zh-CN" b="1" dirty="0"/>
              <a:t>  </a:t>
            </a:r>
          </a:p>
          <a:p>
            <a:pPr>
              <a:buNone/>
            </a:pPr>
            <a:r>
              <a:rPr lang="en-US" altLang="zh-CN" b="1" dirty="0"/>
              <a:t>   </a:t>
            </a:r>
            <a:r>
              <a:rPr lang="zh-CN" altLang="zh-CN" b="1" dirty="0"/>
              <a:t>示例二：我认为“地铁丢书”这一活动不适合北上广。因为英国丢书的地铁车厢里都有合适的阅读空间，而在我们北上广的地铁车厢里被挤成沙丁鱼罐头是一种常态，哪有捧书阅读的空间？ </a:t>
            </a:r>
          </a:p>
          <a:p>
            <a:endParaRPr lang="en-US" altLang="zh-CN" b="1" dirty="0"/>
          </a:p>
          <a:p>
            <a:r>
              <a:rPr lang="zh-CN" altLang="zh-CN" b="1" dirty="0"/>
              <a:t>示例三：</a:t>
            </a:r>
            <a:r>
              <a:rPr lang="zh-CN" altLang="zh-CN" b="1" dirty="0">
                <a:solidFill>
                  <a:srgbClr val="FF0000"/>
                </a:solidFill>
              </a:rPr>
              <a:t>我赞成北上广“地铁丢书”这一活动。</a:t>
            </a:r>
            <a:r>
              <a:rPr lang="zh-CN" altLang="zh-CN" b="1" dirty="0"/>
              <a:t>如果这些书能在地铁里流动起来，就可以让更多人一起读书，起到阅读推广的作用，有助于培养阅读习惯，提高市民的文化素质。 </a:t>
            </a:r>
          </a:p>
          <a:p>
            <a:endParaRPr lang="en-US" altLang="zh-CN" b="1" dirty="0"/>
          </a:p>
          <a:p>
            <a:r>
              <a:rPr lang="zh-CN" altLang="zh-CN" b="1" dirty="0"/>
              <a:t>例四：我赞成北上广“地铁丢书”这一活动。试想，如果今后乘坐地铁时，放眼望去，看到的不再是“万国手机博览会”，而是一个安静而又充满书香的“移动图书馆”，岂不乐哉</a:t>
            </a:r>
            <a:r>
              <a:rPr lang="en-US" altLang="zh-CN" b="1" dirty="0"/>
              <a:t>!</a:t>
            </a:r>
            <a:endParaRPr lang="zh-CN" altLang="zh-CN" b="1" dirty="0"/>
          </a:p>
          <a:p>
            <a:r>
              <a:rPr lang="zh-CN" altLang="zh-CN" b="1" dirty="0">
                <a:solidFill>
                  <a:srgbClr val="FF0000"/>
                </a:solidFill>
              </a:rPr>
              <a:t>（观点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分，理由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zh-CN" b="1" dirty="0">
                <a:solidFill>
                  <a:srgbClr val="FF0000"/>
                </a:solidFill>
              </a:rPr>
              <a:t>分，言之成理即可）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7029400"/>
          </a:xfrm>
        </p:spPr>
        <p:txBody>
          <a:bodyPr>
            <a:normAutofit/>
          </a:bodyPr>
          <a:lstStyle/>
          <a:p>
            <a:r>
              <a:rPr lang="en-US" altLang="zh-CN" b="1" dirty="0"/>
              <a:t>7.</a:t>
            </a:r>
            <a:r>
              <a:rPr lang="zh-CN" altLang="zh-CN" b="1" dirty="0"/>
              <a:t>（</a:t>
            </a:r>
            <a:r>
              <a:rPr lang="en-US" altLang="zh-CN" b="1" dirty="0"/>
              <a:t>1</a:t>
            </a:r>
            <a:r>
              <a:rPr lang="zh-CN" altLang="zh-CN" b="1" dirty="0"/>
              <a:t>）</a:t>
            </a:r>
            <a:r>
              <a:rPr lang="en-US" altLang="zh-CN" b="1" dirty="0"/>
              <a:t>BD</a:t>
            </a:r>
            <a:endParaRPr lang="zh-CN" altLang="zh-CN" b="1" dirty="0"/>
          </a:p>
          <a:p>
            <a:r>
              <a:rPr lang="zh-CN" altLang="zh-CN" b="1" dirty="0"/>
              <a:t>（</a:t>
            </a:r>
            <a:r>
              <a:rPr lang="en-US" altLang="zh-CN" b="1" dirty="0"/>
              <a:t>2</a:t>
            </a:r>
            <a:r>
              <a:rPr lang="zh-CN" altLang="zh-CN" b="1" dirty="0"/>
              <a:t>）①陟罚臧否</a:t>
            </a:r>
            <a:r>
              <a:rPr lang="en-US" altLang="zh-CN" b="1" dirty="0"/>
              <a:t>          </a:t>
            </a:r>
            <a:r>
              <a:rPr lang="zh-CN" altLang="zh-CN" b="1" dirty="0"/>
              <a:t>②赢得生前身后名</a:t>
            </a:r>
          </a:p>
          <a:p>
            <a:r>
              <a:rPr lang="zh-CN" altLang="zh-CN" b="1" dirty="0"/>
              <a:t>③只恐双溪舴艋舟</a:t>
            </a:r>
            <a:r>
              <a:rPr lang="en-US" altLang="zh-CN" b="1" dirty="0"/>
              <a:t>         </a:t>
            </a:r>
            <a:r>
              <a:rPr lang="zh-CN" altLang="zh-CN" b="1" dirty="0"/>
              <a:t>④枳花明驿墙</a:t>
            </a:r>
          </a:p>
          <a:p>
            <a:r>
              <a:rPr lang="zh-CN" altLang="zh-CN" b="1" dirty="0"/>
              <a:t>⑤吏禄三百石</a:t>
            </a:r>
            <a:r>
              <a:rPr lang="en-US" altLang="zh-CN" b="1" dirty="0"/>
              <a:t>                  </a:t>
            </a:r>
            <a:r>
              <a:rPr lang="zh-CN" altLang="zh-CN" b="1" dirty="0"/>
              <a:t>⑥零落成泥碾作尘</a:t>
            </a:r>
          </a:p>
          <a:p>
            <a:r>
              <a:rPr lang="zh-CN" altLang="zh-CN" b="1" dirty="0"/>
              <a:t>（</a:t>
            </a:r>
            <a:r>
              <a:rPr lang="en-US" altLang="zh-CN" b="1" dirty="0"/>
              <a:t>3</a:t>
            </a:r>
            <a:r>
              <a:rPr lang="zh-CN" altLang="zh-CN" b="1" dirty="0"/>
              <a:t>）①把酒话桑麻</a:t>
            </a:r>
            <a:r>
              <a:rPr lang="en-US" altLang="zh-CN" b="1" dirty="0"/>
              <a:t>         </a:t>
            </a:r>
            <a:r>
              <a:rPr lang="zh-CN" altLang="zh-CN" b="1" dirty="0"/>
              <a:t>②酒酣胸胆尚开张</a:t>
            </a:r>
          </a:p>
          <a:p>
            <a:r>
              <a:rPr lang="zh-CN" altLang="zh-CN" b="1" dirty="0"/>
              <a:t>③醉里挑灯看剑</a:t>
            </a:r>
            <a:r>
              <a:rPr lang="en-US" altLang="zh-CN" b="1" dirty="0"/>
              <a:t>                </a:t>
            </a:r>
            <a:r>
              <a:rPr lang="zh-CN" altLang="zh-CN" b="1" dirty="0"/>
              <a:t>④东篱把酒黄昏后</a:t>
            </a:r>
          </a:p>
          <a:p>
            <a:pPr>
              <a:buNone/>
            </a:pPr>
            <a:endParaRPr lang="en-US" altLang="zh-CN" b="1" dirty="0"/>
          </a:p>
          <a:p>
            <a:pPr>
              <a:buNone/>
            </a:pPr>
            <a:r>
              <a:rPr lang="en-US" altLang="zh-CN" b="1" dirty="0"/>
              <a:t>8.</a:t>
            </a:r>
            <a:r>
              <a:rPr lang="zh-CN" altLang="zh-CN" b="1" dirty="0"/>
              <a:t>① 到处</a:t>
            </a:r>
            <a:r>
              <a:rPr lang="en-US" altLang="zh-CN" b="1" dirty="0"/>
              <a:t>             </a:t>
            </a:r>
            <a:r>
              <a:rPr lang="zh-CN" altLang="zh-CN" b="1" dirty="0"/>
              <a:t>②道歉</a:t>
            </a:r>
          </a:p>
          <a:p>
            <a:r>
              <a:rPr lang="zh-CN" altLang="zh-CN" b="1" dirty="0"/>
              <a:t>③攻占</a:t>
            </a:r>
            <a:r>
              <a:rPr lang="en-US" altLang="zh-CN" b="1" dirty="0"/>
              <a:t>             </a:t>
            </a:r>
            <a:r>
              <a:rPr lang="zh-CN" altLang="zh-CN" b="1" dirty="0"/>
              <a:t>④恰当，适宜</a:t>
            </a:r>
          </a:p>
          <a:p>
            <a:r>
              <a:rPr lang="zh-CN" altLang="zh-CN" b="1" dirty="0"/>
              <a:t>⑤通“伸”，伸张</a:t>
            </a:r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b="1" dirty="0"/>
              <a:t>10.</a:t>
            </a:r>
            <a:r>
              <a:rPr lang="zh-CN" altLang="zh-CN" b="1" dirty="0"/>
              <a:t>①（我）因此十分感动，于是答应为先帝奔走效劳。（由是、遂、驱驰各</a:t>
            </a:r>
            <a:r>
              <a:rPr lang="en-US" altLang="zh-CN" b="1" dirty="0"/>
              <a:t>1</a:t>
            </a:r>
            <a:r>
              <a:rPr lang="zh-CN" altLang="zh-CN" b="1" dirty="0"/>
              <a:t>分，扣完为止）</a:t>
            </a:r>
          </a:p>
          <a:p>
            <a:r>
              <a:rPr lang="zh-CN" altLang="zh-CN" b="1" dirty="0"/>
              <a:t>②这个人只能你到他那里去拜访他，不可以委屈他，召他上门来。（就见、屈致各</a:t>
            </a:r>
            <a:r>
              <a:rPr lang="en-US" altLang="zh-CN" b="1" dirty="0"/>
              <a:t>1</a:t>
            </a:r>
            <a:r>
              <a:rPr lang="zh-CN" altLang="zh-CN" b="1" dirty="0"/>
              <a:t>分）</a:t>
            </a:r>
          </a:p>
          <a:p>
            <a:r>
              <a:rPr lang="en-US" altLang="zh-CN" b="1" dirty="0"/>
              <a:t>12.</a:t>
            </a:r>
            <a:r>
              <a:rPr lang="zh-CN" altLang="zh-CN" b="1" dirty="0"/>
              <a:t>边声：边地特有的声音。 千嶂：崇山峻岭</a:t>
            </a:r>
          </a:p>
          <a:p>
            <a:r>
              <a:rPr lang="zh-CN" altLang="zh-CN" b="1" dirty="0"/>
              <a:t>（</a:t>
            </a:r>
            <a:r>
              <a:rPr lang="en-US" altLang="zh-CN" b="1" dirty="0"/>
              <a:t>2.</a:t>
            </a:r>
            <a:r>
              <a:rPr lang="zh-CN" altLang="zh-CN" b="1" dirty="0"/>
              <a:t>）“家万里”“归无计”表达了词人思念家乡的浓郁乡愁，“燕然未勒”也表达了功业未成的哀伤。（“思念家乡”</a:t>
            </a:r>
            <a:r>
              <a:rPr lang="en-US" altLang="zh-CN" b="1" dirty="0"/>
              <a:t>1</a:t>
            </a:r>
            <a:r>
              <a:rPr lang="zh-CN" altLang="zh-CN" b="1" dirty="0"/>
              <a:t>分，“功业未成”</a:t>
            </a:r>
            <a:r>
              <a:rPr lang="en-US" altLang="zh-CN" b="1" dirty="0"/>
              <a:t>1</a:t>
            </a:r>
            <a:r>
              <a:rPr lang="zh-CN" altLang="zh-CN" b="1" dirty="0"/>
              <a:t>分，结合诗句简要分析</a:t>
            </a:r>
            <a:r>
              <a:rPr lang="en-US" altLang="zh-CN" b="1" dirty="0"/>
              <a:t>1</a:t>
            </a:r>
            <a:r>
              <a:rPr lang="zh-CN" altLang="zh-CN" b="1" dirty="0"/>
              <a:t>分。）</a:t>
            </a:r>
            <a:endParaRPr lang="en-US" altLang="zh-CN" b="1" dirty="0"/>
          </a:p>
          <a:p>
            <a:r>
              <a:rPr lang="zh-CN" altLang="en-US" b="1" dirty="0">
                <a:solidFill>
                  <a:srgbClr val="FF0000"/>
                </a:solidFill>
              </a:rPr>
              <a:t>若有一处没有结合诗句或者结合错诗句，扣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分。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/>
              <a:t>思乡很多人能答到，</a:t>
            </a:r>
            <a:r>
              <a:rPr lang="zh-CN" altLang="en-US" b="1" dirty="0">
                <a:solidFill>
                  <a:srgbClr val="FF0000"/>
                </a:solidFill>
              </a:rPr>
              <a:t>但是“功业未成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壮志未酬”答到的较少，</a:t>
            </a:r>
            <a:r>
              <a:rPr lang="zh-CN" altLang="en-US" b="1" dirty="0"/>
              <a:t>很多人答的是“报效国家</a:t>
            </a:r>
            <a:r>
              <a:rPr lang="en-US" altLang="zh-CN" b="1" dirty="0"/>
              <a:t>/</a:t>
            </a:r>
            <a:r>
              <a:rPr lang="zh-CN" altLang="en-US" b="1" dirty="0"/>
              <a:t>有责任感”。</a:t>
            </a:r>
            <a:br>
              <a:rPr lang="zh-CN" altLang="en-US" b="1" dirty="0"/>
            </a:br>
            <a:r>
              <a:rPr lang="zh-CN" altLang="en-US" b="1" dirty="0"/>
              <a:t>评讲时注意提醒学生答题语言的规范性，像“思乡”、“功业未成</a:t>
            </a:r>
            <a:r>
              <a:rPr lang="en-US" altLang="zh-CN" b="1" dirty="0"/>
              <a:t>/</a:t>
            </a:r>
            <a:r>
              <a:rPr lang="zh-CN" altLang="en-US" b="1" dirty="0"/>
              <a:t>壮志未酬”等都是诗歌鉴赏时常用到的，有学生用土得掉渣的自己的语言来表述，不太规范。（没有建立功业、不想回家）</a:t>
            </a:r>
            <a:endParaRPr lang="zh-CN" altLang="zh-CN" b="1" dirty="0"/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r>
              <a:rPr lang="en-US" altLang="zh-CN" b="1" dirty="0"/>
              <a:t>13.B</a:t>
            </a:r>
            <a:r>
              <a:rPr lang="zh-CN" altLang="zh-CN" b="1" dirty="0"/>
              <a:t>（文中作者褒茶馆而贬西方文化沙龙，选项曲解观点）</a:t>
            </a:r>
          </a:p>
          <a:p>
            <a:r>
              <a:rPr lang="en-US" altLang="zh-CN" b="1" dirty="0"/>
              <a:t>14.C</a:t>
            </a:r>
            <a:r>
              <a:rPr lang="zh-CN" altLang="zh-CN" b="1" dirty="0"/>
              <a:t>（“茶馆”调和心情，但没有提到“人与人之间的矛盾”，属无中生有）</a:t>
            </a:r>
          </a:p>
          <a:p>
            <a:r>
              <a:rPr lang="en-US" altLang="zh-CN" b="1" dirty="0"/>
              <a:t>15.D</a:t>
            </a:r>
            <a:r>
              <a:rPr lang="zh-CN" altLang="zh-CN" b="1" dirty="0"/>
              <a:t>（“万里长风吹送南归的鸿雁，面对此景，正可以登上高楼开怀畅饮”说的是“喝酒”。</a:t>
            </a:r>
            <a:r>
              <a:rPr lang="en-US" altLang="zh-CN" b="1" dirty="0"/>
              <a:t>A.</a:t>
            </a:r>
            <a:r>
              <a:rPr lang="zh-CN" altLang="zh-CN" b="1" dirty="0"/>
              <a:t>“半榻梦刚回，活火初煎新涧水”也是煮水沏茶之意；</a:t>
            </a:r>
            <a:r>
              <a:rPr lang="en-US" altLang="zh-CN" b="1" dirty="0"/>
              <a:t>B.</a:t>
            </a:r>
            <a:r>
              <a:rPr lang="zh-CN" altLang="zh-CN" b="1" dirty="0"/>
              <a:t>“瓦铫煮春雪，淡香生古瓷”意思是“瓦铫里面煮化春天的雪，淡淡的清香从古瓷里冒出来”是沏茶的意思；</a:t>
            </a:r>
            <a:r>
              <a:rPr lang="en-US" altLang="zh-CN" b="1" dirty="0"/>
              <a:t>C.</a:t>
            </a:r>
            <a:r>
              <a:rPr lang="zh-CN" altLang="zh-CN" b="1" dirty="0"/>
              <a:t>“归来何事添幽致，小灶灯前自煮茶”是陆游的诗句，讲的也是喝茶）</a:t>
            </a:r>
          </a:p>
          <a:p>
            <a:endParaRPr lang="en-US" altLang="zh-CN" b="1" dirty="0"/>
          </a:p>
          <a:p>
            <a:r>
              <a:rPr lang="en-US" altLang="zh-CN" b="1" dirty="0"/>
              <a:t>16.</a:t>
            </a:r>
            <a:r>
              <a:rPr lang="zh-CN" altLang="zh-CN" b="1" dirty="0"/>
              <a:t>运用比喻的修辞手法。“在沙漠中跋涉的旅行家”比喻“生活中奋斗忙碌中的人”，“一片歇脚的绿洲比喻“茶馆”，“上帝的笑脸”比喻“一杯清茶所引起的功效”，整句话的意思是“在生活中奋斗忙碌中的人在茶馆喝茶休息可以暂忘生活中各种烦恼，让心情放松愉快。”表明茶馆对于忙碌的奋斗者具有调节作用。</a:t>
            </a:r>
          </a:p>
          <a:p>
            <a:br>
              <a:rPr lang="zh-CN" altLang="en-US" b="1" dirty="0"/>
            </a:br>
            <a:r>
              <a:rPr lang="zh-CN" altLang="zh-CN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4</a:t>
            </a:r>
            <a:r>
              <a:rPr lang="zh-CN" altLang="zh-CN" b="1" dirty="0">
                <a:solidFill>
                  <a:srgbClr val="FF0000"/>
                </a:solidFill>
              </a:rPr>
              <a:t>分，比喻的修辞手法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分，比喻的运用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分，三种比喻答到一个即可，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分，茶馆作用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zh-CN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b="1" dirty="0"/>
              <a:t>1 </a:t>
            </a:r>
            <a:r>
              <a:rPr lang="zh-CN" altLang="en-US" b="1" dirty="0"/>
              <a:t>答题格式不规范、完整，</a:t>
            </a:r>
            <a:r>
              <a:rPr lang="zh-CN" altLang="en-US" b="1" dirty="0">
                <a:solidFill>
                  <a:srgbClr val="FF0000"/>
                </a:solidFill>
              </a:rPr>
              <a:t>修辞手法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本体喻体分析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表达效果，</a:t>
            </a:r>
            <a:r>
              <a:rPr lang="zh-CN" altLang="en-US" b="1" dirty="0"/>
              <a:t>有漏掉某一点没写的。</a:t>
            </a:r>
            <a:endParaRPr lang="en-US" altLang="zh-CN" b="1" dirty="0"/>
          </a:p>
          <a:p>
            <a:pPr>
              <a:buNone/>
            </a:pPr>
            <a:r>
              <a:rPr lang="en-US" altLang="zh-CN" b="1" dirty="0"/>
              <a:t>2 </a:t>
            </a:r>
            <a:r>
              <a:rPr lang="zh-CN" altLang="en-US" b="1" dirty="0"/>
              <a:t>本体喻体分析错误，还有人用“比作”“比喻”时，把本体、喻体写反的。</a:t>
            </a:r>
            <a:endParaRPr lang="en-US" altLang="zh-CN" b="1" dirty="0"/>
          </a:p>
          <a:p>
            <a:pPr>
              <a:buNone/>
            </a:pPr>
            <a:r>
              <a:rPr lang="en-US" altLang="zh-CN" b="1" dirty="0"/>
              <a:t>3 “</a:t>
            </a:r>
            <a:r>
              <a:rPr lang="zh-CN" altLang="en-US" b="1" dirty="0"/>
              <a:t>茶的作用”是什么，没有具体写明，会扣</a:t>
            </a:r>
            <a:r>
              <a:rPr lang="en-US" altLang="zh-CN" b="1" dirty="0"/>
              <a:t>1</a:t>
            </a:r>
            <a:r>
              <a:rPr lang="zh-CN" altLang="en-US" b="1" dirty="0"/>
              <a:t>分。</a:t>
            </a:r>
            <a:endParaRPr lang="zh-CN" altLang="zh-CN" b="1" dirty="0"/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</p:spPr>
        <p:txBody>
          <a:bodyPr>
            <a:normAutofit fontScale="85000" lnSpcReduction="20000"/>
          </a:bodyPr>
          <a:lstStyle/>
          <a:p>
            <a:r>
              <a:rPr lang="en-US" altLang="zh-CN" b="1" dirty="0"/>
              <a:t>17.</a:t>
            </a:r>
          </a:p>
          <a:p>
            <a:r>
              <a:rPr lang="zh-CN" altLang="zh-CN" b="1" dirty="0"/>
              <a:t>①不强求一致，不受左右纷扰，讲究“怡悦”；②宽容、自由，让人爽快、惬意；</a:t>
            </a:r>
            <a:endParaRPr lang="en-US" altLang="zh-CN" b="1" dirty="0"/>
          </a:p>
          <a:p>
            <a:r>
              <a:rPr lang="zh-CN" altLang="zh-CN" b="1" dirty="0"/>
              <a:t>③轻松自在，忘记烦恼；</a:t>
            </a:r>
            <a:endParaRPr lang="en-US" altLang="zh-CN" b="1" dirty="0"/>
          </a:p>
          <a:p>
            <a:r>
              <a:rPr lang="zh-CN" altLang="zh-CN" b="1" dirty="0"/>
              <a:t>④调和心态，平和从容，不斗气好胜；</a:t>
            </a:r>
            <a:endParaRPr lang="en-US" altLang="zh-CN" b="1" dirty="0"/>
          </a:p>
          <a:p>
            <a:r>
              <a:rPr lang="zh-CN" altLang="zh-CN" b="1" dirty="0"/>
              <a:t>⑤“茶道”同于做人之道。</a:t>
            </a:r>
          </a:p>
          <a:p>
            <a:r>
              <a:rPr lang="en-US" altLang="zh-CN" b="1" dirty="0"/>
              <a:t>   </a:t>
            </a:r>
            <a:r>
              <a:rPr lang="zh-CN" altLang="zh-CN" b="1" dirty="0"/>
              <a:t>（</a:t>
            </a:r>
            <a:r>
              <a:rPr lang="en-US" altLang="zh-CN" b="1" dirty="0"/>
              <a:t>5</a:t>
            </a:r>
            <a:r>
              <a:rPr lang="zh-CN" altLang="zh-CN" b="1" dirty="0"/>
              <a:t>分。一点</a:t>
            </a:r>
            <a:r>
              <a:rPr lang="en-US" altLang="zh-CN" b="1" dirty="0"/>
              <a:t>2</a:t>
            </a:r>
            <a:r>
              <a:rPr lang="zh-CN" altLang="zh-CN" b="1" dirty="0"/>
              <a:t>分</a:t>
            </a:r>
            <a:r>
              <a:rPr lang="en-US" altLang="zh-CN" b="1" dirty="0"/>
              <a:t>,2</a:t>
            </a:r>
            <a:r>
              <a:rPr lang="zh-CN" altLang="zh-CN" b="1" dirty="0"/>
              <a:t>点</a:t>
            </a:r>
            <a:r>
              <a:rPr lang="en-US" altLang="zh-CN" b="1" dirty="0"/>
              <a:t>4</a:t>
            </a:r>
            <a:r>
              <a:rPr lang="zh-CN" altLang="zh-CN" b="1" dirty="0"/>
              <a:t>分，</a:t>
            </a:r>
            <a:r>
              <a:rPr lang="en-US" altLang="zh-CN" b="1" dirty="0"/>
              <a:t>3</a:t>
            </a:r>
            <a:r>
              <a:rPr lang="zh-CN" altLang="zh-CN" b="1" dirty="0"/>
              <a:t>点</a:t>
            </a:r>
            <a:r>
              <a:rPr lang="en-US" altLang="zh-CN" b="1" dirty="0"/>
              <a:t>5</a:t>
            </a:r>
            <a:r>
              <a:rPr lang="zh-CN" altLang="zh-CN" b="1" dirty="0"/>
              <a:t>分）</a:t>
            </a:r>
            <a:endParaRPr lang="en-US" altLang="zh-CN" b="1" dirty="0"/>
          </a:p>
          <a:p>
            <a:r>
              <a:rPr lang="zh-CN" altLang="en-US" b="1" dirty="0"/>
              <a:t>标准我稍有调整，主要为一下几个关键词：</a:t>
            </a:r>
            <a:endParaRPr lang="en-US" altLang="zh-CN" b="1" dirty="0"/>
          </a:p>
          <a:p>
            <a:r>
              <a:rPr lang="en-US" altLang="zh-CN" b="1" dirty="0">
                <a:solidFill>
                  <a:srgbClr val="FF0000"/>
                </a:solidFill>
              </a:rPr>
              <a:t>1 </a:t>
            </a:r>
            <a:r>
              <a:rPr lang="zh-CN" altLang="en-US" b="1" dirty="0">
                <a:solidFill>
                  <a:srgbClr val="FF0000"/>
                </a:solidFill>
              </a:rPr>
              <a:t>怡悦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快乐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爽快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惬意；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>
                <a:solidFill>
                  <a:srgbClr val="FF0000"/>
                </a:solidFill>
              </a:rPr>
              <a:t>2 </a:t>
            </a:r>
            <a:r>
              <a:rPr lang="zh-CN" altLang="en-US" b="1" dirty="0">
                <a:solidFill>
                  <a:srgbClr val="FF0000"/>
                </a:solidFill>
              </a:rPr>
              <a:t>宽容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自由；               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>
                <a:solidFill>
                  <a:srgbClr val="FF0000"/>
                </a:solidFill>
              </a:rPr>
              <a:t>3 </a:t>
            </a:r>
            <a:r>
              <a:rPr lang="zh-CN" altLang="en-US" b="1" dirty="0">
                <a:solidFill>
                  <a:srgbClr val="FF0000"/>
                </a:solidFill>
              </a:rPr>
              <a:t>轻松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自在；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>
                <a:solidFill>
                  <a:srgbClr val="FF0000"/>
                </a:solidFill>
              </a:rPr>
              <a:t>4 </a:t>
            </a:r>
            <a:r>
              <a:rPr lang="zh-CN" altLang="en-US" b="1" dirty="0">
                <a:solidFill>
                  <a:srgbClr val="FF0000"/>
                </a:solidFill>
              </a:rPr>
              <a:t>调和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平和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从容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融洽</a:t>
            </a:r>
            <a:r>
              <a:rPr lang="en-US" altLang="zh-CN" b="1" dirty="0">
                <a:solidFill>
                  <a:srgbClr val="FF0000"/>
                </a:solidFill>
              </a:rPr>
              <a:t>/</a:t>
            </a:r>
            <a:r>
              <a:rPr lang="zh-CN" altLang="en-US" b="1" dirty="0">
                <a:solidFill>
                  <a:srgbClr val="FF0000"/>
                </a:solidFill>
              </a:rPr>
              <a:t>平心静气；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b="1" dirty="0">
                <a:solidFill>
                  <a:srgbClr val="FF0000"/>
                </a:solidFill>
              </a:rPr>
              <a:t>5 </a:t>
            </a:r>
            <a:r>
              <a:rPr lang="zh-CN" altLang="en-US" b="1" dirty="0">
                <a:solidFill>
                  <a:srgbClr val="FF0000"/>
                </a:solidFill>
              </a:rPr>
              <a:t>做人之道。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同一点不重复得分。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/>
              <a:t>（有同学照抄原文“宽容放松”，这两个词在文中一起出现时侧重于“放松”，所以我在改卷时算是“放松”这一点。）</a:t>
            </a:r>
            <a:endParaRPr lang="zh-CN" altLang="zh-CN" b="1" dirty="0"/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" y="0"/>
          <a:ext cx="9143998" cy="6843681"/>
        </p:xfrm>
        <a:graphic>
          <a:graphicData uri="http://schemas.openxmlformats.org/drawingml/2006/table">
            <a:tbl>
              <a:tblPr/>
              <a:tblGrid>
                <a:gridCol w="645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563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68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100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等线"/>
                          <a:ea typeface="宋体"/>
                          <a:cs typeface="Times New Roman"/>
                        </a:rPr>
                        <a:t>18</a:t>
                      </a:r>
                      <a:endParaRPr lang="zh-CN" sz="2800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等线"/>
                          <a:ea typeface="宋体"/>
                          <a:cs typeface="Times New Roman"/>
                        </a:rPr>
                        <a:t>内容概括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）辛弃疾</a:t>
                      </a:r>
                      <a:r>
                        <a:rPr lang="zh-CN" sz="20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能武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，他</a:t>
                      </a:r>
                      <a:r>
                        <a:rPr lang="zh-CN" sz="20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组织义军生擒敌将南下归宋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。（</a:t>
                      </a:r>
                      <a:r>
                        <a:rPr lang="en-US" sz="2000" b="1" kern="100" dirty="0">
                          <a:latin typeface="宋体"/>
                          <a:ea typeface="等线"/>
                          <a:cs typeface="Times New Roman"/>
                        </a:rPr>
                        <a:t>2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）辛弃疾</a:t>
                      </a:r>
                      <a:r>
                        <a:rPr lang="zh-CN" sz="20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能治（从政）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，</a:t>
                      </a:r>
                      <a:r>
                        <a:rPr lang="zh-CN" sz="2000" b="1" u="sng" kern="100" dirty="0">
                          <a:latin typeface="宋体"/>
                          <a:ea typeface="宋体"/>
                          <a:cs typeface="Times New Roman"/>
                        </a:rPr>
                        <a:t>他在湖南安抚使、福建安抚使期间</a:t>
                      </a:r>
                      <a:r>
                        <a:rPr lang="zh-CN" sz="20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整饬政务，组建军队</a:t>
                      </a:r>
                      <a:r>
                        <a:rPr lang="zh-CN" sz="2000" b="1" u="sng" kern="100" dirty="0">
                          <a:latin typeface="宋体"/>
                          <a:ea typeface="宋体"/>
                          <a:cs typeface="Times New Roman"/>
                        </a:rPr>
                        <a:t>颇有成绩；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000" b="1" kern="100" dirty="0">
                          <a:latin typeface="宋体"/>
                          <a:ea typeface="等线"/>
                          <a:cs typeface="Times New Roman"/>
                        </a:rPr>
                        <a:t>3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）辛弃疾</a:t>
                      </a:r>
                      <a:r>
                        <a:rPr lang="zh-CN" sz="20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能文</a:t>
                      </a:r>
                      <a:r>
                        <a:rPr lang="zh-CN" sz="2000" b="1" kern="100" dirty="0">
                          <a:latin typeface="宋体"/>
                          <a:ea typeface="宋体"/>
                          <a:cs typeface="Times New Roman"/>
                        </a:rPr>
                        <a:t>，他将满腔才情化作了诗文，</a:t>
                      </a:r>
                      <a:r>
                        <a:rPr lang="zh-CN" sz="20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成为大诗词作家</a:t>
                      </a:r>
                      <a:r>
                        <a:rPr lang="zh-CN" sz="2000" b="1" u="sng" kern="100" dirty="0">
                          <a:latin typeface="宋体"/>
                          <a:ea typeface="宋体"/>
                          <a:cs typeface="Times New Roman"/>
                        </a:rPr>
                        <a:t>。（概括事件，</a:t>
                      </a:r>
                      <a:r>
                        <a:rPr lang="zh-CN" sz="20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武、政、文</a:t>
                      </a:r>
                      <a:r>
                        <a:rPr lang="zh-CN" sz="2000" b="1" u="sng" kern="100" dirty="0">
                          <a:latin typeface="宋体"/>
                          <a:ea typeface="宋体"/>
                          <a:cs typeface="Times New Roman"/>
                        </a:rPr>
                        <a:t>三方面每点两分，概括不全</a:t>
                      </a:r>
                      <a:r>
                        <a:rPr lang="en-US" sz="2000" b="1" u="sng" kern="100" dirty="0"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000" b="1" u="sng" kern="100" dirty="0">
                          <a:latin typeface="宋体"/>
                          <a:ea typeface="宋体"/>
                          <a:cs typeface="Times New Roman"/>
                        </a:rPr>
                        <a:t>分，其中第三点若答辛词的“凛然之气和磅礴之势”、委婉而又悲愤地将春色化入政治、含有深沉的政治或生活哲理，一点一分，不超过</a:t>
                      </a:r>
                      <a:r>
                        <a:rPr lang="en-US" sz="2000" b="1" u="sng" kern="100" dirty="0">
                          <a:latin typeface="宋体"/>
                          <a:ea typeface="等线"/>
                          <a:cs typeface="Times New Roman"/>
                        </a:rPr>
                        <a:t>2</a:t>
                      </a:r>
                      <a:r>
                        <a:rPr lang="zh-CN" sz="2000" b="1" u="sng" kern="100" dirty="0">
                          <a:latin typeface="宋体"/>
                          <a:ea typeface="宋体"/>
                          <a:cs typeface="Times New Roman"/>
                        </a:rPr>
                        <a:t>分）</a:t>
                      </a:r>
                      <a:endParaRPr lang="zh-CN" sz="2000" b="1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等线"/>
                          <a:ea typeface="宋体"/>
                          <a:cs typeface="Times New Roman"/>
                        </a:rPr>
                        <a:t>6</a:t>
                      </a:r>
                      <a:r>
                        <a:rPr lang="zh-CN" sz="2400" kern="100" dirty="0">
                          <a:latin typeface="等线"/>
                          <a:ea typeface="宋体"/>
                          <a:cs typeface="Times New Roman"/>
                        </a:rPr>
                        <a:t>分，一点</a:t>
                      </a:r>
                      <a:r>
                        <a:rPr lang="en-US" sz="2400" kern="100" dirty="0">
                          <a:latin typeface="等线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400" kern="100" dirty="0">
                          <a:latin typeface="等线"/>
                          <a:ea typeface="宋体"/>
                          <a:cs typeface="Times New Roman"/>
                        </a:rPr>
                        <a:t>分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361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等线"/>
                          <a:ea typeface="宋体"/>
                          <a:cs typeface="Times New Roman"/>
                        </a:rPr>
                        <a:t>19</a:t>
                      </a:r>
                      <a:endParaRPr lang="zh-CN" sz="2800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等线"/>
                          <a:ea typeface="宋体"/>
                          <a:cs typeface="Times New Roman"/>
                        </a:rPr>
                        <a:t>主旨理解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等线"/>
                          <a:ea typeface="宋体"/>
                          <a:cs typeface="Times New Roman"/>
                        </a:rPr>
                        <a:t>人物分析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400" b="1" kern="100" dirty="0"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）“把栏杆拍遍”</a:t>
                      </a:r>
                      <a:r>
                        <a:rPr lang="zh-CN" sz="2400" b="1" u="sng" kern="100" dirty="0">
                          <a:latin typeface="宋体"/>
                          <a:ea typeface="宋体"/>
                          <a:cs typeface="Times New Roman"/>
                        </a:rPr>
                        <a:t>出自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辛弃疾的《水龙吟》。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（出处</a:t>
                      </a:r>
                      <a:r>
                        <a:rPr lang="en-US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分，准确抄出原词也给分）</a:t>
                      </a:r>
                      <a:endParaRPr lang="zh-CN" sz="240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400" b="1" kern="100" dirty="0">
                          <a:latin typeface="宋体"/>
                          <a:ea typeface="等线"/>
                          <a:cs typeface="Times New Roman"/>
                        </a:rPr>
                        <a:t>2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）</a:t>
                      </a:r>
                      <a:r>
                        <a:rPr lang="zh-CN" sz="2400" b="1" u="sng" kern="100" dirty="0">
                          <a:latin typeface="宋体"/>
                          <a:ea typeface="宋体"/>
                          <a:cs typeface="Times New Roman"/>
                        </a:rPr>
                        <a:t>辛弃疾满怀报国之志，才能出众却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遭弃用（不被重用，被朝廷抛弃）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。登危楼拍栏杆高度概括了辛弃疾充满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悲愤亡国（无奈）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和</a:t>
                      </a:r>
                      <a:r>
                        <a:rPr lang="zh-CN" sz="2400" b="1" u="sng" kern="100" dirty="0">
                          <a:latin typeface="宋体"/>
                          <a:ea typeface="宋体"/>
                          <a:cs typeface="Times New Roman"/>
                        </a:rPr>
                        <a:t>怀才不遇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人生经历。（一个关键词一分，抄原文“一生大都是在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被抛弃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的感叹和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无奈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中度过”给</a:t>
                      </a:r>
                      <a:r>
                        <a:rPr lang="en-US" sz="2400" b="1" kern="100" dirty="0">
                          <a:latin typeface="宋体"/>
                          <a:ea typeface="等线"/>
                          <a:cs typeface="Times New Roman"/>
                        </a:rPr>
                        <a:t>2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分）</a:t>
                      </a:r>
                      <a:endParaRPr lang="zh-CN" sz="240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400" b="1" kern="100" dirty="0">
                          <a:latin typeface="宋体"/>
                          <a:ea typeface="等线"/>
                          <a:cs typeface="Times New Roman"/>
                        </a:rPr>
                        <a:t>3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）表现了辛弃疾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忠君爱国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，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想建功报国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的</a:t>
                      </a:r>
                      <a:r>
                        <a:rPr lang="zh-CN" sz="2400" b="1" u="sng" kern="100" dirty="0">
                          <a:latin typeface="宋体"/>
                          <a:ea typeface="宋体"/>
                          <a:cs typeface="Times New Roman"/>
                        </a:rPr>
                        <a:t>高尚人格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。（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强调爱国，为国效忠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分</a:t>
                      </a:r>
                      <a:r>
                        <a:rPr lang="zh-CN" sz="1100" b="1" kern="100" dirty="0">
                          <a:latin typeface="宋体"/>
                          <a:ea typeface="宋体"/>
                          <a:cs typeface="Times New Roman"/>
                        </a:rPr>
                        <a:t>）</a:t>
                      </a:r>
                      <a:endParaRPr lang="zh-CN" sz="1100" b="1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等线"/>
                          <a:ea typeface="宋体"/>
                          <a:cs typeface="Times New Roman"/>
                        </a:rPr>
                        <a:t>4</a:t>
                      </a:r>
                      <a:r>
                        <a:rPr lang="zh-CN" sz="3200" kern="100" dirty="0">
                          <a:latin typeface="等线"/>
                          <a:ea typeface="宋体"/>
                          <a:cs typeface="Times New Roman"/>
                        </a:rPr>
                        <a:t>分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1028016"/>
              </p:ext>
            </p:extLst>
          </p:nvPr>
        </p:nvGraphicFramePr>
        <p:xfrm>
          <a:off x="35494" y="188637"/>
          <a:ext cx="9108505" cy="6669362"/>
        </p:xfrm>
        <a:graphic>
          <a:graphicData uri="http://schemas.openxmlformats.org/drawingml/2006/table">
            <a:tbl>
              <a:tblPr/>
              <a:tblGrid>
                <a:gridCol w="668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1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285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3468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等线"/>
                          <a:ea typeface="宋体"/>
                          <a:cs typeface="Times New Roman"/>
                        </a:rPr>
                        <a:t>20</a:t>
                      </a:r>
                      <a:endParaRPr lang="zh-CN" sz="2400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等线"/>
                          <a:ea typeface="宋体"/>
                          <a:cs typeface="Times New Roman"/>
                        </a:rPr>
                        <a:t>写法分析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本句运用了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比喻（</a:t>
                      </a:r>
                      <a:r>
                        <a:rPr lang="en-US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分）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的修辞手法，将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南宋政府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比作磨盘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，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辛弃疾的词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比作豆浆汁液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。（</a:t>
                      </a:r>
                      <a:r>
                        <a:rPr lang="zh-CN" sz="2400" b="1" kern="100" dirty="0">
                          <a:solidFill>
                            <a:srgbClr val="0000CC"/>
                          </a:solidFill>
                          <a:latin typeface="宋体"/>
                          <a:ea typeface="宋体"/>
                          <a:cs typeface="Times New Roman"/>
                        </a:rPr>
                        <a:t>两个喻体说对一个就可，给</a:t>
                      </a:r>
                      <a:r>
                        <a:rPr lang="en-US" sz="2400" b="1" kern="100" dirty="0">
                          <a:solidFill>
                            <a:srgbClr val="0000CC"/>
                          </a:solidFill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400" b="1" kern="100" dirty="0">
                          <a:solidFill>
                            <a:srgbClr val="0000CC"/>
                          </a:solidFill>
                          <a:latin typeface="宋体"/>
                          <a:ea typeface="宋体"/>
                          <a:cs typeface="Times New Roman"/>
                        </a:rPr>
                        <a:t>分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）生动形象地</a:t>
                      </a:r>
                      <a:r>
                        <a:rPr lang="zh-CN" sz="2400" b="1" u="sng" kern="100" dirty="0">
                          <a:latin typeface="宋体"/>
                          <a:ea typeface="宋体"/>
                          <a:cs typeface="Times New Roman"/>
                        </a:rPr>
                        <a:t>写出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了懦弱无能的南宋政府将辛弃疾的民族仇复国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志彻底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粉碎（</a:t>
                      </a:r>
                      <a:r>
                        <a:rPr lang="en-US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分）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，迫使他只能诉诸笔端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宋体"/>
                          <a:ea typeface="宋体"/>
                          <a:cs typeface="Times New Roman"/>
                        </a:rPr>
                        <a:t>化成诗文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的境况（</a:t>
                      </a:r>
                      <a:r>
                        <a:rPr lang="en-US" sz="2400" b="1" kern="100" dirty="0">
                          <a:latin typeface="宋体"/>
                          <a:ea typeface="等线"/>
                          <a:cs typeface="Times New Roman"/>
                        </a:rPr>
                        <a:t>1</a:t>
                      </a:r>
                      <a:r>
                        <a:rPr lang="zh-CN" sz="2400" b="1" kern="100" dirty="0">
                          <a:latin typeface="宋体"/>
                          <a:ea typeface="宋体"/>
                          <a:cs typeface="Times New Roman"/>
                        </a:rPr>
                        <a:t>分）。（逻辑关系要表述准确）</a:t>
                      </a:r>
                      <a:endParaRPr lang="zh-CN" sz="2400" b="1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68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等线"/>
                          <a:ea typeface="宋体"/>
                          <a:cs typeface="Times New Roman"/>
                        </a:rPr>
                        <a:t>21</a:t>
                      </a:r>
                      <a:endParaRPr lang="zh-CN" sz="3200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1050" b="1" kern="100" dirty="0">
                        <a:latin typeface="等线"/>
                        <a:ea typeface="宋体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latin typeface="等线"/>
                          <a:ea typeface="宋体"/>
                          <a:cs typeface="Times New Roman"/>
                        </a:rPr>
                        <a:t>主旨理解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ˎ̥"/>
                          <a:ea typeface="宋体"/>
                          <a:cs typeface="Times New Roman"/>
                        </a:rPr>
                        <a:t>辛弃疾诗词既有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思想光芒而又有艺术魅力</a:t>
                      </a:r>
                      <a:r>
                        <a:rPr lang="zh-CN" sz="2400" b="1" kern="100" dirty="0">
                          <a:latin typeface="ˎ̥"/>
                          <a:ea typeface="宋体"/>
                          <a:cs typeface="Times New Roman"/>
                        </a:rPr>
                        <a:t>，离不开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特定的时代条件（南宋的动荡）（</a:t>
                      </a:r>
                      <a:r>
                        <a:rPr lang="en-US" sz="2400" b="1" u="sng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分）</a:t>
                      </a:r>
                      <a:r>
                        <a:rPr lang="zh-CN" sz="2400" b="1" kern="100" dirty="0">
                          <a:latin typeface="ˎ̥"/>
                          <a:ea typeface="宋体"/>
                          <a:cs typeface="Times New Roman"/>
                        </a:rPr>
                        <a:t>。在他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任职期间</a:t>
                      </a:r>
                      <a:r>
                        <a:rPr lang="zh-CN" sz="2400" b="1" kern="100" dirty="0">
                          <a:latin typeface="ˎ̥"/>
                          <a:ea typeface="宋体"/>
                          <a:cs typeface="Times New Roman"/>
                        </a:rPr>
                        <a:t>，南宋只图苟安而不愿收复失地，令他感受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折磨</a:t>
                      </a:r>
                      <a:r>
                        <a:rPr lang="zh-CN" sz="2400" b="1" kern="100" dirty="0">
                          <a:latin typeface="ˎ̥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2400" b="1" kern="100" dirty="0">
                          <a:latin typeface="ˎ̥"/>
                          <a:ea typeface="宋体"/>
                          <a:cs typeface="Times New Roman"/>
                        </a:rPr>
                        <a:t>1</a:t>
                      </a:r>
                      <a:r>
                        <a:rPr lang="zh-CN" sz="2400" b="1" kern="100" dirty="0">
                          <a:latin typeface="ˎ̥"/>
                          <a:ea typeface="宋体"/>
                          <a:cs typeface="Times New Roman"/>
                        </a:rPr>
                        <a:t>分）；在他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被弃的时候</a:t>
                      </a:r>
                      <a:r>
                        <a:rPr lang="zh-CN" sz="2400" b="1" kern="100" dirty="0">
                          <a:latin typeface="ˎ̥"/>
                          <a:ea typeface="宋体"/>
                          <a:cs typeface="Times New Roman"/>
                        </a:rPr>
                        <a:t>，他将自己的深沉的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政治理解融于诗词（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1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分）。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(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极少有人答到“思想光芒和艺术魅力”，答到者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1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分，此题不超过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4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分</a:t>
                      </a:r>
                      <a:r>
                        <a:rPr lang="en-US" sz="2400" b="1" kern="100" dirty="0">
                          <a:solidFill>
                            <a:srgbClr val="FF0000"/>
                          </a:solidFill>
                          <a:latin typeface="ˎ̥"/>
                          <a:ea typeface="宋体"/>
                          <a:cs typeface="Times New Roman"/>
                        </a:rPr>
                        <a:t>)</a:t>
                      </a:r>
                      <a:endParaRPr lang="zh-CN" sz="2400" b="1" kern="100" dirty="0">
                        <a:latin typeface="等线"/>
                        <a:ea typeface="宋体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r>
              <a:rPr lang="en-US" altLang="zh-CN" b="1" dirty="0"/>
              <a:t>22</a:t>
            </a:r>
            <a:r>
              <a:rPr lang="zh-CN" altLang="en-US" b="1" dirty="0"/>
              <a:t>、</a:t>
            </a:r>
            <a:r>
              <a:rPr lang="en-US" altLang="zh-CN" b="1" dirty="0"/>
              <a:t>4</a:t>
            </a:r>
            <a:r>
              <a:rPr lang="zh-CN" altLang="en-US" b="1" dirty="0"/>
              <a:t>分</a:t>
            </a:r>
            <a:endParaRPr lang="en-US" altLang="zh-CN" b="1" dirty="0"/>
          </a:p>
          <a:p>
            <a:r>
              <a:rPr lang="zh-CN" altLang="zh-CN" b="1" dirty="0"/>
              <a:t>示例一：我不同意辛弃疾的自我评价。辛弃疾所做一切都是为了复兴南宋朝廷，爱国是不会有度的限制的。这句话表达的是他一腔热忱无人赏识的落寞和不解。在我们生活中凡事就要讲究度，例如追求极端自我，就会变得任性。</a:t>
            </a:r>
          </a:p>
          <a:p>
            <a:r>
              <a:rPr lang="zh-CN" altLang="zh-CN" b="1" dirty="0"/>
              <a:t>示例二：我同意辛弃疾的自我评价。辛弃疾所做的一切出自爱国之心，但不符合南宋朝廷的目标。他的做法自然不会得到朝廷的理解和接纳，越做越错。生活中我们想实现一个目标，不能只顾自己埋头苦干，要好好跟同伴沟通，才能实现双赢的局面。</a:t>
            </a:r>
          </a:p>
          <a:p>
            <a:r>
              <a:rPr lang="en-US" altLang="zh-CN" b="1" dirty="0"/>
              <a:t> </a:t>
            </a:r>
            <a:endParaRPr lang="zh-CN" altLang="zh-CN" b="1" dirty="0"/>
          </a:p>
          <a:p>
            <a:r>
              <a:rPr lang="zh-CN" altLang="zh-CN" b="1" dirty="0">
                <a:solidFill>
                  <a:srgbClr val="FF0000"/>
                </a:solidFill>
              </a:rPr>
              <a:t>观点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分，分析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zh-CN" b="1" dirty="0">
                <a:solidFill>
                  <a:srgbClr val="FF0000"/>
                </a:solidFill>
              </a:rPr>
              <a:t>分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zh-CN" b="1" dirty="0">
                <a:solidFill>
                  <a:srgbClr val="FF0000"/>
                </a:solidFill>
              </a:rPr>
              <a:t>（联系辛弃疾生平解读“过则成灾”，重点是“过”字重点说明），联系生活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分。</a:t>
            </a:r>
            <a:endParaRPr lang="en-US" altLang="zh-CN" b="1" dirty="0">
              <a:solidFill>
                <a:srgbClr val="FF0000"/>
              </a:solidFill>
            </a:endParaRPr>
          </a:p>
          <a:p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zh-CN" b="1" dirty="0">
                <a:solidFill>
                  <a:schemeClr val="tx2">
                    <a:lumMod val="75000"/>
                  </a:schemeClr>
                </a:solidFill>
              </a:rPr>
              <a:t>观点、分析、联系生活三者要一致，注意价值观导向，很多学生的表述成问题，意即做好本分，各人自扫门前雪不管他人瓦上霜，非常利己，在表述上酌情扣分。</a:t>
            </a:r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r>
              <a:rPr lang="zh-CN" altLang="zh-CN" b="1" dirty="0"/>
              <a:t>补充示例</a:t>
            </a:r>
          </a:p>
          <a:p>
            <a:r>
              <a:rPr lang="zh-CN" altLang="zh-CN" b="1" dirty="0"/>
              <a:t>生</a:t>
            </a:r>
            <a:r>
              <a:rPr lang="en-US" altLang="zh-CN" b="1" dirty="0"/>
              <a:t>1</a:t>
            </a:r>
            <a:r>
              <a:rPr lang="zh-CN" altLang="zh-CN" b="1" dirty="0"/>
              <a:t>：不同意，这句话只是辛弃疾的自嘲，他并未做得太“过”，只是当时南宋政府</a:t>
            </a:r>
            <a:r>
              <a:rPr lang="zh-CN" altLang="en-US" b="1" dirty="0"/>
              <a:t>昏庸</a:t>
            </a:r>
            <a:r>
              <a:rPr lang="zh-CN" altLang="zh-CN" b="1" dirty="0"/>
              <a:t>无能，令他无法报国，他一生尽职尽责都是正确的，别人的诽谤才不对。在生活中，我们认真学习、追求极致，心无杂念并不为过，别人的嫉妒才是不对的。</a:t>
            </a:r>
          </a:p>
          <a:p>
            <a:r>
              <a:rPr lang="en-US" altLang="zh-CN" b="1" dirty="0"/>
              <a:t> </a:t>
            </a:r>
            <a:endParaRPr lang="zh-CN" altLang="zh-CN" b="1" dirty="0"/>
          </a:p>
          <a:p>
            <a:r>
              <a:rPr lang="zh-CN" altLang="zh-CN" b="1" dirty="0"/>
              <a:t>生</a:t>
            </a:r>
            <a:r>
              <a:rPr lang="en-US" altLang="zh-CN" b="1" dirty="0"/>
              <a:t>2</a:t>
            </a:r>
            <a:r>
              <a:rPr lang="zh-CN" altLang="zh-CN" b="1" dirty="0"/>
              <a:t>：不同意，他因尽职而招灾，但他所做之事在现在看来都是为人崇敬的，做有意义的事情有时会付出一定代价，于个人而言是“灾”，于国是大幸。感动中国的老人白芳礼卖垃圾供读大学，自己虽穷苦受“灾”，但也有帮助他人的幸福快乐。</a:t>
            </a:r>
          </a:p>
          <a:p>
            <a:r>
              <a:rPr lang="en-US" altLang="zh-CN" b="1" dirty="0"/>
              <a:t> </a:t>
            </a:r>
            <a:endParaRPr lang="zh-CN" altLang="zh-CN" b="1" dirty="0"/>
          </a:p>
          <a:p>
            <a:r>
              <a:rPr lang="zh-CN" altLang="zh-CN" b="1" dirty="0"/>
              <a:t>生</a:t>
            </a:r>
            <a:r>
              <a:rPr lang="en-US" altLang="zh-CN" b="1" dirty="0"/>
              <a:t>3</a:t>
            </a:r>
            <a:r>
              <a:rPr lang="zh-CN" altLang="zh-CN" b="1" dirty="0"/>
              <a:t>：不同意，辛弃疾不是自己努力过头而失败，为国出力本就没错，他没有得到他人的理解而遭受了诽谤。只能说朝廷贪图片刻安宁，让爱国志士受难。在生活中，老师多次劝说同学们写作业、做值日，这本来就是自己就应该做好的事，为什么还要别人反复提醒？</a:t>
            </a:r>
          </a:p>
          <a:p>
            <a:r>
              <a:rPr lang="en-US" altLang="zh-CN" b="1" dirty="0"/>
              <a:t> </a:t>
            </a:r>
            <a:endParaRPr lang="zh-CN" altLang="zh-CN" b="1" dirty="0"/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r>
              <a:rPr lang="zh-CN" altLang="zh-CN" b="1" dirty="0"/>
              <a:t>生</a:t>
            </a:r>
            <a:r>
              <a:rPr lang="en-US" altLang="zh-CN" b="1" dirty="0"/>
              <a:t>4</a:t>
            </a:r>
            <a:r>
              <a:rPr lang="zh-CN" altLang="zh-CN" b="1" dirty="0"/>
              <a:t>：同意。辛弃疾因尽职而遭受诽谤被弃用，招来灾祸，是“过则成灾”，这是时代的无奈。现在社会更加公正，尽职尽责是应该的，我小学的班主任尽职尽责，同学们有时会有怨言，但在家长中广受好评，辛弃疾只是那个时代的悲哀。</a:t>
            </a:r>
          </a:p>
          <a:p>
            <a:r>
              <a:rPr lang="en-US" altLang="zh-CN" b="1" dirty="0"/>
              <a:t> </a:t>
            </a:r>
            <a:endParaRPr lang="zh-CN" altLang="zh-CN" b="1" dirty="0"/>
          </a:p>
          <a:p>
            <a:r>
              <a:rPr lang="zh-CN" altLang="zh-CN" b="1" dirty="0"/>
              <a:t>生</a:t>
            </a:r>
            <a:r>
              <a:rPr lang="en-US" altLang="zh-CN" b="1" dirty="0"/>
              <a:t>5</a:t>
            </a:r>
            <a:r>
              <a:rPr lang="zh-CN" altLang="zh-CN" b="1" dirty="0"/>
              <a:t>：同意。辛弃疾为国尽忠是总会受到主和派的干扰，无法真正实现自己的抱负，他是因政见不合而遭受此难。在生活中，我们总会与他人意见不合发生摩擦，这很正常，但我总会理智看待，往正确的方向去走，不受他人影响。</a:t>
            </a:r>
          </a:p>
          <a:p>
            <a:r>
              <a:rPr lang="en-US" altLang="zh-CN" b="1" dirty="0"/>
              <a:t> </a:t>
            </a:r>
            <a:endParaRPr lang="zh-CN" altLang="zh-CN" b="1" dirty="0"/>
          </a:p>
          <a:p>
            <a:r>
              <a:rPr lang="zh-CN" altLang="zh-CN" b="1" dirty="0"/>
              <a:t>生</a:t>
            </a:r>
            <a:r>
              <a:rPr lang="en-US" altLang="zh-CN" b="1" dirty="0"/>
              <a:t>6</a:t>
            </a:r>
            <a:r>
              <a:rPr lang="zh-CN" altLang="zh-CN" b="1" dirty="0"/>
              <a:t>：同意，因为他一生都是在痛苦煎熬中度过，凡有一次效力的机会，总是拼尽全力，他这种精神太“过”了，因而遭受了小人的诽谤给自己招灾，生活中也有这样的情况，工作认真的人会因为优秀而遭流言排斥，这是人性的弱点，但还是不顾一切努力工作，优秀本身没有错。</a:t>
            </a:r>
          </a:p>
          <a:p>
            <a:endParaRPr lang="zh-CN" altLang="en-US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A11B099-04BC-4AFF-AB1D-8D260624A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5904656"/>
          </a:xfrm>
        </p:spPr>
        <p:txBody>
          <a:bodyPr>
            <a:normAutofit fontScale="77500" lnSpcReduction="20000"/>
          </a:bodyPr>
          <a:lstStyle/>
          <a:p>
            <a:r>
              <a:rPr lang="zh-CN" altLang="en-US" dirty="0"/>
              <a:t>作文：</a:t>
            </a:r>
          </a:p>
          <a:p>
            <a:r>
              <a:rPr lang="zh-CN" altLang="en-US" dirty="0"/>
              <a:t> 优点：</a:t>
            </a:r>
          </a:p>
          <a:p>
            <a:r>
              <a:rPr lang="en-US" altLang="zh-CN" dirty="0"/>
              <a:t> </a:t>
            </a:r>
            <a:r>
              <a:rPr lang="zh-CN" altLang="en-US" dirty="0"/>
              <a:t>相当一部分同学有描写、议论的意识，不会通篇一叙到底。</a:t>
            </a:r>
          </a:p>
          <a:p>
            <a:r>
              <a:rPr lang="zh-CN" altLang="en-US" dirty="0"/>
              <a:t> 问题：</a:t>
            </a:r>
          </a:p>
          <a:p>
            <a:r>
              <a:rPr lang="en-US" altLang="zh-CN" dirty="0"/>
              <a:t>1. </a:t>
            </a:r>
            <a:r>
              <a:rPr lang="zh-CN" altLang="en-US" dirty="0"/>
              <a:t>选材较为单一陈旧，大部分学生的选材集中在“</a:t>
            </a:r>
            <a:r>
              <a:rPr lang="zh-CN" altLang="en-US" u="sng" dirty="0">
                <a:solidFill>
                  <a:srgbClr val="0000FF"/>
                </a:solidFill>
              </a:rPr>
              <a:t>犯错了就要承担后果”、“没有认真学习承担考差的后果”“作为家庭成员之一承担做家务的责任”</a:t>
            </a:r>
            <a:r>
              <a:rPr lang="zh-CN" altLang="en-US" dirty="0"/>
              <a:t>。由此立意较为肤浅，甚至很多学生仅仅是就事论事，不会提升。</a:t>
            </a:r>
          </a:p>
          <a:p>
            <a:r>
              <a:rPr lang="en-US" altLang="zh-CN" dirty="0"/>
              <a:t>2. </a:t>
            </a:r>
            <a:r>
              <a:rPr lang="zh-CN" altLang="en-US" dirty="0"/>
              <a:t>没有</a:t>
            </a:r>
            <a:r>
              <a:rPr lang="zh-CN" altLang="en-US" dirty="0">
                <a:solidFill>
                  <a:srgbClr val="FF0000"/>
                </a:solidFill>
              </a:rPr>
              <a:t>点题意识，扣题不严</a:t>
            </a:r>
            <a:r>
              <a:rPr lang="zh-CN" altLang="en-US" dirty="0"/>
              <a:t>。绝大部分学生除了开头结尾点题外，中间行文过程中几乎不点题，可能和这个题目不太好点题有关系？</a:t>
            </a:r>
          </a:p>
          <a:p>
            <a:r>
              <a:rPr lang="en-US" altLang="zh-CN" dirty="0"/>
              <a:t>3. </a:t>
            </a:r>
            <a:r>
              <a:rPr lang="zh-CN" altLang="en-US" dirty="0"/>
              <a:t>详略不当。我们认为“承担”</a:t>
            </a:r>
            <a:r>
              <a:rPr lang="zh-CN" altLang="en-US" sz="4100" dirty="0">
                <a:solidFill>
                  <a:srgbClr val="FF0000"/>
                </a:solidFill>
              </a:rPr>
              <a:t>应详写“承担”的过程，</a:t>
            </a:r>
            <a:r>
              <a:rPr lang="zh-CN" altLang="en-US" dirty="0"/>
              <a:t>而大部分学生写的重点在承担之前的事情，铺垫过长。如学生重点写踢球过程中把窗玻璃踢破，结尾简单写明最后“我”承担了后果。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17338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316044"/>
              </p:ext>
            </p:extLst>
          </p:nvPr>
        </p:nvGraphicFramePr>
        <p:xfrm>
          <a:off x="323528" y="559838"/>
          <a:ext cx="8640960" cy="6037512"/>
        </p:xfrm>
        <a:graphic>
          <a:graphicData uri="http://schemas.openxmlformats.org/drawingml/2006/table">
            <a:tbl>
              <a:tblPr/>
              <a:tblGrid>
                <a:gridCol w="780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0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1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402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9985"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项目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一等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二等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三等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四等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985">
                <a:tc rowSpan="2"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（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30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分）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30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24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23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17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16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12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11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0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405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符合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题意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中心突出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内容充实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情感真挚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符合题意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中心明确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内容较充实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情感真实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基本符合题意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中心基本明确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内容单薄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情感基本真实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偏离题意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中心不明确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内容空泛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情感不真实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118">
                <a:tc rowSpan="2"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语言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（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20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分）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20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16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15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11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10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6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5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0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452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语言准确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流畅、生动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语言准确、通顺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语言基本通顺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语言不通顺，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语病多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985">
                <a:tc rowSpan="2"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结构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（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6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分）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6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5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4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3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2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0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452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结构严谨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条理清晰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结构完整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条理较清晰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结构基本完整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条理基本清晰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结构不完整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条理不清晰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985">
                <a:tc rowSpan="2"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文面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（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4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分）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4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3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2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1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0</a:t>
                      </a:r>
                      <a:endParaRPr lang="zh-CN" sz="1600" b="1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13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卷面整洁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字体工整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卷面较整洁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字体端正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卷面基本整洁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字体清楚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卷面不整洁</a:t>
                      </a:r>
                    </a:p>
                    <a:p>
                      <a:pPr algn="ctr">
                        <a:lnSpc>
                          <a:spcPts val="27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字迹难辨</a:t>
                      </a:r>
                    </a:p>
                  </a:txBody>
                  <a:tcPr marL="54426" marR="54426" marT="755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71844" y="116632"/>
            <a:ext cx="5600314" cy="43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22" b="1" dirty="0">
                <a:solidFill>
                  <a:srgbClr val="002060"/>
                </a:solidFill>
              </a:rPr>
              <a:t>作文分项分等评分表</a:t>
            </a:r>
          </a:p>
        </p:txBody>
      </p:sp>
    </p:spTree>
    <p:extLst>
      <p:ext uri="{BB962C8B-B14F-4D97-AF65-F5344CB8AC3E}">
        <p14:creationId xmlns:p14="http://schemas.microsoft.com/office/powerpoint/2010/main" val="160396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1028867"/>
            <a:ext cx="9144000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254"/>
              </a:lnSpc>
            </a:pPr>
            <a:r>
              <a:rPr lang="en-US" altLang="zh-CN" sz="2222" b="1" kern="100" dirty="0">
                <a:latin typeface="+mn-ea"/>
                <a:cs typeface="Times New Roman"/>
              </a:rPr>
              <a:t>23.</a:t>
            </a:r>
            <a:r>
              <a:rPr lang="zh-CN" altLang="zh-CN" sz="2222" b="1" kern="100" dirty="0">
                <a:latin typeface="+mn-ea"/>
                <a:cs typeface="Times New Roman"/>
              </a:rPr>
              <a:t>阅读下面的文字，按要求作文。（</a:t>
            </a:r>
            <a:r>
              <a:rPr lang="en-US" altLang="zh-CN" sz="2222" b="1" kern="100" dirty="0">
                <a:latin typeface="+mn-ea"/>
                <a:cs typeface="Times New Roman"/>
              </a:rPr>
              <a:t>60</a:t>
            </a:r>
            <a:r>
              <a:rPr lang="zh-CN" altLang="zh-CN" sz="2222" b="1" kern="100" dirty="0">
                <a:latin typeface="+mn-ea"/>
                <a:cs typeface="Times New Roman"/>
              </a:rPr>
              <a:t>分）</a:t>
            </a:r>
          </a:p>
          <a:p>
            <a:pPr indent="211653" algn="just">
              <a:lnSpc>
                <a:spcPts val="3254"/>
              </a:lnSpc>
            </a:pPr>
            <a:r>
              <a:rPr lang="en-US" altLang="zh-CN" sz="2222" b="1" kern="100" dirty="0">
                <a:latin typeface="+mn-ea"/>
                <a:cs typeface="Times New Roman"/>
              </a:rPr>
              <a:t>   </a:t>
            </a:r>
            <a:r>
              <a:rPr lang="zh-CN" altLang="zh-CN" sz="2222" b="1" kern="100" dirty="0">
                <a:latin typeface="+mn-ea"/>
                <a:cs typeface="Times New Roman"/>
              </a:rPr>
              <a:t>如今，对于大多数人来说，拍下一张照片是最容易不过的事。照片在我们生活中随处可见，自拍照、毕业照、旅游照、新闻照等，比比皆是。照片记录了生活点滴，照片呈现了大千世界，有的令人喜悦、感动，有的令人痛苦、惭愧，有的令人思索、回味……总有那么一张照片会让我们印象深刻。</a:t>
            </a:r>
          </a:p>
          <a:p>
            <a:pPr indent="211653" algn="just">
              <a:lnSpc>
                <a:spcPts val="3254"/>
              </a:lnSpc>
            </a:pPr>
            <a:r>
              <a:rPr lang="en-US" altLang="zh-CN" sz="2222" b="1" kern="100" dirty="0">
                <a:latin typeface="+mn-ea"/>
                <a:cs typeface="Times New Roman"/>
              </a:rPr>
              <a:t>   </a:t>
            </a:r>
            <a:r>
              <a:rPr lang="zh-CN" altLang="zh-CN" sz="2222" b="1" kern="100" dirty="0">
                <a:latin typeface="+mn-ea"/>
                <a:cs typeface="Times New Roman"/>
              </a:rPr>
              <a:t>请以《总会想起那张照片》为题，写一篇文章。</a:t>
            </a:r>
          </a:p>
          <a:p>
            <a:pPr>
              <a:lnSpc>
                <a:spcPts val="3254"/>
              </a:lnSpc>
            </a:pPr>
            <a:r>
              <a:rPr lang="en-US" altLang="zh-CN" sz="2222" b="1" kern="100" dirty="0">
                <a:latin typeface="+mn-ea"/>
                <a:cs typeface="Times New Roman"/>
              </a:rPr>
              <a:t>    </a:t>
            </a:r>
            <a:r>
              <a:rPr lang="zh-CN" altLang="zh-CN" sz="2222" b="1" kern="100" dirty="0">
                <a:latin typeface="+mn-ea"/>
                <a:cs typeface="Times New Roman"/>
              </a:rPr>
              <a:t>要求：①文体自选（诗歌除外）。②</a:t>
            </a:r>
            <a:r>
              <a:rPr lang="en-US" altLang="zh-CN" sz="2222" b="1" kern="100" dirty="0">
                <a:latin typeface="+mn-ea"/>
                <a:cs typeface="Times New Roman"/>
              </a:rPr>
              <a:t>600</a:t>
            </a:r>
            <a:r>
              <a:rPr lang="zh-CN" altLang="zh-CN" sz="2222" b="1" kern="100" dirty="0">
                <a:latin typeface="+mn-ea"/>
                <a:cs typeface="Times New Roman"/>
              </a:rPr>
              <a:t>字以上。③文中不能出现考生的姓名和所在学校名称。</a:t>
            </a:r>
            <a:endParaRPr lang="zh-CN" altLang="en-US" sz="2222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75867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970629"/>
              </p:ext>
            </p:extLst>
          </p:nvPr>
        </p:nvGraphicFramePr>
        <p:xfrm>
          <a:off x="251520" y="260648"/>
          <a:ext cx="8784977" cy="6535191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700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48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956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29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5635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等级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分数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3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对“题意”的要求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其它三方面的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基本要求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67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基本要求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具体要求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494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一等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30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24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符合题意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3350" indent="-133350"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①“总会”“想起”“那张照片”等关键要素齐全；</a:t>
                      </a:r>
                    </a:p>
                    <a:p>
                      <a:pPr marL="133350" indent="-133350"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②“总会想起那张照片”的理由充分，由能通过照片背后的人和事等，反映较深刻的意义和价值； </a:t>
                      </a:r>
                    </a:p>
                    <a:p>
                      <a:pPr marL="133350" indent="-133350"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③“总会想起”的理由与“那张照片”较为契合，自然妥帖。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中心突出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内容充实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情感真挚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0411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二等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23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17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符合题意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情况一：包含“想起”和“那张照片”两个关键要素，缺失了“总会”。</a:t>
                      </a:r>
                    </a:p>
                    <a:p>
                      <a:pPr indent="266700"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情况二：“总会”“想起”“那张照片”等关键要素齐全，但</a:t>
                      </a:r>
                      <a:r>
                        <a:rPr lang="zh-CN" sz="1600" b="1" kern="1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/>
                        </a:rPr>
                        <a:t>“总会想起”的理由与“那张照片”的内容不够契合，或对“那张照片”意义和价值的认识较为肤浅。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中心明确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内容较充实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情感真实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6247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三等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16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12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基本符合题意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只是单纯描绘、介绍了“那张照片”的内容，或只是记叙了与“那张照片”相关的某个人或某件事，没有明确的“想起”“总会想起”。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中心基本明确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内容单薄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情感基本真实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6247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四等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11</a:t>
                      </a: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－</a:t>
                      </a:r>
                      <a:r>
                        <a:rPr lang="en-US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0</a:t>
                      </a:r>
                      <a:endParaRPr lang="zh-CN" sz="1600" b="1" kern="10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>
                          <a:effectLst/>
                          <a:latin typeface="+mn-ea"/>
                          <a:ea typeface="+mn-ea"/>
                          <a:cs typeface="Times New Roman"/>
                        </a:rPr>
                        <a:t>偏离题意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 </a:t>
                      </a: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所写内容完全没有提及“照片”，与“总会想起那张照片”完全无关。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中心不明确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内容空泛</a:t>
                      </a: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情感不真实</a:t>
                      </a:r>
                    </a:p>
                  </a:txBody>
                  <a:tcPr marL="54426" marR="544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358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30D96E-A244-427E-A083-45BD43F71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F116177-A7FE-4D84-9FDC-7C49C7439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102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8E8011-8197-4073-AEA9-5FEE4B13B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444A435-3958-4FB8-BD1B-C58285CA7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4097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274</TotalTime>
  <Words>2304</Words>
  <Application>Microsoft Office PowerPoint</Application>
  <PresentationFormat>全屏显示(4:3)</PresentationFormat>
  <Paragraphs>221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8" baseType="lpstr">
      <vt:lpstr>ˎ̥</vt:lpstr>
      <vt:lpstr>等线</vt:lpstr>
      <vt:lpstr>黑体</vt:lpstr>
      <vt:lpstr>宋体</vt:lpstr>
      <vt:lpstr>微软雅黑</vt:lpstr>
      <vt:lpstr>Arial</vt:lpstr>
      <vt:lpstr>Franklin Gothic Book</vt:lpstr>
      <vt:lpstr>Franklin Gothic Medium</vt:lpstr>
      <vt:lpstr>Times New Roman</vt:lpstr>
      <vt:lpstr>Wingdings 2</vt:lpstr>
      <vt:lpstr>暗香扑面</vt:lpstr>
      <vt:lpstr>10月考讲评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10月考讲评</dc:title>
  <dc:creator>ACER</dc:creator>
  <cp:lastModifiedBy>胡优优</cp:lastModifiedBy>
  <cp:revision>14</cp:revision>
  <dcterms:created xsi:type="dcterms:W3CDTF">2017-10-10T06:51:39Z</dcterms:created>
  <dcterms:modified xsi:type="dcterms:W3CDTF">2017-10-12T03:13:18Z</dcterms:modified>
</cp:coreProperties>
</file>