
<file path=[Content_Types].xml><?xml version="1.0" encoding="utf-8"?>
<Types xmlns="http://schemas.openxmlformats.org/package/2006/content-types">
  <Default Extension="jpeg" ContentType="image/jpeg"/>
  <Default Extension="vml" ContentType="application/vnd.openxmlformats-officedocument.vmlDrawing"/>
  <Default Extension="bin" ContentType="application/vnd.openxmlformats-officedocument.oleObject"/>
  <Default Extension="emf" ContentType="image/x-emf"/>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
  </p:notesMasterIdLst>
  <p:handoutMasterIdLst>
    <p:handoutMasterId r:id="rId26"/>
  </p:handoutMasterIdLst>
  <p:sldIdLst>
    <p:sldId id="928" r:id="rId3"/>
    <p:sldId id="1001" r:id="rId4"/>
    <p:sldId id="929" r:id="rId6"/>
    <p:sldId id="958" r:id="rId7"/>
    <p:sldId id="959" r:id="rId8"/>
    <p:sldId id="930" r:id="rId9"/>
    <p:sldId id="931" r:id="rId10"/>
    <p:sldId id="829" r:id="rId11"/>
    <p:sldId id="939" r:id="rId12"/>
    <p:sldId id="941" r:id="rId13"/>
    <p:sldId id="943" r:id="rId14"/>
    <p:sldId id="990" r:id="rId15"/>
    <p:sldId id="949" r:id="rId16"/>
    <p:sldId id="966" r:id="rId17"/>
    <p:sldId id="992" r:id="rId18"/>
    <p:sldId id="968" r:id="rId19"/>
    <p:sldId id="972" r:id="rId20"/>
    <p:sldId id="974" r:id="rId21"/>
    <p:sldId id="976" r:id="rId22"/>
    <p:sldId id="993" r:id="rId23"/>
    <p:sldId id="994" r:id="rId24"/>
    <p:sldId id="977" r:id="rId25"/>
  </p:sldIdLst>
  <p:sldSz cx="12192000" cy="6858000"/>
  <p:notesSz cx="6858000" cy="9144000"/>
  <p:defaultTex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9986"/>
    <p:restoredTop sz="94660"/>
  </p:normalViewPr>
  <p:slideViewPr>
    <p:cSldViewPr snapToObjects="1" showGuides="1">
      <p:cViewPr>
        <p:scale>
          <a:sx n="70" d="100"/>
          <a:sy n="70" d="100"/>
        </p:scale>
        <p:origin x="-330" y="-138"/>
      </p:cViewPr>
      <p:guideLst>
        <p:guide orient="horz" pos="2160"/>
        <p:guide pos="3840"/>
      </p:guideLst>
    </p:cSldViewPr>
  </p:slideViewPr>
  <p:notesTextViewPr>
    <p:cViewPr>
      <p:scale>
        <a:sx n="1" d="1"/>
        <a:sy n="1" d="1"/>
      </p:scale>
      <p:origin x="0" y="0"/>
    </p:cViewPr>
  </p:notesTextViewPr>
  <p:gridSpacing cx="360045" cy="360045"/>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notesMaster" Target="notesMasters/notesMaster1.xml"/><Relationship Id="rId4" Type="http://schemas.openxmlformats.org/officeDocument/2006/relationships/slide" Target="slides/slide2.xml"/><Relationship Id="rId3" Type="http://schemas.openxmlformats.org/officeDocument/2006/relationships/slide" Target="slides/slide1.xml"/><Relationship Id="rId29" Type="http://schemas.openxmlformats.org/officeDocument/2006/relationships/tableStyles" Target="tableStyles.xml"/><Relationship Id="rId28" Type="http://schemas.openxmlformats.org/officeDocument/2006/relationships/viewProps" Target="viewProps.xml"/><Relationship Id="rId27" Type="http://schemas.openxmlformats.org/officeDocument/2006/relationships/presProps" Target="presProps.xml"/><Relationship Id="rId26" Type="http://schemas.openxmlformats.org/officeDocument/2006/relationships/handoutMaster" Target="handoutMasters/handoutMaster1.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8.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9.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ea typeface="+mn-ea"/>
              </a:defRPr>
            </a:lvl1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ea typeface="+mn-ea"/>
              </a:defRPr>
            </a:lvl1pPr>
          </a:lstStyle>
          <a:p>
            <a:pPr marL="0" marR="0" lvl="0" indent="0" algn="r" defTabSz="914400" rtl="0" eaLnBrk="1" fontAlgn="auto" latinLnBrk="0" hangingPunct="1">
              <a:lnSpc>
                <a:spcPct val="100000"/>
              </a:lnSpc>
              <a:spcBef>
                <a:spcPts val="0"/>
              </a:spcBef>
              <a:spcAft>
                <a:spcPts val="0"/>
              </a:spcAft>
              <a:buClrTx/>
              <a:buSzTx/>
              <a:buFontTx/>
              <a:buNone/>
              <a:defRPr/>
            </a:pPr>
            <a:fld id="{2DB35EC5-6EF9-4BFA-A0CC-157EFCE0797E}" type="datetimeFigureOut">
              <a:rPr kumimoji="0" lang="zh-CN" altLang="en-US" sz="1200" b="0" i="0" u="none" strike="noStrike" kern="1200" cap="none" spc="0" normalizeH="0" baseline="0" noProof="0">
                <a:ln>
                  <a:noFill/>
                </a:ln>
                <a:solidFill>
                  <a:schemeClr val="tx1"/>
                </a:solidFill>
                <a:effectLst/>
                <a:uLnTx/>
                <a:uFillTx/>
                <a:latin typeface="+mn-lt"/>
                <a:ea typeface="+mn-ea"/>
                <a:cs typeface="+mn-cs"/>
              </a:rPr>
            </a:fld>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ea typeface="+mn-ea"/>
              </a:defRPr>
            </a:lvl1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p>
            <a:pPr lvl="0" algn="r" eaLnBrk="1" hangingPunct="1">
              <a:buNone/>
            </a:pPr>
            <a:fld id="{9A0DB2DC-4C9A-4742-B13C-FB6460FD3503}" type="slidenum">
              <a:rPr lang="zh-CN" altLang="en-US" sz="1200" dirty="0"/>
            </a:fld>
            <a:endParaRPr lang="zh-CN" altLang="en-US" sz="1200" dirty="0"/>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zh-CN" b="1" kern="100" noProof="0" dirty="0">
                <a:ln>
                  <a:noFill/>
                </a:ln>
                <a:effectLst/>
                <a:uLnTx/>
                <a:uFillTx/>
                <a:latin typeface="微软雅黑" panose="020B0503020204020204" pitchFamily="34" charset="-122"/>
                <a:ea typeface="微软雅黑" panose="020B0503020204020204" pitchFamily="34" charset="-122"/>
                <a:cs typeface="微软雅黑" panose="020B0503020204020204" pitchFamily="34" charset="-122"/>
                <a:sym typeface="+mn-ea"/>
              </a:rPr>
              <a:t>欧洲启蒙思想对近代中国的影响：</a:t>
            </a:r>
            <a:r>
              <a:rPr lang="zh-CN" altLang="en-US" b="1" dirty="0">
                <a:solidFill>
                  <a:srgbClr val="000000"/>
                </a:solidFill>
                <a:latin typeface="微软雅黑" panose="020B0503020204020204" pitchFamily="34" charset="-122"/>
                <a:ea typeface="微软雅黑" panose="020B0503020204020204" pitchFamily="34" charset="-122"/>
                <a:sym typeface="+mn-ea"/>
              </a:rPr>
              <a:t>新文化运动时期</a:t>
            </a:r>
            <a:r>
              <a:rPr lang="en-US" altLang="zh-CN" b="1" dirty="0">
                <a:solidFill>
                  <a:srgbClr val="000000"/>
                </a:solidFill>
                <a:latin typeface="方正宋一_GBK"/>
                <a:sym typeface="+mn-ea"/>
              </a:rPr>
              <a:t>，</a:t>
            </a:r>
            <a:r>
              <a:rPr lang="zh-CN" altLang="en-US" b="1" dirty="0">
                <a:solidFill>
                  <a:srgbClr val="000000"/>
                </a:solidFill>
                <a:latin typeface="NEU-BZ"/>
                <a:sym typeface="+mn-ea"/>
              </a:rPr>
              <a:t>高举</a:t>
            </a:r>
            <a:r>
              <a:rPr lang="zh-CN" altLang="en-US" b="1" dirty="0">
                <a:solidFill>
                  <a:srgbClr val="FF0000"/>
                </a:solidFill>
                <a:latin typeface="微软雅黑" panose="020B0503020204020204" pitchFamily="34" charset="-122"/>
                <a:ea typeface="微软雅黑" panose="020B0503020204020204" pitchFamily="34" charset="-122"/>
                <a:sym typeface="+mn-ea"/>
              </a:rPr>
              <a:t>民主与科学</a:t>
            </a:r>
            <a:r>
              <a:rPr lang="zh-CN" altLang="en-US" b="1" dirty="0">
                <a:solidFill>
                  <a:srgbClr val="000000"/>
                </a:solidFill>
                <a:latin typeface="NEU-BZ"/>
                <a:sym typeface="+mn-ea"/>
              </a:rPr>
              <a:t>的旗帜</a:t>
            </a:r>
            <a:r>
              <a:rPr lang="en-US" altLang="zh-CN" b="1" dirty="0">
                <a:solidFill>
                  <a:srgbClr val="000000"/>
                </a:solidFill>
                <a:latin typeface="方正宋一_GBK"/>
                <a:sym typeface="+mn-ea"/>
              </a:rPr>
              <a:t>，</a:t>
            </a:r>
            <a:r>
              <a:rPr lang="zh-CN" altLang="en-US" b="1" dirty="0">
                <a:solidFill>
                  <a:srgbClr val="000000"/>
                </a:solidFill>
                <a:latin typeface="NEU-BZ"/>
                <a:sym typeface="+mn-ea"/>
              </a:rPr>
              <a:t>进一步解放了人们的思想。</a:t>
            </a:r>
            <a:endParaRPr lang="zh-CN" altLang="en-US" b="1" dirty="0">
              <a:solidFill>
                <a:srgbClr val="000000"/>
              </a:solidFill>
              <a:latin typeface="宋体" panose="02010600030101010101" pitchFamily="2" charset="-122"/>
            </a:endParaRPr>
          </a:p>
          <a:p>
            <a:endParaRPr lang="zh-CN" altLang="zh-CN" b="1" kern="100" noProof="0" dirty="0">
              <a:ln>
                <a:noFill/>
              </a:ln>
              <a:effectLst/>
              <a:uLnTx/>
              <a:uFillTx/>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a:p>
          <a:p>
            <a:endParaRPr lang="zh-CN" altLang="en-US"/>
          </a:p>
          <a:p>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日期占位符 2"/>
          <p:cNvSpPr>
            <a:spLocks noGrp="1"/>
          </p:cNvSpPr>
          <p:nvPr>
            <p:ph type="dt" idx="1"/>
          </p:nvPr>
        </p:nvSpPr>
        <p:spPr/>
        <p:txBody>
          <a:bodyPr/>
          <a:p>
            <a:pPr>
              <a:defRPr/>
            </a:pPr>
            <a:fld id="{2E9B20B1-806A-4341-A804-8854EEF07C00}" type="datetime1">
              <a:rPr lang="zh-CN" altLang="en-US"/>
            </a:fld>
            <a:endParaRPr lang="zh-CN" altLang="en-US" sz="1200"/>
          </a:p>
        </p:txBody>
      </p:sp>
      <p:sp>
        <p:nvSpPr>
          <p:cNvPr id="4" name="灯片编号占位符 3"/>
          <p:cNvSpPr>
            <a:spLocks noGrp="1"/>
          </p:cNvSpPr>
          <p:nvPr>
            <p:ph type="sldNum" sz="quarter" idx="5"/>
          </p:nvPr>
        </p:nvSpPr>
        <p:spPr/>
        <p:txBody>
          <a:bodyPr/>
          <a:p>
            <a:pPr>
              <a:defRPr/>
            </a:pPr>
            <a:fld id="{09F97D41-3831-4B03-B663-BBFF22CB8E5D}" type="slidenum">
              <a:rPr lang="zh-CN" altLang="en-US"/>
            </a:fld>
            <a:endParaRPr lang="zh-CN" altLang="en-US" sz="1200"/>
          </a:p>
        </p:txBody>
      </p:sp>
      <p:sp>
        <p:nvSpPr>
          <p:cNvPr id="5" name="文本占位符 4"/>
          <p:cNvSpPr>
            <a:spLocks noGrp="1"/>
          </p:cNvSpPr>
          <p:nvPr>
            <p:ph type="body" sz="quarter"/>
          </p:nvPr>
        </p:nvSpPr>
        <p:spPr>
          <a:xfrm>
            <a:off x="662016" y="3931500"/>
            <a:ext cx="5296132" cy="3216682"/>
          </a:xfrm>
          <a:prstGeom prst="rect">
            <a:avLst/>
          </a:prstGeom>
        </p:spPr>
        <p:txBody>
          <a:bodyPr/>
          <a:p>
            <a:r>
              <a:rPr lang="zh-CN" altLang="en-US"/>
              <a:t>在克伦威尔执政期间，霍布斯在自己著作中提出</a:t>
            </a:r>
            <a:r>
              <a:rPr lang="zh-CN" altLang="en-US">
                <a:sym typeface="+mn-ea"/>
              </a:rPr>
              <a:t>《利维坦》“利维坦”指一种威力无比的海兽，比喻君主专制政体的国家，论述国家起源学说和社会政治思想。给后来的洛克、卢梭的社会契约论带来了深远的影响。在19世纪的欧洲，更是为各国元首所追捧，是王室教育的基础教材。</a:t>
            </a:r>
            <a:endParaRPr lang="zh-CN" altLang="en-US"/>
          </a:p>
          <a:p>
            <a:endParaRPr lang="zh-CN" altLang="en-US"/>
          </a:p>
          <a:p>
            <a:r>
              <a:rPr lang="zh-CN" altLang="en-US"/>
              <a:t>孟德斯鸠受到洛克的启发，提出三权分立的原则</a:t>
            </a:r>
            <a:endParaRPr lang="zh-CN" altLang="en-US"/>
          </a:p>
          <a:p>
            <a:endParaRPr lang="zh-CN" altLang="en-US"/>
          </a:p>
          <a:p>
            <a:r>
              <a:rPr lang="en-US" altLang="zh-CN"/>
              <a:t>1640</a:t>
            </a:r>
            <a:r>
              <a:rPr lang="zh-CN" altLang="en-US"/>
              <a:t>年资产阶级革命爆发时，洛克只有</a:t>
            </a:r>
            <a:r>
              <a:rPr lang="en-US" altLang="zh-CN"/>
              <a:t>8</a:t>
            </a:r>
            <a:r>
              <a:rPr lang="zh-CN" altLang="en-US"/>
              <a:t>岁，他的这些思想理论是在</a:t>
            </a:r>
            <a:r>
              <a:rPr lang="en-US" altLang="zh-CN"/>
              <a:t>1688</a:t>
            </a:r>
            <a:r>
              <a:rPr lang="zh-CN" altLang="en-US"/>
              <a:t>年光荣革命之前形成的。因此可以说革命启动了启蒙思想。</a:t>
            </a:r>
            <a:endParaRPr lang="zh-CN" altLang="en-US"/>
          </a:p>
          <a:p>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日期占位符 2"/>
          <p:cNvSpPr>
            <a:spLocks noGrp="1"/>
          </p:cNvSpPr>
          <p:nvPr>
            <p:ph type="dt" idx="1"/>
          </p:nvPr>
        </p:nvSpPr>
        <p:spPr/>
        <p:txBody>
          <a:bodyPr/>
          <a:p>
            <a:pPr>
              <a:defRPr/>
            </a:pPr>
            <a:fld id="{2E9B20B1-806A-4341-A804-8854EEF07C00}" type="datetime1">
              <a:rPr lang="zh-CN" altLang="en-US"/>
            </a:fld>
            <a:endParaRPr lang="zh-CN" altLang="en-US" sz="1200"/>
          </a:p>
        </p:txBody>
      </p:sp>
      <p:sp>
        <p:nvSpPr>
          <p:cNvPr id="4" name="灯片编号占位符 3"/>
          <p:cNvSpPr>
            <a:spLocks noGrp="1"/>
          </p:cNvSpPr>
          <p:nvPr>
            <p:ph type="sldNum" sz="quarter" idx="5"/>
          </p:nvPr>
        </p:nvSpPr>
        <p:spPr/>
        <p:txBody>
          <a:bodyPr/>
          <a:p>
            <a:pPr>
              <a:defRPr/>
            </a:pPr>
            <a:fld id="{09F97D41-3831-4B03-B663-BBFF22CB8E5D}" type="slidenum">
              <a:rPr lang="zh-CN" altLang="en-US"/>
            </a:fld>
            <a:endParaRPr lang="zh-CN" altLang="en-US" sz="1200"/>
          </a:p>
        </p:txBody>
      </p:sp>
      <p:sp>
        <p:nvSpPr>
          <p:cNvPr id="5" name="文本占位符 4"/>
          <p:cNvSpPr>
            <a:spLocks noGrp="1"/>
          </p:cNvSpPr>
          <p:nvPr>
            <p:ph type="body" sz="quarter"/>
          </p:nvPr>
        </p:nvSpPr>
        <p:spPr>
          <a:xfrm>
            <a:off x="662016" y="3931500"/>
            <a:ext cx="5296132" cy="3216682"/>
          </a:xfrm>
          <a:prstGeom prst="rect">
            <a:avLst/>
          </a:prstGeom>
        </p:spPr>
        <p:txBody>
          <a:bodyPr/>
          <a:p>
            <a:endParaRPr kumimoji="1" lang="zh-CN" altLang="en-US" b="1">
              <a:latin typeface="Times New Roman" panose="02020603050405020304" pitchFamily="18" charset="0"/>
              <a:ea typeface="微软雅黑" panose="020B0503020204020204" pitchFamily="34" charset="-122"/>
              <a:sym typeface="Calibri" panose="020F0502020204030204" pitchFamily="34" charset="0"/>
            </a:endParaRPr>
          </a:p>
          <a:p>
            <a:r>
              <a:rPr kumimoji="1" lang="zh-CN" altLang="en-US" b="1">
                <a:latin typeface="Times New Roman" panose="02020603050405020304" pitchFamily="18" charset="0"/>
                <a:ea typeface="微软雅黑" panose="020B0503020204020204" pitchFamily="34" charset="-122"/>
                <a:sym typeface="Calibri" panose="020F0502020204030204" pitchFamily="34" charset="0"/>
              </a:rPr>
              <a:t>什么矛盾最精锐   </a:t>
            </a:r>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t>美国独立战争1775年—1783、维新变法、辛亥革命</a:t>
            </a:r>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pPr algn="just">
              <a:lnSpc>
                <a:spcPct val="150000"/>
              </a:lnSpc>
              <a:spcAft>
                <a:spcPts val="0"/>
              </a:spcAft>
              <a:tabLst>
                <a:tab pos="2340610" algn="l"/>
              </a:tabLst>
            </a:pPr>
            <a:r>
              <a:rPr lang="zh-CN" altLang="zh-CN" kern="100" dirty="0">
                <a:latin typeface="Times New Roman" panose="02020603050405020304" pitchFamily="18" charset="0"/>
                <a:ea typeface="微软雅黑" panose="020B0503020204020204" pitchFamily="34" charset="-122"/>
                <a:cs typeface="Times New Roman" panose="02020603050405020304" pitchFamily="18" charset="0"/>
                <a:sym typeface="+mn-ea"/>
              </a:rPr>
              <a:t>据材料概括启蒙运动对人文主义思想的新发展。</a:t>
            </a:r>
            <a:endParaRPr lang="zh-CN" altLang="zh-CN"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340610" algn="l"/>
              </a:tabLst>
            </a:pPr>
            <a:r>
              <a:rPr lang="en-US" altLang="zh-CN" kern="100" dirty="0" smtClean="0">
                <a:solidFill>
                  <a:srgbClr val="C00000"/>
                </a:solidFill>
                <a:latin typeface="Times New Roman" panose="02020603050405020304" pitchFamily="18" charset="0"/>
                <a:ea typeface="微软雅黑" panose="020B0503020204020204" pitchFamily="34" charset="-122"/>
                <a:cs typeface="Times New Roman" panose="02020603050405020304" pitchFamily="18" charset="0"/>
                <a:sym typeface="+mn-ea"/>
              </a:rPr>
              <a:t>            </a:t>
            </a:r>
            <a:r>
              <a:rPr lang="zh-CN" altLang="zh-CN" kern="100" dirty="0" smtClean="0">
                <a:solidFill>
                  <a:srgbClr val="C00000"/>
                </a:solidFill>
                <a:latin typeface="Times New Roman" panose="02020603050405020304" pitchFamily="18" charset="0"/>
                <a:ea typeface="微软雅黑" panose="020B0503020204020204" pitchFamily="34" charset="-122"/>
                <a:cs typeface="Times New Roman" panose="02020603050405020304" pitchFamily="18" charset="0"/>
                <a:sym typeface="+mn-ea"/>
              </a:rPr>
              <a:t>在</a:t>
            </a:r>
            <a:r>
              <a:rPr lang="zh-CN" altLang="zh-CN" kern="100" dirty="0">
                <a:solidFill>
                  <a:srgbClr val="C00000"/>
                </a:solidFill>
                <a:latin typeface="Times New Roman" panose="02020603050405020304" pitchFamily="18" charset="0"/>
                <a:ea typeface="微软雅黑" panose="020B0503020204020204" pitchFamily="34" charset="-122"/>
                <a:cs typeface="Times New Roman" panose="02020603050405020304" pitchFamily="18" charset="0"/>
                <a:sym typeface="+mn-ea"/>
              </a:rPr>
              <a:t>经济领域主张自由放任；在宗教方面主张信仰自由；在政治方面主张社会契约论和人民主权。</a:t>
            </a:r>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t>第一步	划分</a:t>
            </a:r>
            <a:endParaRPr lang="zh-CN" altLang="en-US"/>
          </a:p>
          <a:p>
            <a:r>
              <a:rPr lang="zh-CN" altLang="en-US"/>
              <a:t>层次	以句号为界，分为二层，分别对比了文艺复兴和启蒙运动时期人文主义思想的不同</a:t>
            </a:r>
            <a:endParaRPr lang="zh-CN" altLang="en-US"/>
          </a:p>
          <a:p>
            <a:r>
              <a:rPr lang="zh-CN" altLang="en-US"/>
              <a:t>第二步	获取</a:t>
            </a:r>
            <a:endParaRPr lang="zh-CN" altLang="en-US"/>
          </a:p>
          <a:p>
            <a:r>
              <a:rPr lang="zh-CN" altLang="en-US"/>
              <a:t>信息	“价值取向由‘神’转向‘人’”“它缺乏‘科学’的基础，仍然无法摆脱‘神’的羁绊”“充分肯定人的根本价值、强调人的尊严”</a:t>
            </a:r>
            <a:endParaRPr lang="zh-CN" altLang="en-US"/>
          </a:p>
          <a:p>
            <a:r>
              <a:rPr lang="zh-CN" altLang="en-US"/>
              <a:t>第三步	得出</a:t>
            </a:r>
            <a:endParaRPr lang="zh-CN" altLang="en-US"/>
          </a:p>
          <a:p>
            <a:r>
              <a:rPr lang="zh-CN" altLang="en-US"/>
              <a:t>结论	启蒙运动和文艺复兴相比更加追求思想自由和个性解放，提倡理性的思考和判断</a:t>
            </a:r>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pPr algn="just">
              <a:lnSpc>
                <a:spcPct val="150000"/>
              </a:lnSpc>
              <a:spcAft>
                <a:spcPts val="0"/>
              </a:spcAft>
              <a:tabLst>
                <a:tab pos="2340610" algn="l"/>
              </a:tabLst>
            </a:pPr>
            <a:r>
              <a:rPr lang="zh-CN" altLang="zh-CN" b="1"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sym typeface="+mn-ea"/>
              </a:rPr>
              <a:t>点拨　</a:t>
            </a:r>
            <a:r>
              <a:rPr lang="en-US" altLang="zh-CN" kern="100" dirty="0">
                <a:latin typeface="Times New Roman" panose="02020603050405020304" pitchFamily="18" charset="0"/>
                <a:ea typeface="宋体" panose="02010600030101010101" pitchFamily="2" charset="-122"/>
                <a:cs typeface="Courier New" panose="02070309020205020404" pitchFamily="49" charset="0"/>
                <a:sym typeface="+mn-ea"/>
              </a:rPr>
              <a:t>A</a:t>
            </a:r>
            <a:r>
              <a:rPr lang="zh-CN" altLang="zh-CN" kern="100" dirty="0">
                <a:latin typeface="Times New Roman" panose="02020603050405020304" pitchFamily="18" charset="0"/>
                <a:ea typeface="宋体" panose="02010600030101010101" pitchFamily="2" charset="-122"/>
                <a:cs typeface="Times New Roman" panose="02020603050405020304" pitchFamily="18" charset="0"/>
                <a:sym typeface="+mn-ea"/>
              </a:rPr>
              <a:t>对：根据材料时间</a:t>
            </a:r>
            <a:r>
              <a:rPr lang="en-US" altLang="zh-CN" kern="100" dirty="0">
                <a:latin typeface="宋体" panose="02010600030101010101" pitchFamily="2" charset="-122"/>
                <a:ea typeface="微软雅黑" panose="020B0503020204020204" pitchFamily="34" charset="-122"/>
                <a:cs typeface="Times New Roman" panose="02020603050405020304" pitchFamily="18" charset="0"/>
                <a:sym typeface="+mn-ea"/>
              </a:rPr>
              <a:t>“</a:t>
            </a:r>
            <a:r>
              <a:rPr lang="en-US" altLang="zh-CN" kern="100" dirty="0">
                <a:latin typeface="Times New Roman" panose="02020603050405020304" pitchFamily="18" charset="0"/>
                <a:ea typeface="宋体" panose="02010600030101010101" pitchFamily="2" charset="-122"/>
                <a:cs typeface="Courier New" panose="02070309020205020404" pitchFamily="49" charset="0"/>
                <a:sym typeface="+mn-ea"/>
              </a:rPr>
              <a:t>18</a:t>
            </a:r>
            <a:r>
              <a:rPr lang="zh-CN" altLang="zh-CN" kern="100" dirty="0">
                <a:latin typeface="Times New Roman" panose="02020603050405020304" pitchFamily="18" charset="0"/>
                <a:ea typeface="宋体" panose="02010600030101010101" pitchFamily="2" charset="-122"/>
                <a:cs typeface="Times New Roman" panose="02020603050405020304" pitchFamily="18" charset="0"/>
                <a:sym typeface="+mn-ea"/>
              </a:rPr>
              <a:t>世纪前半期</a:t>
            </a:r>
            <a:r>
              <a:rPr lang="en-US" altLang="zh-CN" kern="100" dirty="0">
                <a:latin typeface="宋体" panose="02010600030101010101" pitchFamily="2" charset="-122"/>
                <a:ea typeface="微软雅黑" panose="020B0503020204020204" pitchFamily="34" charset="-122"/>
                <a:cs typeface="Times New Roman" panose="02020603050405020304" pitchFamily="18" charset="0"/>
                <a:sym typeface="+mn-ea"/>
              </a:rPr>
              <a:t>”</a:t>
            </a:r>
            <a:r>
              <a:rPr lang="zh-CN" altLang="zh-CN" kern="100" dirty="0">
                <a:latin typeface="Times New Roman" panose="02020603050405020304" pitchFamily="18" charset="0"/>
                <a:ea typeface="宋体" panose="02010600030101010101" pitchFamily="2" charset="-122"/>
                <a:cs typeface="Times New Roman" panose="02020603050405020304" pitchFamily="18" charset="0"/>
                <a:sym typeface="+mn-ea"/>
              </a:rPr>
              <a:t>可知当时法国处于封建社会末期，启蒙思想发展。根据</a:t>
            </a:r>
            <a:r>
              <a:rPr lang="en-US" altLang="zh-CN" kern="100" dirty="0">
                <a:latin typeface="宋体" panose="02010600030101010101" pitchFamily="2" charset="-122"/>
                <a:ea typeface="微软雅黑" panose="020B0503020204020204" pitchFamily="34" charset="-122"/>
                <a:cs typeface="Times New Roman" panose="02020603050405020304" pitchFamily="18" charset="0"/>
                <a:sym typeface="+mn-ea"/>
              </a:rPr>
              <a:t>“</a:t>
            </a:r>
            <a:r>
              <a:rPr lang="zh-CN" altLang="zh-CN" kern="100" dirty="0">
                <a:latin typeface="Times New Roman" panose="02020603050405020304" pitchFamily="18" charset="0"/>
                <a:ea typeface="宋体" panose="02010600030101010101" pitchFamily="2" charset="-122"/>
                <a:cs typeface="Times New Roman" panose="02020603050405020304" pitchFamily="18" charset="0"/>
                <a:sym typeface="+mn-ea"/>
              </a:rPr>
              <a:t>沙龙聚会</a:t>
            </a:r>
            <a:r>
              <a:rPr lang="en-US" altLang="zh-CN" kern="100" dirty="0">
                <a:latin typeface="宋体" panose="02010600030101010101" pitchFamily="2" charset="-122"/>
                <a:ea typeface="微软雅黑" panose="020B0503020204020204" pitchFamily="34" charset="-122"/>
                <a:cs typeface="Times New Roman" panose="02020603050405020304" pitchFamily="18" charset="0"/>
                <a:sym typeface="+mn-ea"/>
              </a:rPr>
              <a:t>……</a:t>
            </a:r>
            <a:r>
              <a:rPr lang="zh-CN" altLang="zh-CN" kern="100" dirty="0">
                <a:latin typeface="Times New Roman" panose="02020603050405020304" pitchFamily="18" charset="0"/>
                <a:ea typeface="宋体" panose="02010600030101010101" pitchFamily="2" charset="-122"/>
                <a:cs typeface="Times New Roman" panose="02020603050405020304" pitchFamily="18" charset="0"/>
                <a:sym typeface="+mn-ea"/>
              </a:rPr>
              <a:t>不再局限于传统</a:t>
            </a:r>
            <a:r>
              <a:rPr lang="en-US" altLang="zh-CN" kern="100" dirty="0">
                <a:latin typeface="宋体" panose="02010600030101010101" pitchFamily="2" charset="-122"/>
                <a:ea typeface="微软雅黑" panose="020B0503020204020204" pitchFamily="34" charset="-122"/>
                <a:cs typeface="Times New Roman" panose="02020603050405020304" pitchFamily="18" charset="0"/>
                <a:sym typeface="+mn-ea"/>
              </a:rPr>
              <a:t>……</a:t>
            </a:r>
            <a:r>
              <a:rPr lang="zh-CN" altLang="zh-CN" kern="100" dirty="0">
                <a:latin typeface="Times New Roman" panose="02020603050405020304" pitchFamily="18" charset="0"/>
                <a:ea typeface="宋体" panose="02010600030101010101" pitchFamily="2" charset="-122"/>
                <a:cs typeface="Times New Roman" panose="02020603050405020304" pitchFamily="18" charset="0"/>
                <a:sym typeface="+mn-ea"/>
              </a:rPr>
              <a:t>思想极为活跃</a:t>
            </a:r>
            <a:r>
              <a:rPr lang="en-US" altLang="zh-CN" kern="100" dirty="0">
                <a:latin typeface="宋体" panose="02010600030101010101" pitchFamily="2" charset="-122"/>
                <a:ea typeface="微软雅黑" panose="020B0503020204020204" pitchFamily="34" charset="-122"/>
                <a:cs typeface="Times New Roman" panose="02020603050405020304" pitchFamily="18" charset="0"/>
                <a:sym typeface="+mn-ea"/>
              </a:rPr>
              <a:t>”</a:t>
            </a:r>
            <a:r>
              <a:rPr lang="zh-CN" altLang="zh-CN" kern="100" dirty="0">
                <a:latin typeface="Times New Roman" panose="02020603050405020304" pitchFamily="18" charset="0"/>
                <a:ea typeface="宋体" panose="02010600030101010101" pitchFamily="2" charset="-122"/>
                <a:cs typeface="Times New Roman" panose="02020603050405020304" pitchFamily="18" charset="0"/>
                <a:sym typeface="+mn-ea"/>
              </a:rPr>
              <a:t>可知，这一时期的法国沙龙聚会宣扬思想和言论自由，而里面聚集了很多启蒙思想家，启蒙思想得到传播。</a:t>
            </a:r>
            <a:r>
              <a:rPr lang="en-US" altLang="zh-CN" kern="100" dirty="0">
                <a:latin typeface="宋体" panose="02010600030101010101" pitchFamily="2" charset="-122"/>
                <a:ea typeface="微软雅黑" panose="020B0503020204020204" pitchFamily="34" charset="-122"/>
                <a:cs typeface="Times New Roman" panose="02020603050405020304" pitchFamily="18" charset="0"/>
                <a:sym typeface="+mn-ea"/>
              </a:rPr>
              <a:t>“</a:t>
            </a:r>
            <a:r>
              <a:rPr lang="zh-CN" altLang="zh-CN" kern="100" dirty="0">
                <a:latin typeface="Times New Roman" panose="02020603050405020304" pitchFamily="18" charset="0"/>
                <a:ea typeface="宋体" panose="02010600030101010101" pitchFamily="2" charset="-122"/>
                <a:cs typeface="Times New Roman" panose="02020603050405020304" pitchFamily="18" charset="0"/>
                <a:sym typeface="+mn-ea"/>
              </a:rPr>
              <a:t>上流社会不少人也乐于资助他们</a:t>
            </a:r>
            <a:r>
              <a:rPr lang="en-US" altLang="zh-CN" kern="100" dirty="0">
                <a:latin typeface="宋体" panose="02010600030101010101" pitchFamily="2" charset="-122"/>
                <a:ea typeface="微软雅黑" panose="020B0503020204020204" pitchFamily="34" charset="-122"/>
                <a:cs typeface="Times New Roman" panose="02020603050405020304" pitchFamily="18" charset="0"/>
                <a:sym typeface="+mn-ea"/>
              </a:rPr>
              <a:t>”</a:t>
            </a:r>
            <a:r>
              <a:rPr lang="zh-CN" altLang="zh-CN" kern="100" dirty="0">
                <a:latin typeface="Times New Roman" panose="02020603050405020304" pitchFamily="18" charset="0"/>
                <a:ea typeface="宋体" panose="02010600030101010101" pitchFamily="2" charset="-122"/>
                <a:cs typeface="Times New Roman" panose="02020603050405020304" pitchFamily="18" charset="0"/>
                <a:sym typeface="+mn-ea"/>
              </a:rPr>
              <a:t>反映了启蒙思想的听众扩展到统治阶级，并逐渐流行</a:t>
            </a:r>
            <a:r>
              <a:rPr lang="zh-CN" altLang="zh-CN" kern="100" dirty="0" smtClean="0">
                <a:latin typeface="Times New Roman" panose="02020603050405020304" pitchFamily="18" charset="0"/>
                <a:ea typeface="宋体" panose="02010600030101010101" pitchFamily="2" charset="-122"/>
                <a:cs typeface="Times New Roman" panose="02020603050405020304" pitchFamily="18" charset="0"/>
                <a:sym typeface="+mn-ea"/>
              </a:rPr>
              <a:t>。</a:t>
            </a:r>
            <a:endParaRPr lang="en-US" altLang="zh-CN" kern="100" dirty="0" smtClean="0">
              <a:latin typeface="Times New Roman" panose="02020603050405020304" pitchFamily="18" charset="0"/>
              <a:ea typeface="宋体" panose="02010600030101010101" pitchFamily="2" charset="-122"/>
              <a:cs typeface="Times New Roman" panose="02020603050405020304" pitchFamily="18" charset="0"/>
            </a:endParaRPr>
          </a:p>
          <a:p>
            <a:pPr algn="just">
              <a:lnSpc>
                <a:spcPct val="150000"/>
              </a:lnSpc>
              <a:spcAft>
                <a:spcPts val="0"/>
              </a:spcAft>
              <a:tabLst>
                <a:tab pos="2340610" algn="l"/>
              </a:tabLst>
            </a:pPr>
            <a:r>
              <a:rPr lang="en-US" altLang="zh-CN" kern="100" dirty="0" smtClean="0">
                <a:latin typeface="Times New Roman" panose="02020603050405020304" pitchFamily="18" charset="0"/>
                <a:ea typeface="宋体" panose="02010600030101010101" pitchFamily="2" charset="-122"/>
                <a:cs typeface="Courier New" panose="02070309020205020404" pitchFamily="49" charset="0"/>
                <a:sym typeface="+mn-ea"/>
              </a:rPr>
              <a:t>B</a:t>
            </a:r>
            <a:r>
              <a:rPr lang="zh-CN" altLang="zh-CN" kern="100" dirty="0">
                <a:latin typeface="Times New Roman" panose="02020603050405020304" pitchFamily="18" charset="0"/>
                <a:ea typeface="宋体" panose="02010600030101010101" pitchFamily="2" charset="-122"/>
                <a:cs typeface="Times New Roman" panose="02020603050405020304" pitchFamily="18" charset="0"/>
                <a:sym typeface="+mn-ea"/>
              </a:rPr>
              <a:t>错：材料主旨不是宫廷文化的发展传播</a:t>
            </a:r>
            <a:r>
              <a:rPr lang="zh-CN" altLang="zh-CN" kern="100" dirty="0" smtClean="0">
                <a:latin typeface="Times New Roman" panose="02020603050405020304" pitchFamily="18" charset="0"/>
                <a:ea typeface="宋体" panose="02010600030101010101" pitchFamily="2" charset="-122"/>
                <a:cs typeface="Times New Roman" panose="02020603050405020304" pitchFamily="18" charset="0"/>
                <a:sym typeface="+mn-ea"/>
              </a:rPr>
              <a:t>。</a:t>
            </a:r>
            <a:endParaRPr lang="en-US" altLang="zh-CN" kern="100" dirty="0" smtClean="0">
              <a:latin typeface="Times New Roman" panose="02020603050405020304" pitchFamily="18" charset="0"/>
              <a:ea typeface="宋体" panose="02010600030101010101" pitchFamily="2" charset="-122"/>
              <a:cs typeface="Times New Roman" panose="02020603050405020304" pitchFamily="18" charset="0"/>
            </a:endParaRPr>
          </a:p>
          <a:p>
            <a:pPr algn="just">
              <a:lnSpc>
                <a:spcPct val="150000"/>
              </a:lnSpc>
              <a:spcAft>
                <a:spcPts val="0"/>
              </a:spcAft>
              <a:tabLst>
                <a:tab pos="2340610" algn="l"/>
              </a:tabLst>
            </a:pPr>
            <a:r>
              <a:rPr lang="en-US" altLang="zh-CN" kern="100" dirty="0" smtClean="0">
                <a:latin typeface="Times New Roman" panose="02020603050405020304" pitchFamily="18" charset="0"/>
                <a:ea typeface="宋体" panose="02010600030101010101" pitchFamily="2" charset="-122"/>
                <a:cs typeface="Courier New" panose="02070309020205020404" pitchFamily="49" charset="0"/>
                <a:sym typeface="+mn-ea"/>
              </a:rPr>
              <a:t>C</a:t>
            </a:r>
            <a:r>
              <a:rPr lang="zh-CN" altLang="zh-CN" kern="100" dirty="0">
                <a:latin typeface="Times New Roman" panose="02020603050405020304" pitchFamily="18" charset="0"/>
                <a:ea typeface="宋体" panose="02010600030101010101" pitchFamily="2" charset="-122"/>
                <a:cs typeface="Times New Roman" panose="02020603050405020304" pitchFamily="18" charset="0"/>
                <a:sym typeface="+mn-ea"/>
              </a:rPr>
              <a:t>错：</a:t>
            </a:r>
            <a:r>
              <a:rPr lang="en-US" altLang="zh-CN" kern="100" dirty="0">
                <a:latin typeface="Times New Roman" panose="02020603050405020304" pitchFamily="18" charset="0"/>
                <a:ea typeface="宋体" panose="02010600030101010101" pitchFamily="2" charset="-122"/>
                <a:cs typeface="Courier New" panose="02070309020205020404" pitchFamily="49" charset="0"/>
                <a:sym typeface="+mn-ea"/>
              </a:rPr>
              <a:t>18</a:t>
            </a:r>
            <a:r>
              <a:rPr lang="zh-CN" altLang="zh-CN" kern="100" dirty="0">
                <a:latin typeface="Times New Roman" panose="02020603050405020304" pitchFamily="18" charset="0"/>
                <a:ea typeface="宋体" panose="02010600030101010101" pitchFamily="2" charset="-122"/>
                <a:cs typeface="Times New Roman" panose="02020603050405020304" pitchFamily="18" charset="0"/>
                <a:sym typeface="+mn-ea"/>
              </a:rPr>
              <a:t>世纪前半期的法国是欧洲大陆典型的封建君主专制国家</a:t>
            </a:r>
            <a:r>
              <a:rPr lang="zh-CN" altLang="zh-CN" kern="100" dirty="0" smtClean="0">
                <a:latin typeface="Times New Roman" panose="02020603050405020304" pitchFamily="18" charset="0"/>
                <a:ea typeface="宋体" panose="02010600030101010101" pitchFamily="2" charset="-122"/>
                <a:cs typeface="Times New Roman" panose="02020603050405020304" pitchFamily="18" charset="0"/>
                <a:sym typeface="+mn-ea"/>
              </a:rPr>
              <a:t>。</a:t>
            </a:r>
            <a:endParaRPr lang="en-US" altLang="zh-CN" kern="100" dirty="0" smtClean="0">
              <a:latin typeface="Times New Roman" panose="02020603050405020304" pitchFamily="18" charset="0"/>
              <a:ea typeface="宋体" panose="02010600030101010101" pitchFamily="2" charset="-122"/>
              <a:cs typeface="Times New Roman" panose="02020603050405020304" pitchFamily="18" charset="0"/>
            </a:endParaRPr>
          </a:p>
          <a:p>
            <a:pPr algn="just">
              <a:lnSpc>
                <a:spcPct val="150000"/>
              </a:lnSpc>
              <a:spcAft>
                <a:spcPts val="0"/>
              </a:spcAft>
              <a:tabLst>
                <a:tab pos="2340610" algn="l"/>
              </a:tabLst>
            </a:pPr>
            <a:r>
              <a:rPr lang="en-US" altLang="zh-CN" kern="100" dirty="0" smtClean="0">
                <a:latin typeface="Times New Roman" panose="02020603050405020304" pitchFamily="18" charset="0"/>
                <a:ea typeface="宋体" panose="02010600030101010101" pitchFamily="2" charset="-122"/>
                <a:cs typeface="Courier New" panose="02070309020205020404" pitchFamily="49" charset="0"/>
                <a:sym typeface="+mn-ea"/>
              </a:rPr>
              <a:t>D</a:t>
            </a:r>
            <a:r>
              <a:rPr lang="zh-CN" altLang="zh-CN" kern="100" dirty="0">
                <a:latin typeface="Times New Roman" panose="02020603050405020304" pitchFamily="18" charset="0"/>
                <a:ea typeface="宋体" panose="02010600030101010101" pitchFamily="2" charset="-122"/>
                <a:cs typeface="Times New Roman" panose="02020603050405020304" pitchFamily="18" charset="0"/>
                <a:sym typeface="+mn-ea"/>
              </a:rPr>
              <a:t>错：材料未涉及贵族和平民的关系问题。</a:t>
            </a:r>
            <a:endParaRPr lang="zh-CN" altLang="zh-CN" kern="100" dirty="0">
              <a:effectLst/>
              <a:latin typeface="宋体" panose="02010600030101010101" pitchFamily="2" charset="-122"/>
              <a:ea typeface="宋体" panose="02010600030101010101" pitchFamily="2" charset="-122"/>
              <a:cs typeface="Courier New" panose="02070309020205020404" pitchFamily="49" charset="0"/>
            </a:endParaRPr>
          </a:p>
          <a:p>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pPr algn="just">
              <a:lnSpc>
                <a:spcPct val="150000"/>
              </a:lnSpc>
              <a:spcAft>
                <a:spcPts val="0"/>
              </a:spcAft>
              <a:tabLst>
                <a:tab pos="2340610" algn="l"/>
              </a:tabLst>
            </a:pPr>
            <a:r>
              <a:rPr lang="zh-CN" altLang="zh-CN" kern="100" dirty="0" smtClean="0">
                <a:solidFill>
                  <a:srgbClr val="C00000"/>
                </a:solidFill>
                <a:latin typeface="Times New Roman" panose="02020603050405020304" pitchFamily="18" charset="0"/>
                <a:ea typeface="微软雅黑" panose="020B0503020204020204" pitchFamily="34" charset="-122"/>
                <a:cs typeface="Times New Roman" panose="02020603050405020304" pitchFamily="18" charset="0"/>
                <a:sym typeface="+mn-ea"/>
              </a:rPr>
              <a:t>推崇</a:t>
            </a:r>
            <a:r>
              <a:rPr lang="zh-CN" altLang="zh-CN" kern="100" dirty="0">
                <a:solidFill>
                  <a:srgbClr val="C00000"/>
                </a:solidFill>
                <a:latin typeface="Times New Roman" panose="02020603050405020304" pitchFamily="18" charset="0"/>
                <a:ea typeface="微软雅黑" panose="020B0503020204020204" pitchFamily="34" charset="-122"/>
                <a:cs typeface="Times New Roman" panose="02020603050405020304" pitchFamily="18" charset="0"/>
                <a:sym typeface="+mn-ea"/>
              </a:rPr>
              <a:t>中国实行开明君主专制、实行科举考试、设置谏官，主要是针对君主专制的强化；肯定中国提倡耕织、兴修水利、以农为本，适应了新兴资产阶级狂热追求财富的期望。启蒙运动思想家并非完全肯定当时中国制度的先进性，而是出于自身反封建，发展资本主义的需要；随着西欧反封建进程的推进，他们对中国的文化制度就由推崇变为批判反对了。</a:t>
            </a:r>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pPr algn="just">
              <a:lnSpc>
                <a:spcPct val="150000"/>
              </a:lnSpc>
              <a:spcAft>
                <a:spcPts val="0"/>
              </a:spcAft>
              <a:tabLst>
                <a:tab pos="2340610" algn="l"/>
              </a:tabLst>
            </a:pPr>
            <a:r>
              <a:rPr lang="zh-CN" altLang="zh-CN" kern="100" dirty="0" smtClean="0">
                <a:solidFill>
                  <a:srgbClr val="C00000"/>
                </a:solidFill>
                <a:latin typeface="Times New Roman" panose="02020603050405020304" pitchFamily="18" charset="0"/>
                <a:ea typeface="微软雅黑" panose="020B0503020204020204" pitchFamily="34" charset="-122"/>
                <a:cs typeface="Times New Roman" panose="02020603050405020304" pitchFamily="18" charset="0"/>
                <a:sym typeface="+mn-ea"/>
              </a:rPr>
              <a:t>推崇</a:t>
            </a:r>
            <a:r>
              <a:rPr lang="zh-CN" altLang="zh-CN" kern="100" dirty="0">
                <a:solidFill>
                  <a:srgbClr val="C00000"/>
                </a:solidFill>
                <a:latin typeface="Times New Roman" panose="02020603050405020304" pitchFamily="18" charset="0"/>
                <a:ea typeface="微软雅黑" panose="020B0503020204020204" pitchFamily="34" charset="-122"/>
                <a:cs typeface="Times New Roman" panose="02020603050405020304" pitchFamily="18" charset="0"/>
                <a:sym typeface="+mn-ea"/>
              </a:rPr>
              <a:t>中国实行开明君主专制、实行科举考试、设置谏官，主要是针对君主专制的强化；肯定中国提倡耕织、兴修水利、以农为本，适应了新兴资产阶级狂热追求财富的期望。启蒙运动思想家并非完全肯定当时中国制度的先进性，而是出于自身反封建，发展资本主义的需要；随着西欧反封建进程的推进，他们对中国的文化制度就由推崇变为批判反对了。</a:t>
            </a:r>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pPr marL="0" lvl="0" indent="0" eaLnBrk="1" hangingPunct="1">
              <a:spcBef>
                <a:spcPct val="0"/>
              </a:spcBef>
              <a:buFontTx/>
              <a:buNone/>
            </a:pPr>
            <a:r>
              <a:rPr lang="zh-CN" altLang="en-US" b="1" dirty="0">
                <a:solidFill>
                  <a:srgbClr val="FF0000"/>
                </a:solidFill>
                <a:latin typeface="方正黑体_GBK"/>
                <a:ea typeface="黑体" panose="02010609060101010101" pitchFamily="2" charset="-122"/>
                <a:sym typeface="+mn-ea"/>
              </a:rPr>
              <a:t> </a:t>
            </a:r>
            <a:r>
              <a:rPr lang="en-US" altLang="zh-CN" b="1" dirty="0">
                <a:solidFill>
                  <a:srgbClr val="FF0000"/>
                </a:solidFill>
                <a:latin typeface="方正黑体_GBK"/>
                <a:ea typeface="黑体" panose="02010609060101010101" pitchFamily="2" charset="-122"/>
                <a:sym typeface="+mn-ea"/>
              </a:rPr>
              <a:t>[</a:t>
            </a:r>
            <a:r>
              <a:rPr lang="zh-CN" altLang="en-US" b="1" dirty="0">
                <a:solidFill>
                  <a:srgbClr val="FF0000"/>
                </a:solidFill>
                <a:latin typeface="NEU-BZ"/>
                <a:ea typeface="黑体" panose="02010609060101010101" pitchFamily="2" charset="-122"/>
                <a:sym typeface="+mn-ea"/>
              </a:rPr>
              <a:t>解析</a:t>
            </a:r>
            <a:r>
              <a:rPr lang="en-US" altLang="zh-CN" b="1" dirty="0">
                <a:solidFill>
                  <a:srgbClr val="FF0000"/>
                </a:solidFill>
                <a:latin typeface="方正黑体_GBK"/>
                <a:ea typeface="黑体" panose="02010609060101010101" pitchFamily="2" charset="-122"/>
                <a:sym typeface="+mn-ea"/>
              </a:rPr>
              <a:t>]</a:t>
            </a:r>
            <a:r>
              <a:rPr lang="en-US" altLang="zh-CN" b="1" dirty="0">
                <a:solidFill>
                  <a:srgbClr val="FF0000"/>
                </a:solidFill>
                <a:latin typeface="NEU-BZ"/>
                <a:ea typeface="黑体" panose="02010609060101010101" pitchFamily="2" charset="-122"/>
                <a:sym typeface="+mn-ea"/>
              </a:rPr>
              <a:t> </a:t>
            </a:r>
            <a:r>
              <a:rPr lang="zh-CN" altLang="en-US" b="1" dirty="0">
                <a:solidFill>
                  <a:srgbClr val="000000"/>
                </a:solidFill>
                <a:latin typeface="NEU-BZ"/>
                <a:ea typeface="楷体_GB2312"/>
                <a:sym typeface="+mn-ea"/>
              </a:rPr>
              <a:t>大革命前</a:t>
            </a:r>
            <a:r>
              <a:rPr lang="en-US" altLang="zh-CN" b="1" dirty="0">
                <a:solidFill>
                  <a:srgbClr val="000000"/>
                </a:solidFill>
                <a:latin typeface="方正楷体_GBK"/>
                <a:ea typeface="楷体_GB2312"/>
                <a:sym typeface="+mn-ea"/>
              </a:rPr>
              <a:t>，</a:t>
            </a:r>
            <a:r>
              <a:rPr lang="zh-CN" altLang="en-US" b="1" dirty="0">
                <a:solidFill>
                  <a:srgbClr val="000000"/>
                </a:solidFill>
                <a:latin typeface="NEU-BZ"/>
                <a:ea typeface="楷体_GB2312"/>
                <a:sym typeface="+mn-ea"/>
              </a:rPr>
              <a:t>法国社会等级制度森严</a:t>
            </a:r>
            <a:r>
              <a:rPr lang="en-US" altLang="zh-CN" b="1" dirty="0">
                <a:solidFill>
                  <a:srgbClr val="000000"/>
                </a:solidFill>
                <a:latin typeface="方正楷体_GBK"/>
                <a:ea typeface="楷体_GB2312"/>
                <a:sym typeface="+mn-ea"/>
              </a:rPr>
              <a:t>，</a:t>
            </a:r>
            <a:r>
              <a:rPr lang="zh-CN" altLang="en-US" b="1" dirty="0">
                <a:solidFill>
                  <a:srgbClr val="000000"/>
                </a:solidFill>
                <a:latin typeface="NEU-BZ"/>
                <a:ea typeface="楷体_GB2312"/>
                <a:sym typeface="+mn-ea"/>
              </a:rPr>
              <a:t>当时法国的第三等级与国王和以国王为中心的国家政权之间的矛盾空前激化。启蒙运动的天赋人权、自由平等等思想为法国大革命做了舆论和意识形态方面的准备</a:t>
            </a:r>
            <a:r>
              <a:rPr lang="en-US" altLang="zh-CN" b="1" dirty="0">
                <a:solidFill>
                  <a:srgbClr val="000000"/>
                </a:solidFill>
                <a:latin typeface="方正楷体_GBK"/>
                <a:ea typeface="楷体_GB2312"/>
                <a:sym typeface="+mn-ea"/>
              </a:rPr>
              <a:t>，</a:t>
            </a:r>
            <a:r>
              <a:rPr lang="zh-CN" altLang="en-US" b="1" dirty="0">
                <a:solidFill>
                  <a:srgbClr val="000000"/>
                </a:solidFill>
                <a:latin typeface="NEU-BZ"/>
                <a:ea typeface="楷体_GB2312"/>
                <a:sym typeface="+mn-ea"/>
              </a:rPr>
              <a:t>由此引发了以</a:t>
            </a:r>
            <a:r>
              <a:rPr lang="zh-CN" altLang="en-US" b="1" dirty="0">
                <a:solidFill>
                  <a:srgbClr val="000000"/>
                </a:solidFill>
                <a:latin typeface="Arial" panose="020B0604020202020204" pitchFamily="34" charset="0"/>
                <a:ea typeface="楷体_GB2312"/>
                <a:sym typeface="+mn-ea"/>
              </a:rPr>
              <a:t>“</a:t>
            </a:r>
            <a:r>
              <a:rPr lang="zh-CN" altLang="en-US" b="1" dirty="0">
                <a:solidFill>
                  <a:srgbClr val="000000"/>
                </a:solidFill>
                <a:latin typeface="NEU-BZ"/>
                <a:ea typeface="楷体_GB2312"/>
                <a:sym typeface="+mn-ea"/>
              </a:rPr>
              <a:t>自由、平等、博爱</a:t>
            </a:r>
            <a:r>
              <a:rPr lang="zh-CN" altLang="en-US" b="1" dirty="0">
                <a:solidFill>
                  <a:srgbClr val="000000"/>
                </a:solidFill>
                <a:latin typeface="Arial" panose="020B0604020202020204" pitchFamily="34" charset="0"/>
                <a:ea typeface="楷体_GB2312"/>
                <a:sym typeface="+mn-ea"/>
              </a:rPr>
              <a:t>”</a:t>
            </a:r>
            <a:r>
              <a:rPr lang="zh-CN" altLang="en-US" b="1" dirty="0">
                <a:solidFill>
                  <a:srgbClr val="000000"/>
                </a:solidFill>
                <a:latin typeface="NEU-BZ"/>
                <a:ea typeface="楷体_GB2312"/>
                <a:sym typeface="+mn-ea"/>
              </a:rPr>
              <a:t>为口号的法国大革命</a:t>
            </a:r>
            <a:r>
              <a:rPr lang="en-US" altLang="zh-CN" b="1" dirty="0">
                <a:solidFill>
                  <a:srgbClr val="000000"/>
                </a:solidFill>
                <a:latin typeface="方正楷体_GBK"/>
                <a:ea typeface="楷体_GB2312"/>
                <a:sym typeface="+mn-ea"/>
              </a:rPr>
              <a:t>，</a:t>
            </a:r>
            <a:r>
              <a:rPr lang="zh-CN" altLang="en-US" b="1" dirty="0">
                <a:solidFill>
                  <a:srgbClr val="000000"/>
                </a:solidFill>
                <a:latin typeface="NEU-BZ"/>
                <a:ea typeface="楷体_GB2312"/>
                <a:sym typeface="+mn-ea"/>
              </a:rPr>
              <a:t>这是其对以往革命的最大超越</a:t>
            </a:r>
            <a:r>
              <a:rPr lang="en-US" altLang="zh-CN" b="1" dirty="0">
                <a:solidFill>
                  <a:srgbClr val="000000"/>
                </a:solidFill>
                <a:latin typeface="方正楷体_GBK"/>
                <a:ea typeface="楷体_GB2312"/>
                <a:sym typeface="+mn-ea"/>
              </a:rPr>
              <a:t>，</a:t>
            </a:r>
            <a:r>
              <a:rPr lang="zh-CN" altLang="en-US" b="1" dirty="0">
                <a:solidFill>
                  <a:srgbClr val="000000"/>
                </a:solidFill>
                <a:latin typeface="NEU-BZ"/>
                <a:ea typeface="楷体_GB2312"/>
                <a:sym typeface="+mn-ea"/>
              </a:rPr>
              <a:t>故</a:t>
            </a:r>
            <a:r>
              <a:rPr lang="en-US" altLang="zh-CN" b="1" dirty="0">
                <a:solidFill>
                  <a:srgbClr val="000000"/>
                </a:solidFill>
                <a:latin typeface="Times New Roman" panose="02020603050405020304" pitchFamily="18" charset="0"/>
                <a:ea typeface="楷体_GB2312"/>
                <a:sym typeface="+mn-ea"/>
              </a:rPr>
              <a:t>D</a:t>
            </a:r>
            <a:r>
              <a:rPr lang="zh-CN" altLang="en-US" b="1" dirty="0">
                <a:solidFill>
                  <a:srgbClr val="000000"/>
                </a:solidFill>
                <a:latin typeface="NEU-BZ"/>
                <a:ea typeface="楷体_GB2312"/>
                <a:sym typeface="+mn-ea"/>
              </a:rPr>
              <a:t>项正确。法国大革命在政体形式、革命方式方面并未有任何创新</a:t>
            </a:r>
            <a:r>
              <a:rPr lang="en-US" altLang="zh-CN" b="1" dirty="0">
                <a:solidFill>
                  <a:srgbClr val="000000"/>
                </a:solidFill>
                <a:latin typeface="方正楷体_GBK"/>
                <a:ea typeface="楷体_GB2312"/>
                <a:sym typeface="+mn-ea"/>
              </a:rPr>
              <a:t>，</a:t>
            </a:r>
            <a:r>
              <a:rPr lang="en-US" altLang="zh-CN" b="1" dirty="0">
                <a:solidFill>
                  <a:srgbClr val="000000"/>
                </a:solidFill>
                <a:latin typeface="Times New Roman" panose="02020603050405020304" pitchFamily="18" charset="0"/>
                <a:ea typeface="楷体_GB2312"/>
                <a:sym typeface="+mn-ea"/>
              </a:rPr>
              <a:t>A</a:t>
            </a:r>
            <a:r>
              <a:rPr lang="zh-CN" altLang="en-US" b="1" dirty="0">
                <a:solidFill>
                  <a:srgbClr val="000000"/>
                </a:solidFill>
                <a:latin typeface="NEU-BZ"/>
                <a:ea typeface="楷体_GB2312"/>
                <a:sym typeface="+mn-ea"/>
              </a:rPr>
              <a:t>、</a:t>
            </a:r>
            <a:r>
              <a:rPr lang="en-US" altLang="zh-CN" b="1" dirty="0">
                <a:solidFill>
                  <a:srgbClr val="000000"/>
                </a:solidFill>
                <a:latin typeface="Times New Roman" panose="02020603050405020304" pitchFamily="18" charset="0"/>
                <a:ea typeface="楷体_GB2312"/>
                <a:sym typeface="+mn-ea"/>
              </a:rPr>
              <a:t>B</a:t>
            </a:r>
            <a:r>
              <a:rPr lang="zh-CN" altLang="en-US" b="1" dirty="0">
                <a:solidFill>
                  <a:srgbClr val="000000"/>
                </a:solidFill>
                <a:latin typeface="NEU-BZ"/>
                <a:ea typeface="楷体_GB2312"/>
                <a:sym typeface="+mn-ea"/>
              </a:rPr>
              <a:t>两项错误</a:t>
            </a:r>
            <a:r>
              <a:rPr lang="en-US" altLang="zh-CN" b="1" dirty="0">
                <a:solidFill>
                  <a:srgbClr val="000000"/>
                </a:solidFill>
                <a:latin typeface="方正楷体_GBK"/>
                <a:ea typeface="楷体_GB2312"/>
                <a:sym typeface="+mn-ea"/>
              </a:rPr>
              <a:t>；</a:t>
            </a:r>
            <a:r>
              <a:rPr lang="zh-CN" altLang="en-US" b="1" dirty="0">
                <a:solidFill>
                  <a:srgbClr val="000000"/>
                </a:solidFill>
                <a:latin typeface="NEU-BZ"/>
                <a:ea typeface="楷体_GB2312"/>
                <a:sym typeface="+mn-ea"/>
              </a:rPr>
              <a:t>法国大革命之后出现多次专制复辟</a:t>
            </a:r>
            <a:r>
              <a:rPr lang="en-US" altLang="zh-CN" b="1" dirty="0">
                <a:solidFill>
                  <a:srgbClr val="000000"/>
                </a:solidFill>
                <a:latin typeface="方正楷体_GBK"/>
                <a:ea typeface="楷体_GB2312"/>
                <a:sym typeface="+mn-ea"/>
              </a:rPr>
              <a:t>，</a:t>
            </a:r>
            <a:r>
              <a:rPr lang="en-US" altLang="zh-CN" b="1" dirty="0">
                <a:solidFill>
                  <a:srgbClr val="000000"/>
                </a:solidFill>
                <a:latin typeface="Times New Roman" panose="02020603050405020304" pitchFamily="18" charset="0"/>
                <a:ea typeface="楷体_GB2312"/>
                <a:sym typeface="+mn-ea"/>
              </a:rPr>
              <a:t>C</a:t>
            </a:r>
            <a:r>
              <a:rPr lang="zh-CN" altLang="en-US" b="1" dirty="0">
                <a:solidFill>
                  <a:srgbClr val="000000"/>
                </a:solidFill>
                <a:latin typeface="NEU-BZ"/>
                <a:ea typeface="楷体_GB2312"/>
                <a:sym typeface="+mn-ea"/>
              </a:rPr>
              <a:t>项与史实不符。</a:t>
            </a:r>
            <a:endParaRPr lang="zh-CN" altLang="en-US" b="1" dirty="0">
              <a:solidFill>
                <a:srgbClr val="000000"/>
              </a:solidFill>
            </a:endParaRPr>
          </a:p>
          <a:p>
            <a:pPr marL="0" lvl="0" indent="0" eaLnBrk="1" hangingPunct="1">
              <a:spcBef>
                <a:spcPct val="0"/>
              </a:spcBef>
              <a:buFontTx/>
              <a:buNone/>
            </a:pPr>
            <a:r>
              <a:rPr lang="en-US" altLang="zh-CN" b="1" dirty="0">
                <a:solidFill>
                  <a:srgbClr val="FF0000"/>
                </a:solidFill>
                <a:latin typeface="方正黑体_GBK"/>
                <a:ea typeface="黑体" panose="02010609060101010101" pitchFamily="2" charset="-122"/>
                <a:sym typeface="+mn-ea"/>
              </a:rPr>
              <a:t>[</a:t>
            </a:r>
            <a:r>
              <a:rPr lang="zh-CN" altLang="en-US" b="1" dirty="0">
                <a:solidFill>
                  <a:srgbClr val="FF0000"/>
                </a:solidFill>
                <a:latin typeface="NEU-BZ"/>
                <a:ea typeface="黑体" panose="02010609060101010101" pitchFamily="2" charset="-122"/>
                <a:sym typeface="+mn-ea"/>
              </a:rPr>
              <a:t>答案</a:t>
            </a:r>
            <a:r>
              <a:rPr lang="en-US" altLang="zh-CN" b="1" dirty="0">
                <a:solidFill>
                  <a:srgbClr val="FF0000"/>
                </a:solidFill>
                <a:latin typeface="方正黑体_GBK"/>
                <a:ea typeface="黑体" panose="02010609060101010101" pitchFamily="2" charset="-122"/>
                <a:sym typeface="+mn-ea"/>
              </a:rPr>
              <a:t>]</a:t>
            </a:r>
            <a:r>
              <a:rPr lang="en-US" altLang="zh-CN" b="1" dirty="0">
                <a:solidFill>
                  <a:srgbClr val="FF0000"/>
                </a:solidFill>
                <a:latin typeface="NEU-BZ"/>
                <a:sym typeface="+mn-ea"/>
              </a:rPr>
              <a:t> </a:t>
            </a:r>
            <a:r>
              <a:rPr lang="en-US" altLang="zh-CN" b="1" dirty="0">
                <a:solidFill>
                  <a:srgbClr val="000000"/>
                </a:solidFill>
                <a:latin typeface="Times New Roman" panose="02020603050405020304" pitchFamily="18" charset="0"/>
                <a:sym typeface="+mn-ea"/>
              </a:rPr>
              <a:t>D</a:t>
            </a:r>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t>分（夺取政权）</a:t>
            </a:r>
            <a:r>
              <a:rPr lang="en-US" altLang="zh-CN"/>
              <a:t>——</a:t>
            </a:r>
            <a:r>
              <a:rPr lang="zh-CN" altLang="en-US"/>
              <a:t>总（建设政权）</a:t>
            </a:r>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zh-CN" b="1" kern="100" noProof="0" dirty="0">
                <a:ln>
                  <a:noFill/>
                </a:ln>
                <a:effectLst/>
                <a:uLnTx/>
                <a:uFillTx/>
                <a:latin typeface="微软雅黑" panose="020B0503020204020204" pitchFamily="34" charset="-122"/>
                <a:ea typeface="微软雅黑" panose="020B0503020204020204" pitchFamily="34" charset="-122"/>
                <a:cs typeface="微软雅黑" panose="020B0503020204020204" pitchFamily="34" charset="-122"/>
                <a:sym typeface="+mn-ea"/>
              </a:rPr>
              <a:t>欧洲启蒙思想对近代中国的影响：</a:t>
            </a:r>
            <a:r>
              <a:rPr lang="zh-CN" altLang="en-US" b="1" dirty="0">
                <a:solidFill>
                  <a:srgbClr val="000000"/>
                </a:solidFill>
                <a:latin typeface="微软雅黑" panose="020B0503020204020204" pitchFamily="34" charset="-122"/>
                <a:ea typeface="微软雅黑" panose="020B0503020204020204" pitchFamily="34" charset="-122"/>
                <a:sym typeface="+mn-ea"/>
              </a:rPr>
              <a:t>新文化运动时期</a:t>
            </a:r>
            <a:r>
              <a:rPr lang="en-US" altLang="zh-CN" b="1" dirty="0">
                <a:solidFill>
                  <a:srgbClr val="000000"/>
                </a:solidFill>
                <a:latin typeface="方正宋一_GBK"/>
                <a:sym typeface="+mn-ea"/>
              </a:rPr>
              <a:t>，</a:t>
            </a:r>
            <a:r>
              <a:rPr lang="zh-CN" altLang="en-US" b="1" dirty="0">
                <a:solidFill>
                  <a:srgbClr val="000000"/>
                </a:solidFill>
                <a:latin typeface="NEU-BZ"/>
                <a:sym typeface="+mn-ea"/>
              </a:rPr>
              <a:t>高举</a:t>
            </a:r>
            <a:r>
              <a:rPr lang="zh-CN" altLang="en-US" b="1" dirty="0">
                <a:solidFill>
                  <a:srgbClr val="FF0000"/>
                </a:solidFill>
                <a:latin typeface="微软雅黑" panose="020B0503020204020204" pitchFamily="34" charset="-122"/>
                <a:ea typeface="微软雅黑" panose="020B0503020204020204" pitchFamily="34" charset="-122"/>
                <a:sym typeface="+mn-ea"/>
              </a:rPr>
              <a:t>民主与科学</a:t>
            </a:r>
            <a:r>
              <a:rPr lang="zh-CN" altLang="en-US" b="1" dirty="0">
                <a:solidFill>
                  <a:srgbClr val="000000"/>
                </a:solidFill>
                <a:latin typeface="NEU-BZ"/>
                <a:sym typeface="+mn-ea"/>
              </a:rPr>
              <a:t>的旗帜</a:t>
            </a:r>
            <a:r>
              <a:rPr lang="en-US" altLang="zh-CN" b="1" dirty="0">
                <a:solidFill>
                  <a:srgbClr val="000000"/>
                </a:solidFill>
                <a:latin typeface="方正宋一_GBK"/>
                <a:sym typeface="+mn-ea"/>
              </a:rPr>
              <a:t>，</a:t>
            </a:r>
            <a:r>
              <a:rPr lang="zh-CN" altLang="en-US" b="1" dirty="0">
                <a:solidFill>
                  <a:srgbClr val="000000"/>
                </a:solidFill>
                <a:latin typeface="NEU-BZ"/>
                <a:sym typeface="+mn-ea"/>
              </a:rPr>
              <a:t>进一步解放了人们的思想。</a:t>
            </a:r>
            <a:endParaRPr lang="zh-CN" altLang="en-US" b="1" dirty="0">
              <a:solidFill>
                <a:srgbClr val="000000"/>
              </a:solidFill>
              <a:latin typeface="宋体" panose="02010600030101010101" pitchFamily="2" charset="-122"/>
            </a:endParaRPr>
          </a:p>
          <a:p>
            <a:endParaRPr lang="zh-CN" altLang="zh-CN" b="1" kern="100" noProof="0" dirty="0">
              <a:ln>
                <a:noFill/>
              </a:ln>
              <a:effectLst/>
              <a:uLnTx/>
              <a:uFillTx/>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noChangeArrowheads="1"/>
          </p:cNvSpPr>
          <p:nvPr>
            <p:ph type="dt" sz="half" idx="10"/>
          </p:nvPr>
        </p:nvSpPr>
        <p:spPr/>
        <p:txBody>
          <a:bodyPr/>
          <a:lstStyle>
            <a:lvl1pPr>
              <a:defRPr/>
            </a:lvl1pPr>
          </a:lstStyle>
          <a:p>
            <a:pPr>
              <a:defRPr/>
            </a:pPr>
            <a:fld id="{3CED2593-52DC-45EF-A020-97E41F5BE198}" type="datetime1">
              <a:rPr lang="zh-CN" altLang="en-US"/>
            </a:fld>
            <a:endParaRPr lang="zh-CN" altLang="en-US" sz="1800">
              <a:solidFill>
                <a:schemeClr val="tx1"/>
              </a:solidFill>
            </a:endParaRPr>
          </a:p>
        </p:txBody>
      </p:sp>
      <p:sp>
        <p:nvSpPr>
          <p:cNvPr id="5" name="页脚占位符 4"/>
          <p:cNvSpPr>
            <a:spLocks noGrp="1" noChangeArrowheads="1"/>
          </p:cNvSpPr>
          <p:nvPr>
            <p:ph type="ftr" sz="quarter" idx="11"/>
          </p:nvPr>
        </p:nvSpPr>
        <p:spPr/>
        <p:txBody>
          <a:bodyPr/>
          <a:lstStyle>
            <a:lvl1pPr>
              <a:defRPr/>
            </a:lvl1pPr>
          </a:lstStyle>
          <a:p>
            <a:pPr>
              <a:defRPr/>
            </a:pPr>
            <a:endParaRPr lang="zh-CN" altLang="zh-CN"/>
          </a:p>
        </p:txBody>
      </p:sp>
      <p:sp>
        <p:nvSpPr>
          <p:cNvPr id="6" name="灯片编号占位符 5"/>
          <p:cNvSpPr>
            <a:spLocks noGrp="1" noChangeArrowheads="1"/>
          </p:cNvSpPr>
          <p:nvPr>
            <p:ph type="sldNum" sz="quarter" idx="12"/>
          </p:nvPr>
        </p:nvSpPr>
        <p:spPr/>
        <p:txBody>
          <a:bodyPr/>
          <a:lstStyle>
            <a:lvl1pPr>
              <a:defRPr/>
            </a:lvl1pPr>
          </a:lstStyle>
          <a:p>
            <a:pPr>
              <a:defRPr/>
            </a:pPr>
            <a:fld id="{32EF5DA0-5467-4346-A3D1-D6892EA2DA30}" type="slidenum">
              <a:rPr lang="zh-CN" altLang="en-US"/>
            </a:fld>
            <a:endParaRPr lang="zh-CN" altLang="en-US" sz="1800">
              <a:solidFill>
                <a:schemeClr val="tx1"/>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自定义版式">
    <p:bg>
      <p:bgPr>
        <a:solidFill>
          <a:schemeClr val="bg1"/>
        </a:solidFill>
        <a:effectLst/>
      </p:bgPr>
    </p:bg>
    <p:spTree>
      <p:nvGrpSpPr>
        <p:cNvPr id="1" name=""/>
        <p:cNvGrpSpPr/>
        <p:nvPr/>
      </p:nvGrpSpPr>
      <p:grpSpPr>
        <a:xfrm>
          <a:off x="0" y="0"/>
          <a:ext cx="0" cy="0"/>
          <a:chOff x="0" y="0"/>
          <a:chExt cx="0" cy="0"/>
        </a:xfrm>
      </p:grpSpPr>
      <p:sp>
        <p:nvSpPr>
          <p:cNvPr id="10" name="矩形 9"/>
          <p:cNvSpPr/>
          <p:nvPr userDrawn="1"/>
        </p:nvSpPr>
        <p:spPr>
          <a:xfrm>
            <a:off x="1" y="0"/>
            <a:ext cx="12190731" cy="6859906"/>
          </a:xfrm>
          <a:prstGeom prst="rect">
            <a:avLst/>
          </a:prstGeom>
          <a:solidFill>
            <a:schemeClr val="accent1">
              <a:lumMod val="40000"/>
              <a:lumOff val="6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sz="100">
              <a:solidFill>
                <a:prstClr val="white"/>
              </a:solidFill>
            </a:endParaRPr>
          </a:p>
        </p:txBody>
      </p:sp>
    </p:spTree>
  </p:cSld>
  <p:clrMapOvr>
    <a:masterClrMapping/>
  </p:clrMapOvr>
  <mc:AlternateContent xmlns:mc="http://schemas.openxmlformats.org/markup-compatibility/2006">
    <mc:Choice xmlns:p14="http://schemas.microsoft.com/office/powerpoint/2010/main" Requires="p14">
      <p:transition spd="slow" p14:dur="3250"/>
    </mc:Choice>
    <mc:Fallback>
      <p:transition spd="slow"/>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marL="0" marR="0" lvl="0" indent="0" algn="l" defTabSz="914400" rtl="0" eaLnBrk="1" fontAlgn="auto" latinLnBrk="0" hangingPunct="1">
              <a:lnSpc>
                <a:spcPct val="100000"/>
              </a:lnSpc>
              <a:spcBef>
                <a:spcPts val="0"/>
              </a:spcBef>
              <a:spcAft>
                <a:spcPts val="0"/>
              </a:spcAft>
              <a:buClrTx/>
              <a:buSzTx/>
              <a:buFontTx/>
              <a:buNone/>
              <a:defRPr/>
            </a:pPr>
            <a:fld id="{B341C2CD-9CD4-4607-8914-B15667E92877}"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3" name="页脚占位符 2"/>
          <p:cNvSpPr>
            <a:spLocks noGrp="1"/>
          </p:cNvSpPr>
          <p:nvPr>
            <p:ph type="ftr" sz="quarter" idx="11"/>
          </p:nvPr>
        </p:nvSpPr>
        <p:spPr/>
        <p:txBody>
          <a:bodyPr/>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4" name="灯片编号占位符 3"/>
          <p:cNvSpPr>
            <a:spLocks noGrp="1"/>
          </p:cNvSpPr>
          <p:nvPr>
            <p:ph type="sldNum" sz="quarter" idx="12"/>
          </p:nvPr>
        </p:nvSpPr>
        <p:spPr/>
        <p:txBody>
          <a:bodyPr/>
          <a:p>
            <a:pPr lvl="0" eaLnBrk="1" hangingPunct="1"/>
            <a:fld id="{9A0DB2DC-4C9A-4742-B13C-FB6460FD3503}" type="slidenum">
              <a:rPr lang="zh-CN" altLang="en-US" dirty="0">
                <a:latin typeface="Calibri" panose="020F0502020204030204" pitchFamily="34" charset="0"/>
              </a:rPr>
            </a:fld>
            <a:endParaRPr lang="zh-CN" altLang="en-US" dirty="0">
              <a:latin typeface="Calibri" panose="020F0502020204030204" pitchFamily="34" charset="0"/>
            </a:endParaRPr>
          </a:p>
        </p:txBody>
      </p:sp>
    </p:spTree>
  </p:cSld>
  <p:clrMapOvr>
    <a:masterClrMapping/>
  </p:clrMapOvr>
</p:sldLayout>
</file>

<file path=ppt/slideMasters/_rels/slideMaster1.xml.rels><?xml version="1.0" encoding="UTF-8" standalone="yes"?>
<Relationships xmlns="http://schemas.openxmlformats.org/package/2006/relationships"><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p:sp>
        <p:nvSpPr>
          <p:cNvPr id="1026" name="标题占位符 1"/>
          <p:cNvSpPr>
            <a:spLocks noGrp="1"/>
          </p:cNvSpPr>
          <p:nvPr>
            <p:ph type="title"/>
          </p:nvPr>
        </p:nvSpPr>
        <p:spPr>
          <a:xfrm>
            <a:off x="838200" y="365125"/>
            <a:ext cx="10515600" cy="1325563"/>
          </a:xfrm>
          <a:prstGeom prst="rect">
            <a:avLst/>
          </a:prstGeom>
          <a:noFill/>
          <a:ln w="9525">
            <a:noFill/>
          </a:ln>
        </p:spPr>
        <p:txBody>
          <a:bodyPr anchor="ctr"/>
          <a:p>
            <a:pPr lvl="0"/>
            <a:r>
              <a:rPr lang="zh-CN" altLang="en-US" dirty="0"/>
              <a:t>单击此处编辑母版标题样式</a:t>
            </a:r>
            <a:endParaRPr lang="zh-CN" altLang="en-US" dirty="0"/>
          </a:p>
        </p:txBody>
      </p:sp>
      <p:sp>
        <p:nvSpPr>
          <p:cNvPr id="1027" name="文本占位符 2"/>
          <p:cNvSpPr>
            <a:spLocks noGrp="1"/>
          </p:cNvSpPr>
          <p:nvPr>
            <p:ph type="body" idx="1"/>
          </p:nvPr>
        </p:nvSpPr>
        <p:spPr>
          <a:xfrm>
            <a:off x="838200" y="1825625"/>
            <a:ext cx="10515600" cy="4351338"/>
          </a:xfrm>
          <a:prstGeom prst="rect">
            <a:avLst/>
          </a:prstGeom>
          <a:noFill/>
          <a:ln w="9525">
            <a:noFill/>
          </a:ln>
        </p:spPr>
        <p:txBody>
          <a:bodyPr/>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ea typeface="+mn-ea"/>
              </a:defRPr>
            </a:lvl1pPr>
          </a:lstStyle>
          <a:p>
            <a:pPr marL="0" marR="0" lvl="0" indent="0" algn="l" defTabSz="914400" rtl="0" eaLnBrk="1" fontAlgn="auto" latinLnBrk="0" hangingPunct="1">
              <a:lnSpc>
                <a:spcPct val="100000"/>
              </a:lnSpc>
              <a:spcBef>
                <a:spcPts val="0"/>
              </a:spcBef>
              <a:spcAft>
                <a:spcPts val="0"/>
              </a:spcAft>
              <a:buClrTx/>
              <a:buSzTx/>
              <a:buFontTx/>
              <a:buNone/>
              <a:defRPr/>
            </a:pPr>
            <a:fld id="{3069F80D-79D3-411A-AF77-C8AAE855B15E}"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ea typeface="+mn-ea"/>
              </a:defRPr>
            </a:lvl1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rgbClr val="898989"/>
                </a:solidFill>
              </a:defRPr>
            </a:lvl1pPr>
          </a:lstStyle>
          <a:p>
            <a:pPr lvl="0" eaLnBrk="1" hangingPunct="1">
              <a:buNone/>
            </a:pPr>
            <a:fld id="{9A0DB2DC-4C9A-4742-B13C-FB6460FD3503}" type="slidenum">
              <a:rPr lang="zh-CN" altLang="en-US" dirty="0">
                <a:latin typeface="Calibri" panose="020F0502020204030204" pitchFamily="34" charset="0"/>
              </a:rPr>
            </a:fld>
            <a:endParaRPr lang="zh-CN" altLang="en-US" dirty="0">
              <a:latin typeface="Calibri" panose="020F0502020204030204" pitchFamily="34" charset="0"/>
            </a:endParaRPr>
          </a:p>
        </p:txBody>
      </p:sp>
      <p:sp>
        <p:nvSpPr>
          <p:cNvPr id="1032" name="文本框 7"/>
          <p:cNvSpPr txBox="1">
            <a:spLocks noChangeArrowheads="1"/>
          </p:cNvSpPr>
          <p:nvPr/>
        </p:nvSpPr>
        <p:spPr bwMode="auto">
          <a:xfrm>
            <a:off x="433388" y="6500813"/>
            <a:ext cx="427038"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p>
            <a:pPr lvl="0" algn="ctr" eaLnBrk="1" hangingPunct="1"/>
            <a:fld id="{9A0DB2DC-4C9A-4742-B13C-FB6460FD3503}" type="slidenum">
              <a:rPr lang="zh-CN" altLang="en-US" sz="1400" dirty="0">
                <a:latin typeface="Times New Roman" panose="02020603050405020304" pitchFamily="18" charset="0"/>
                <a:cs typeface="Times New Roman" panose="02020603050405020304" pitchFamily="18" charset="0"/>
              </a:rPr>
            </a:fld>
            <a:endParaRPr lang="zh-CN" altLang="en-US" sz="1400" dirty="0">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9" name="矩形 8">
            <a:hlinkClick r:id="" action="ppaction://hlinkshowjump?jump=previousslide"/>
          </p:cNvPr>
          <p:cNvSpPr/>
          <p:nvPr/>
        </p:nvSpPr>
        <p:spPr>
          <a:xfrm>
            <a:off x="0" y="6280150"/>
            <a:ext cx="458788" cy="3683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 name="矩形 9">
            <a:hlinkClick r:id="" action="ppaction://hlinkshowjump?jump=nextslide"/>
          </p:cNvPr>
          <p:cNvSpPr/>
          <p:nvPr/>
        </p:nvSpPr>
        <p:spPr>
          <a:xfrm>
            <a:off x="835025" y="6280150"/>
            <a:ext cx="458788" cy="3683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Lst>
  <p:timing>
    <p:tnLst>
      <p:par>
        <p:cTn id="1" dur="indefinite" restart="never" nodeType="tmRoot"/>
      </p:par>
    </p:tnLst>
  </p:timing>
  <p:hf sldNum="0" hdr="0" ftr="0" dt="0"/>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a:ea typeface="宋体" panose="02010600030101010101" pitchFamily="2" charset="-122"/>
        </a:defRPr>
      </a:lvl2pPr>
      <a:lvl3pPr algn="l" rtl="0" eaLnBrk="0" fontAlgn="base" hangingPunct="0">
        <a:lnSpc>
          <a:spcPct val="90000"/>
        </a:lnSpc>
        <a:spcBef>
          <a:spcPct val="0"/>
        </a:spcBef>
        <a:spcAft>
          <a:spcPct val="0"/>
        </a:spcAft>
        <a:defRPr sz="4400">
          <a:solidFill>
            <a:schemeClr val="tx1"/>
          </a:solidFill>
          <a:latin typeface="Calibri Light" panose="020F0302020204030204"/>
          <a:ea typeface="宋体" panose="02010600030101010101" pitchFamily="2" charset="-122"/>
        </a:defRPr>
      </a:lvl3pPr>
      <a:lvl4pPr algn="l" rtl="0" eaLnBrk="0" fontAlgn="base" hangingPunct="0">
        <a:lnSpc>
          <a:spcPct val="90000"/>
        </a:lnSpc>
        <a:spcBef>
          <a:spcPct val="0"/>
        </a:spcBef>
        <a:spcAft>
          <a:spcPct val="0"/>
        </a:spcAft>
        <a:defRPr sz="4400">
          <a:solidFill>
            <a:schemeClr val="tx1"/>
          </a:solidFill>
          <a:latin typeface="Calibri Light" panose="020F0302020204030204"/>
          <a:ea typeface="宋体" panose="02010600030101010101" pitchFamily="2" charset="-122"/>
        </a:defRPr>
      </a:lvl4pPr>
      <a:lvl5pPr algn="l" rtl="0" eaLnBrk="0" fontAlgn="base" hangingPunct="0">
        <a:lnSpc>
          <a:spcPct val="90000"/>
        </a:lnSpc>
        <a:spcBef>
          <a:spcPct val="0"/>
        </a:spcBef>
        <a:spcAft>
          <a:spcPct val="0"/>
        </a:spcAft>
        <a:defRPr sz="4400">
          <a:solidFill>
            <a:schemeClr val="tx1"/>
          </a:solidFill>
          <a:latin typeface="Calibri Light" panose="020F0302020204030204"/>
          <a:ea typeface="宋体" panose="02010600030101010101" pitchFamily="2" charset="-122"/>
        </a:defRPr>
      </a:lvl5pPr>
      <a:lvl6pPr marL="457200" algn="l" rtl="0" fontAlgn="base">
        <a:lnSpc>
          <a:spcPct val="90000"/>
        </a:lnSpc>
        <a:spcBef>
          <a:spcPct val="0"/>
        </a:spcBef>
        <a:spcAft>
          <a:spcPct val="0"/>
        </a:spcAft>
        <a:defRPr sz="4400">
          <a:solidFill>
            <a:schemeClr val="tx1"/>
          </a:solidFill>
          <a:latin typeface="Calibri Light" panose="020F0302020204030204"/>
          <a:ea typeface="宋体" panose="02010600030101010101" pitchFamily="2" charset="-122"/>
        </a:defRPr>
      </a:lvl6pPr>
      <a:lvl7pPr marL="914400" algn="l" rtl="0" fontAlgn="base">
        <a:lnSpc>
          <a:spcPct val="90000"/>
        </a:lnSpc>
        <a:spcBef>
          <a:spcPct val="0"/>
        </a:spcBef>
        <a:spcAft>
          <a:spcPct val="0"/>
        </a:spcAft>
        <a:defRPr sz="4400">
          <a:solidFill>
            <a:schemeClr val="tx1"/>
          </a:solidFill>
          <a:latin typeface="Calibri Light" panose="020F0302020204030204"/>
          <a:ea typeface="宋体" panose="02010600030101010101" pitchFamily="2" charset="-122"/>
        </a:defRPr>
      </a:lvl7pPr>
      <a:lvl8pPr marL="1371600" algn="l" rtl="0" fontAlgn="base">
        <a:lnSpc>
          <a:spcPct val="90000"/>
        </a:lnSpc>
        <a:spcBef>
          <a:spcPct val="0"/>
        </a:spcBef>
        <a:spcAft>
          <a:spcPct val="0"/>
        </a:spcAft>
        <a:defRPr sz="4400">
          <a:solidFill>
            <a:schemeClr val="tx1"/>
          </a:solidFill>
          <a:latin typeface="Calibri Light" panose="020F0302020204030204"/>
          <a:ea typeface="宋体" panose="02010600030101010101" pitchFamily="2" charset="-122"/>
        </a:defRPr>
      </a:lvl8pPr>
      <a:lvl9pPr marL="1828800" algn="l" rtl="0" fontAlgn="base">
        <a:lnSpc>
          <a:spcPct val="90000"/>
        </a:lnSpc>
        <a:spcBef>
          <a:spcPct val="0"/>
        </a:spcBef>
        <a:spcAft>
          <a:spcPct val="0"/>
        </a:spcAft>
        <a:defRPr sz="4400">
          <a:solidFill>
            <a:schemeClr val="tx1"/>
          </a:solidFill>
          <a:latin typeface="Calibri Light" panose="020F0302020204030204"/>
          <a:ea typeface="宋体" panose="02010600030101010101" pitchFamily="2" charset="-122"/>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4" Type="http://schemas.openxmlformats.org/officeDocument/2006/relationships/notesSlide" Target="../notesSlides/notesSlide3.xml"/><Relationship Id="rId3" Type="http://schemas.openxmlformats.org/officeDocument/2006/relationships/slideLayout" Target="../slideLayouts/slideLayout2.xml"/><Relationship Id="rId2" Type="http://schemas.openxmlformats.org/officeDocument/2006/relationships/image" Target="../media/image2.jpeg"/><Relationship Id="rId1" Type="http://schemas.openxmlformats.org/officeDocument/2006/relationships/image" Target="../media/image1.jpe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image" Target="../media/image3.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5" Type="http://schemas.openxmlformats.org/officeDocument/2006/relationships/notesSlide" Target="../notesSlides/notesSlide5.xml"/><Relationship Id="rId4" Type="http://schemas.openxmlformats.org/officeDocument/2006/relationships/vmlDrawing" Target="../drawings/vmlDrawing1.vml"/><Relationship Id="rId3" Type="http://schemas.openxmlformats.org/officeDocument/2006/relationships/slideLayout" Target="../slideLayouts/slideLayout1.xml"/><Relationship Id="rId2" Type="http://schemas.openxmlformats.org/officeDocument/2006/relationships/image" Target="../media/image4.emf"/><Relationship Id="rId1" Type="http://schemas.openxmlformats.org/officeDocument/2006/relationships/oleObject" Target="../embeddings/oleObject1.bin"/></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6.png"/><Relationship Id="rId1" Type="http://schemas.openxmlformats.org/officeDocument/2006/relationships/image" Target="../media/image5.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xml"/><Relationship Id="rId1" Type="http://schemas.openxmlformats.org/officeDocument/2006/relationships/image" Target="../media/image7.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5" Type="http://schemas.openxmlformats.org/officeDocument/2006/relationships/vmlDrawing" Target="../drawings/vmlDrawing2.vml"/><Relationship Id="rId4" Type="http://schemas.openxmlformats.org/officeDocument/2006/relationships/slideLayout" Target="../slideLayouts/slideLayout1.xml"/><Relationship Id="rId3" Type="http://schemas.openxmlformats.org/officeDocument/2006/relationships/image" Target="../media/image8.emf"/><Relationship Id="rId2" Type="http://schemas.openxmlformats.org/officeDocument/2006/relationships/oleObject" Target="../embeddings/oleObject2.bin"/><Relationship Id="rId1" Type="http://schemas.openxmlformats.org/officeDocument/2006/relationships/image" Target="ppt/slides/ppt/slides/ppt/slides/ppt/media/image14.png" TargetMode="Externa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5" Type="http://schemas.openxmlformats.org/officeDocument/2006/relationships/notesSlide" Target="../notesSlides/notesSlide12.xml"/><Relationship Id="rId4" Type="http://schemas.openxmlformats.org/officeDocument/2006/relationships/vmlDrawing" Target="../drawings/vmlDrawing3.vml"/><Relationship Id="rId3" Type="http://schemas.openxmlformats.org/officeDocument/2006/relationships/slideLayout" Target="../slideLayouts/slideLayout1.xml"/><Relationship Id="rId2" Type="http://schemas.openxmlformats.org/officeDocument/2006/relationships/image" Target="../media/image9.emf"/><Relationship Id="rId1" Type="http://schemas.openxmlformats.org/officeDocument/2006/relationships/oleObject" Target="../embeddings/oleObject3.bin"/></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290" name="矩形 1"/>
          <p:cNvSpPr/>
          <p:nvPr/>
        </p:nvSpPr>
        <p:spPr>
          <a:xfrm>
            <a:off x="444500" y="2132013"/>
            <a:ext cx="11052175" cy="1106805"/>
          </a:xfrm>
          <a:prstGeom prst="rect">
            <a:avLst/>
          </a:prstGeom>
          <a:noFill/>
          <a:ln w="9525">
            <a:noFill/>
          </a:ln>
        </p:spPr>
        <p:txBody>
          <a:bodyPr>
            <a:spAutoFit/>
          </a:bodyPr>
          <a:p>
            <a:pPr marL="250825" indent="-457200" algn="ctr" defTabSz="914400">
              <a:lnSpc>
                <a:spcPct val="150000"/>
              </a:lnSpc>
              <a:tabLst>
                <a:tab pos="2609850" algn="l"/>
              </a:tabLst>
            </a:pPr>
            <a:r>
              <a:rPr lang="zh-CN" altLang="zh-CN" sz="4400" b="1" dirty="0">
                <a:latin typeface="Times New Roman" panose="02020603050405020304" pitchFamily="18" charset="0"/>
                <a:ea typeface="黑体" panose="02010609060101010101" pitchFamily="2" charset="-122"/>
              </a:rPr>
              <a:t>第</a:t>
            </a:r>
            <a:r>
              <a:rPr lang="en-US" altLang="zh-CN" sz="4400" b="1" dirty="0">
                <a:latin typeface="Times New Roman" panose="02020603050405020304" pitchFamily="18" charset="0"/>
                <a:ea typeface="黑体" panose="02010609060101010101" pitchFamily="2" charset="-122"/>
              </a:rPr>
              <a:t>68</a:t>
            </a:r>
            <a:r>
              <a:rPr lang="zh-CN" altLang="en-US" sz="4400" b="1" dirty="0">
                <a:latin typeface="Times New Roman" panose="02020603050405020304" pitchFamily="18" charset="0"/>
                <a:ea typeface="黑体" panose="02010609060101010101" pitchFamily="2" charset="-122"/>
              </a:rPr>
              <a:t>讲     </a:t>
            </a:r>
            <a:r>
              <a:rPr lang="zh-CN" altLang="zh-CN" sz="4400" b="1" dirty="0">
                <a:latin typeface="Times New Roman" panose="02020603050405020304" pitchFamily="18" charset="0"/>
                <a:ea typeface="黑体" panose="02010609060101010101" pitchFamily="2" charset="-122"/>
              </a:rPr>
              <a:t>启蒙运动</a:t>
            </a:r>
            <a:endParaRPr lang="zh-CN" altLang="zh-CN" sz="4400" b="1" dirty="0">
              <a:latin typeface="Times New Roman" panose="02020603050405020304" pitchFamily="18" charset="0"/>
              <a:ea typeface="黑体" panose="02010609060101010101" pitchFamily="2" charset="-122"/>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290" name="矩形 1"/>
          <p:cNvSpPr/>
          <p:nvPr/>
        </p:nvSpPr>
        <p:spPr>
          <a:xfrm>
            <a:off x="444500" y="1258888"/>
            <a:ext cx="11052175" cy="3969385"/>
          </a:xfrm>
          <a:prstGeom prst="rect">
            <a:avLst/>
          </a:prstGeom>
          <a:noFill/>
          <a:ln w="9525">
            <a:noFill/>
          </a:ln>
        </p:spPr>
        <p:txBody>
          <a:bodyPr>
            <a:spAutoFit/>
          </a:bodyPr>
          <a:p>
            <a:pPr marL="250825" indent="-457200" algn="ctr" defTabSz="914400">
              <a:lnSpc>
                <a:spcPct val="150000"/>
              </a:lnSpc>
              <a:tabLst>
                <a:tab pos="2609850" algn="l"/>
              </a:tabLst>
            </a:pPr>
            <a:r>
              <a:rPr lang="zh-CN" altLang="zh-CN" sz="2400" b="1" dirty="0">
                <a:latin typeface="Times New Roman" panose="02020603050405020304" pitchFamily="18" charset="0"/>
                <a:ea typeface="黑体" panose="02010609060101010101" pitchFamily="2" charset="-122"/>
              </a:rPr>
              <a:t>启蒙运动</a:t>
            </a:r>
            <a:endParaRPr lang="zh-CN" altLang="zh-CN" sz="1000" dirty="0">
              <a:latin typeface="宋体" panose="02010600030101010101" pitchFamily="2" charset="-122"/>
              <a:ea typeface="黑体" panose="02010609060101010101" pitchFamily="2" charset="-122"/>
            </a:endParaRPr>
          </a:p>
          <a:p>
            <a:pPr marL="250825" indent="-457200" algn="just" defTabSz="914400">
              <a:lnSpc>
                <a:spcPct val="150000"/>
              </a:lnSpc>
              <a:tabLst>
                <a:tab pos="2609850" algn="l"/>
              </a:tabLst>
            </a:pPr>
            <a:r>
              <a:rPr lang="en-US" altLang="zh-CN" sz="2400" b="1" dirty="0">
                <a:latin typeface="Times New Roman" panose="02020603050405020304" pitchFamily="18" charset="0"/>
                <a:ea typeface="黑体" panose="02010609060101010101" pitchFamily="2" charset="-122"/>
              </a:rPr>
              <a:t>1.</a:t>
            </a:r>
            <a:r>
              <a:rPr lang="zh-CN" altLang="zh-CN" sz="2400" b="1" dirty="0">
                <a:latin typeface="Times New Roman" panose="02020603050405020304" pitchFamily="18" charset="0"/>
                <a:ea typeface="黑体" panose="02010609060101010101" pitchFamily="2" charset="-122"/>
              </a:rPr>
              <a:t>背景</a:t>
            </a:r>
            <a:endParaRPr lang="zh-CN" altLang="zh-CN" sz="1000" dirty="0">
              <a:latin typeface="宋体" panose="02010600030101010101" pitchFamily="2" charset="-122"/>
              <a:ea typeface="黑体" panose="02010609060101010101" pitchFamily="2" charset="-122"/>
            </a:endParaRPr>
          </a:p>
          <a:p>
            <a:pPr marL="250825" indent="-457200" algn="just" defTabSz="914400">
              <a:lnSpc>
                <a:spcPct val="150000"/>
              </a:lnSpc>
              <a:tabLst>
                <a:tab pos="2609850" algn="l"/>
              </a:tabLst>
            </a:pPr>
            <a:r>
              <a:rPr lang="en-US" altLang="zh-CN" sz="2400" b="1" dirty="0">
                <a:latin typeface="Times New Roman" panose="02020603050405020304" pitchFamily="18" charset="0"/>
                <a:ea typeface="黑体" panose="02010609060101010101" pitchFamily="2" charset="-122"/>
              </a:rPr>
              <a:t>	(1)</a:t>
            </a:r>
            <a:r>
              <a:rPr lang="zh-CN" altLang="zh-CN" sz="2400" b="1" dirty="0">
                <a:latin typeface="Times New Roman" panose="02020603050405020304" pitchFamily="18" charset="0"/>
                <a:ea typeface="黑体" panose="02010609060101010101" pitchFamily="2" charset="-122"/>
              </a:rPr>
              <a:t>经济基础</a:t>
            </a:r>
            <a:r>
              <a:rPr lang="zh-CN" altLang="zh-CN" sz="2400" b="1" dirty="0">
                <a:latin typeface="Times New Roman" panose="02020603050405020304" pitchFamily="18" charset="0"/>
                <a:cs typeface="Times New Roman" panose="02020603050405020304" pitchFamily="18" charset="0"/>
              </a:rPr>
              <a:t>：</a:t>
            </a:r>
            <a:r>
              <a:rPr lang="zh-CN" altLang="zh-CN" sz="2400" b="1" dirty="0">
                <a:latin typeface="Times New Roman" panose="02020603050405020304" pitchFamily="18" charset="0"/>
                <a:cs typeface="Times New Roman" panose="02020603050405020304" pitchFamily="18" charset="0"/>
              </a:rPr>
              <a:t>欧洲资本主义经济进一步发展。</a:t>
            </a:r>
            <a:endParaRPr lang="zh-CN" altLang="zh-CN" sz="1000" dirty="0">
              <a:latin typeface="宋体" panose="02010600030101010101" pitchFamily="2" charset="-122"/>
              <a:cs typeface="Courier New" panose="02070309020205020404" pitchFamily="49" charset="0"/>
            </a:endParaRPr>
          </a:p>
          <a:p>
            <a:pPr marL="250825" indent="-457200" algn="just" defTabSz="914400">
              <a:lnSpc>
                <a:spcPct val="150000"/>
              </a:lnSpc>
              <a:tabLst>
                <a:tab pos="2609850" algn="l"/>
              </a:tabLst>
            </a:pPr>
            <a:r>
              <a:rPr lang="en-US" altLang="zh-CN" sz="2400" b="1" dirty="0">
                <a:latin typeface="Times New Roman" panose="02020603050405020304" pitchFamily="18" charset="0"/>
                <a:cs typeface="Courier New" panose="02070309020205020404" pitchFamily="49" charset="0"/>
              </a:rPr>
              <a:t>	(2)</a:t>
            </a:r>
            <a:r>
              <a:rPr lang="zh-CN" altLang="zh-CN" sz="2400" b="1" dirty="0">
                <a:latin typeface="Times New Roman" panose="02020603050405020304" pitchFamily="18" charset="0"/>
                <a:ea typeface="黑体" panose="02010609060101010101" pitchFamily="2" charset="-122"/>
              </a:rPr>
              <a:t>阶级基础</a:t>
            </a:r>
            <a:r>
              <a:rPr lang="zh-CN" altLang="zh-CN" sz="2400" b="1" dirty="0">
                <a:latin typeface="Times New Roman" panose="02020603050405020304" pitchFamily="18" charset="0"/>
                <a:cs typeface="Times New Roman" panose="02020603050405020304" pitchFamily="18" charset="0"/>
              </a:rPr>
              <a:t>：</a:t>
            </a:r>
            <a:r>
              <a:rPr lang="zh-CN" altLang="zh-CN" sz="2400" b="1" dirty="0">
                <a:latin typeface="Times New Roman" panose="02020603050405020304" pitchFamily="18" charset="0"/>
                <a:cs typeface="Times New Roman" panose="02020603050405020304" pitchFamily="18" charset="0"/>
              </a:rPr>
              <a:t>新兴资产阶级要求摆脱</a:t>
            </a:r>
            <a:r>
              <a:rPr lang="en-US" altLang="zh-CN" sz="2400" b="1" dirty="0">
                <a:latin typeface="Times New Roman" panose="02020603050405020304" pitchFamily="18" charset="0"/>
                <a:cs typeface="Times New Roman" panose="02020603050405020304" pitchFamily="18" charset="0"/>
              </a:rPr>
              <a:t>____________</a:t>
            </a:r>
            <a:r>
              <a:rPr lang="zh-CN" altLang="zh-CN" sz="2400" b="1" dirty="0">
                <a:latin typeface="Times New Roman" panose="02020603050405020304" pitchFamily="18" charset="0"/>
                <a:cs typeface="Times New Roman" panose="02020603050405020304" pitchFamily="18" charset="0"/>
              </a:rPr>
              <a:t>统治和教会压迫。</a:t>
            </a:r>
            <a:endParaRPr lang="zh-CN" altLang="zh-CN" sz="1000" dirty="0">
              <a:latin typeface="宋体" panose="02010600030101010101" pitchFamily="2" charset="-122"/>
              <a:cs typeface="Courier New" panose="02070309020205020404" pitchFamily="49" charset="0"/>
            </a:endParaRPr>
          </a:p>
          <a:p>
            <a:pPr marL="250825" indent="-457200" algn="just" defTabSz="914400">
              <a:lnSpc>
                <a:spcPct val="150000"/>
              </a:lnSpc>
              <a:tabLst>
                <a:tab pos="2609850" algn="l"/>
              </a:tabLst>
            </a:pPr>
            <a:r>
              <a:rPr lang="en-US" altLang="zh-CN" sz="2400" b="1" dirty="0">
                <a:latin typeface="Times New Roman" panose="02020603050405020304" pitchFamily="18" charset="0"/>
                <a:cs typeface="Courier New" panose="02070309020205020404" pitchFamily="49" charset="0"/>
              </a:rPr>
              <a:t>	(3)</a:t>
            </a:r>
            <a:r>
              <a:rPr lang="zh-CN" altLang="zh-CN" sz="2400" b="1" dirty="0">
                <a:latin typeface="Times New Roman" panose="02020603050405020304" pitchFamily="18" charset="0"/>
                <a:ea typeface="黑体" panose="02010609060101010101" pitchFamily="2" charset="-122"/>
              </a:rPr>
              <a:t>政治基础</a:t>
            </a:r>
            <a:r>
              <a:rPr lang="zh-CN" altLang="zh-CN" sz="2400" b="1" dirty="0">
                <a:latin typeface="Times New Roman" panose="02020603050405020304" pitchFamily="18" charset="0"/>
                <a:cs typeface="Times New Roman" panose="02020603050405020304" pitchFamily="18" charset="0"/>
              </a:rPr>
              <a:t>：</a:t>
            </a:r>
            <a:r>
              <a:rPr lang="zh-CN" altLang="zh-CN" sz="2400" b="1" dirty="0">
                <a:latin typeface="Times New Roman" panose="02020603050405020304" pitchFamily="18" charset="0"/>
                <a:cs typeface="Times New Roman" panose="02020603050405020304" pitchFamily="18" charset="0"/>
              </a:rPr>
              <a:t>封建专制统治和教会思想束缚阻碍资本主义发展。</a:t>
            </a:r>
            <a:endParaRPr lang="zh-CN" altLang="zh-CN" sz="1000" dirty="0">
              <a:latin typeface="宋体" panose="02010600030101010101" pitchFamily="2" charset="-122"/>
              <a:cs typeface="Courier New" panose="02070309020205020404" pitchFamily="49" charset="0"/>
            </a:endParaRPr>
          </a:p>
          <a:p>
            <a:pPr marL="250825" indent="-457200" algn="just" defTabSz="914400">
              <a:lnSpc>
                <a:spcPct val="150000"/>
              </a:lnSpc>
              <a:tabLst>
                <a:tab pos="2609850" algn="l"/>
              </a:tabLst>
            </a:pPr>
            <a:r>
              <a:rPr lang="en-US" altLang="zh-CN" sz="2400" b="1" dirty="0">
                <a:latin typeface="Times New Roman" panose="02020603050405020304" pitchFamily="18" charset="0"/>
                <a:cs typeface="Courier New" panose="02070309020205020404" pitchFamily="49" charset="0"/>
              </a:rPr>
              <a:t>	(4)</a:t>
            </a:r>
            <a:r>
              <a:rPr lang="zh-CN" altLang="zh-CN" sz="2400" b="1" dirty="0">
                <a:latin typeface="Times New Roman" panose="02020603050405020304" pitchFamily="18" charset="0"/>
                <a:ea typeface="黑体" panose="02010609060101010101" pitchFamily="2" charset="-122"/>
              </a:rPr>
              <a:t>思想基础</a:t>
            </a:r>
            <a:r>
              <a:rPr lang="zh-CN" altLang="zh-CN" sz="2400" b="1" dirty="0">
                <a:latin typeface="Times New Roman" panose="02020603050405020304" pitchFamily="18" charset="0"/>
                <a:cs typeface="Times New Roman" panose="02020603050405020304" pitchFamily="18" charset="0"/>
              </a:rPr>
              <a:t>：</a:t>
            </a:r>
            <a:r>
              <a:rPr lang="zh-CN" altLang="zh-CN" sz="2400" b="1" dirty="0">
                <a:latin typeface="Times New Roman" panose="02020603050405020304" pitchFamily="18" charset="0"/>
                <a:cs typeface="Times New Roman" panose="02020603050405020304" pitchFamily="18" charset="0"/>
              </a:rPr>
              <a:t>文艺复兴的推动，思想解放。</a:t>
            </a:r>
            <a:endParaRPr lang="zh-CN" altLang="zh-CN" sz="1000" dirty="0">
              <a:latin typeface="宋体" panose="02010600030101010101" pitchFamily="2" charset="-122"/>
              <a:cs typeface="Courier New" panose="02070309020205020404" pitchFamily="49" charset="0"/>
            </a:endParaRPr>
          </a:p>
          <a:p>
            <a:pPr marL="250825" indent="-457200" algn="just" defTabSz="914400">
              <a:lnSpc>
                <a:spcPct val="150000"/>
              </a:lnSpc>
              <a:tabLst>
                <a:tab pos="2609850" algn="l"/>
              </a:tabLst>
            </a:pPr>
            <a:r>
              <a:rPr lang="en-US" altLang="zh-CN" sz="2400" b="1" dirty="0">
                <a:latin typeface="Times New Roman" panose="02020603050405020304" pitchFamily="18" charset="0"/>
                <a:cs typeface="Courier New" panose="02070309020205020404" pitchFamily="49" charset="0"/>
              </a:rPr>
              <a:t>	(5)</a:t>
            </a:r>
            <a:r>
              <a:rPr lang="zh-CN" altLang="zh-CN" sz="2400" b="1" dirty="0">
                <a:latin typeface="Times New Roman" panose="02020603050405020304" pitchFamily="18" charset="0"/>
                <a:ea typeface="黑体" panose="02010609060101010101" pitchFamily="2" charset="-122"/>
              </a:rPr>
              <a:t>斗争武器</a:t>
            </a:r>
            <a:r>
              <a:rPr lang="zh-CN" altLang="zh-CN" sz="2400" b="1" dirty="0">
                <a:latin typeface="Times New Roman" panose="02020603050405020304" pitchFamily="18" charset="0"/>
                <a:cs typeface="Times New Roman" panose="02020603050405020304" pitchFamily="18" charset="0"/>
              </a:rPr>
              <a:t>：</a:t>
            </a:r>
            <a:r>
              <a:rPr lang="zh-CN" altLang="zh-CN" sz="2400" b="1" dirty="0">
                <a:latin typeface="Times New Roman" panose="02020603050405020304" pitchFamily="18" charset="0"/>
                <a:cs typeface="Times New Roman" panose="02020603050405020304" pitchFamily="18" charset="0"/>
              </a:rPr>
              <a:t>自然科学取得很大进展，人们有了更多的自信。</a:t>
            </a:r>
            <a:endParaRPr lang="zh-CN" altLang="zh-CN" sz="1000" dirty="0">
              <a:latin typeface="宋体" panose="02010600030101010101" pitchFamily="2" charset="-122"/>
              <a:ea typeface="Courier New" panose="02070309020205020404" pitchFamily="49" charset="0"/>
            </a:endParaRPr>
          </a:p>
        </p:txBody>
      </p:sp>
      <p:sp>
        <p:nvSpPr>
          <p:cNvPr id="4" name="矩形 3"/>
          <p:cNvSpPr/>
          <p:nvPr/>
        </p:nvSpPr>
        <p:spPr>
          <a:xfrm>
            <a:off x="5959475" y="3014663"/>
            <a:ext cx="1422400" cy="461962"/>
          </a:xfrm>
          <a:prstGeom prst="rect">
            <a:avLst/>
          </a:prstGeom>
          <a:noFill/>
          <a:ln w="9525">
            <a:noFill/>
          </a:ln>
        </p:spPr>
        <p:txBody>
          <a:bodyPr wrap="none">
            <a:spAutoFit/>
          </a:bodyPr>
          <a:p>
            <a:r>
              <a:rPr lang="zh-CN" altLang="en-US" sz="2400" b="1" dirty="0">
                <a:solidFill>
                  <a:srgbClr val="FF0000"/>
                </a:solidFill>
                <a:latin typeface="Calibri" panose="020F0502020204030204" pitchFamily="34" charset="0"/>
              </a:rPr>
              <a:t>封建专制</a:t>
            </a:r>
            <a:endParaRPr lang="zh-CN" altLang="en-US" sz="2400" b="1" dirty="0">
              <a:solidFill>
                <a:srgbClr val="FF0000"/>
              </a:solidFill>
              <a:latin typeface="Calibri" panose="020F050202020403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矩形 1"/>
          <p:cNvSpPr>
            <a:spLocks noChangeArrowheads="1"/>
          </p:cNvSpPr>
          <p:nvPr/>
        </p:nvSpPr>
        <p:spPr bwMode="auto">
          <a:xfrm>
            <a:off x="368300" y="537845"/>
            <a:ext cx="11052175" cy="23069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252095" marR="0" lvl="0" indent="-457200" algn="just" defTabSz="914400" rtl="0" eaLnBrk="1" fontAlgn="base" latinLnBrk="0" hangingPunct="1">
              <a:lnSpc>
                <a:spcPct val="150000"/>
              </a:lnSpc>
              <a:spcBef>
                <a:spcPct val="0"/>
              </a:spcBef>
              <a:spcAft>
                <a:spcPts val="0"/>
              </a:spcAft>
              <a:buClrTx/>
              <a:buSzTx/>
              <a:buFontTx/>
              <a:buNone/>
              <a:tabLst>
                <a:tab pos="2610485"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2.</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核心</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“_______”</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即主张人自己去思考，否定一切外在权威。</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252095" marR="0" lvl="0" indent="-457200" algn="just" defTabSz="914400" rtl="0" eaLnBrk="1" fontAlgn="base" latinLnBrk="0" hangingPunct="1">
              <a:lnSpc>
                <a:spcPct val="150000"/>
              </a:lnSpc>
              <a:spcBef>
                <a:spcPct val="0"/>
              </a:spcBef>
              <a:spcAft>
                <a:spcPts val="0"/>
              </a:spcAft>
              <a:buClrTx/>
              <a:buSzTx/>
              <a:buFontTx/>
              <a:buNone/>
              <a:tabLst>
                <a:tab pos="2610485"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3.</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内容</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252095" marR="0" lvl="0" indent="-457200" algn="just" defTabSz="914400" rtl="0" eaLnBrk="1" fontAlgn="base" latinLnBrk="0" hangingPunct="1">
              <a:lnSpc>
                <a:spcPct val="150000"/>
              </a:lnSpc>
              <a:spcBef>
                <a:spcPct val="0"/>
              </a:spcBef>
              <a:spcAft>
                <a:spcPts val="0"/>
              </a:spcAft>
              <a:buClrTx/>
              <a:buSzTx/>
              <a:buFontTx/>
              <a:buNone/>
              <a:tabLst>
                <a:tab pos="2610485"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	(1)</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呼唤用理性的阳光驱散现实的黑暗，努力构建一个</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______________</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的时代。</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252095" marR="0" lvl="0" indent="-457200" algn="just" defTabSz="914400" rtl="0" eaLnBrk="1" fontAlgn="base" latinLnBrk="0" hangingPunct="1">
              <a:lnSpc>
                <a:spcPct val="150000"/>
              </a:lnSpc>
              <a:spcBef>
                <a:spcPct val="0"/>
              </a:spcBef>
              <a:spcAft>
                <a:spcPts val="0"/>
              </a:spcAft>
              <a:buClrTx/>
              <a:buSzTx/>
              <a:buFontTx/>
              <a:buNone/>
              <a:tabLst>
                <a:tab pos="2610485"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	(2)</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抨击</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__________</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的权威和迷信，反对专制和愚昧，提倡</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____</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、自由和平等。</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p:txBody>
      </p:sp>
      <p:sp>
        <p:nvSpPr>
          <p:cNvPr id="4" name="矩形 3"/>
          <p:cNvSpPr/>
          <p:nvPr/>
        </p:nvSpPr>
        <p:spPr>
          <a:xfrm>
            <a:off x="2058988" y="628333"/>
            <a:ext cx="803275" cy="461962"/>
          </a:xfrm>
          <a:prstGeom prst="rect">
            <a:avLst/>
          </a:prstGeom>
          <a:noFill/>
          <a:ln w="9525">
            <a:noFill/>
          </a:ln>
        </p:spPr>
        <p:txBody>
          <a:bodyPr wrap="none">
            <a:spAutoFit/>
          </a:bodyPr>
          <a:p>
            <a:r>
              <a:rPr lang="zh-CN" altLang="en-US" sz="2400" b="1" dirty="0">
                <a:solidFill>
                  <a:srgbClr val="FF0000"/>
                </a:solidFill>
                <a:latin typeface="Calibri" panose="020F0502020204030204" pitchFamily="34" charset="0"/>
              </a:rPr>
              <a:t>理性</a:t>
            </a:r>
            <a:endParaRPr lang="zh-CN" altLang="en-US" sz="2400" b="1" dirty="0">
              <a:solidFill>
                <a:srgbClr val="FF0000"/>
              </a:solidFill>
              <a:latin typeface="Calibri" panose="020F0502020204030204" pitchFamily="34" charset="0"/>
            </a:endParaRPr>
          </a:p>
        </p:txBody>
      </p:sp>
      <p:sp>
        <p:nvSpPr>
          <p:cNvPr id="5" name="矩形 4"/>
          <p:cNvSpPr/>
          <p:nvPr/>
        </p:nvSpPr>
        <p:spPr>
          <a:xfrm>
            <a:off x="8042275" y="1688783"/>
            <a:ext cx="1731963" cy="461962"/>
          </a:xfrm>
          <a:prstGeom prst="rect">
            <a:avLst/>
          </a:prstGeom>
          <a:noFill/>
          <a:ln w="9525">
            <a:noFill/>
          </a:ln>
        </p:spPr>
        <p:txBody>
          <a:bodyPr wrap="none">
            <a:spAutoFit/>
          </a:bodyPr>
          <a:p>
            <a:r>
              <a:rPr lang="zh-CN" altLang="en-US" sz="2400" b="1" dirty="0">
                <a:solidFill>
                  <a:srgbClr val="FF0000"/>
                </a:solidFill>
                <a:latin typeface="Calibri" panose="020F0502020204030204" pitchFamily="34" charset="0"/>
              </a:rPr>
              <a:t>民主和科学</a:t>
            </a:r>
            <a:endParaRPr lang="zh-CN" altLang="en-US" sz="2400" b="1" dirty="0">
              <a:solidFill>
                <a:srgbClr val="FF0000"/>
              </a:solidFill>
              <a:latin typeface="Calibri" panose="020F0502020204030204" pitchFamily="34" charset="0"/>
            </a:endParaRPr>
          </a:p>
        </p:txBody>
      </p:sp>
      <p:sp>
        <p:nvSpPr>
          <p:cNvPr id="6" name="矩形 5"/>
          <p:cNvSpPr/>
          <p:nvPr/>
        </p:nvSpPr>
        <p:spPr>
          <a:xfrm>
            <a:off x="1657350" y="2258695"/>
            <a:ext cx="1422400" cy="461963"/>
          </a:xfrm>
          <a:prstGeom prst="rect">
            <a:avLst/>
          </a:prstGeom>
          <a:noFill/>
          <a:ln w="9525">
            <a:noFill/>
          </a:ln>
        </p:spPr>
        <p:txBody>
          <a:bodyPr wrap="none">
            <a:spAutoFit/>
          </a:bodyPr>
          <a:p>
            <a:r>
              <a:rPr lang="zh-CN" altLang="en-US" sz="2400" b="1" dirty="0">
                <a:solidFill>
                  <a:srgbClr val="FF0000"/>
                </a:solidFill>
                <a:latin typeface="Calibri" panose="020F0502020204030204" pitchFamily="34" charset="0"/>
              </a:rPr>
              <a:t>天主教会</a:t>
            </a:r>
            <a:endParaRPr lang="zh-CN" altLang="en-US" sz="2400" b="1" dirty="0">
              <a:solidFill>
                <a:srgbClr val="FF0000"/>
              </a:solidFill>
              <a:latin typeface="Calibri" panose="020F0502020204030204" pitchFamily="34" charset="0"/>
            </a:endParaRPr>
          </a:p>
        </p:txBody>
      </p:sp>
      <p:sp>
        <p:nvSpPr>
          <p:cNvPr id="7" name="矩形 6"/>
          <p:cNvSpPr/>
          <p:nvPr/>
        </p:nvSpPr>
        <p:spPr>
          <a:xfrm>
            <a:off x="8348663" y="2274570"/>
            <a:ext cx="803275" cy="460375"/>
          </a:xfrm>
          <a:prstGeom prst="rect">
            <a:avLst/>
          </a:prstGeom>
          <a:noFill/>
          <a:ln w="9525">
            <a:noFill/>
          </a:ln>
        </p:spPr>
        <p:txBody>
          <a:bodyPr wrap="none">
            <a:spAutoFit/>
          </a:bodyPr>
          <a:p>
            <a:r>
              <a:rPr lang="zh-CN" altLang="en-US" sz="2400" b="1" dirty="0">
                <a:solidFill>
                  <a:srgbClr val="FF0000"/>
                </a:solidFill>
                <a:latin typeface="Calibri" panose="020F0502020204030204" pitchFamily="34" charset="0"/>
              </a:rPr>
              <a:t>科学</a:t>
            </a:r>
            <a:endParaRPr lang="zh-CN" altLang="en-US" sz="2400" b="1" dirty="0">
              <a:solidFill>
                <a:srgbClr val="FF0000"/>
              </a:solidFill>
              <a:latin typeface="Calibri" panose="020F0502020204030204" pitchFamily="34" charset="0"/>
            </a:endParaRPr>
          </a:p>
        </p:txBody>
      </p:sp>
      <p:sp>
        <p:nvSpPr>
          <p:cNvPr id="10" name="矩形 9"/>
          <p:cNvSpPr/>
          <p:nvPr/>
        </p:nvSpPr>
        <p:spPr>
          <a:xfrm>
            <a:off x="571797" y="3090347"/>
            <a:ext cx="10440000" cy="2491740"/>
          </a:xfrm>
          <a:prstGeom prst="rect">
            <a:avLst/>
          </a:prstGeom>
        </p:spPr>
        <p:txBody>
          <a:bodyPr>
            <a:spAutoFit/>
          </a:bodyPr>
          <a:p>
            <a:pPr>
              <a:lnSpc>
                <a:spcPct val="150000"/>
              </a:lnSpc>
              <a:spcAft>
                <a:spcPts val="0"/>
              </a:spcAft>
              <a:tabLst>
                <a:tab pos="2340610" algn="l"/>
              </a:tabLst>
            </a:pPr>
            <a:r>
              <a:rPr lang="zh-CN" altLang="en-US" sz="2600" b="1" kern="100" dirty="0" smtClean="0">
                <a:solidFill>
                  <a:srgbClr val="0070C0"/>
                </a:solidFill>
                <a:latin typeface="微软雅黑" panose="020B0503020204020204" pitchFamily="34" charset="-122"/>
                <a:ea typeface="微软雅黑" panose="020B0503020204020204" pitchFamily="34" charset="-122"/>
                <a:cs typeface="Courier New" panose="02070309020205020404" pitchFamily="49" charset="0"/>
              </a:rPr>
              <a:t>补充：</a:t>
            </a:r>
            <a:r>
              <a:rPr lang="zh-CN" altLang="en-US" sz="2600" b="1" kern="100" dirty="0">
                <a:solidFill>
                  <a:srgbClr val="0070C0"/>
                </a:solidFill>
                <a:latin typeface="微软雅黑" panose="020B0503020204020204" pitchFamily="34" charset="-122"/>
                <a:ea typeface="微软雅黑" panose="020B0503020204020204" pitchFamily="34" charset="-122"/>
                <a:cs typeface="Courier New" panose="02070309020205020404" pitchFamily="49" charset="0"/>
              </a:rPr>
              <a:t>概况</a:t>
            </a:r>
            <a:endParaRPr lang="zh-CN" altLang="zh-CN" sz="2600" b="1" kern="100" dirty="0">
              <a:solidFill>
                <a:srgbClr val="0070C0"/>
              </a:solidFill>
              <a:latin typeface="微软雅黑" panose="020B0503020204020204" pitchFamily="34" charset="-122"/>
              <a:ea typeface="微软雅黑" panose="020B0503020204020204" pitchFamily="34" charset="-122"/>
              <a:cs typeface="Courier New" panose="02070309020205020404" pitchFamily="49" charset="0"/>
            </a:endParaRPr>
          </a:p>
          <a:p>
            <a:pPr algn="just">
              <a:lnSpc>
                <a:spcPct val="150000"/>
              </a:lnSpc>
              <a:spcAft>
                <a:spcPts val="0"/>
              </a:spcAft>
              <a:tabLst>
                <a:tab pos="2340610" algn="l"/>
              </a:tabLst>
            </a:pPr>
            <a:r>
              <a:rPr lang="en-US" altLang="zh-CN" sz="2600" kern="100" dirty="0">
                <a:latin typeface="Times New Roman" panose="02020603050405020304" pitchFamily="18" charset="0"/>
                <a:ea typeface="微软雅黑" panose="020B0503020204020204" pitchFamily="34" charset="-122"/>
                <a:cs typeface="Courier New" panose="02070309020205020404" pitchFamily="49" charset="0"/>
              </a:rPr>
              <a:t>(1)17</a:t>
            </a:r>
            <a:r>
              <a:rPr lang="zh-CN" altLang="zh-CN" sz="2600" kern="100" dirty="0">
                <a:latin typeface="Times New Roman" panose="02020603050405020304" pitchFamily="18" charset="0"/>
                <a:ea typeface="微软雅黑" panose="020B0503020204020204" pitchFamily="34" charset="-122"/>
                <a:cs typeface="Times New Roman" panose="02020603050405020304" pitchFamily="18" charset="0"/>
              </a:rPr>
              <a:t>世纪时，早期启蒙思想起源于英国，比如霍布斯、洛克。</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340610" algn="l"/>
              </a:tabLst>
            </a:pPr>
            <a:r>
              <a:rPr lang="en-US" altLang="zh-CN" sz="2600" kern="100" dirty="0">
                <a:latin typeface="Times New Roman" panose="02020603050405020304" pitchFamily="18" charset="0"/>
                <a:ea typeface="微软雅黑" panose="020B0503020204020204" pitchFamily="34" charset="-122"/>
                <a:cs typeface="Courier New" panose="02070309020205020404" pitchFamily="49" charset="0"/>
              </a:rPr>
              <a:t>(2)18</a:t>
            </a:r>
            <a:r>
              <a:rPr lang="zh-CN" altLang="zh-CN" sz="2600" kern="100" dirty="0">
                <a:latin typeface="Times New Roman" panose="02020603050405020304" pitchFamily="18" charset="0"/>
                <a:ea typeface="微软雅黑" panose="020B0503020204020204" pitchFamily="34" charset="-122"/>
                <a:cs typeface="Times New Roman" panose="02020603050405020304" pitchFamily="18" charset="0"/>
              </a:rPr>
              <a:t>世纪中叶，</a:t>
            </a:r>
            <a:r>
              <a:rPr lang="zh-CN" altLang="zh-CN" sz="2600" kern="100" dirty="0" smtClean="0">
                <a:latin typeface="Times New Roman" panose="02020603050405020304" pitchFamily="18" charset="0"/>
                <a:ea typeface="微软雅黑" panose="020B0503020204020204" pitchFamily="34" charset="-122"/>
                <a:cs typeface="Times New Roman" panose="02020603050405020304" pitchFamily="18" charset="0"/>
              </a:rPr>
              <a:t>在</a:t>
            </a:r>
            <a:r>
              <a:rPr lang="en-US" altLang="zh-CN" sz="2600" u="sng" kern="100" dirty="0" smtClean="0">
                <a:latin typeface="Times New Roman" panose="02020603050405020304" pitchFamily="18" charset="0"/>
                <a:ea typeface="微软雅黑" panose="020B0503020204020204" pitchFamily="34" charset="-122"/>
                <a:cs typeface="Times New Roman" panose="02020603050405020304" pitchFamily="18" charset="0"/>
              </a:rPr>
              <a:t>           </a:t>
            </a:r>
            <a:r>
              <a:rPr lang="zh-CN" altLang="zh-CN" sz="2600" kern="100" dirty="0" smtClean="0">
                <a:latin typeface="Times New Roman" panose="02020603050405020304" pitchFamily="18" charset="0"/>
                <a:ea typeface="微软雅黑" panose="020B0503020204020204" pitchFamily="34" charset="-122"/>
                <a:cs typeface="Times New Roman" panose="02020603050405020304" pitchFamily="18" charset="0"/>
              </a:rPr>
              <a:t>达到</a:t>
            </a:r>
            <a:r>
              <a:rPr lang="zh-CN" altLang="zh-CN" sz="2600" kern="100" dirty="0">
                <a:latin typeface="Times New Roman" panose="02020603050405020304" pitchFamily="18" charset="0"/>
                <a:ea typeface="微软雅黑" panose="020B0503020204020204" pitchFamily="34" charset="-122"/>
                <a:cs typeface="Times New Roman" panose="02020603050405020304" pitchFamily="18" charset="0"/>
              </a:rPr>
              <a:t>高潮，涌现出了一大批启蒙思想家。</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340610" algn="l"/>
              </a:tabLst>
            </a:pPr>
            <a:r>
              <a:rPr lang="en-US" altLang="zh-CN" sz="2600" kern="100" dirty="0">
                <a:latin typeface="Times New Roman" panose="02020603050405020304" pitchFamily="18" charset="0"/>
                <a:ea typeface="微软雅黑" panose="020B0503020204020204" pitchFamily="34" charset="-122"/>
                <a:cs typeface="Courier New" panose="02070309020205020404" pitchFamily="49" charset="0"/>
              </a:rPr>
              <a:t>(3)</a:t>
            </a:r>
            <a:r>
              <a:rPr lang="zh-CN" altLang="zh-CN" sz="2600" kern="100" dirty="0">
                <a:latin typeface="Times New Roman" panose="02020603050405020304" pitchFamily="18" charset="0"/>
                <a:ea typeface="微软雅黑" panose="020B0503020204020204" pitchFamily="34" charset="-122"/>
                <a:cs typeface="Times New Roman" panose="02020603050405020304" pitchFamily="18" charset="0"/>
              </a:rPr>
              <a:t>扩展：</a:t>
            </a:r>
            <a:r>
              <a:rPr lang="en-US" altLang="zh-CN" sz="2600" kern="100" dirty="0">
                <a:latin typeface="Times New Roman" panose="02020603050405020304" pitchFamily="18" charset="0"/>
                <a:ea typeface="微软雅黑" panose="020B0503020204020204" pitchFamily="34" charset="-122"/>
                <a:cs typeface="Courier New" panose="02070309020205020404" pitchFamily="49" charset="0"/>
              </a:rPr>
              <a:t>18</a:t>
            </a:r>
            <a:r>
              <a:rPr lang="zh-CN" altLang="zh-CN" sz="2600" kern="100" dirty="0">
                <a:latin typeface="Times New Roman" panose="02020603050405020304" pitchFamily="18" charset="0"/>
                <a:ea typeface="微软雅黑" panose="020B0503020204020204" pitchFamily="34" charset="-122"/>
                <a:cs typeface="Times New Roman" panose="02020603050405020304" pitchFamily="18" charset="0"/>
              </a:rPr>
              <a:t>世纪中后期，扩展到欧美其他国家。</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2" name="矩形 1"/>
          <p:cNvSpPr/>
          <p:nvPr/>
        </p:nvSpPr>
        <p:spPr>
          <a:xfrm>
            <a:off x="3320683" y="4370814"/>
            <a:ext cx="851515" cy="492443"/>
          </a:xfrm>
          <a:prstGeom prst="rect">
            <a:avLst/>
          </a:prstGeom>
        </p:spPr>
        <p:txBody>
          <a:bodyPr wrap="none">
            <a:spAutoFit/>
          </a:bodyPr>
          <a:p>
            <a:r>
              <a:rPr lang="zh-CN" altLang="zh-CN" sz="2600" kern="100" dirty="0">
                <a:solidFill>
                  <a:srgbClr val="C00000"/>
                </a:solidFill>
                <a:latin typeface="Times New Roman" panose="02020603050405020304" pitchFamily="18" charset="0"/>
                <a:ea typeface="微软雅黑" panose="020B0503020204020204" pitchFamily="34" charset="-122"/>
                <a:cs typeface="Courier New" panose="02070309020205020404" pitchFamily="49" charset="0"/>
              </a:rPr>
              <a:t>法国</a:t>
            </a:r>
            <a:endParaRPr lang="zh-CN" altLang="en-US" sz="2600" kern="100" dirty="0">
              <a:solidFill>
                <a:srgbClr val="C00000"/>
              </a:solidFill>
              <a:latin typeface="Times New Roman" panose="02020603050405020304" pitchFamily="18" charset="0"/>
              <a:ea typeface="微软雅黑" panose="020B0503020204020204" pitchFamily="34" charset="-122"/>
              <a:cs typeface="Courier New" panose="02070309020205020404" pitchFamily="49"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linds(horizontal)">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linds(horizontal)">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linds(horizontal)">
                                      <p:cBhvr>
                                        <p:cTn id="2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Text Box 2"/>
          <p:cNvSpPr txBox="1">
            <a:spLocks noChangeArrowheads="1"/>
          </p:cNvSpPr>
          <p:nvPr/>
        </p:nvSpPr>
        <p:spPr bwMode="auto">
          <a:xfrm>
            <a:off x="4439920" y="107950"/>
            <a:ext cx="7313295" cy="6249035"/>
          </a:xfrm>
          <a:prstGeom prst="rect">
            <a:avLst/>
          </a:prstGeom>
          <a:noFill/>
          <a:ln w="9525">
            <a:noFill/>
            <a:miter lim="800000"/>
          </a:ln>
        </p:spPr>
        <p:txBody>
          <a:bodyPr wrap="square">
            <a:spAutoFit/>
          </a:bodyPr>
          <a:lstStyle/>
          <a:p>
            <a:pPr>
              <a:lnSpc>
                <a:spcPct val="130000"/>
              </a:lnSpc>
              <a:buFont typeface="Arial" panose="020B0604020202020204" pitchFamily="34" charset="0"/>
              <a:buNone/>
            </a:pPr>
            <a:r>
              <a:rPr lang="zh-CN" altLang="zh-CN" sz="2800" b="1">
                <a:solidFill>
                  <a:schemeClr val="tx1"/>
                </a:solidFill>
                <a:latin typeface="微软雅黑" panose="020B0503020204020204" pitchFamily="34" charset="-122"/>
                <a:ea typeface="微软雅黑" panose="020B0503020204020204" pitchFamily="34" charset="-122"/>
                <a:sym typeface="Calibri" panose="020F0502020204030204" pitchFamily="34" charset="0"/>
              </a:rPr>
              <a:t>人有自然权利；</a:t>
            </a:r>
            <a:endParaRPr lang="zh-CN" altLang="zh-CN" sz="2800" b="1">
              <a:solidFill>
                <a:schemeClr val="tx1"/>
              </a:solidFill>
              <a:latin typeface="微软雅黑" panose="020B0503020204020204" pitchFamily="34" charset="-122"/>
              <a:ea typeface="微软雅黑" panose="020B0503020204020204" pitchFamily="34" charset="-122"/>
              <a:sym typeface="Calibri" panose="020F0502020204030204" pitchFamily="34" charset="0"/>
            </a:endParaRPr>
          </a:p>
          <a:p>
            <a:pPr>
              <a:lnSpc>
                <a:spcPct val="130000"/>
              </a:lnSpc>
              <a:buFont typeface="Arial" panose="020B0604020202020204" pitchFamily="34" charset="0"/>
              <a:buNone/>
            </a:pPr>
            <a:r>
              <a:rPr lang="zh-CN" altLang="zh-CN" sz="2800" b="1">
                <a:solidFill>
                  <a:schemeClr val="tx1"/>
                </a:solidFill>
                <a:latin typeface="微软雅黑" panose="020B0503020204020204" pitchFamily="34" charset="-122"/>
                <a:ea typeface="微软雅黑" panose="020B0503020204020204" pitchFamily="34" charset="-122"/>
                <a:sym typeface="Calibri" panose="020F0502020204030204" pitchFamily="34" charset="0"/>
              </a:rPr>
              <a:t>社会契约说：人民将权力交个君主，人民应该无条件地服从君主；</a:t>
            </a:r>
            <a:endParaRPr lang="zh-CN" altLang="zh-CN" sz="2800" b="1">
              <a:solidFill>
                <a:schemeClr val="tx1"/>
              </a:solidFill>
              <a:latin typeface="微软雅黑" panose="020B0503020204020204" pitchFamily="34" charset="-122"/>
              <a:ea typeface="微软雅黑" panose="020B0503020204020204" pitchFamily="34" charset="-122"/>
              <a:sym typeface="Calibri" panose="020F0502020204030204" pitchFamily="34" charset="0"/>
            </a:endParaRPr>
          </a:p>
          <a:p>
            <a:pPr>
              <a:lnSpc>
                <a:spcPct val="130000"/>
              </a:lnSpc>
              <a:buFont typeface="Arial" panose="020B0604020202020204" pitchFamily="34" charset="0"/>
              <a:buNone/>
            </a:pPr>
            <a:r>
              <a:rPr lang="zh-CN" altLang="zh-CN" sz="2800" b="1">
                <a:solidFill>
                  <a:schemeClr val="tx1"/>
                </a:solidFill>
                <a:latin typeface="微软雅黑" panose="020B0503020204020204" pitchFamily="34" charset="-122"/>
                <a:ea typeface="微软雅黑" panose="020B0503020204020204" pitchFamily="34" charset="-122"/>
                <a:sym typeface="Calibri" panose="020F0502020204030204" pitchFamily="34" charset="0"/>
              </a:rPr>
              <a:t>反对君权神授，但不反对君主专制。</a:t>
            </a:r>
            <a:endParaRPr lang="zh-CN" altLang="zh-CN" sz="2800" b="1">
              <a:solidFill>
                <a:schemeClr val="tx1"/>
              </a:solidFill>
              <a:latin typeface="微软雅黑" panose="020B0503020204020204" pitchFamily="34" charset="-122"/>
              <a:ea typeface="微软雅黑" panose="020B0503020204020204" pitchFamily="34" charset="-122"/>
              <a:sym typeface="Calibri" panose="020F0502020204030204" pitchFamily="34" charset="0"/>
            </a:endParaRPr>
          </a:p>
          <a:p>
            <a:pPr>
              <a:lnSpc>
                <a:spcPct val="130000"/>
              </a:lnSpc>
              <a:buFont typeface="Arial" panose="020B0604020202020204" pitchFamily="34" charset="0"/>
              <a:buNone/>
            </a:pPr>
            <a:r>
              <a:rPr lang="zh-CN" altLang="en-US" sz="2800" b="1" smtClean="0">
                <a:ln>
                  <a:noFill/>
                </a:ln>
                <a:solidFill>
                  <a:srgbClr val="000000"/>
                </a:solidFill>
                <a:effectLst/>
                <a:ea typeface="微软雅黑" panose="020B0503020204020204" pitchFamily="34" charset="-122"/>
                <a:cs typeface="Times New Roman" panose="02020603050405020304" pitchFamily="18" charset="0"/>
                <a:sym typeface="+mn-ea"/>
              </a:rPr>
              <a:t>代表作：《利</a:t>
            </a:r>
            <a:r>
              <a:rPr lang="zh-CN" altLang="en-US" sz="2800" b="1" smtClean="0">
                <a:ln>
                  <a:noFill/>
                </a:ln>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sym typeface="+mn-ea"/>
              </a:rPr>
              <a:t>维坦</a:t>
            </a:r>
            <a:r>
              <a:rPr lang="zh-CN" altLang="en-US" sz="2800">
                <a:latin typeface="微软雅黑" panose="020B0503020204020204" pitchFamily="34" charset="-122"/>
                <a:ea typeface="微软雅黑" panose="020B0503020204020204" pitchFamily="34" charset="-122"/>
                <a:sym typeface="+mn-ea"/>
              </a:rPr>
              <a:t>》</a:t>
            </a:r>
            <a:endParaRPr lang="zh-CN" altLang="zh-CN" sz="2800" b="1">
              <a:solidFill>
                <a:schemeClr val="tx1"/>
              </a:solidFill>
              <a:latin typeface="微软雅黑" panose="020B0503020204020204" pitchFamily="34" charset="-122"/>
              <a:ea typeface="微软雅黑" panose="020B0503020204020204" pitchFamily="34" charset="-122"/>
              <a:sym typeface="Calibri" panose="020F0502020204030204" pitchFamily="34" charset="0"/>
            </a:endParaRPr>
          </a:p>
          <a:p>
            <a:pPr>
              <a:lnSpc>
                <a:spcPct val="130000"/>
              </a:lnSpc>
              <a:buFont typeface="Arial" panose="020B0604020202020204" pitchFamily="34" charset="0"/>
              <a:buNone/>
            </a:pPr>
            <a:endParaRPr lang="zh-CN" altLang="zh-CN" sz="2800" b="1">
              <a:solidFill>
                <a:schemeClr val="tx1"/>
              </a:solidFill>
              <a:latin typeface="Times New Roman" panose="02020603050405020304" pitchFamily="18" charset="0"/>
              <a:ea typeface="微软雅黑" panose="020B0503020204020204" pitchFamily="34" charset="-122"/>
              <a:sym typeface="Calibri" panose="020F0502020204030204" pitchFamily="34" charset="0"/>
            </a:endParaRPr>
          </a:p>
          <a:p>
            <a:pPr>
              <a:lnSpc>
                <a:spcPct val="130000"/>
              </a:lnSpc>
              <a:buFont typeface="Arial" panose="020B0604020202020204" pitchFamily="34" charset="0"/>
              <a:buNone/>
            </a:pPr>
            <a:endParaRPr lang="zh-CN" altLang="zh-CN" sz="2800" b="1">
              <a:solidFill>
                <a:schemeClr val="tx1"/>
              </a:solidFill>
              <a:latin typeface="Times New Roman" panose="02020603050405020304" pitchFamily="18" charset="0"/>
              <a:ea typeface="微软雅黑" panose="020B0503020204020204" pitchFamily="34" charset="-122"/>
              <a:sym typeface="Calibri" panose="020F0502020204030204" pitchFamily="34" charset="0"/>
            </a:endParaRPr>
          </a:p>
          <a:p>
            <a:pPr>
              <a:lnSpc>
                <a:spcPct val="130000"/>
              </a:lnSpc>
              <a:buFont typeface="Arial" panose="020B0604020202020204" pitchFamily="34" charset="0"/>
              <a:buNone/>
            </a:pPr>
            <a:r>
              <a:rPr lang="zh-CN" altLang="zh-CN" sz="2800" b="1">
                <a:solidFill>
                  <a:schemeClr val="tx1"/>
                </a:solidFill>
                <a:latin typeface="Times New Roman" panose="02020603050405020304" pitchFamily="18" charset="0"/>
                <a:ea typeface="微软雅黑" panose="020B0503020204020204" pitchFamily="34" charset="-122"/>
                <a:sym typeface="Calibri" panose="020F0502020204030204" pitchFamily="34" charset="0"/>
              </a:rPr>
              <a:t>主权有限论：人民有革命权</a:t>
            </a:r>
            <a:endParaRPr lang="zh-CN" altLang="zh-CN" sz="2800" b="1">
              <a:solidFill>
                <a:schemeClr val="tx1"/>
              </a:solidFill>
              <a:latin typeface="Times New Roman" panose="02020603050405020304" pitchFamily="18" charset="0"/>
              <a:ea typeface="微软雅黑" panose="020B0503020204020204" pitchFamily="34" charset="-122"/>
              <a:sym typeface="Calibri" panose="020F0502020204030204" pitchFamily="34" charset="0"/>
            </a:endParaRPr>
          </a:p>
          <a:p>
            <a:pPr>
              <a:lnSpc>
                <a:spcPct val="130000"/>
              </a:lnSpc>
              <a:buFont typeface="Arial" panose="020B0604020202020204" pitchFamily="34" charset="0"/>
              <a:buNone/>
            </a:pPr>
            <a:r>
              <a:rPr lang="zh-CN" altLang="zh-CN" sz="2800" b="1">
                <a:solidFill>
                  <a:schemeClr val="tx1"/>
                </a:solidFill>
                <a:latin typeface="Times New Roman" panose="02020603050405020304" pitchFamily="18" charset="0"/>
                <a:ea typeface="微软雅黑" panose="020B0503020204020204" pitchFamily="34" charset="-122"/>
                <a:sym typeface="Calibri" panose="020F0502020204030204" pitchFamily="34" charset="0"/>
              </a:rPr>
              <a:t>分权学说：立法权（议会掌握）、行政权、对外权（君主掌握）</a:t>
            </a:r>
            <a:endParaRPr lang="zh-CN" altLang="zh-CN" sz="2800" b="1">
              <a:solidFill>
                <a:schemeClr val="tx1"/>
              </a:solidFill>
              <a:latin typeface="Times New Roman" panose="02020603050405020304" pitchFamily="18" charset="0"/>
              <a:ea typeface="微软雅黑" panose="020B0503020204020204" pitchFamily="34" charset="-122"/>
              <a:sym typeface="Calibri" panose="020F0502020204030204" pitchFamily="34" charset="0"/>
            </a:endParaRPr>
          </a:p>
          <a:p>
            <a:pPr>
              <a:lnSpc>
                <a:spcPct val="130000"/>
              </a:lnSpc>
              <a:buFont typeface="Arial" panose="020B0604020202020204" pitchFamily="34" charset="0"/>
              <a:buNone/>
            </a:pPr>
            <a:r>
              <a:rPr lang="zh-CN" altLang="zh-CN" sz="2800" b="1">
                <a:solidFill>
                  <a:schemeClr val="tx1"/>
                </a:solidFill>
                <a:latin typeface="Times New Roman" panose="02020603050405020304" pitchFamily="18" charset="0"/>
                <a:ea typeface="微软雅黑" panose="020B0503020204020204" pitchFamily="34" charset="-122"/>
                <a:sym typeface="Calibri" panose="020F0502020204030204" pitchFamily="34" charset="0"/>
              </a:rPr>
              <a:t>代表作：《政府论》</a:t>
            </a:r>
            <a:endParaRPr lang="zh-CN" altLang="zh-CN" sz="2800" b="1">
              <a:solidFill>
                <a:schemeClr val="tx1"/>
              </a:solidFill>
              <a:latin typeface="Times New Roman" panose="02020603050405020304" pitchFamily="18" charset="0"/>
              <a:ea typeface="微软雅黑" panose="020B0503020204020204" pitchFamily="34" charset="-122"/>
              <a:sym typeface="Calibri" panose="020F0502020204030204" pitchFamily="34" charset="0"/>
            </a:endParaRPr>
          </a:p>
        </p:txBody>
      </p:sp>
      <p:sp>
        <p:nvSpPr>
          <p:cNvPr id="26626" name="Text Box 3"/>
          <p:cNvSpPr txBox="1">
            <a:spLocks noChangeArrowheads="1"/>
          </p:cNvSpPr>
          <p:nvPr/>
        </p:nvSpPr>
        <p:spPr bwMode="auto">
          <a:xfrm>
            <a:off x="699770" y="795973"/>
            <a:ext cx="863600" cy="1938020"/>
          </a:xfrm>
          <a:prstGeom prst="rect">
            <a:avLst/>
          </a:prstGeom>
          <a:noFill/>
          <a:ln w="9525">
            <a:noFill/>
            <a:miter lim="800000"/>
          </a:ln>
        </p:spPr>
        <p:txBody>
          <a:bodyPr>
            <a:spAutoFit/>
          </a:bodyPr>
          <a:lstStyle/>
          <a:p>
            <a:pPr>
              <a:buFont typeface="Arial" panose="020B0604020202020204" pitchFamily="34" charset="0"/>
              <a:buNone/>
            </a:pPr>
            <a:r>
              <a:rPr lang="zh-CN" altLang="zh-CN" sz="4000" b="1">
                <a:solidFill>
                  <a:srgbClr val="990000"/>
                </a:solidFill>
                <a:latin typeface="Times New Roman" panose="02020603050405020304" pitchFamily="18" charset="0"/>
                <a:ea typeface="微软雅黑" panose="020B0503020204020204" pitchFamily="34" charset="-122"/>
                <a:sym typeface="Calibri" panose="020F0502020204030204" pitchFamily="34" charset="0"/>
              </a:rPr>
              <a:t>霍</a:t>
            </a:r>
            <a:endParaRPr lang="zh-CN" altLang="zh-CN" sz="4000" b="1">
              <a:solidFill>
                <a:srgbClr val="990000"/>
              </a:solidFill>
              <a:latin typeface="Times New Roman" panose="02020603050405020304" pitchFamily="18" charset="0"/>
              <a:ea typeface="微软雅黑" panose="020B0503020204020204" pitchFamily="34" charset="-122"/>
              <a:sym typeface="Calibri" panose="020F0502020204030204" pitchFamily="34" charset="0"/>
            </a:endParaRPr>
          </a:p>
          <a:p>
            <a:pPr>
              <a:buFont typeface="Arial" panose="020B0604020202020204" pitchFamily="34" charset="0"/>
              <a:buNone/>
            </a:pPr>
            <a:r>
              <a:rPr lang="zh-CN" altLang="zh-CN" sz="4000" b="1">
                <a:solidFill>
                  <a:srgbClr val="990000"/>
                </a:solidFill>
                <a:latin typeface="Times New Roman" panose="02020603050405020304" pitchFamily="18" charset="0"/>
                <a:ea typeface="微软雅黑" panose="020B0503020204020204" pitchFamily="34" charset="-122"/>
                <a:sym typeface="Calibri" panose="020F0502020204030204" pitchFamily="34" charset="0"/>
              </a:rPr>
              <a:t>布</a:t>
            </a:r>
            <a:endParaRPr lang="zh-CN" altLang="zh-CN" sz="4000" b="1">
              <a:solidFill>
                <a:srgbClr val="990000"/>
              </a:solidFill>
              <a:latin typeface="Times New Roman" panose="02020603050405020304" pitchFamily="18" charset="0"/>
              <a:ea typeface="微软雅黑" panose="020B0503020204020204" pitchFamily="34" charset="-122"/>
              <a:sym typeface="Calibri" panose="020F0502020204030204" pitchFamily="34" charset="0"/>
            </a:endParaRPr>
          </a:p>
          <a:p>
            <a:pPr>
              <a:buFont typeface="Arial" panose="020B0604020202020204" pitchFamily="34" charset="0"/>
              <a:buNone/>
            </a:pPr>
            <a:r>
              <a:rPr lang="zh-CN" altLang="zh-CN" sz="4000" b="1">
                <a:solidFill>
                  <a:srgbClr val="990000"/>
                </a:solidFill>
                <a:latin typeface="Times New Roman" panose="02020603050405020304" pitchFamily="18" charset="0"/>
                <a:ea typeface="微软雅黑" panose="020B0503020204020204" pitchFamily="34" charset="-122"/>
                <a:sym typeface="Calibri" panose="020F0502020204030204" pitchFamily="34" charset="0"/>
              </a:rPr>
              <a:t>斯</a:t>
            </a:r>
            <a:endParaRPr lang="zh-CN" altLang="zh-CN" sz="4000" b="1">
              <a:solidFill>
                <a:srgbClr val="990000"/>
              </a:solidFill>
              <a:latin typeface="Times New Roman" panose="02020603050405020304" pitchFamily="18" charset="0"/>
              <a:ea typeface="微软雅黑" panose="020B0503020204020204" pitchFamily="34" charset="-122"/>
              <a:sym typeface="Calibri" panose="020F0502020204030204" pitchFamily="34" charset="0"/>
            </a:endParaRPr>
          </a:p>
        </p:txBody>
      </p:sp>
      <p:pic>
        <p:nvPicPr>
          <p:cNvPr id="26627" name="Picture 4" descr="霍布斯"/>
          <p:cNvPicPr>
            <a:picLocks noChangeAspect="1" noChangeArrowheads="1"/>
          </p:cNvPicPr>
          <p:nvPr/>
        </p:nvPicPr>
        <p:blipFill>
          <a:blip r:embed="rId1"/>
          <a:srcRect/>
          <a:stretch>
            <a:fillRect/>
          </a:stretch>
        </p:blipFill>
        <p:spPr bwMode="auto">
          <a:xfrm>
            <a:off x="1684655" y="305435"/>
            <a:ext cx="2555875" cy="2919095"/>
          </a:xfrm>
          <a:prstGeom prst="rect">
            <a:avLst/>
          </a:prstGeom>
          <a:noFill/>
          <a:ln w="9525">
            <a:noFill/>
            <a:miter lim="800000"/>
            <a:headEnd/>
            <a:tailEnd/>
          </a:ln>
        </p:spPr>
      </p:pic>
      <p:pic>
        <p:nvPicPr>
          <p:cNvPr id="26628" name="Picture 5" descr="洛克"/>
          <p:cNvPicPr>
            <a:picLocks noChangeAspect="1" noChangeArrowheads="1"/>
          </p:cNvPicPr>
          <p:nvPr/>
        </p:nvPicPr>
        <p:blipFill>
          <a:blip r:embed="rId2"/>
          <a:srcRect/>
          <a:stretch>
            <a:fillRect/>
          </a:stretch>
        </p:blipFill>
        <p:spPr bwMode="auto">
          <a:xfrm>
            <a:off x="1684338" y="3644900"/>
            <a:ext cx="2592387" cy="2743200"/>
          </a:xfrm>
          <a:prstGeom prst="rect">
            <a:avLst/>
          </a:prstGeom>
          <a:noFill/>
          <a:ln w="9525">
            <a:noFill/>
            <a:miter lim="800000"/>
            <a:headEnd/>
            <a:tailEnd/>
          </a:ln>
        </p:spPr>
      </p:pic>
      <p:sp>
        <p:nvSpPr>
          <p:cNvPr id="26629" name="Rectangle 6"/>
          <p:cNvSpPr>
            <a:spLocks noChangeArrowheads="1"/>
          </p:cNvSpPr>
          <p:nvPr/>
        </p:nvSpPr>
        <p:spPr bwMode="auto">
          <a:xfrm>
            <a:off x="699770" y="4200525"/>
            <a:ext cx="864235" cy="1938020"/>
          </a:xfrm>
          <a:prstGeom prst="rect">
            <a:avLst/>
          </a:prstGeom>
          <a:noFill/>
          <a:ln w="9525">
            <a:noFill/>
            <a:miter lim="800000"/>
          </a:ln>
        </p:spPr>
        <p:txBody>
          <a:bodyPr wrap="square">
            <a:spAutoFit/>
          </a:bodyPr>
          <a:lstStyle/>
          <a:p>
            <a:pPr>
              <a:buFont typeface="Arial" panose="020B0604020202020204" pitchFamily="34" charset="0"/>
              <a:buNone/>
            </a:pPr>
            <a:r>
              <a:rPr lang="zh-CN" altLang="zh-CN" sz="4000" b="1">
                <a:solidFill>
                  <a:srgbClr val="990000"/>
                </a:solidFill>
                <a:latin typeface="Times New Roman" panose="02020603050405020304" pitchFamily="18" charset="0"/>
                <a:ea typeface="微软雅黑" panose="020B0503020204020204" pitchFamily="34" charset="-122"/>
                <a:sym typeface="Calibri" panose="020F0502020204030204" pitchFamily="34" charset="0"/>
              </a:rPr>
              <a:t>洛</a:t>
            </a:r>
            <a:endParaRPr lang="zh-CN" altLang="zh-CN" sz="4000" b="1">
              <a:solidFill>
                <a:srgbClr val="990000"/>
              </a:solidFill>
              <a:latin typeface="Times New Roman" panose="02020603050405020304" pitchFamily="18" charset="0"/>
              <a:ea typeface="微软雅黑" panose="020B0503020204020204" pitchFamily="34" charset="-122"/>
              <a:sym typeface="Calibri" panose="020F0502020204030204" pitchFamily="34" charset="0"/>
            </a:endParaRPr>
          </a:p>
          <a:p>
            <a:pPr>
              <a:buFont typeface="Arial" panose="020B0604020202020204" pitchFamily="34" charset="0"/>
              <a:buNone/>
            </a:pPr>
            <a:endParaRPr lang="zh-CN" altLang="zh-CN" sz="4000" b="1">
              <a:solidFill>
                <a:srgbClr val="990000"/>
              </a:solidFill>
              <a:latin typeface="Times New Roman" panose="02020603050405020304" pitchFamily="18" charset="0"/>
              <a:ea typeface="微软雅黑" panose="020B0503020204020204" pitchFamily="34" charset="-122"/>
              <a:sym typeface="Calibri" panose="020F0502020204030204" pitchFamily="34" charset="0"/>
            </a:endParaRPr>
          </a:p>
          <a:p>
            <a:pPr>
              <a:buFont typeface="Arial" panose="020B0604020202020204" pitchFamily="34" charset="0"/>
              <a:buNone/>
            </a:pPr>
            <a:r>
              <a:rPr lang="zh-CN" altLang="zh-CN" sz="4000" b="1">
                <a:solidFill>
                  <a:srgbClr val="990000"/>
                </a:solidFill>
                <a:latin typeface="Times New Roman" panose="02020603050405020304" pitchFamily="18" charset="0"/>
                <a:ea typeface="微软雅黑" panose="020B0503020204020204" pitchFamily="34" charset="-122"/>
                <a:sym typeface="Calibri" panose="020F0502020204030204" pitchFamily="34" charset="0"/>
              </a:rPr>
              <a:t>克</a:t>
            </a:r>
            <a:endParaRPr lang="zh-CN" altLang="zh-CN" sz="4000" b="1">
              <a:solidFill>
                <a:srgbClr val="990000"/>
              </a:solidFill>
              <a:latin typeface="Times New Roman" panose="02020603050405020304" pitchFamily="18" charset="0"/>
              <a:ea typeface="微软雅黑" panose="020B0503020204020204" pitchFamily="34" charset="-122"/>
              <a:sym typeface="Calibri" panose="020F0502020204030204" pitchFamily="34"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W020100825477226789618.jpg"/>
          <p:cNvPicPr>
            <a:picLocks noChangeAspect="1"/>
          </p:cNvPicPr>
          <p:nvPr/>
        </p:nvPicPr>
        <p:blipFill>
          <a:blip r:embed="rId1" cstate="print"/>
          <a:stretch>
            <a:fillRect/>
          </a:stretch>
        </p:blipFill>
        <p:spPr>
          <a:xfrm>
            <a:off x="1809720" y="788330"/>
            <a:ext cx="6357982" cy="5286412"/>
          </a:xfrm>
          <a:prstGeom prst="rect">
            <a:avLst/>
          </a:prstGeom>
        </p:spPr>
      </p:pic>
      <p:sp>
        <p:nvSpPr>
          <p:cNvPr id="5" name="AutoShape 11"/>
          <p:cNvSpPr>
            <a:spLocks noChangeArrowheads="1"/>
          </p:cNvSpPr>
          <p:nvPr/>
        </p:nvSpPr>
        <p:spPr bwMode="auto">
          <a:xfrm rot="10800000">
            <a:off x="7667636" y="1859900"/>
            <a:ext cx="857256" cy="357190"/>
          </a:xfrm>
          <a:prstGeom prst="rightArrow">
            <a:avLst>
              <a:gd name="adj1" fmla="val 50000"/>
              <a:gd name="adj2" fmla="val 48132"/>
            </a:avLst>
          </a:prstGeom>
          <a:solidFill>
            <a:schemeClr val="accent1"/>
          </a:solidFill>
          <a:ln w="9525">
            <a:solidFill>
              <a:schemeClr val="tx1"/>
            </a:solidFill>
            <a:miter lim="800000"/>
          </a:ln>
        </p:spPr>
        <p:txBody>
          <a:bodyPr wrap="none" anchor="ctr"/>
          <a:lstStyle/>
          <a:p>
            <a:endParaRPr lang="zh-CN" altLang="en-US">
              <a:ea typeface="微软雅黑" panose="020B0503020204020204" pitchFamily="34" charset="-122"/>
            </a:endParaRPr>
          </a:p>
        </p:txBody>
      </p:sp>
      <p:sp>
        <p:nvSpPr>
          <p:cNvPr id="6" name="AutoShape 11"/>
          <p:cNvSpPr>
            <a:spLocks noChangeArrowheads="1"/>
          </p:cNvSpPr>
          <p:nvPr/>
        </p:nvSpPr>
        <p:spPr bwMode="auto">
          <a:xfrm rot="10800000">
            <a:off x="7881950" y="2788594"/>
            <a:ext cx="857256" cy="357190"/>
          </a:xfrm>
          <a:prstGeom prst="rightArrow">
            <a:avLst>
              <a:gd name="adj1" fmla="val 50000"/>
              <a:gd name="adj2" fmla="val 48132"/>
            </a:avLst>
          </a:prstGeom>
          <a:solidFill>
            <a:schemeClr val="accent1"/>
          </a:solidFill>
          <a:ln w="9525">
            <a:solidFill>
              <a:schemeClr val="tx1"/>
            </a:solidFill>
            <a:miter lim="800000"/>
          </a:ln>
        </p:spPr>
        <p:txBody>
          <a:bodyPr wrap="none" anchor="ctr"/>
          <a:lstStyle/>
          <a:p>
            <a:endParaRPr lang="zh-CN" altLang="en-US">
              <a:ea typeface="微软雅黑" panose="020B0503020204020204" pitchFamily="34" charset="-122"/>
            </a:endParaRPr>
          </a:p>
        </p:txBody>
      </p:sp>
      <p:sp>
        <p:nvSpPr>
          <p:cNvPr id="8" name="Text Box 8"/>
          <p:cNvSpPr txBox="1">
            <a:spLocks noChangeArrowheads="1"/>
          </p:cNvSpPr>
          <p:nvPr/>
        </p:nvSpPr>
        <p:spPr bwMode="auto">
          <a:xfrm>
            <a:off x="8596330" y="1717024"/>
            <a:ext cx="1428760" cy="645160"/>
          </a:xfrm>
          <a:prstGeom prst="rect">
            <a:avLst/>
          </a:prstGeom>
          <a:noFill/>
          <a:ln w="9525">
            <a:noFill/>
            <a:miter lim="800000"/>
          </a:ln>
        </p:spPr>
        <p:txBody>
          <a:bodyPr wrap="square">
            <a:spAutoFit/>
          </a:bodyPr>
          <a:lstStyle/>
          <a:p>
            <a:pPr>
              <a:spcBef>
                <a:spcPct val="50000"/>
              </a:spcBef>
            </a:pPr>
            <a:r>
              <a:rPr lang="zh-CN" altLang="en-US" sz="3600" b="1" dirty="0" smtClean="0">
                <a:ea typeface="微软雅黑" panose="020B0503020204020204" pitchFamily="34" charset="-122"/>
              </a:rPr>
              <a:t>教权</a:t>
            </a:r>
            <a:endParaRPr lang="zh-CN" altLang="en-US" sz="3600" b="1" dirty="0">
              <a:ea typeface="微软雅黑" panose="020B0503020204020204" pitchFamily="34" charset="-122"/>
            </a:endParaRPr>
          </a:p>
        </p:txBody>
      </p:sp>
      <p:sp>
        <p:nvSpPr>
          <p:cNvPr id="9" name="Text Box 8"/>
          <p:cNvSpPr txBox="1">
            <a:spLocks noChangeArrowheads="1"/>
          </p:cNvSpPr>
          <p:nvPr/>
        </p:nvSpPr>
        <p:spPr bwMode="auto">
          <a:xfrm>
            <a:off x="8667768" y="2645718"/>
            <a:ext cx="1428760" cy="645160"/>
          </a:xfrm>
          <a:prstGeom prst="rect">
            <a:avLst/>
          </a:prstGeom>
          <a:noFill/>
          <a:ln w="9525">
            <a:noFill/>
            <a:miter lim="800000"/>
          </a:ln>
        </p:spPr>
        <p:txBody>
          <a:bodyPr wrap="square">
            <a:spAutoFit/>
          </a:bodyPr>
          <a:lstStyle/>
          <a:p>
            <a:pPr>
              <a:spcBef>
                <a:spcPct val="50000"/>
              </a:spcBef>
            </a:pPr>
            <a:r>
              <a:rPr lang="zh-CN" altLang="en-US" sz="3600" b="1" dirty="0" smtClean="0">
                <a:ea typeface="微软雅黑" panose="020B0503020204020204" pitchFamily="34" charset="-122"/>
              </a:rPr>
              <a:t>王权</a:t>
            </a:r>
            <a:endParaRPr lang="zh-CN" altLang="en-US" sz="3600" b="1" dirty="0">
              <a:ea typeface="微软雅黑" panose="020B0503020204020204" pitchFamily="34" charset="-122"/>
            </a:endParaRPr>
          </a:p>
        </p:txBody>
      </p:sp>
      <p:sp>
        <p:nvSpPr>
          <p:cNvPr id="10" name="Text Box 8"/>
          <p:cNvSpPr txBox="1">
            <a:spLocks noChangeArrowheads="1"/>
          </p:cNvSpPr>
          <p:nvPr/>
        </p:nvSpPr>
        <p:spPr bwMode="auto">
          <a:xfrm>
            <a:off x="8667736" y="3145784"/>
            <a:ext cx="2000264" cy="583565"/>
          </a:xfrm>
          <a:prstGeom prst="rect">
            <a:avLst/>
          </a:prstGeom>
          <a:noFill/>
          <a:ln w="9525">
            <a:noFill/>
            <a:miter lim="800000"/>
          </a:ln>
        </p:spPr>
        <p:txBody>
          <a:bodyPr wrap="square">
            <a:spAutoFit/>
          </a:bodyPr>
          <a:lstStyle/>
          <a:p>
            <a:pPr>
              <a:spcBef>
                <a:spcPct val="50000"/>
              </a:spcBef>
            </a:pPr>
            <a:r>
              <a:rPr lang="zh-CN" altLang="en-US" sz="3200" b="1" dirty="0" smtClean="0">
                <a:ea typeface="微软雅黑" panose="020B0503020204020204" pitchFamily="34" charset="-122"/>
              </a:rPr>
              <a:t>贵族特权</a:t>
            </a:r>
            <a:endParaRPr lang="zh-CN" altLang="en-US" sz="3200" b="1" dirty="0">
              <a:ea typeface="微软雅黑" panose="020B0503020204020204" pitchFamily="34" charset="-122"/>
            </a:endParaRPr>
          </a:p>
        </p:txBody>
      </p:sp>
      <p:sp>
        <p:nvSpPr>
          <p:cNvPr id="11" name="AutoShape 11"/>
          <p:cNvSpPr>
            <a:spLocks noChangeArrowheads="1"/>
          </p:cNvSpPr>
          <p:nvPr/>
        </p:nvSpPr>
        <p:spPr bwMode="auto">
          <a:xfrm rot="16200000">
            <a:off x="9203553" y="5538957"/>
            <a:ext cx="464347" cy="250033"/>
          </a:xfrm>
          <a:prstGeom prst="rightArrow">
            <a:avLst>
              <a:gd name="adj1" fmla="val 50000"/>
              <a:gd name="adj2" fmla="val 48132"/>
            </a:avLst>
          </a:prstGeom>
          <a:solidFill>
            <a:srgbClr val="FF0000"/>
          </a:solidFill>
          <a:ln w="9525">
            <a:solidFill>
              <a:schemeClr val="tx1"/>
            </a:solidFill>
            <a:miter lim="800000"/>
          </a:ln>
        </p:spPr>
        <p:txBody>
          <a:bodyPr wrap="none" anchor="ctr"/>
          <a:lstStyle/>
          <a:p>
            <a:endParaRPr lang="zh-CN" altLang="en-US">
              <a:ea typeface="微软雅黑" panose="020B0503020204020204" pitchFamily="34" charset="-122"/>
            </a:endParaRPr>
          </a:p>
        </p:txBody>
      </p:sp>
      <p:sp>
        <p:nvSpPr>
          <p:cNvPr id="12" name="Text Box 8"/>
          <p:cNvSpPr txBox="1">
            <a:spLocks noChangeArrowheads="1"/>
          </p:cNvSpPr>
          <p:nvPr/>
        </p:nvSpPr>
        <p:spPr bwMode="auto">
          <a:xfrm>
            <a:off x="8382016" y="4431668"/>
            <a:ext cx="2071702" cy="953135"/>
          </a:xfrm>
          <a:prstGeom prst="rect">
            <a:avLst/>
          </a:prstGeom>
          <a:solidFill>
            <a:srgbClr val="FFFF00"/>
          </a:solidFill>
          <a:ln w="9525">
            <a:solidFill>
              <a:schemeClr val="accent1"/>
            </a:solidFill>
            <a:miter lim="800000"/>
          </a:ln>
        </p:spPr>
        <p:txBody>
          <a:bodyPr wrap="square">
            <a:spAutoFit/>
          </a:bodyPr>
          <a:lstStyle/>
          <a:p>
            <a:pPr>
              <a:spcBef>
                <a:spcPct val="50000"/>
              </a:spcBef>
            </a:pPr>
            <a:r>
              <a:rPr lang="zh-CN" altLang="en-US" sz="2800" b="1" dirty="0" smtClean="0">
                <a:solidFill>
                  <a:srgbClr val="FF0000"/>
                </a:solidFill>
                <a:ea typeface="微软雅黑" panose="020B0503020204020204" pitchFamily="34" charset="-122"/>
              </a:rPr>
              <a:t>资产阶级进一步壮大</a:t>
            </a:r>
            <a:endParaRPr lang="zh-CN" altLang="en-US" sz="2800" b="1" dirty="0">
              <a:solidFill>
                <a:srgbClr val="FF0000"/>
              </a:solidFill>
              <a:ea typeface="微软雅黑" panose="020B0503020204020204" pitchFamily="34" charset="-122"/>
            </a:endParaRPr>
          </a:p>
        </p:txBody>
      </p:sp>
      <p:sp>
        <p:nvSpPr>
          <p:cNvPr id="13" name="AutoShape 11"/>
          <p:cNvSpPr>
            <a:spLocks noChangeArrowheads="1"/>
          </p:cNvSpPr>
          <p:nvPr/>
        </p:nvSpPr>
        <p:spPr bwMode="auto">
          <a:xfrm rot="10800000">
            <a:off x="7881950" y="4003040"/>
            <a:ext cx="1357322" cy="357190"/>
          </a:xfrm>
          <a:prstGeom prst="rightArrow">
            <a:avLst>
              <a:gd name="adj1" fmla="val 50000"/>
              <a:gd name="adj2" fmla="val 48132"/>
            </a:avLst>
          </a:prstGeom>
          <a:solidFill>
            <a:srgbClr val="FF0000"/>
          </a:solidFill>
          <a:ln w="9525">
            <a:solidFill>
              <a:schemeClr val="tx1"/>
            </a:solidFill>
            <a:miter lim="800000"/>
          </a:ln>
        </p:spPr>
        <p:txBody>
          <a:bodyPr wrap="none" anchor="ctr"/>
          <a:lstStyle/>
          <a:p>
            <a:endParaRPr lang="zh-CN" altLang="en-US">
              <a:ea typeface="微软雅黑" panose="020B0503020204020204" pitchFamily="34" charset="-122"/>
            </a:endParaRPr>
          </a:p>
        </p:txBody>
      </p:sp>
      <p:sp>
        <p:nvSpPr>
          <p:cNvPr id="14" name="Text Box 8"/>
          <p:cNvSpPr txBox="1">
            <a:spLocks noChangeArrowheads="1"/>
          </p:cNvSpPr>
          <p:nvPr/>
        </p:nvSpPr>
        <p:spPr bwMode="auto">
          <a:xfrm>
            <a:off x="8382016" y="5931866"/>
            <a:ext cx="2071702" cy="829945"/>
          </a:xfrm>
          <a:prstGeom prst="rect">
            <a:avLst/>
          </a:prstGeom>
          <a:solidFill>
            <a:srgbClr val="FFFF00"/>
          </a:solidFill>
          <a:ln w="9525">
            <a:solidFill>
              <a:schemeClr val="accent1"/>
            </a:solidFill>
            <a:miter lim="800000"/>
          </a:ln>
        </p:spPr>
        <p:txBody>
          <a:bodyPr wrap="square">
            <a:spAutoFit/>
          </a:bodyPr>
          <a:lstStyle/>
          <a:p>
            <a:pPr>
              <a:spcBef>
                <a:spcPct val="50000"/>
              </a:spcBef>
            </a:pPr>
            <a:r>
              <a:rPr lang="zh-CN" altLang="en-US" sz="2400" b="1" dirty="0" smtClean="0">
                <a:solidFill>
                  <a:srgbClr val="FF0000"/>
                </a:solidFill>
                <a:ea typeface="微软雅黑" panose="020B0503020204020204" pitchFamily="34" charset="-122"/>
              </a:rPr>
              <a:t>资本主义经济进一步发展</a:t>
            </a:r>
            <a:endParaRPr lang="zh-CN" altLang="en-US" sz="2400" b="1" dirty="0">
              <a:solidFill>
                <a:srgbClr val="FF0000"/>
              </a:solidFill>
              <a:ea typeface="微软雅黑" panose="020B0503020204020204" pitchFamily="34" charset="-122"/>
            </a:endParaRPr>
          </a:p>
        </p:txBody>
      </p:sp>
      <p:sp>
        <p:nvSpPr>
          <p:cNvPr id="15" name="TextBox 14"/>
          <p:cNvSpPr txBox="1"/>
          <p:nvPr/>
        </p:nvSpPr>
        <p:spPr>
          <a:xfrm>
            <a:off x="2738414" y="6217618"/>
            <a:ext cx="3786214" cy="706755"/>
          </a:xfrm>
          <a:prstGeom prst="rect">
            <a:avLst/>
          </a:prstGeom>
          <a:noFill/>
        </p:spPr>
        <p:txBody>
          <a:bodyPr wrap="square" rtlCol="0">
            <a:spAutoFit/>
          </a:bodyPr>
          <a:lstStyle/>
          <a:p>
            <a:r>
              <a:rPr lang="zh-CN" altLang="en-US" sz="4000" b="1" dirty="0" smtClean="0">
                <a:ea typeface="微软雅黑" panose="020B0503020204020204" pitchFamily="34" charset="-122"/>
              </a:rPr>
              <a:t>法国三等级制度</a:t>
            </a:r>
            <a:endParaRPr lang="zh-CN" altLang="en-US" sz="4000" b="1" dirty="0">
              <a:ea typeface="微软雅黑" panose="020B0503020204020204" pitchFamily="34" charset="-122"/>
            </a:endParaRPr>
          </a:p>
        </p:txBody>
      </p:sp>
      <p:sp>
        <p:nvSpPr>
          <p:cNvPr id="27650" name="Text Box 3"/>
          <p:cNvSpPr txBox="1">
            <a:spLocks noChangeArrowheads="1"/>
          </p:cNvSpPr>
          <p:nvPr/>
        </p:nvSpPr>
        <p:spPr bwMode="auto">
          <a:xfrm>
            <a:off x="106680" y="180658"/>
            <a:ext cx="6521450" cy="460375"/>
          </a:xfrm>
          <a:prstGeom prst="rect">
            <a:avLst/>
          </a:prstGeom>
          <a:noFill/>
          <a:ln w="9525">
            <a:noFill/>
            <a:miter lim="800000"/>
          </a:ln>
        </p:spPr>
        <p:txBody>
          <a:bodyPr>
            <a:spAutoFit/>
          </a:bodyPr>
          <a:p>
            <a:pPr>
              <a:buFont typeface="Arial" panose="020B0604020202020204" pitchFamily="34" charset="0"/>
              <a:buNone/>
            </a:pPr>
            <a:r>
              <a:rPr lang="zh-CN" altLang="zh-CN" sz="2400" b="1">
                <a:latin typeface="Times New Roman" panose="02020603050405020304" pitchFamily="18" charset="0"/>
                <a:ea typeface="微软雅黑" panose="020B0503020204020204" pitchFamily="34" charset="-122"/>
                <a:sym typeface="Calibri" panose="020F0502020204030204" pitchFamily="34" charset="0"/>
              </a:rPr>
              <a:t>法国成为启蒙运动高潮</a:t>
            </a:r>
            <a:r>
              <a:rPr lang="zh-CN" altLang="en-US" sz="2400" b="1">
                <a:latin typeface="Times New Roman" panose="02020603050405020304" pitchFamily="18" charset="0"/>
                <a:ea typeface="微软雅黑" panose="020B0503020204020204" pitchFamily="34" charset="-122"/>
                <a:sym typeface="Calibri" panose="020F0502020204030204" pitchFamily="34" charset="0"/>
              </a:rPr>
              <a:t>的原因：</a:t>
            </a:r>
            <a:endParaRPr lang="zh-CN" altLang="en-US" sz="2400" b="1">
              <a:latin typeface="Times New Roman" panose="02020603050405020304" pitchFamily="18" charset="0"/>
              <a:ea typeface="微软雅黑" panose="020B0503020204020204" pitchFamily="34" charset="-122"/>
              <a:sym typeface="Calibri" panose="020F0502020204030204" pitchFamily="34" charset="0"/>
            </a:endParaRPr>
          </a:p>
        </p:txBody>
      </p:sp>
      <p:sp>
        <p:nvSpPr>
          <p:cNvPr id="2" name="文本框 1"/>
          <p:cNvSpPr txBox="1"/>
          <p:nvPr/>
        </p:nvSpPr>
        <p:spPr>
          <a:xfrm>
            <a:off x="4380865" y="180975"/>
            <a:ext cx="8006080" cy="521970"/>
          </a:xfrm>
          <a:prstGeom prst="rect">
            <a:avLst/>
          </a:prstGeom>
          <a:noFill/>
        </p:spPr>
        <p:txBody>
          <a:bodyPr wrap="none" rtlCol="0" anchor="t">
            <a:spAutoFit/>
          </a:bodyPr>
          <a:p>
            <a:r>
              <a:rPr kumimoji="1" lang="zh-CN" altLang="en-US" sz="2800" b="1">
                <a:latin typeface="Times New Roman" panose="02020603050405020304" pitchFamily="18" charset="0"/>
                <a:ea typeface="微软雅黑" panose="020B0503020204020204" pitchFamily="34" charset="-122"/>
                <a:sym typeface="Calibri" panose="020F0502020204030204" pitchFamily="34" charset="0"/>
              </a:rPr>
              <a:t>法国资本主义发展与封建专制制度矛盾最为尖锐。</a:t>
            </a:r>
            <a:endParaRPr kumimoji="1" lang="zh-CN" altLang="en-US" sz="2800" b="1">
              <a:latin typeface="Times New Roman" panose="02020603050405020304" pitchFamily="18" charset="0"/>
              <a:ea typeface="微软雅黑" panose="020B0503020204020204" pitchFamily="34" charset="-122"/>
              <a:sym typeface="Calibri" panose="020F050202020403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linds(horizontal)">
                                      <p:cBhvr>
                                        <p:cTn id="10" dur="500"/>
                                        <p:tgtEl>
                                          <p:spTgt spid="8"/>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linds(horizontal)">
                                      <p:cBhvr>
                                        <p:cTn id="15" dur="500"/>
                                        <p:tgtEl>
                                          <p:spTgt spid="6"/>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blinds(horizontal)">
                                      <p:cBhvr>
                                        <p:cTn id="18" dur="500"/>
                                        <p:tgtEl>
                                          <p:spTgt spid="9"/>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blinds(horizontal)">
                                      <p:cBhvr>
                                        <p:cTn id="23" dur="500"/>
                                        <p:tgtEl>
                                          <p:spTgt spid="10"/>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nodeType="click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blinds(horizontal)">
                                      <p:cBhvr>
                                        <p:cTn id="28" dur="500"/>
                                        <p:tgtEl>
                                          <p:spTgt spid="13"/>
                                        </p:tgtEl>
                                      </p:cBhvr>
                                    </p:animEffect>
                                  </p:childTnLst>
                                </p:cTn>
                              </p:par>
                              <p:par>
                                <p:cTn id="29" presetID="3" presetClass="entr" presetSubtype="10"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linds(horizontal)">
                                      <p:cBhvr>
                                        <p:cTn id="31" dur="500"/>
                                        <p:tgtEl>
                                          <p:spTgt spid="12"/>
                                        </p:tgtEl>
                                      </p:cBhvr>
                                    </p:animEffect>
                                  </p:childTnLst>
                                </p:cTn>
                              </p:par>
                            </p:childTnLst>
                          </p:cTn>
                        </p:par>
                      </p:childTnLst>
                    </p:cTn>
                  </p:par>
                  <p:par>
                    <p:cTn id="32" fill="hold">
                      <p:stCondLst>
                        <p:cond delay="indefinite"/>
                      </p:stCondLst>
                      <p:childTnLst>
                        <p:par>
                          <p:cTn id="33" fill="hold">
                            <p:stCondLst>
                              <p:cond delay="0"/>
                            </p:stCondLst>
                            <p:childTnLst>
                              <p:par>
                                <p:cTn id="34" presetID="3" presetClass="entr" presetSubtype="10" fill="hold" nodeType="click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blinds(horizontal)">
                                      <p:cBhvr>
                                        <p:cTn id="36" dur="500"/>
                                        <p:tgtEl>
                                          <p:spTgt spid="11"/>
                                        </p:tgtEl>
                                      </p:cBhvr>
                                    </p:animEffect>
                                  </p:childTnLst>
                                </p:cTn>
                              </p:par>
                              <p:par>
                                <p:cTn id="37" presetID="3" presetClass="entr" presetSubtype="10" fill="hold" grpId="0" nodeType="with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blinds(horizontal)">
                                      <p:cBhvr>
                                        <p:cTn id="39"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P spid="6" grpId="0" bldLvl="0" animBg="1"/>
      <p:bldP spid="8" grpId="0"/>
      <p:bldP spid="9" grpId="0"/>
      <p:bldP spid="10" grpId="0"/>
      <p:bldP spid="14" grpId="0" bldLvl="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矩形 1"/>
          <p:cNvSpPr>
            <a:spLocks noChangeArrowheads="1"/>
          </p:cNvSpPr>
          <p:nvPr/>
        </p:nvSpPr>
        <p:spPr bwMode="auto">
          <a:xfrm>
            <a:off x="349250" y="439738"/>
            <a:ext cx="11052175"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eaLnBrk="1" fontAlgn="auto" latinLnBrk="0" hangingPunct="1">
              <a:lnSpc>
                <a:spcPct val="150000"/>
              </a:lnSpc>
              <a:spcBef>
                <a:spcPts val="0"/>
              </a:spcBef>
              <a:spcAft>
                <a:spcPts val="0"/>
              </a:spcAft>
              <a:buClrTx/>
              <a:buSzTx/>
              <a:buFontTx/>
              <a:buNone/>
              <a:tabLst>
                <a:tab pos="1170305" algn="l"/>
                <a:tab pos="2340610"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mn-cs"/>
              </a:rPr>
              <a:t>4.</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代表</a:t>
            </a:r>
            <a:endParaRPr kumimoji="0" lang="zh-CN" altLang="zh-CN" sz="1050" b="1" i="0" u="none" strike="noStrike" kern="100" cap="none" spc="0" normalizeH="0" baseline="0" noProof="0" dirty="0">
              <a:ln>
                <a:noFill/>
              </a:ln>
              <a:solidFill>
                <a:schemeClr val="tx1"/>
              </a:solidFill>
              <a:effectLst/>
              <a:uLnTx/>
              <a:uFillTx/>
              <a:latin typeface="宋体" panose="02010600030101010101" pitchFamily="2" charset="-122"/>
              <a:ea typeface="+mn-ea"/>
              <a:cs typeface="Courier New" panose="02070309020205020404"/>
            </a:endParaRPr>
          </a:p>
        </p:txBody>
      </p:sp>
      <p:graphicFrame>
        <p:nvGraphicFramePr>
          <p:cNvPr id="2" name="表格 1"/>
          <p:cNvGraphicFramePr>
            <a:graphicFrameLocks noGrp="1"/>
          </p:cNvGraphicFramePr>
          <p:nvPr/>
        </p:nvGraphicFramePr>
        <p:xfrm>
          <a:off x="695325" y="1131888"/>
          <a:ext cx="10440988" cy="5176838"/>
        </p:xfrm>
        <a:graphic>
          <a:graphicData uri="http://schemas.openxmlformats.org/drawingml/2006/table">
            <a:tbl>
              <a:tblPr/>
              <a:tblGrid>
                <a:gridCol w="1440137"/>
                <a:gridCol w="2160204"/>
                <a:gridCol w="6840647"/>
              </a:tblGrid>
              <a:tr h="457176">
                <a:tc>
                  <a:txBody>
                    <a:bodyPr/>
                    <a:lstStyle/>
                    <a:p>
                      <a:pPr algn="ctr">
                        <a:lnSpc>
                          <a:spcPct val="150000"/>
                        </a:lnSpc>
                        <a:spcAft>
                          <a:spcPts val="0"/>
                        </a:spcAft>
                        <a:tabLst>
                          <a:tab pos="2610485" algn="l"/>
                        </a:tabLst>
                      </a:pPr>
                      <a:r>
                        <a:rPr lang="zh-CN" sz="2000" b="1" kern="100" dirty="0">
                          <a:effectLst/>
                          <a:latin typeface="Times New Roman" panose="02020603050405020304"/>
                          <a:cs typeface="Times New Roman" panose="02020603050405020304"/>
                        </a:rPr>
                        <a:t>人物</a:t>
                      </a:r>
                      <a:endParaRPr lang="zh-CN" sz="2000" kern="100" dirty="0">
                        <a:effectLst/>
                        <a:latin typeface="宋体" panose="02010600030101010101" pitchFamily="2" charset="-122"/>
                        <a:cs typeface="Courier New" panose="02070309020205020404"/>
                      </a:endParaRPr>
                    </a:p>
                  </a:txBody>
                  <a:tcPr marL="22662" marR="2266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610485" algn="l"/>
                        </a:tabLst>
                      </a:pPr>
                      <a:r>
                        <a:rPr lang="zh-CN" sz="2000" b="1" kern="100">
                          <a:effectLst/>
                          <a:latin typeface="Times New Roman" panose="02020603050405020304"/>
                          <a:cs typeface="Times New Roman" panose="02020603050405020304"/>
                        </a:rPr>
                        <a:t>代表作</a:t>
                      </a:r>
                      <a:endParaRPr lang="zh-CN" sz="2000" kern="100">
                        <a:effectLst/>
                        <a:latin typeface="宋体" panose="02010600030101010101" pitchFamily="2" charset="-122"/>
                        <a:cs typeface="Courier New" panose="02070309020205020404"/>
                      </a:endParaRPr>
                    </a:p>
                  </a:txBody>
                  <a:tcPr marL="22662" marR="2266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610485" algn="l"/>
                        </a:tabLst>
                      </a:pPr>
                      <a:r>
                        <a:rPr lang="zh-CN" sz="2000" b="1" kern="100">
                          <a:effectLst/>
                          <a:latin typeface="Times New Roman" panose="02020603050405020304"/>
                          <a:cs typeface="Times New Roman" panose="02020603050405020304"/>
                        </a:rPr>
                        <a:t>观点</a:t>
                      </a:r>
                      <a:endParaRPr lang="zh-CN" sz="2000" kern="100">
                        <a:effectLst/>
                        <a:latin typeface="宋体" panose="02010600030101010101" pitchFamily="2" charset="-122"/>
                        <a:cs typeface="Courier New" panose="02070309020205020404"/>
                      </a:endParaRPr>
                    </a:p>
                  </a:txBody>
                  <a:tcPr marL="22662" marR="2266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69751">
                <a:tc>
                  <a:txBody>
                    <a:bodyPr/>
                    <a:lstStyle/>
                    <a:p>
                      <a:pPr algn="ctr">
                        <a:lnSpc>
                          <a:spcPct val="150000"/>
                        </a:lnSpc>
                        <a:spcAft>
                          <a:spcPts val="0"/>
                        </a:spcAft>
                        <a:tabLst>
                          <a:tab pos="2610485" algn="l"/>
                        </a:tabLst>
                      </a:pPr>
                      <a:r>
                        <a:rPr lang="zh-CN" sz="2000" b="1" kern="100" dirty="0">
                          <a:effectLst/>
                          <a:latin typeface="Times New Roman" panose="02020603050405020304"/>
                          <a:cs typeface="Times New Roman" panose="02020603050405020304"/>
                        </a:rPr>
                        <a:t>伏尔泰</a:t>
                      </a:r>
                      <a:endParaRPr lang="zh-CN" sz="2000" kern="100" dirty="0">
                        <a:effectLst/>
                        <a:latin typeface="宋体" panose="02010600030101010101" pitchFamily="2" charset="-122"/>
                        <a:cs typeface="Courier New" panose="02070309020205020404"/>
                      </a:endParaRPr>
                    </a:p>
                  </a:txBody>
                  <a:tcPr marL="22662" marR="2266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610485" algn="l"/>
                        </a:tabLst>
                      </a:pPr>
                      <a:r>
                        <a:rPr lang="zh-CN" sz="2000" b="1" kern="100" dirty="0">
                          <a:effectLst/>
                          <a:latin typeface="Times New Roman" panose="02020603050405020304"/>
                          <a:cs typeface="Times New Roman" panose="02020603050405020304"/>
                        </a:rPr>
                        <a:t>《哲学通信》</a:t>
                      </a:r>
                      <a:endParaRPr lang="zh-CN" sz="2000" kern="100" dirty="0">
                        <a:effectLst/>
                        <a:latin typeface="宋体" panose="02010600030101010101" pitchFamily="2" charset="-122"/>
                        <a:cs typeface="Courier New" panose="02070309020205020404"/>
                      </a:endParaRPr>
                    </a:p>
                    <a:p>
                      <a:pPr algn="ctr">
                        <a:lnSpc>
                          <a:spcPct val="150000"/>
                        </a:lnSpc>
                        <a:spcAft>
                          <a:spcPts val="0"/>
                        </a:spcAft>
                        <a:tabLst>
                          <a:tab pos="2610485" algn="l"/>
                        </a:tabLst>
                      </a:pPr>
                      <a:r>
                        <a:rPr lang="zh-CN" sz="2000" b="1" kern="100" dirty="0">
                          <a:effectLst/>
                          <a:latin typeface="Times New Roman" panose="02020603050405020304"/>
                          <a:cs typeface="Times New Roman" panose="02020603050405020304"/>
                        </a:rPr>
                        <a:t>《路易十四时代》</a:t>
                      </a:r>
                      <a:endParaRPr lang="zh-CN" sz="2000" kern="100" dirty="0">
                        <a:effectLst/>
                        <a:latin typeface="宋体" panose="02010600030101010101" pitchFamily="2" charset="-122"/>
                        <a:cs typeface="Courier New" panose="02070309020205020404"/>
                      </a:endParaRPr>
                    </a:p>
                  </a:txBody>
                  <a:tcPr marL="22662" marR="2266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610485" algn="l"/>
                        </a:tabLst>
                      </a:pPr>
                      <a:r>
                        <a:rPr lang="en-US" sz="2000" b="1" kern="100" dirty="0">
                          <a:effectLst/>
                          <a:latin typeface="Times New Roman" panose="02020603050405020304"/>
                          <a:cs typeface="Courier New" panose="02070309020205020404"/>
                        </a:rPr>
                        <a:t>(1)</a:t>
                      </a:r>
                      <a:r>
                        <a:rPr lang="zh-CN" sz="2000" b="1" kern="100" dirty="0" smtClean="0">
                          <a:effectLst/>
                          <a:latin typeface="Times New Roman" panose="02020603050405020304"/>
                          <a:cs typeface="Times New Roman" panose="02020603050405020304"/>
                        </a:rPr>
                        <a:t>抨击</a:t>
                      </a:r>
                      <a:r>
                        <a:rPr lang="en-US" altLang="zh-CN" sz="2000" b="1" kern="100" dirty="0" smtClean="0">
                          <a:effectLst/>
                          <a:latin typeface="Times New Roman" panose="02020603050405020304"/>
                          <a:cs typeface="Times New Roman" panose="02020603050405020304"/>
                        </a:rPr>
                        <a:t>_____________</a:t>
                      </a:r>
                      <a:r>
                        <a:rPr lang="zh-CN" sz="2000" b="1" kern="100" dirty="0" smtClean="0">
                          <a:effectLst/>
                          <a:latin typeface="Times New Roman" panose="02020603050405020304"/>
                          <a:cs typeface="Times New Roman" panose="02020603050405020304"/>
                        </a:rPr>
                        <a:t>，</a:t>
                      </a:r>
                      <a:r>
                        <a:rPr lang="zh-CN" sz="2000" b="1" kern="100" dirty="0">
                          <a:effectLst/>
                          <a:latin typeface="Times New Roman" panose="02020603050405020304"/>
                          <a:cs typeface="Times New Roman" panose="02020603050405020304"/>
                        </a:rPr>
                        <a:t>反对君主专制，</a:t>
                      </a:r>
                      <a:r>
                        <a:rPr lang="zh-CN" sz="2000" b="1" kern="100" dirty="0" smtClean="0">
                          <a:effectLst/>
                          <a:latin typeface="Times New Roman" panose="02020603050405020304"/>
                          <a:cs typeface="Times New Roman" panose="02020603050405020304"/>
                        </a:rPr>
                        <a:t>倡导</a:t>
                      </a:r>
                      <a:r>
                        <a:rPr lang="en-US" altLang="zh-CN" sz="2000" b="1" kern="100" dirty="0" smtClean="0">
                          <a:effectLst/>
                          <a:latin typeface="Times New Roman" panose="02020603050405020304"/>
                          <a:cs typeface="Times New Roman" panose="02020603050405020304"/>
                        </a:rPr>
                        <a:t>_____________</a:t>
                      </a:r>
                      <a:endParaRPr lang="zh-CN" sz="2000" kern="100" dirty="0">
                        <a:effectLst/>
                        <a:latin typeface="宋体" panose="02010600030101010101" pitchFamily="2" charset="-122"/>
                        <a:cs typeface="Courier New" panose="02070309020205020404"/>
                      </a:endParaRPr>
                    </a:p>
                    <a:p>
                      <a:pPr algn="l">
                        <a:lnSpc>
                          <a:spcPct val="150000"/>
                        </a:lnSpc>
                        <a:spcAft>
                          <a:spcPts val="0"/>
                        </a:spcAft>
                        <a:tabLst>
                          <a:tab pos="2610485" algn="l"/>
                        </a:tabLst>
                      </a:pPr>
                      <a:r>
                        <a:rPr lang="en-US" sz="2000" b="1" kern="100" dirty="0">
                          <a:effectLst/>
                          <a:latin typeface="Times New Roman" panose="02020603050405020304"/>
                          <a:cs typeface="Courier New" panose="02070309020205020404"/>
                        </a:rPr>
                        <a:t>(2)</a:t>
                      </a:r>
                      <a:r>
                        <a:rPr lang="zh-CN" sz="2000" b="1" kern="100" dirty="0">
                          <a:effectLst/>
                          <a:latin typeface="Times New Roman" panose="02020603050405020304"/>
                          <a:cs typeface="Times New Roman" panose="02020603050405020304"/>
                        </a:rPr>
                        <a:t>提倡</a:t>
                      </a:r>
                      <a:r>
                        <a:rPr lang="en-US" sz="2000" b="1" kern="100" dirty="0" smtClean="0">
                          <a:effectLst/>
                          <a:latin typeface="宋体" panose="02010600030101010101" pitchFamily="2" charset="-122"/>
                          <a:cs typeface="Times New Roman" panose="02020603050405020304"/>
                        </a:rPr>
                        <a:t>“</a:t>
                      </a:r>
                      <a:r>
                        <a:rPr lang="en-US" altLang="zh-CN" sz="2000" b="1" kern="100" dirty="0" smtClean="0">
                          <a:effectLst/>
                          <a:latin typeface="Times New Roman" panose="02020603050405020304"/>
                          <a:cs typeface="Times New Roman" panose="02020603050405020304"/>
                        </a:rPr>
                        <a:t>_____________</a:t>
                      </a:r>
                      <a:r>
                        <a:rPr lang="en-US" sz="2000" b="1" kern="100" dirty="0" smtClean="0">
                          <a:effectLst/>
                          <a:latin typeface="宋体" panose="02010600030101010101" pitchFamily="2" charset="-122"/>
                          <a:cs typeface="Times New Roman" panose="02020603050405020304"/>
                        </a:rPr>
                        <a:t>”</a:t>
                      </a:r>
                      <a:r>
                        <a:rPr lang="zh-CN" sz="2000" b="1" kern="100" dirty="0">
                          <a:effectLst/>
                          <a:latin typeface="Times New Roman" panose="02020603050405020304"/>
                          <a:cs typeface="Times New Roman" panose="02020603050405020304"/>
                        </a:rPr>
                        <a:t>，</a:t>
                      </a:r>
                      <a:r>
                        <a:rPr lang="zh-CN" sz="2000" b="1" kern="100" dirty="0">
                          <a:effectLst/>
                          <a:latin typeface="Times New Roman" panose="02020603050405020304"/>
                          <a:cs typeface="Times New Roman" panose="02020603050405020304"/>
                        </a:rPr>
                        <a:t>法律面前人人平等</a:t>
                      </a:r>
                      <a:endParaRPr lang="zh-CN" sz="2000" kern="100" dirty="0">
                        <a:effectLst/>
                        <a:latin typeface="宋体" panose="02010600030101010101" pitchFamily="2" charset="-122"/>
                        <a:cs typeface="Courier New" panose="02070309020205020404"/>
                      </a:endParaRPr>
                    </a:p>
                  </a:txBody>
                  <a:tcPr marL="22662" marR="2266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74794">
                <a:tc>
                  <a:txBody>
                    <a:bodyPr/>
                    <a:lstStyle/>
                    <a:p>
                      <a:pPr algn="ctr">
                        <a:lnSpc>
                          <a:spcPct val="150000"/>
                        </a:lnSpc>
                        <a:spcAft>
                          <a:spcPts val="0"/>
                        </a:spcAft>
                        <a:tabLst>
                          <a:tab pos="2610485" algn="l"/>
                        </a:tabLst>
                      </a:pPr>
                      <a:r>
                        <a:rPr lang="zh-CN" sz="2000" b="1" kern="100" dirty="0">
                          <a:effectLst/>
                          <a:latin typeface="Times New Roman" panose="02020603050405020304"/>
                          <a:cs typeface="Times New Roman" panose="02020603050405020304"/>
                        </a:rPr>
                        <a:t>孟德</a:t>
                      </a:r>
                      <a:endParaRPr lang="zh-CN" sz="2000" kern="100" dirty="0">
                        <a:effectLst/>
                        <a:latin typeface="宋体" panose="02010600030101010101" pitchFamily="2" charset="-122"/>
                        <a:cs typeface="Courier New" panose="02070309020205020404"/>
                      </a:endParaRPr>
                    </a:p>
                    <a:p>
                      <a:pPr algn="ctr">
                        <a:lnSpc>
                          <a:spcPct val="150000"/>
                        </a:lnSpc>
                        <a:spcAft>
                          <a:spcPts val="0"/>
                        </a:spcAft>
                        <a:tabLst>
                          <a:tab pos="2610485" algn="l"/>
                        </a:tabLst>
                      </a:pPr>
                      <a:r>
                        <a:rPr lang="zh-CN" sz="2000" b="1" kern="100" dirty="0">
                          <a:effectLst/>
                          <a:latin typeface="Times New Roman" panose="02020603050405020304"/>
                          <a:cs typeface="Times New Roman" panose="02020603050405020304"/>
                        </a:rPr>
                        <a:t>斯鸠</a:t>
                      </a:r>
                      <a:endParaRPr lang="zh-CN" sz="2000" kern="100" dirty="0">
                        <a:effectLst/>
                        <a:latin typeface="宋体" panose="02010600030101010101" pitchFamily="2" charset="-122"/>
                        <a:cs typeface="Courier New" panose="02070309020205020404"/>
                      </a:endParaRPr>
                    </a:p>
                  </a:txBody>
                  <a:tcPr marL="22662" marR="2266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610485" algn="l"/>
                        </a:tabLst>
                      </a:pPr>
                      <a:r>
                        <a:rPr lang="zh-CN" sz="2000" b="1" kern="100" dirty="0">
                          <a:effectLst/>
                          <a:latin typeface="Times New Roman" panose="02020603050405020304"/>
                          <a:cs typeface="Times New Roman" panose="02020603050405020304"/>
                        </a:rPr>
                        <a:t>《论法的精神》</a:t>
                      </a:r>
                      <a:endParaRPr lang="zh-CN" sz="2000" kern="100" dirty="0">
                        <a:effectLst/>
                        <a:latin typeface="宋体" panose="02010600030101010101" pitchFamily="2" charset="-122"/>
                        <a:cs typeface="Courier New" panose="02070309020205020404"/>
                      </a:endParaRPr>
                    </a:p>
                  </a:txBody>
                  <a:tcPr marL="22662" marR="2266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610485" algn="l"/>
                        </a:tabLst>
                      </a:pPr>
                      <a:r>
                        <a:rPr lang="en-US" sz="2000" b="1" kern="100" dirty="0">
                          <a:effectLst/>
                          <a:latin typeface="Times New Roman" panose="02020603050405020304"/>
                          <a:cs typeface="Courier New" panose="02070309020205020404"/>
                        </a:rPr>
                        <a:t>(1)</a:t>
                      </a:r>
                      <a:r>
                        <a:rPr lang="zh-CN" sz="2000" b="1" kern="100" dirty="0">
                          <a:effectLst/>
                          <a:latin typeface="Times New Roman" panose="02020603050405020304"/>
                          <a:cs typeface="Times New Roman" panose="02020603050405020304"/>
                        </a:rPr>
                        <a:t>反对君主专制，提出</a:t>
                      </a:r>
                      <a:r>
                        <a:rPr lang="en-US" sz="2000" b="1" kern="100" dirty="0" smtClean="0">
                          <a:effectLst/>
                          <a:latin typeface="宋体" panose="02010600030101010101" pitchFamily="2" charset="-122"/>
                          <a:cs typeface="Times New Roman" panose="02020603050405020304"/>
                        </a:rPr>
                        <a:t>“</a:t>
                      </a:r>
                      <a:r>
                        <a:rPr lang="en-US" altLang="zh-CN" sz="2000" b="1" kern="100" dirty="0" smtClean="0">
                          <a:effectLst/>
                          <a:latin typeface="Times New Roman" panose="02020603050405020304"/>
                          <a:cs typeface="Times New Roman" panose="02020603050405020304"/>
                        </a:rPr>
                        <a:t>_____________</a:t>
                      </a:r>
                      <a:r>
                        <a:rPr lang="en-US" sz="2000" b="1" kern="100" dirty="0" smtClean="0">
                          <a:effectLst/>
                          <a:latin typeface="宋体" panose="02010600030101010101" pitchFamily="2" charset="-122"/>
                          <a:cs typeface="Times New Roman" panose="02020603050405020304"/>
                        </a:rPr>
                        <a:t>”</a:t>
                      </a:r>
                      <a:r>
                        <a:rPr lang="zh-CN" sz="2000" b="1" kern="100" dirty="0">
                          <a:effectLst/>
                          <a:latin typeface="Times New Roman" panose="02020603050405020304"/>
                          <a:cs typeface="Times New Roman" panose="02020603050405020304"/>
                        </a:rPr>
                        <a:t>学说</a:t>
                      </a:r>
                      <a:endParaRPr lang="zh-CN" sz="2000" kern="100" dirty="0">
                        <a:effectLst/>
                        <a:latin typeface="宋体" panose="02010600030101010101" pitchFamily="2" charset="-122"/>
                        <a:cs typeface="Courier New" panose="02070309020205020404"/>
                      </a:endParaRPr>
                    </a:p>
                    <a:p>
                      <a:pPr algn="l">
                        <a:lnSpc>
                          <a:spcPct val="150000"/>
                        </a:lnSpc>
                        <a:spcAft>
                          <a:spcPts val="0"/>
                        </a:spcAft>
                        <a:tabLst>
                          <a:tab pos="2610485" algn="l"/>
                        </a:tabLst>
                      </a:pPr>
                      <a:r>
                        <a:rPr lang="en-US" sz="2000" b="1" kern="100" dirty="0">
                          <a:effectLst/>
                          <a:latin typeface="Times New Roman" panose="02020603050405020304"/>
                          <a:cs typeface="Courier New" panose="02070309020205020404"/>
                        </a:rPr>
                        <a:t>(2)</a:t>
                      </a:r>
                      <a:r>
                        <a:rPr lang="zh-CN" sz="2000" b="1" kern="100" dirty="0">
                          <a:effectLst/>
                          <a:latin typeface="Times New Roman" panose="02020603050405020304"/>
                          <a:cs typeface="Times New Roman" panose="02020603050405020304"/>
                        </a:rPr>
                        <a:t>法律应当是理性的体现</a:t>
                      </a:r>
                      <a:endParaRPr lang="zh-CN" sz="2000" kern="100" dirty="0">
                        <a:effectLst/>
                        <a:latin typeface="宋体" panose="02010600030101010101" pitchFamily="2" charset="-122"/>
                        <a:cs typeface="Courier New" panose="02070309020205020404"/>
                      </a:endParaRPr>
                    </a:p>
                  </a:txBody>
                  <a:tcPr marL="22662" marR="2266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35012">
                <a:tc>
                  <a:txBody>
                    <a:bodyPr/>
                    <a:lstStyle/>
                    <a:p>
                      <a:pPr algn="ctr">
                        <a:lnSpc>
                          <a:spcPct val="150000"/>
                        </a:lnSpc>
                        <a:spcAft>
                          <a:spcPts val="0"/>
                        </a:spcAft>
                        <a:tabLst>
                          <a:tab pos="2610485" algn="l"/>
                        </a:tabLst>
                      </a:pPr>
                      <a:r>
                        <a:rPr lang="zh-CN" sz="2000" b="1" kern="100" dirty="0">
                          <a:effectLst/>
                          <a:latin typeface="Times New Roman" panose="02020603050405020304"/>
                          <a:cs typeface="Times New Roman" panose="02020603050405020304"/>
                        </a:rPr>
                        <a:t>卢梭</a:t>
                      </a:r>
                      <a:endParaRPr lang="zh-CN" sz="2000" kern="100" dirty="0">
                        <a:effectLst/>
                        <a:latin typeface="宋体" panose="02010600030101010101" pitchFamily="2" charset="-122"/>
                        <a:cs typeface="Courier New" panose="02070309020205020404"/>
                      </a:endParaRPr>
                    </a:p>
                  </a:txBody>
                  <a:tcPr marL="22662" marR="2266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610485" algn="l"/>
                        </a:tabLst>
                      </a:pPr>
                      <a:r>
                        <a:rPr lang="zh-CN" sz="2000" b="1" kern="100" dirty="0">
                          <a:effectLst/>
                          <a:latin typeface="Times New Roman" panose="02020603050405020304"/>
                          <a:cs typeface="Times New Roman" panose="02020603050405020304"/>
                        </a:rPr>
                        <a:t>《社会契约论》</a:t>
                      </a:r>
                      <a:endParaRPr lang="zh-CN" sz="2000" kern="100" dirty="0">
                        <a:effectLst/>
                        <a:latin typeface="宋体" panose="02010600030101010101" pitchFamily="2" charset="-122"/>
                        <a:cs typeface="Courier New" panose="02070309020205020404"/>
                      </a:endParaRPr>
                    </a:p>
                  </a:txBody>
                  <a:tcPr marL="22662" marR="2266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610485" algn="l"/>
                        </a:tabLst>
                      </a:pPr>
                      <a:r>
                        <a:rPr lang="en-US" sz="2000" b="1" kern="100" dirty="0">
                          <a:effectLst/>
                          <a:latin typeface="Times New Roman" panose="02020603050405020304"/>
                          <a:cs typeface="Courier New" panose="02070309020205020404"/>
                        </a:rPr>
                        <a:t>(1)</a:t>
                      </a:r>
                      <a:r>
                        <a:rPr lang="zh-CN" sz="2000" b="1" kern="100" dirty="0">
                          <a:effectLst/>
                          <a:latin typeface="Times New Roman" panose="02020603050405020304"/>
                          <a:cs typeface="Times New Roman" panose="02020603050405020304"/>
                        </a:rPr>
                        <a:t>提出</a:t>
                      </a:r>
                      <a:r>
                        <a:rPr lang="en-US" sz="2000" b="1" kern="100" dirty="0">
                          <a:effectLst/>
                          <a:latin typeface="宋体" panose="02010600030101010101" pitchFamily="2" charset="-122"/>
                          <a:cs typeface="Times New Roman" panose="02020603050405020304"/>
                        </a:rPr>
                        <a:t>“</a:t>
                      </a:r>
                      <a:r>
                        <a:rPr lang="zh-CN" sz="2000" b="1" kern="100" dirty="0">
                          <a:effectLst/>
                          <a:latin typeface="Times New Roman" panose="02020603050405020304"/>
                          <a:cs typeface="Times New Roman" panose="02020603050405020304"/>
                        </a:rPr>
                        <a:t>天赋人权</a:t>
                      </a:r>
                      <a:r>
                        <a:rPr lang="en-US" sz="2000" b="1" kern="100" dirty="0">
                          <a:effectLst/>
                          <a:latin typeface="宋体" panose="02010600030101010101" pitchFamily="2" charset="-122"/>
                          <a:cs typeface="Times New Roman" panose="02020603050405020304"/>
                        </a:rPr>
                        <a:t>”“</a:t>
                      </a:r>
                      <a:r>
                        <a:rPr lang="zh-CN" sz="2000" b="1" kern="100" dirty="0">
                          <a:effectLst/>
                          <a:latin typeface="Times New Roman" panose="02020603050405020304"/>
                          <a:cs typeface="Times New Roman" panose="02020603050405020304"/>
                        </a:rPr>
                        <a:t>社会契约</a:t>
                      </a:r>
                      <a:r>
                        <a:rPr lang="en-US" sz="2000" b="1" kern="100" dirty="0">
                          <a:effectLst/>
                          <a:latin typeface="宋体" panose="02010600030101010101" pitchFamily="2" charset="-122"/>
                          <a:cs typeface="Times New Roman" panose="02020603050405020304"/>
                        </a:rPr>
                        <a:t>”</a:t>
                      </a:r>
                      <a:r>
                        <a:rPr lang="zh-CN" sz="2000" b="1" kern="100" dirty="0">
                          <a:effectLst/>
                          <a:latin typeface="Times New Roman" panose="02020603050405020304"/>
                          <a:cs typeface="Times New Roman" panose="02020603050405020304"/>
                        </a:rPr>
                        <a:t>及</a:t>
                      </a:r>
                      <a:r>
                        <a:rPr lang="en-US" sz="2000" b="1" kern="100" dirty="0" smtClean="0">
                          <a:effectLst/>
                          <a:latin typeface="宋体" panose="02010600030101010101" pitchFamily="2" charset="-122"/>
                          <a:cs typeface="Times New Roman" panose="02020603050405020304"/>
                        </a:rPr>
                        <a:t>“</a:t>
                      </a:r>
                      <a:r>
                        <a:rPr lang="en-US" altLang="zh-CN" sz="2000" b="1" kern="100" dirty="0" smtClean="0">
                          <a:effectLst/>
                          <a:latin typeface="Times New Roman" panose="02020603050405020304"/>
                          <a:cs typeface="Times New Roman" panose="02020603050405020304"/>
                        </a:rPr>
                        <a:t>___________</a:t>
                      </a:r>
                      <a:r>
                        <a:rPr lang="en-US" sz="2000" b="1" kern="100" dirty="0" smtClean="0">
                          <a:effectLst/>
                          <a:latin typeface="宋体" panose="02010600030101010101" pitchFamily="2" charset="-122"/>
                          <a:cs typeface="Times New Roman" panose="02020603050405020304"/>
                        </a:rPr>
                        <a:t>”</a:t>
                      </a:r>
                      <a:r>
                        <a:rPr lang="zh-CN" sz="2000" b="1" kern="100" dirty="0">
                          <a:effectLst/>
                          <a:latin typeface="Times New Roman" panose="02020603050405020304"/>
                          <a:cs typeface="Times New Roman" panose="02020603050405020304"/>
                        </a:rPr>
                        <a:t>思想</a:t>
                      </a:r>
                      <a:endParaRPr lang="zh-CN" sz="2000" kern="100" dirty="0">
                        <a:effectLst/>
                        <a:latin typeface="宋体" panose="02010600030101010101" pitchFamily="2" charset="-122"/>
                        <a:cs typeface="Courier New" panose="02070309020205020404"/>
                      </a:endParaRPr>
                    </a:p>
                    <a:p>
                      <a:pPr algn="l">
                        <a:lnSpc>
                          <a:spcPct val="150000"/>
                        </a:lnSpc>
                        <a:spcAft>
                          <a:spcPts val="0"/>
                        </a:spcAft>
                        <a:tabLst>
                          <a:tab pos="2610485" algn="l"/>
                        </a:tabLst>
                      </a:pPr>
                      <a:r>
                        <a:rPr lang="en-US" sz="2000" b="1" kern="100" dirty="0">
                          <a:effectLst/>
                          <a:latin typeface="Times New Roman" panose="02020603050405020304"/>
                          <a:cs typeface="Courier New" panose="02070309020205020404"/>
                        </a:rPr>
                        <a:t>(2)</a:t>
                      </a:r>
                      <a:r>
                        <a:rPr lang="zh-CN" sz="2000" b="1" kern="100" dirty="0">
                          <a:effectLst/>
                          <a:latin typeface="Times New Roman" panose="02020603050405020304"/>
                          <a:cs typeface="Times New Roman" panose="02020603050405020304"/>
                        </a:rPr>
                        <a:t>认为人类不平等的根源是财产的私有</a:t>
                      </a:r>
                      <a:endParaRPr lang="zh-CN" sz="2000" kern="100" dirty="0">
                        <a:effectLst/>
                        <a:latin typeface="宋体" panose="02010600030101010101" pitchFamily="2" charset="-122"/>
                        <a:cs typeface="Courier New" panose="02070309020205020404"/>
                      </a:endParaRPr>
                    </a:p>
                  </a:txBody>
                  <a:tcPr marL="22662" marR="2266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40104">
                <a:tc>
                  <a:txBody>
                    <a:bodyPr/>
                    <a:lstStyle/>
                    <a:p>
                      <a:pPr algn="ctr">
                        <a:lnSpc>
                          <a:spcPct val="150000"/>
                        </a:lnSpc>
                        <a:spcAft>
                          <a:spcPts val="0"/>
                        </a:spcAft>
                        <a:tabLst>
                          <a:tab pos="2610485" algn="l"/>
                        </a:tabLst>
                      </a:pPr>
                      <a:r>
                        <a:rPr lang="zh-CN" sz="2000" b="1" kern="100" dirty="0">
                          <a:effectLst/>
                          <a:latin typeface="Times New Roman" panose="02020603050405020304"/>
                          <a:cs typeface="Times New Roman" panose="02020603050405020304"/>
                        </a:rPr>
                        <a:t>康德</a:t>
                      </a:r>
                      <a:endParaRPr lang="zh-CN" sz="2000" kern="100" dirty="0">
                        <a:effectLst/>
                        <a:latin typeface="宋体" panose="02010600030101010101" pitchFamily="2" charset="-122"/>
                        <a:cs typeface="Courier New" panose="02070309020205020404"/>
                      </a:endParaRPr>
                    </a:p>
                  </a:txBody>
                  <a:tcPr marL="22662" marR="2266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610485" algn="l"/>
                        </a:tabLst>
                      </a:pPr>
                      <a:r>
                        <a:rPr lang="zh-CN" sz="2000" b="1" kern="100" dirty="0">
                          <a:effectLst/>
                          <a:latin typeface="Times New Roman" panose="02020603050405020304"/>
                          <a:cs typeface="Times New Roman" panose="02020603050405020304"/>
                        </a:rPr>
                        <a:t>《纯粹理</a:t>
                      </a:r>
                      <a:endParaRPr lang="zh-CN" sz="2000" kern="100" dirty="0">
                        <a:effectLst/>
                        <a:latin typeface="宋体" panose="02010600030101010101" pitchFamily="2" charset="-122"/>
                        <a:cs typeface="Courier New" panose="02070309020205020404"/>
                      </a:endParaRPr>
                    </a:p>
                    <a:p>
                      <a:pPr algn="ctr">
                        <a:lnSpc>
                          <a:spcPct val="150000"/>
                        </a:lnSpc>
                        <a:spcAft>
                          <a:spcPts val="0"/>
                        </a:spcAft>
                        <a:tabLst>
                          <a:tab pos="2610485" algn="l"/>
                        </a:tabLst>
                      </a:pPr>
                      <a:r>
                        <a:rPr lang="zh-CN" sz="2000" b="1" kern="100" dirty="0">
                          <a:effectLst/>
                          <a:latin typeface="Times New Roman" panose="02020603050405020304"/>
                          <a:cs typeface="Times New Roman" panose="02020603050405020304"/>
                        </a:rPr>
                        <a:t>性批判》</a:t>
                      </a:r>
                      <a:endParaRPr lang="zh-CN" sz="2000" kern="100" dirty="0">
                        <a:effectLst/>
                        <a:latin typeface="宋体" panose="02010600030101010101" pitchFamily="2" charset="-122"/>
                        <a:cs typeface="Courier New" panose="02070309020205020404"/>
                      </a:endParaRPr>
                    </a:p>
                  </a:txBody>
                  <a:tcPr marL="22662" marR="2266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610485" algn="l"/>
                        </a:tabLst>
                      </a:pPr>
                      <a:r>
                        <a:rPr lang="en-US" sz="2000" b="1" kern="100" dirty="0">
                          <a:effectLst/>
                          <a:latin typeface="Times New Roman" panose="02020603050405020304"/>
                          <a:cs typeface="Courier New" panose="02070309020205020404"/>
                        </a:rPr>
                        <a:t>(1)</a:t>
                      </a:r>
                      <a:r>
                        <a:rPr lang="zh-CN" sz="2000" b="1" kern="100" dirty="0">
                          <a:effectLst/>
                          <a:latin typeface="Times New Roman" panose="02020603050405020304"/>
                          <a:cs typeface="Times New Roman" panose="02020603050405020304"/>
                        </a:rPr>
                        <a:t>认为人应该独立思考，理性判断</a:t>
                      </a:r>
                      <a:endParaRPr lang="zh-CN" sz="2000" kern="100" dirty="0">
                        <a:effectLst/>
                        <a:latin typeface="宋体" panose="02010600030101010101" pitchFamily="2" charset="-122"/>
                        <a:cs typeface="Courier New" panose="02070309020205020404"/>
                      </a:endParaRPr>
                    </a:p>
                    <a:p>
                      <a:pPr algn="l">
                        <a:lnSpc>
                          <a:spcPct val="150000"/>
                        </a:lnSpc>
                        <a:spcAft>
                          <a:spcPts val="0"/>
                        </a:spcAft>
                        <a:tabLst>
                          <a:tab pos="2610485" algn="l"/>
                        </a:tabLst>
                      </a:pPr>
                      <a:r>
                        <a:rPr lang="en-US" sz="2000" b="1" kern="100" dirty="0">
                          <a:effectLst/>
                          <a:latin typeface="Times New Roman" panose="02020603050405020304"/>
                          <a:cs typeface="Courier New" panose="02070309020205020404"/>
                        </a:rPr>
                        <a:t>(2)</a:t>
                      </a:r>
                      <a:r>
                        <a:rPr lang="zh-CN" sz="2000" b="1" kern="100" dirty="0">
                          <a:effectLst/>
                          <a:latin typeface="Times New Roman" panose="02020603050405020304"/>
                          <a:cs typeface="Times New Roman" panose="02020603050405020304"/>
                        </a:rPr>
                        <a:t>人非工具</a:t>
                      </a:r>
                      <a:endParaRPr lang="zh-CN" sz="2000" kern="100" dirty="0">
                        <a:effectLst/>
                        <a:latin typeface="宋体" panose="02010600030101010101" pitchFamily="2" charset="-122"/>
                        <a:cs typeface="Courier New" panose="02070309020205020404"/>
                      </a:endParaRPr>
                    </a:p>
                    <a:p>
                      <a:pPr algn="l">
                        <a:lnSpc>
                          <a:spcPct val="150000"/>
                        </a:lnSpc>
                        <a:spcAft>
                          <a:spcPts val="0"/>
                        </a:spcAft>
                        <a:tabLst>
                          <a:tab pos="2610485" algn="l"/>
                        </a:tabLst>
                      </a:pPr>
                      <a:r>
                        <a:rPr lang="en-US" sz="2000" b="1" kern="100" dirty="0">
                          <a:effectLst/>
                          <a:latin typeface="Times New Roman" panose="02020603050405020304"/>
                          <a:cs typeface="Courier New" panose="02070309020205020404"/>
                        </a:rPr>
                        <a:t>(3)</a:t>
                      </a:r>
                      <a:r>
                        <a:rPr lang="zh-CN" sz="2000" b="1" kern="100" dirty="0">
                          <a:effectLst/>
                          <a:latin typeface="Times New Roman" panose="02020603050405020304"/>
                          <a:cs typeface="Times New Roman" panose="02020603050405020304"/>
                        </a:rPr>
                        <a:t>主权属于人民，人要自由也</a:t>
                      </a:r>
                      <a:r>
                        <a:rPr lang="zh-CN" sz="2000" b="1" kern="100" dirty="0" smtClean="0">
                          <a:effectLst/>
                          <a:latin typeface="Times New Roman" panose="02020603050405020304"/>
                          <a:cs typeface="Times New Roman" panose="02020603050405020304"/>
                        </a:rPr>
                        <a:t>要</a:t>
                      </a:r>
                      <a:r>
                        <a:rPr lang="en-US" altLang="zh-CN" sz="2000" b="1" kern="100" dirty="0" smtClean="0">
                          <a:effectLst/>
                          <a:latin typeface="Times New Roman" panose="02020603050405020304"/>
                          <a:cs typeface="Times New Roman" panose="02020603050405020304"/>
                        </a:rPr>
                        <a:t>__________</a:t>
                      </a:r>
                      <a:endParaRPr lang="zh-CN" sz="2000" kern="100" dirty="0">
                        <a:effectLst/>
                        <a:latin typeface="宋体" panose="02010600030101010101" pitchFamily="2" charset="-122"/>
                        <a:cs typeface="Courier New" panose="02070309020205020404"/>
                      </a:endParaRPr>
                    </a:p>
                  </a:txBody>
                  <a:tcPr marL="22662" marR="2266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4" name="矩形 3"/>
          <p:cNvSpPr/>
          <p:nvPr/>
        </p:nvSpPr>
        <p:spPr>
          <a:xfrm>
            <a:off x="5334000" y="1765300"/>
            <a:ext cx="1216025" cy="400050"/>
          </a:xfrm>
          <a:prstGeom prst="rect">
            <a:avLst/>
          </a:prstGeom>
          <a:noFill/>
          <a:ln w="9525">
            <a:noFill/>
          </a:ln>
        </p:spPr>
        <p:txBody>
          <a:bodyPr wrap="none">
            <a:spAutoFit/>
          </a:bodyPr>
          <a:p>
            <a:r>
              <a:rPr lang="zh-CN" altLang="en-US" sz="2000" b="1" dirty="0">
                <a:solidFill>
                  <a:srgbClr val="FF0000"/>
                </a:solidFill>
                <a:latin typeface="Calibri" panose="020F0502020204030204" pitchFamily="34" charset="0"/>
              </a:rPr>
              <a:t>天主教会</a:t>
            </a:r>
            <a:endParaRPr lang="zh-CN" altLang="en-US" sz="2000" b="1" dirty="0">
              <a:solidFill>
                <a:srgbClr val="FF0000"/>
              </a:solidFill>
              <a:latin typeface="Calibri" panose="020F0502020204030204" pitchFamily="34" charset="0"/>
            </a:endParaRPr>
          </a:p>
        </p:txBody>
      </p:sp>
      <p:sp>
        <p:nvSpPr>
          <p:cNvPr id="5" name="矩形 4"/>
          <p:cNvSpPr/>
          <p:nvPr/>
        </p:nvSpPr>
        <p:spPr>
          <a:xfrm>
            <a:off x="9350375" y="1771650"/>
            <a:ext cx="1474788" cy="400050"/>
          </a:xfrm>
          <a:prstGeom prst="rect">
            <a:avLst/>
          </a:prstGeom>
          <a:noFill/>
          <a:ln w="9525">
            <a:noFill/>
          </a:ln>
        </p:spPr>
        <p:txBody>
          <a:bodyPr wrap="none">
            <a:spAutoFit/>
          </a:bodyPr>
          <a:p>
            <a:r>
              <a:rPr lang="zh-CN" altLang="en-US" sz="2000" b="1" dirty="0">
                <a:solidFill>
                  <a:srgbClr val="FF0000"/>
                </a:solidFill>
                <a:latin typeface="Calibri" panose="020F0502020204030204" pitchFamily="34" charset="0"/>
              </a:rPr>
              <a:t>君主立宪制</a:t>
            </a:r>
            <a:endParaRPr lang="zh-CN" altLang="en-US" sz="2000" b="1" dirty="0">
              <a:solidFill>
                <a:srgbClr val="FF0000"/>
              </a:solidFill>
              <a:latin typeface="Calibri" panose="020F0502020204030204" pitchFamily="34" charset="0"/>
            </a:endParaRPr>
          </a:p>
        </p:txBody>
      </p:sp>
      <p:sp>
        <p:nvSpPr>
          <p:cNvPr id="6" name="矩形 5"/>
          <p:cNvSpPr/>
          <p:nvPr/>
        </p:nvSpPr>
        <p:spPr>
          <a:xfrm>
            <a:off x="5430838" y="2212975"/>
            <a:ext cx="1216025" cy="400050"/>
          </a:xfrm>
          <a:prstGeom prst="rect">
            <a:avLst/>
          </a:prstGeom>
          <a:noFill/>
          <a:ln w="9525">
            <a:noFill/>
          </a:ln>
        </p:spPr>
        <p:txBody>
          <a:bodyPr wrap="none">
            <a:spAutoFit/>
          </a:bodyPr>
          <a:p>
            <a:r>
              <a:rPr lang="zh-CN" altLang="en-US" sz="2000" b="1" dirty="0">
                <a:solidFill>
                  <a:srgbClr val="FF0000"/>
                </a:solidFill>
                <a:latin typeface="Calibri" panose="020F0502020204030204" pitchFamily="34" charset="0"/>
              </a:rPr>
              <a:t>天赋人权</a:t>
            </a:r>
            <a:endParaRPr lang="zh-CN" altLang="en-US" sz="2000" b="1" dirty="0">
              <a:solidFill>
                <a:srgbClr val="FF0000"/>
              </a:solidFill>
              <a:latin typeface="Calibri" panose="020F0502020204030204" pitchFamily="34" charset="0"/>
            </a:endParaRPr>
          </a:p>
        </p:txBody>
      </p:sp>
      <p:sp>
        <p:nvSpPr>
          <p:cNvPr id="7" name="矩形 6"/>
          <p:cNvSpPr/>
          <p:nvPr/>
        </p:nvSpPr>
        <p:spPr>
          <a:xfrm>
            <a:off x="7399338" y="2838450"/>
            <a:ext cx="1217612" cy="400050"/>
          </a:xfrm>
          <a:prstGeom prst="rect">
            <a:avLst/>
          </a:prstGeom>
          <a:noFill/>
          <a:ln w="9525">
            <a:noFill/>
          </a:ln>
        </p:spPr>
        <p:txBody>
          <a:bodyPr wrap="none">
            <a:spAutoFit/>
          </a:bodyPr>
          <a:p>
            <a:r>
              <a:rPr lang="zh-CN" altLang="en-US" sz="2000" b="1" dirty="0">
                <a:solidFill>
                  <a:srgbClr val="FF0000"/>
                </a:solidFill>
                <a:latin typeface="Calibri" panose="020F0502020204030204" pitchFamily="34" charset="0"/>
              </a:rPr>
              <a:t>三权分立</a:t>
            </a:r>
            <a:endParaRPr lang="zh-CN" altLang="en-US" sz="2000" b="1" dirty="0">
              <a:solidFill>
                <a:srgbClr val="FF0000"/>
              </a:solidFill>
              <a:latin typeface="Calibri" panose="020F0502020204030204" pitchFamily="34" charset="0"/>
            </a:endParaRPr>
          </a:p>
        </p:txBody>
      </p:sp>
      <p:sp>
        <p:nvSpPr>
          <p:cNvPr id="8" name="矩形 7"/>
          <p:cNvSpPr/>
          <p:nvPr/>
        </p:nvSpPr>
        <p:spPr>
          <a:xfrm>
            <a:off x="8839200" y="3886200"/>
            <a:ext cx="1217613" cy="400050"/>
          </a:xfrm>
          <a:prstGeom prst="rect">
            <a:avLst/>
          </a:prstGeom>
          <a:noFill/>
          <a:ln w="9525">
            <a:noFill/>
          </a:ln>
        </p:spPr>
        <p:txBody>
          <a:bodyPr wrap="none">
            <a:spAutoFit/>
          </a:bodyPr>
          <a:p>
            <a:r>
              <a:rPr lang="zh-CN" altLang="en-US" sz="2000" b="1" dirty="0">
                <a:solidFill>
                  <a:srgbClr val="FF0000"/>
                </a:solidFill>
                <a:latin typeface="Calibri" panose="020F0502020204030204" pitchFamily="34" charset="0"/>
              </a:rPr>
              <a:t>人民主权</a:t>
            </a:r>
            <a:endParaRPr lang="zh-CN" altLang="en-US" sz="2000" b="1" dirty="0">
              <a:solidFill>
                <a:srgbClr val="FF0000"/>
              </a:solidFill>
              <a:latin typeface="Calibri" panose="020F0502020204030204" pitchFamily="34" charset="0"/>
            </a:endParaRPr>
          </a:p>
        </p:txBody>
      </p:sp>
      <p:sp>
        <p:nvSpPr>
          <p:cNvPr id="9" name="矩形 8"/>
          <p:cNvSpPr/>
          <p:nvPr/>
        </p:nvSpPr>
        <p:spPr>
          <a:xfrm>
            <a:off x="7896225" y="5840413"/>
            <a:ext cx="700088" cy="400050"/>
          </a:xfrm>
          <a:prstGeom prst="rect">
            <a:avLst/>
          </a:prstGeom>
          <a:noFill/>
          <a:ln w="9525">
            <a:noFill/>
          </a:ln>
        </p:spPr>
        <p:txBody>
          <a:bodyPr wrap="none">
            <a:spAutoFit/>
          </a:bodyPr>
          <a:p>
            <a:r>
              <a:rPr lang="zh-CN" altLang="en-US" sz="2000" b="1" dirty="0">
                <a:solidFill>
                  <a:srgbClr val="FF0000"/>
                </a:solidFill>
                <a:latin typeface="Calibri" panose="020F0502020204030204" pitchFamily="34" charset="0"/>
              </a:rPr>
              <a:t>自律</a:t>
            </a:r>
            <a:endParaRPr lang="zh-CN" altLang="en-US" sz="2000" b="1" dirty="0">
              <a:solidFill>
                <a:srgbClr val="FF0000"/>
              </a:solidFill>
              <a:latin typeface="Calibri" panose="020F050202020403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linds(horizontal)">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linds(horizontal)">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blinds(horizontal)">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blinds(horizontal)">
                                      <p:cBhvr>
                                        <p:cTn id="3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矩形 1"/>
          <p:cNvSpPr>
            <a:spLocks noChangeArrowheads="1"/>
          </p:cNvSpPr>
          <p:nvPr/>
        </p:nvSpPr>
        <p:spPr bwMode="auto">
          <a:xfrm>
            <a:off x="444500" y="1287463"/>
            <a:ext cx="11052175"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eaLnBrk="1" fontAlgn="base" latinLnBrk="0" hangingPunct="1">
              <a:lnSpc>
                <a:spcPct val="150000"/>
              </a:lnSpc>
              <a:spcBef>
                <a:spcPct val="0"/>
              </a:spcBef>
              <a:spcAft>
                <a:spcPts val="0"/>
              </a:spcAft>
              <a:buClrTx/>
              <a:buSzTx/>
              <a:buFontTx/>
              <a:buNone/>
              <a:tabLst>
                <a:tab pos="2610485"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5.</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影响</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p:txBody>
      </p:sp>
      <p:graphicFrame>
        <p:nvGraphicFramePr>
          <p:cNvPr id="15363" name="对象 1"/>
          <p:cNvGraphicFramePr>
            <a:graphicFrameLocks noChangeAspect="1"/>
          </p:cNvGraphicFramePr>
          <p:nvPr/>
        </p:nvGraphicFramePr>
        <p:xfrm>
          <a:off x="773430" y="1910080"/>
          <a:ext cx="10890250" cy="3276600"/>
        </p:xfrm>
        <a:graphic>
          <a:graphicData uri="http://schemas.openxmlformats.org/presentationml/2006/ole">
            <mc:AlternateContent xmlns:mc="http://schemas.openxmlformats.org/markup-compatibility/2006">
              <mc:Choice xmlns:v="urn:schemas-microsoft-com:vml" Requires="v">
                <p:oleObj spid="_x0000_s3076" name="" r:id="rId1" imgW="11040110" imgH="3333750" progId="Word.Document.12">
                  <p:embed/>
                </p:oleObj>
              </mc:Choice>
              <mc:Fallback>
                <p:oleObj name="" r:id="rId1" imgW="11040110" imgH="3333750" progId="Word.Document.12">
                  <p:embed/>
                  <p:pic>
                    <p:nvPicPr>
                      <p:cNvPr id="0" name="图片 3075"/>
                      <p:cNvPicPr/>
                      <p:nvPr/>
                    </p:nvPicPr>
                    <p:blipFill>
                      <a:blip r:embed="rId2"/>
                      <a:stretch>
                        <a:fillRect/>
                      </a:stretch>
                    </p:blipFill>
                    <p:spPr>
                      <a:xfrm>
                        <a:off x="773430" y="1910080"/>
                        <a:ext cx="10890250" cy="3276600"/>
                      </a:xfrm>
                      <a:prstGeom prst="rect">
                        <a:avLst/>
                      </a:prstGeom>
                      <a:noFill/>
                      <a:ln w="38100">
                        <a:noFill/>
                        <a:miter/>
                      </a:ln>
                    </p:spPr>
                  </p:pic>
                </p:oleObj>
              </mc:Fallback>
            </mc:AlternateContent>
          </a:graphicData>
        </a:graphic>
      </p:graphicFrame>
      <p:sp>
        <p:nvSpPr>
          <p:cNvPr id="4" name="矩形 3"/>
          <p:cNvSpPr/>
          <p:nvPr/>
        </p:nvSpPr>
        <p:spPr>
          <a:xfrm>
            <a:off x="3078163" y="2430463"/>
            <a:ext cx="1217612" cy="400050"/>
          </a:xfrm>
          <a:prstGeom prst="rect">
            <a:avLst/>
          </a:prstGeom>
          <a:noFill/>
          <a:ln w="9525">
            <a:noFill/>
          </a:ln>
        </p:spPr>
        <p:txBody>
          <a:bodyPr wrap="none">
            <a:spAutoFit/>
          </a:bodyPr>
          <a:p>
            <a:r>
              <a:rPr lang="zh-CN" altLang="en-US" sz="2000" b="1" dirty="0">
                <a:solidFill>
                  <a:srgbClr val="FF0000"/>
                </a:solidFill>
                <a:latin typeface="Calibri" panose="020F0502020204030204" pitchFamily="34" charset="0"/>
              </a:rPr>
              <a:t>封建专制</a:t>
            </a:r>
            <a:endParaRPr lang="zh-CN" altLang="en-US" sz="2000" b="1" dirty="0">
              <a:solidFill>
                <a:srgbClr val="FF0000"/>
              </a:solidFill>
              <a:latin typeface="Calibri" panose="020F0502020204030204" pitchFamily="34" charset="0"/>
            </a:endParaRPr>
          </a:p>
        </p:txBody>
      </p:sp>
      <p:sp>
        <p:nvSpPr>
          <p:cNvPr id="5" name="矩形 4"/>
          <p:cNvSpPr/>
          <p:nvPr/>
        </p:nvSpPr>
        <p:spPr>
          <a:xfrm>
            <a:off x="6816725" y="3348038"/>
            <a:ext cx="1216025" cy="400050"/>
          </a:xfrm>
          <a:prstGeom prst="rect">
            <a:avLst/>
          </a:prstGeom>
          <a:noFill/>
          <a:ln w="9525">
            <a:noFill/>
          </a:ln>
        </p:spPr>
        <p:txBody>
          <a:bodyPr wrap="none">
            <a:spAutoFit/>
          </a:bodyPr>
          <a:p>
            <a:r>
              <a:rPr lang="zh-CN" altLang="en-US" sz="2000" b="1" dirty="0">
                <a:solidFill>
                  <a:srgbClr val="FF0000"/>
                </a:solidFill>
                <a:latin typeface="Calibri" panose="020F0502020204030204" pitchFamily="34" charset="0"/>
              </a:rPr>
              <a:t>民族独立</a:t>
            </a:r>
            <a:endParaRPr lang="zh-CN" altLang="en-US" sz="2000" b="1" dirty="0">
              <a:solidFill>
                <a:srgbClr val="FF0000"/>
              </a:solidFill>
              <a:latin typeface="Calibri" panose="020F050202020403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0418" name="矩形 1"/>
          <p:cNvSpPr>
            <a:spLocks noChangeArrowheads="1"/>
          </p:cNvSpPr>
          <p:nvPr/>
        </p:nvSpPr>
        <p:spPr bwMode="auto">
          <a:xfrm>
            <a:off x="280988" y="1011238"/>
            <a:ext cx="11647488"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612140" algn="ctr" defTabSz="914400" rtl="0" eaLnBrk="1" fontAlgn="base" latinLnBrk="0" hangingPunct="1">
              <a:lnSpc>
                <a:spcPct val="150000"/>
              </a:lnSpc>
              <a:spcBef>
                <a:spcPct val="0"/>
              </a:spcBef>
              <a:spcAft>
                <a:spcPts val="0"/>
              </a:spcAft>
              <a:buClrTx/>
              <a:buSzTx/>
              <a:buFontTx/>
              <a:buNone/>
              <a:tabLst>
                <a:tab pos="2610485" algn="l"/>
              </a:tabLst>
              <a:defRPr/>
            </a:pP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考向二　理性之光</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启蒙运动</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p:txBody>
      </p:sp>
      <p:pic>
        <p:nvPicPr>
          <p:cNvPr id="30723" name="Picture 6" descr="已考角度箭头"/>
          <p:cNvPicPr>
            <a:picLocks noChangeAspect="1"/>
          </p:cNvPicPr>
          <p:nvPr/>
        </p:nvPicPr>
        <p:blipFill>
          <a:blip r:embed="rId1">
            <a:clrChange>
              <a:clrFrom>
                <a:srgbClr val="FFFFFF"/>
              </a:clrFrom>
              <a:clrTo>
                <a:srgbClr val="FFFFFF">
                  <a:alpha val="0"/>
                </a:srgbClr>
              </a:clrTo>
            </a:clrChange>
          </a:blip>
          <a:stretch>
            <a:fillRect/>
          </a:stretch>
        </p:blipFill>
        <p:spPr>
          <a:xfrm>
            <a:off x="434975" y="2181225"/>
            <a:ext cx="2781300" cy="422275"/>
          </a:xfrm>
          <a:prstGeom prst="rect">
            <a:avLst/>
          </a:prstGeom>
          <a:noFill/>
          <a:ln w="9525">
            <a:noFill/>
          </a:ln>
        </p:spPr>
      </p:pic>
      <p:sp>
        <p:nvSpPr>
          <p:cNvPr id="60420" name="矩形 1"/>
          <p:cNvSpPr>
            <a:spLocks noChangeArrowheads="1"/>
          </p:cNvSpPr>
          <p:nvPr/>
        </p:nvSpPr>
        <p:spPr bwMode="auto">
          <a:xfrm>
            <a:off x="669925" y="2630488"/>
            <a:ext cx="10588625" cy="23069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eaLnBrk="1" fontAlgn="base" latinLnBrk="0" hangingPunct="1">
              <a:lnSpc>
                <a:spcPct val="150000"/>
              </a:lnSpc>
              <a:spcBef>
                <a:spcPct val="0"/>
              </a:spcBef>
              <a:spcAft>
                <a:spcPts val="0"/>
              </a:spcAft>
              <a:buClrTx/>
              <a:buSzTx/>
              <a:buFontTx/>
              <a:buNone/>
              <a:tabLst>
                <a:tab pos="2610485" algn="l"/>
              </a:tabLst>
              <a:defRPr/>
            </a:pP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角度</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1</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　从法国大革命角度考查启蒙运动的影响。</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(2019·</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全国</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Ⅱ</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卷，</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34)</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0" marR="0" lvl="0" indent="0" algn="just" defTabSz="914400" rtl="0" eaLnBrk="1" fontAlgn="base" latinLnBrk="0" hangingPunct="1">
              <a:lnSpc>
                <a:spcPct val="150000"/>
              </a:lnSpc>
              <a:spcBef>
                <a:spcPct val="0"/>
              </a:spcBef>
              <a:spcAft>
                <a:spcPts val="0"/>
              </a:spcAft>
              <a:buClrTx/>
              <a:buSzTx/>
              <a:buFontTx/>
              <a:buNone/>
              <a:tabLst>
                <a:tab pos="2610485" algn="l"/>
              </a:tabLst>
              <a:defRPr/>
            </a:pP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角度</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2</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　从法国沙龙聚会出发考查启蒙思想的流行。</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(2018·</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全国</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Ⅲ</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卷，</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33)</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0" marR="0" lvl="0" indent="0" algn="just" defTabSz="914400" rtl="0" eaLnBrk="1" fontAlgn="base" latinLnBrk="0" hangingPunct="1">
              <a:lnSpc>
                <a:spcPct val="150000"/>
              </a:lnSpc>
              <a:spcBef>
                <a:spcPct val="0"/>
              </a:spcBef>
              <a:spcAft>
                <a:spcPts val="0"/>
              </a:spcAft>
              <a:buClrTx/>
              <a:buSzTx/>
              <a:buFontTx/>
              <a:buNone/>
              <a:tabLst>
                <a:tab pos="2610485" algn="l"/>
              </a:tabLst>
              <a:defRPr/>
            </a:pP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角度</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3</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　从古代、近代西方民主政治的实践概况出发考查对卢梭社会契约论、</a:t>
            </a:r>
            <a:endPar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endParaRPr>
          </a:p>
          <a:p>
            <a:pPr marL="0" marR="0" lvl="0" indent="0" algn="just" defTabSz="914400" rtl="0" eaLnBrk="1" fontAlgn="base" latinLnBrk="0" hangingPunct="1">
              <a:lnSpc>
                <a:spcPct val="150000"/>
              </a:lnSpc>
              <a:spcBef>
                <a:spcPct val="0"/>
              </a:spcBef>
              <a:spcAft>
                <a:spcPts val="0"/>
              </a:spcAft>
              <a:buClrTx/>
              <a:buSzTx/>
              <a:buFontTx/>
              <a:buNone/>
              <a:tabLst>
                <a:tab pos="2610485"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               </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人民主权说思想的评析及思维创新能力。</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(2016·</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全国</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Ⅰ</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卷，</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41)</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p:txBody>
      </p:sp>
      <p:pic>
        <p:nvPicPr>
          <p:cNvPr id="30725" name="Picture 6" descr="命题探究"/>
          <p:cNvPicPr>
            <a:picLocks noChangeAspect="1"/>
          </p:cNvPicPr>
          <p:nvPr/>
        </p:nvPicPr>
        <p:blipFill>
          <a:blip r:embed="rId2">
            <a:clrChange>
              <a:clrFrom>
                <a:srgbClr val="FFFFFF"/>
              </a:clrFrom>
              <a:clrTo>
                <a:srgbClr val="FFFFFF">
                  <a:alpha val="0"/>
                </a:srgbClr>
              </a:clrTo>
            </a:clrChange>
          </a:blip>
          <a:stretch>
            <a:fillRect/>
          </a:stretch>
        </p:blipFill>
        <p:spPr>
          <a:xfrm>
            <a:off x="461963" y="1662113"/>
            <a:ext cx="5380037" cy="393700"/>
          </a:xfrm>
          <a:prstGeom prst="rect">
            <a:avLst/>
          </a:prstGeom>
          <a:noFill/>
          <a:ln w="9525">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1442" name="矩形 1"/>
          <p:cNvSpPr>
            <a:spLocks noChangeArrowheads="1"/>
          </p:cNvSpPr>
          <p:nvPr/>
        </p:nvSpPr>
        <p:spPr bwMode="auto">
          <a:xfrm>
            <a:off x="271463" y="310198"/>
            <a:ext cx="11647488" cy="45231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252095" marR="0" lvl="0" indent="-457200" algn="just" defTabSz="914400" rtl="0" eaLnBrk="1" fontAlgn="base" latinLnBrk="0" hangingPunct="1">
              <a:lnSpc>
                <a:spcPct val="150000"/>
              </a:lnSpc>
              <a:spcBef>
                <a:spcPct val="0"/>
              </a:spcBef>
              <a:spcAft>
                <a:spcPts val="0"/>
              </a:spcAft>
              <a:buClrTx/>
              <a:buSzTx/>
              <a:buFontTx/>
              <a:buNone/>
              <a:tabLst>
                <a:tab pos="2610485" algn="l"/>
              </a:tabLst>
              <a:defRPr/>
            </a:pP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【典例】</a:t>
            </a:r>
            <a:r>
              <a:rPr kumimoji="0" lang="en-US" altLang="zh-CN" sz="2400" b="1" i="0" u="none" strike="noStrike" kern="100" cap="none" spc="0" normalizeH="0" baseline="0" noProof="0" dirty="0">
                <a:ln>
                  <a:noFill/>
                </a:ln>
                <a:solidFill>
                  <a:schemeClr val="tx1"/>
                </a:solidFill>
                <a:effectLst/>
                <a:uLnTx/>
                <a:uFillTx/>
                <a:latin typeface="Arial" panose="020B0604020202020204"/>
                <a:ea typeface="黑体" panose="02010609060101010101" pitchFamily="2" charset="-122"/>
                <a:cs typeface="Courier New" panose="02070309020205020404"/>
              </a:rPr>
              <a:t>(2013·</a:t>
            </a:r>
            <a:r>
              <a:rPr kumimoji="0" lang="zh-CN" altLang="zh-CN" sz="2400" b="1" i="0" u="none" strike="noStrike" kern="100" cap="none" spc="0" normalizeH="0" baseline="0" noProof="0" dirty="0">
                <a:ln>
                  <a:noFill/>
                </a:ln>
                <a:solidFill>
                  <a:schemeClr val="tx1"/>
                </a:solidFill>
                <a:effectLst/>
                <a:uLnTx/>
                <a:uFillTx/>
                <a:latin typeface="Arial" panose="020B0604020202020204"/>
                <a:ea typeface="黑体" panose="02010609060101010101" pitchFamily="2" charset="-122"/>
                <a:cs typeface="Arial" panose="020B0604020202020204"/>
              </a:rPr>
              <a:t>江苏单科，</a:t>
            </a:r>
            <a:r>
              <a:rPr kumimoji="0" lang="en-US" altLang="zh-CN" sz="2400" b="1" i="0" u="none" strike="noStrike" kern="100" cap="none" spc="0" normalizeH="0" baseline="0" noProof="0" dirty="0">
                <a:ln>
                  <a:noFill/>
                </a:ln>
                <a:solidFill>
                  <a:schemeClr val="tx1"/>
                </a:solidFill>
                <a:effectLst/>
                <a:uLnTx/>
                <a:uFillTx/>
                <a:latin typeface="Arial" panose="020B0604020202020204"/>
                <a:ea typeface="黑体" panose="02010609060101010101" pitchFamily="2" charset="-122"/>
                <a:cs typeface="Courier New" panose="02070309020205020404"/>
              </a:rPr>
              <a:t>15)</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某学者评价启蒙运动说：</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进步</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实际上已经成为哲学家的一种意识形态，他们坚信自然科学将会让人类更有力地支配整个世界，而人类理性则引领每个人走向自由，并建立起一个繁荣、公正、平等的社会。</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引文所想表达的深层含义是</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 (</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　　</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252095" marR="0" lvl="0" indent="-457200" algn="just" defTabSz="914400" rtl="0" eaLnBrk="1" fontAlgn="base" latinLnBrk="0" hangingPunct="1">
              <a:lnSpc>
                <a:spcPct val="150000"/>
              </a:lnSpc>
              <a:spcBef>
                <a:spcPct val="0"/>
              </a:spcBef>
              <a:spcAft>
                <a:spcPts val="0"/>
              </a:spcAft>
              <a:buClrTx/>
              <a:buSzTx/>
              <a:buFontTx/>
              <a:buNone/>
              <a:tabLst>
                <a:tab pos="2610485"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	A.</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理性思考引领社会进步</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252095" marR="0" lvl="0" indent="-457200" algn="just" defTabSz="914400" rtl="0" eaLnBrk="1" fontAlgn="base" latinLnBrk="0" hangingPunct="1">
              <a:lnSpc>
                <a:spcPct val="150000"/>
              </a:lnSpc>
              <a:spcBef>
                <a:spcPct val="0"/>
              </a:spcBef>
              <a:spcAft>
                <a:spcPts val="0"/>
              </a:spcAft>
              <a:buClrTx/>
              <a:buSzTx/>
              <a:buFontTx/>
              <a:buNone/>
              <a:tabLst>
                <a:tab pos="2610485"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	B.</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哲学意识支配世界繁荣</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252095" marR="0" lvl="0" indent="-457200" algn="just" defTabSz="914400" rtl="0" eaLnBrk="1" fontAlgn="base" latinLnBrk="0" hangingPunct="1">
              <a:lnSpc>
                <a:spcPct val="150000"/>
              </a:lnSpc>
              <a:spcBef>
                <a:spcPct val="0"/>
              </a:spcBef>
              <a:spcAft>
                <a:spcPts val="0"/>
              </a:spcAft>
              <a:buClrTx/>
              <a:buSzTx/>
              <a:buFontTx/>
              <a:buNone/>
              <a:tabLst>
                <a:tab pos="2610485"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	C.</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近代科学追求王权公平</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252095" marR="0" lvl="0" indent="-457200" algn="just" defTabSz="914400" rtl="0" eaLnBrk="1" fontAlgn="base" latinLnBrk="0" hangingPunct="1">
              <a:lnSpc>
                <a:spcPct val="150000"/>
              </a:lnSpc>
              <a:spcBef>
                <a:spcPct val="0"/>
              </a:spcBef>
              <a:spcAft>
                <a:spcPts val="0"/>
              </a:spcAft>
              <a:buClrTx/>
              <a:buSzTx/>
              <a:buFontTx/>
              <a:buNone/>
              <a:tabLst>
                <a:tab pos="2610485"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	D.</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启蒙运动倡导阶级平等</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p:txBody>
      </p:sp>
      <p:sp>
        <p:nvSpPr>
          <p:cNvPr id="5" name="矩形 1"/>
          <p:cNvSpPr>
            <a:spLocks noChangeArrowheads="1"/>
          </p:cNvSpPr>
          <p:nvPr/>
        </p:nvSpPr>
        <p:spPr bwMode="auto">
          <a:xfrm>
            <a:off x="338138" y="5087620"/>
            <a:ext cx="11647488"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p>
            <a:pPr marL="0" marR="0" lvl="0" indent="0" algn="just" defTabSz="914400" rtl="0" eaLnBrk="1" fontAlgn="base" latinLnBrk="0" hangingPunct="1">
              <a:lnSpc>
                <a:spcPct val="150000"/>
              </a:lnSpc>
              <a:spcBef>
                <a:spcPct val="0"/>
              </a:spcBef>
              <a:spcAft>
                <a:spcPts val="0"/>
              </a:spcAft>
              <a:buClrTx/>
              <a:buSzTx/>
              <a:buFontTx/>
              <a:buNone/>
              <a:tabLst>
                <a:tab pos="2610485" algn="l"/>
              </a:tabLst>
              <a:defRPr/>
            </a:pPr>
            <a:r>
              <a:rPr kumimoji="0" lang="en-US" altLang="zh-CN" sz="2400" b="1" i="0" u="none" strike="noStrike" kern="100" cap="none" spc="0" normalizeH="0" baseline="0" noProof="0" dirty="0">
                <a:ln>
                  <a:noFill/>
                </a:ln>
                <a:solidFill>
                  <a:srgbClr val="FF0000"/>
                </a:solidFill>
                <a:effectLst/>
                <a:uLnTx/>
                <a:uFillTx/>
                <a:latin typeface="Times New Roman" panose="02020603050405020304"/>
                <a:ea typeface="黑体" panose="02010609060101010101" pitchFamily="2" charset="-122"/>
                <a:cs typeface="Courier New" panose="02070309020205020404"/>
              </a:rPr>
              <a:t>[</a:t>
            </a:r>
            <a:r>
              <a:rPr kumimoji="0" lang="zh-CN" altLang="zh-CN" sz="2400" b="1" i="0" u="none" strike="noStrike" kern="100" cap="none" spc="0" normalizeH="0" baseline="0" noProof="0" dirty="0">
                <a:ln>
                  <a:noFill/>
                </a:ln>
                <a:solidFill>
                  <a:srgbClr val="FF0000"/>
                </a:solidFill>
                <a:effectLst/>
                <a:uLnTx/>
                <a:uFillTx/>
                <a:latin typeface="Times New Roman" panose="02020603050405020304"/>
                <a:ea typeface="黑体" panose="02010609060101010101" pitchFamily="2" charset="-122"/>
                <a:cs typeface="Times New Roman" panose="02020603050405020304"/>
              </a:rPr>
              <a:t>答案</a:t>
            </a:r>
            <a:r>
              <a:rPr kumimoji="0" lang="en-US" altLang="zh-CN" sz="2400" b="1" i="0" u="none" strike="noStrike" kern="100" cap="none" spc="0" normalizeH="0" baseline="0" noProof="0" dirty="0">
                <a:ln>
                  <a:noFill/>
                </a:ln>
                <a:solidFill>
                  <a:srgbClr val="FF0000"/>
                </a:solidFill>
                <a:effectLst/>
                <a:uLnTx/>
                <a:uFillTx/>
                <a:latin typeface="Times New Roman" panose="02020603050405020304"/>
                <a:ea typeface="黑体" panose="02010609060101010101" pitchFamily="2" charset="-122"/>
                <a:cs typeface="Courier New" panose="02070309020205020404"/>
              </a:rPr>
              <a:t>]</a:t>
            </a:r>
            <a:r>
              <a:rPr kumimoji="0" lang="en-US" altLang="zh-CN" sz="2400" b="1" i="0" u="none" strike="noStrike" kern="100" cap="none" spc="0" normalizeH="0" baseline="0" noProof="0" dirty="0">
                <a:ln>
                  <a:noFill/>
                </a:ln>
                <a:solidFill>
                  <a:srgbClr val="FF0000"/>
                </a:solidFill>
                <a:effectLst/>
                <a:uLnTx/>
                <a:uFillTx/>
                <a:latin typeface="Times New Roman" panose="02020603050405020304"/>
                <a:ea typeface="宋体" panose="02010600030101010101" pitchFamily="2" charset="-122"/>
                <a:cs typeface="Courier New" panose="02070309020205020404"/>
              </a:rPr>
              <a:t> A</a:t>
            </a:r>
            <a:endParaRPr kumimoji="0" lang="zh-CN" altLang="zh-CN" sz="1050" b="0" i="0" u="none" strike="noStrike" kern="100" cap="none" spc="0" normalizeH="0" baseline="0" noProof="0" dirty="0">
              <a:ln>
                <a:noFill/>
              </a:ln>
              <a:solidFill>
                <a:srgbClr val="FF0000"/>
              </a:solidFill>
              <a:effectLst/>
              <a:uLnTx/>
              <a:uFillTx/>
              <a:latin typeface="宋体" panose="02010600030101010101" pitchFamily="2" charset="-122"/>
              <a:ea typeface="宋体" panose="02010600030101010101" pitchFamily="2" charset="-122"/>
              <a:cs typeface="Courier New" panose="02070309020205020404"/>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3490" name="矩形 1"/>
          <p:cNvSpPr>
            <a:spLocks noChangeArrowheads="1"/>
          </p:cNvSpPr>
          <p:nvPr/>
        </p:nvSpPr>
        <p:spPr bwMode="auto">
          <a:xfrm>
            <a:off x="2029460" y="95250"/>
            <a:ext cx="9039225"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just" defTabSz="914400" rtl="0" eaLnBrk="1" fontAlgn="base" latinLnBrk="0" hangingPunct="1">
              <a:lnSpc>
                <a:spcPct val="150000"/>
              </a:lnSpc>
              <a:spcBef>
                <a:spcPct val="0"/>
              </a:spcBef>
              <a:spcAft>
                <a:spcPts val="0"/>
              </a:spcAft>
              <a:buClrTx/>
              <a:buSzTx/>
              <a:buFontTx/>
              <a:buNone/>
              <a:tabLst>
                <a:tab pos="2610485" algn="l"/>
              </a:tabLst>
              <a:defRPr/>
            </a:pP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视角</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Courier New" panose="02070309020205020404"/>
              </a:rPr>
              <a:t>1</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　从主流价值观角度考查启蒙运动</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p:txBody>
      </p:sp>
      <p:pic>
        <p:nvPicPr>
          <p:cNvPr id="33795" name="Picture 3" descr="热考角度箭头"/>
          <p:cNvPicPr>
            <a:picLocks noChangeAspect="1"/>
          </p:cNvPicPr>
          <p:nvPr/>
        </p:nvPicPr>
        <p:blipFill>
          <a:blip r:embed="rId1">
            <a:clrChange>
              <a:clrFrom>
                <a:srgbClr val="FFFFFF"/>
              </a:clrFrom>
              <a:clrTo>
                <a:srgbClr val="FFFFFF">
                  <a:alpha val="0"/>
                </a:srgbClr>
              </a:clrTo>
            </a:clrChange>
          </a:blip>
          <a:stretch>
            <a:fillRect/>
          </a:stretch>
        </p:blipFill>
        <p:spPr>
          <a:xfrm>
            <a:off x="291148" y="347980"/>
            <a:ext cx="1738312" cy="392113"/>
          </a:xfrm>
          <a:prstGeom prst="rect">
            <a:avLst/>
          </a:prstGeom>
          <a:noFill/>
          <a:ln w="9525">
            <a:noFill/>
          </a:ln>
        </p:spPr>
      </p:pic>
      <p:sp>
        <p:nvSpPr>
          <p:cNvPr id="4" name="矩形 1"/>
          <p:cNvSpPr>
            <a:spLocks noChangeArrowheads="1"/>
          </p:cNvSpPr>
          <p:nvPr/>
        </p:nvSpPr>
        <p:spPr bwMode="auto">
          <a:xfrm>
            <a:off x="291465" y="954405"/>
            <a:ext cx="11547475" cy="40786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just" defTabSz="914400" rtl="0" eaLnBrk="1" fontAlgn="base" latinLnBrk="0" hangingPunct="1">
              <a:lnSpc>
                <a:spcPct val="120000"/>
              </a:lnSpc>
              <a:spcBef>
                <a:spcPct val="0"/>
              </a:spcBef>
              <a:spcAft>
                <a:spcPts val="0"/>
              </a:spcAft>
              <a:buClrTx/>
              <a:buSzTx/>
              <a:buFontTx/>
              <a:buNone/>
              <a:tabLst>
                <a:tab pos="2610485" algn="l"/>
              </a:tabLst>
              <a:defRPr/>
            </a:pP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史料　</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他们在经济领域中的主要口号是自由放任，国家对自然经济力量的自由发挥作用不得干涉。在宗教方面，伏尔泰说：</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如果在英国仅允许有一种宗教，政府很可能会变得专横</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但是，当有大量的宗教时，大家都能幸福地生活、和睦相处。</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在政治方面，卢梭主张</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把他们</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公民</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的个人意志融合成一个共同意志，同意接受这个共同意志的裁决作为最终的裁决</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行政权的受托人不是人民的主人，而是人民的办事员；他</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人民</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Courier New" panose="020703090202050204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能如心所愿地使他们掌权和把他们拉下台；对受托人来说，不存在契约的问题，只有服从。</a:t>
            </a:r>
            <a:r>
              <a:rPr kumimoji="0" lang="zh-CN"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endParaRPr kumimoji="0" lang="zh-CN"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endParaRPr>
          </a:p>
          <a:p>
            <a:pPr marL="0" marR="0" lvl="0" indent="0" algn="just" defTabSz="914400" rtl="0" eaLnBrk="1" fontAlgn="base" latinLnBrk="0" hangingPunct="1">
              <a:lnSpc>
                <a:spcPct val="120000"/>
              </a:lnSpc>
              <a:spcBef>
                <a:spcPct val="0"/>
              </a:spcBef>
              <a:spcAft>
                <a:spcPts val="0"/>
              </a:spcAft>
              <a:buClrTx/>
              <a:buSzTx/>
              <a:buFontTx/>
              <a:buNone/>
              <a:tabLst>
                <a:tab pos="2610485" algn="l"/>
              </a:tabLst>
              <a:defRPr/>
            </a:pPr>
            <a:r>
              <a:rPr lang="zh-CN" altLang="zh-CN" sz="2400" b="1" dirty="0">
                <a:latin typeface="Times New Roman" panose="02020603050405020304" pitchFamily="18" charset="0"/>
                <a:ea typeface="黑体" panose="02010609060101010101" pitchFamily="2" charset="-122"/>
                <a:sym typeface="+mn-ea"/>
              </a:rPr>
              <a:t>思考　根据史料，结合所学知识，指出欧洲启蒙运动在哪些方面对西方文明的传统信仰和价值观进行了重建。</a:t>
            </a:r>
            <a:endParaRPr kumimoji="0" lang="zh-CN" altLang="zh-CN" sz="240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p:txBody>
      </p:sp>
      <p:sp>
        <p:nvSpPr>
          <p:cNvPr id="64514" name="矩形 1"/>
          <p:cNvSpPr/>
          <p:nvPr/>
        </p:nvSpPr>
        <p:spPr>
          <a:xfrm>
            <a:off x="272098" y="4944428"/>
            <a:ext cx="11647487" cy="1383665"/>
          </a:xfrm>
          <a:prstGeom prst="rect">
            <a:avLst/>
          </a:prstGeom>
          <a:noFill/>
          <a:ln w="9525">
            <a:noFill/>
          </a:ln>
        </p:spPr>
        <p:txBody>
          <a:bodyPr>
            <a:spAutoFit/>
          </a:bodyPr>
          <a:p>
            <a:pPr algn="just" defTabSz="914400">
              <a:lnSpc>
                <a:spcPct val="150000"/>
              </a:lnSpc>
              <a:tabLst>
                <a:tab pos="2609850" algn="l"/>
              </a:tabLst>
            </a:pPr>
            <a:r>
              <a:rPr lang="zh-CN" altLang="zh-CN" sz="2800" b="1" dirty="0">
                <a:solidFill>
                  <a:srgbClr val="FF0000"/>
                </a:solidFill>
                <a:latin typeface="微软雅黑" panose="020B0503020204020204" pitchFamily="34" charset="-122"/>
                <a:ea typeface="微软雅黑" panose="020B0503020204020204" pitchFamily="34" charset="-122"/>
                <a:cs typeface="Times New Roman" panose="02020603050405020304" pitchFamily="18" charset="0"/>
              </a:rPr>
              <a:t>①批判专制主义、教权主义；②号召消灭专制王权、贵族特权和等级制度；③追求政治民主、权利平等和个人自由。【考查思想主张】</a:t>
            </a:r>
            <a:endParaRPr lang="zh-CN" altLang="zh-CN" sz="2800" b="1" dirty="0">
              <a:solidFill>
                <a:srgbClr val="FF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4514"/>
                                        </p:tgtEl>
                                        <p:attrNameLst>
                                          <p:attrName>style.visibility</p:attrName>
                                        </p:attrNameLst>
                                      </p:cBhvr>
                                      <p:to>
                                        <p:strVal val="visible"/>
                                      </p:to>
                                    </p:set>
                                    <p:anim calcmode="lin" valueType="num">
                                      <p:cBhvr additive="base">
                                        <p:cTn id="7" dur="500" fill="hold"/>
                                        <p:tgtEl>
                                          <p:spTgt spid="64514"/>
                                        </p:tgtEl>
                                        <p:attrNameLst>
                                          <p:attrName>ppt_x</p:attrName>
                                        </p:attrNameLst>
                                      </p:cBhvr>
                                      <p:tavLst>
                                        <p:tav tm="0">
                                          <p:val>
                                            <p:strVal val="#ppt_x"/>
                                          </p:val>
                                        </p:tav>
                                        <p:tav tm="100000">
                                          <p:val>
                                            <p:strVal val="#ppt_x"/>
                                          </p:val>
                                        </p:tav>
                                      </p:tavLst>
                                    </p:anim>
                                    <p:anim calcmode="lin" valueType="num">
                                      <p:cBhvr additive="base">
                                        <p:cTn id="8" dur="500" fill="hold"/>
                                        <p:tgtEl>
                                          <p:spTgt spid="645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51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5538" name="矩形 1"/>
          <p:cNvSpPr>
            <a:spLocks noChangeArrowheads="1"/>
          </p:cNvSpPr>
          <p:nvPr/>
        </p:nvSpPr>
        <p:spPr bwMode="auto">
          <a:xfrm>
            <a:off x="97790" y="125730"/>
            <a:ext cx="11647488"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eaLnBrk="1" fontAlgn="base" latinLnBrk="0" hangingPunct="1">
              <a:lnSpc>
                <a:spcPct val="150000"/>
              </a:lnSpc>
              <a:spcBef>
                <a:spcPct val="0"/>
              </a:spcBef>
              <a:spcAft>
                <a:spcPts val="0"/>
              </a:spcAft>
              <a:buClrTx/>
              <a:buSzTx/>
              <a:buFontTx/>
              <a:buNone/>
              <a:tabLst>
                <a:tab pos="2610485" algn="l"/>
              </a:tabLst>
              <a:defRPr/>
            </a:pP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视角</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Courier New" panose="02070309020205020404"/>
              </a:rPr>
              <a:t>2</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　从对比角度认识文艺复兴与启蒙运动</a:t>
            </a:r>
            <a:endParaRPr kumimoji="0" lang="zh-CN" altLang="zh-CN" sz="105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p:txBody>
      </p:sp>
      <p:sp>
        <p:nvSpPr>
          <p:cNvPr id="3" name="矩形 1"/>
          <p:cNvSpPr>
            <a:spLocks noChangeArrowheads="1"/>
          </p:cNvSpPr>
          <p:nvPr/>
        </p:nvSpPr>
        <p:spPr bwMode="auto">
          <a:xfrm>
            <a:off x="272098" y="822960"/>
            <a:ext cx="11647488" cy="33229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a:lnSpc>
                <a:spcPct val="125000"/>
              </a:lnSpc>
              <a:spcBef>
                <a:spcPct val="0"/>
              </a:spcBef>
              <a:spcAft>
                <a:spcPts val="0"/>
              </a:spcAft>
              <a:buClrTx/>
              <a:buSzTx/>
              <a:buFontTx/>
              <a:buNone/>
              <a:tabLst>
                <a:tab pos="2610485" algn="l"/>
              </a:tabLst>
              <a:defRPr/>
            </a:pP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史料　</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文艺复兴时期的人文主义作为对其所向往的人性的追求，摒弃了宗教教条，将价值取向由</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神</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转向</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人</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但它缺乏</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科学</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的基础，仍然无法摆脱</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神</a:t>
            </a:r>
            <a:r>
              <a:rPr kumimoji="0" lang="en-US" altLang="zh-CN" sz="2400" b="1"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的羁绊。</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Courier New" panose="02070309020205020404"/>
              </a:rPr>
              <a:t>18</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世纪的启蒙运动，以对科学知识的张扬，对思想自由和个性解放的鼓吹，在日后转化为一场旨在充分肯定人的根本价值、强调人的尊严的思想运动。</a:t>
            </a:r>
            <a:endParaRPr kumimoji="0" lang="zh-CN" altLang="zh-CN" sz="240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0" marR="0" lvl="0" indent="0" algn="r" defTabSz="914400" rtl="0">
              <a:lnSpc>
                <a:spcPct val="125000"/>
              </a:lnSpc>
              <a:spcBef>
                <a:spcPct val="0"/>
              </a:spcBef>
              <a:spcAft>
                <a:spcPts val="0"/>
              </a:spcAft>
              <a:buClrTx/>
              <a:buSzTx/>
              <a:buFontTx/>
              <a:buNone/>
              <a:tabLst>
                <a:tab pos="2610485" algn="l"/>
              </a:tabLst>
              <a:defRPr/>
            </a:pP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——2017·</a:t>
            </a:r>
            <a:r>
              <a:rPr kumimoji="0" lang="zh-CN"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Times New Roman" panose="02020603050405020304"/>
              </a:rPr>
              <a:t>江苏卷</a:t>
            </a:r>
            <a:r>
              <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rPr>
              <a:t>·23</a:t>
            </a:r>
            <a:endParaRPr kumimoji="0" lang="en-US" altLang="zh-CN" sz="2400" b="1" i="0" u="none" strike="noStrike" kern="100" cap="none" spc="0" normalizeH="0" baseline="0" noProof="0" dirty="0">
              <a:ln>
                <a:noFill/>
              </a:ln>
              <a:solidFill>
                <a:schemeClr val="tx1"/>
              </a:solidFill>
              <a:effectLst/>
              <a:uLnTx/>
              <a:uFillTx/>
              <a:latin typeface="Times New Roman" panose="02020603050405020304"/>
              <a:ea typeface="宋体" panose="02010600030101010101" pitchFamily="2" charset="-122"/>
              <a:cs typeface="Courier New" panose="02070309020205020404"/>
            </a:endParaRPr>
          </a:p>
          <a:p>
            <a:pPr marL="0" marR="0" lvl="0" indent="0" algn="l" defTabSz="914400" rtl="0">
              <a:lnSpc>
                <a:spcPct val="125000"/>
              </a:lnSpc>
              <a:spcBef>
                <a:spcPct val="0"/>
              </a:spcBef>
              <a:spcAft>
                <a:spcPts val="0"/>
              </a:spcAft>
              <a:buClrTx/>
              <a:buSzTx/>
              <a:buFontTx/>
              <a:buNone/>
              <a:tabLst>
                <a:tab pos="2610485" algn="l"/>
              </a:tabLst>
              <a:defRPr/>
            </a:pPr>
            <a:r>
              <a:rPr lang="zh-CN" altLang="zh-CN" sz="2400" b="1" dirty="0">
                <a:latin typeface="Times New Roman" panose="02020603050405020304" pitchFamily="18" charset="0"/>
                <a:ea typeface="黑体" panose="02010609060101010101" pitchFamily="2" charset="-122"/>
                <a:sym typeface="+mn-ea"/>
              </a:rPr>
              <a:t>思考　据史料，指出文艺复兴和启蒙运动时期人文主义的差异。结合所学知识，分析产生差异的原因。</a:t>
            </a:r>
            <a:endParaRPr kumimoji="0" lang="zh-CN" altLang="zh-CN" sz="240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p:txBody>
      </p:sp>
      <p:sp>
        <p:nvSpPr>
          <p:cNvPr id="67586" name="矩形 1"/>
          <p:cNvSpPr/>
          <p:nvPr/>
        </p:nvSpPr>
        <p:spPr>
          <a:xfrm>
            <a:off x="358458" y="4057333"/>
            <a:ext cx="11647487" cy="2306955"/>
          </a:xfrm>
          <a:prstGeom prst="rect">
            <a:avLst/>
          </a:prstGeom>
          <a:noFill/>
          <a:ln w="9525">
            <a:noFill/>
          </a:ln>
        </p:spPr>
        <p:txBody>
          <a:bodyPr>
            <a:spAutoFit/>
          </a:bodyPr>
          <a:p>
            <a:pPr algn="just" defTabSz="914400">
              <a:lnSpc>
                <a:spcPct val="150000"/>
              </a:lnSpc>
              <a:tabLst>
                <a:tab pos="2609850" algn="l"/>
              </a:tabLst>
            </a:pPr>
            <a:r>
              <a:rPr lang="zh-CN" altLang="zh-CN" sz="2400" b="1" dirty="0">
                <a:solidFill>
                  <a:srgbClr val="FF0000"/>
                </a:solidFill>
                <a:latin typeface="微软雅黑" panose="020B0503020204020204" pitchFamily="34" charset="-122"/>
                <a:ea typeface="微软雅黑" panose="020B0503020204020204" pitchFamily="34" charset="-122"/>
                <a:cs typeface="Times New Roman" panose="02020603050405020304" pitchFamily="18" charset="0"/>
              </a:rPr>
              <a:t>差异：文艺复兴：①强调人性；②未摆脱神学观。</a:t>
            </a:r>
            <a:endParaRPr lang="zh-CN" altLang="zh-CN" sz="2400" b="1" dirty="0">
              <a:solidFill>
                <a:srgbClr val="FF0000"/>
              </a:solidFill>
              <a:latin typeface="微软雅黑" panose="020B0503020204020204" pitchFamily="34" charset="-122"/>
              <a:ea typeface="微软雅黑" panose="020B0503020204020204" pitchFamily="34" charset="-122"/>
              <a:cs typeface="Times New Roman" panose="02020603050405020304" pitchFamily="18" charset="0"/>
            </a:endParaRPr>
          </a:p>
          <a:p>
            <a:pPr algn="just" defTabSz="914400">
              <a:lnSpc>
                <a:spcPct val="150000"/>
              </a:lnSpc>
              <a:tabLst>
                <a:tab pos="2609850" algn="l"/>
              </a:tabLst>
            </a:pPr>
            <a:r>
              <a:rPr lang="zh-CN" altLang="zh-CN" sz="2400" b="1" dirty="0">
                <a:solidFill>
                  <a:srgbClr val="FF0000"/>
                </a:solidFill>
                <a:latin typeface="微软雅黑" panose="020B0503020204020204" pitchFamily="34" charset="-122"/>
                <a:ea typeface="微软雅黑" panose="020B0503020204020204" pitchFamily="34" charset="-122"/>
                <a:cs typeface="Times New Roman" panose="02020603050405020304" pitchFamily="18" charset="0"/>
              </a:rPr>
              <a:t>          启蒙运动：①强调理性；②强调科学。</a:t>
            </a:r>
            <a:endParaRPr lang="zh-CN" altLang="zh-CN" sz="1000" dirty="0">
              <a:solidFill>
                <a:srgbClr val="FF0000"/>
              </a:solidFill>
              <a:latin typeface="微软雅黑" panose="020B0503020204020204" pitchFamily="34" charset="-122"/>
              <a:ea typeface="微软雅黑" panose="020B0503020204020204" pitchFamily="34" charset="-122"/>
              <a:cs typeface="Courier New" panose="02070309020205020404" pitchFamily="49" charset="0"/>
            </a:endParaRPr>
          </a:p>
          <a:p>
            <a:pPr algn="just" defTabSz="914400">
              <a:lnSpc>
                <a:spcPct val="150000"/>
              </a:lnSpc>
              <a:tabLst>
                <a:tab pos="2609850" algn="l"/>
              </a:tabLst>
            </a:pPr>
            <a:r>
              <a:rPr lang="zh-CN" altLang="zh-CN" sz="2400" b="1" dirty="0">
                <a:solidFill>
                  <a:srgbClr val="FF0000"/>
                </a:solidFill>
                <a:latin typeface="微软雅黑" panose="020B0503020204020204" pitchFamily="34" charset="-122"/>
                <a:ea typeface="微软雅黑" panose="020B0503020204020204" pitchFamily="34" charset="-122"/>
                <a:cs typeface="Times New Roman" panose="02020603050405020304" pitchFamily="18" charset="0"/>
              </a:rPr>
              <a:t>原因：【经济】资本主义的发展；【政治】资产阶级力量的壮大；</a:t>
            </a:r>
            <a:endParaRPr lang="zh-CN" altLang="zh-CN" sz="2400" b="1" dirty="0">
              <a:solidFill>
                <a:srgbClr val="FF0000"/>
              </a:solidFill>
              <a:latin typeface="微软雅黑" panose="020B0503020204020204" pitchFamily="34" charset="-122"/>
              <a:ea typeface="微软雅黑" panose="020B0503020204020204" pitchFamily="34" charset="-122"/>
              <a:cs typeface="Times New Roman" panose="02020603050405020304" pitchFamily="18" charset="0"/>
            </a:endParaRPr>
          </a:p>
          <a:p>
            <a:pPr algn="just" defTabSz="914400">
              <a:lnSpc>
                <a:spcPct val="150000"/>
              </a:lnSpc>
              <a:tabLst>
                <a:tab pos="2609850" algn="l"/>
              </a:tabLst>
            </a:pPr>
            <a:r>
              <a:rPr lang="zh-CN" altLang="zh-CN" sz="2400" b="1" dirty="0">
                <a:solidFill>
                  <a:srgbClr val="FF0000"/>
                </a:solidFill>
                <a:latin typeface="微软雅黑" panose="020B0503020204020204" pitchFamily="34" charset="-122"/>
                <a:ea typeface="微软雅黑" panose="020B0503020204020204" pitchFamily="34" charset="-122"/>
                <a:cs typeface="Times New Roman" panose="02020603050405020304" pitchFamily="18" charset="0"/>
              </a:rPr>
              <a:t>          【科学】自然科学的发展。</a:t>
            </a:r>
            <a:endParaRPr lang="zh-CN" altLang="zh-CN" sz="1000"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7586">
                                            <p:txEl>
                                              <p:pRg st="0" end="0"/>
                                            </p:txEl>
                                          </p:spTgt>
                                        </p:tgtEl>
                                        <p:attrNameLst>
                                          <p:attrName>style.visibility</p:attrName>
                                        </p:attrNameLst>
                                      </p:cBhvr>
                                      <p:to>
                                        <p:strVal val="visible"/>
                                      </p:to>
                                    </p:set>
                                    <p:anim calcmode="lin" valueType="num">
                                      <p:cBhvr additive="base">
                                        <p:cTn id="7" dur="500" fill="hold"/>
                                        <p:tgtEl>
                                          <p:spTgt spid="6758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758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7586">
                                            <p:txEl>
                                              <p:pRg st="1" end="1"/>
                                            </p:txEl>
                                          </p:spTgt>
                                        </p:tgtEl>
                                        <p:attrNameLst>
                                          <p:attrName>style.visibility</p:attrName>
                                        </p:attrNameLst>
                                      </p:cBhvr>
                                      <p:to>
                                        <p:strVal val="visible"/>
                                      </p:to>
                                    </p:set>
                                    <p:anim calcmode="lin" valueType="num">
                                      <p:cBhvr additive="base">
                                        <p:cTn id="13" dur="500" fill="hold"/>
                                        <p:tgtEl>
                                          <p:spTgt spid="6758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758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7586">
                                            <p:txEl>
                                              <p:pRg st="2" end="2"/>
                                            </p:txEl>
                                          </p:spTgt>
                                        </p:tgtEl>
                                        <p:attrNameLst>
                                          <p:attrName>style.visibility</p:attrName>
                                        </p:attrNameLst>
                                      </p:cBhvr>
                                      <p:to>
                                        <p:strVal val="visible"/>
                                      </p:to>
                                    </p:set>
                                    <p:anim calcmode="lin" valueType="num">
                                      <p:cBhvr additive="base">
                                        <p:cTn id="19" dur="500" fill="hold"/>
                                        <p:tgtEl>
                                          <p:spTgt spid="67586">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758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7586">
                                            <p:txEl>
                                              <p:pRg st="3" end="3"/>
                                            </p:txEl>
                                          </p:spTgt>
                                        </p:tgtEl>
                                        <p:attrNameLst>
                                          <p:attrName>style.visibility</p:attrName>
                                        </p:attrNameLst>
                                      </p:cBhvr>
                                      <p:to>
                                        <p:strVal val="visible"/>
                                      </p:to>
                                    </p:set>
                                    <p:anim calcmode="lin" valueType="num">
                                      <p:cBhvr additive="base">
                                        <p:cTn id="25" dur="500" fill="hold"/>
                                        <p:tgtEl>
                                          <p:spTgt spid="67586">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7586">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918210" y="502920"/>
            <a:ext cx="10657205" cy="5852160"/>
          </a:xfrm>
          <a:prstGeom prst="rect">
            <a:avLst/>
          </a:prstGeom>
        </p:spPr>
        <p:txBody>
          <a:bodyPr wrap="square">
            <a:spAutoFit/>
          </a:bodyPr>
          <a:lstStyle/>
          <a:p>
            <a:pPr algn="just">
              <a:lnSpc>
                <a:spcPct val="180000"/>
              </a:lnSpc>
              <a:spcAft>
                <a:spcPts val="0"/>
              </a:spcAft>
              <a:tabLst>
                <a:tab pos="2340610" algn="l"/>
              </a:tabLst>
            </a:pPr>
            <a:r>
              <a:rPr lang="en-US" altLang="zh-CN" sz="2600" kern="100" dirty="0">
                <a:latin typeface="Times New Roman" panose="02020603050405020304" pitchFamily="18" charset="0"/>
                <a:ea typeface="楷体_GB2312" pitchFamily="49" charset="-122"/>
                <a:cs typeface="Courier New" panose="02070309020205020404" pitchFamily="49" charset="0"/>
              </a:rPr>
              <a:t>(2018·</a:t>
            </a:r>
            <a:r>
              <a:rPr lang="zh-CN" altLang="zh-CN" sz="2600" kern="100" dirty="0">
                <a:latin typeface="Times New Roman" panose="02020603050405020304" pitchFamily="18" charset="0"/>
                <a:ea typeface="楷体_GB2312" pitchFamily="49" charset="-122"/>
                <a:cs typeface="Times New Roman" panose="02020603050405020304" pitchFamily="18" charset="0"/>
              </a:rPr>
              <a:t>课标全国</a:t>
            </a:r>
            <a:r>
              <a:rPr lang="zh-CN" altLang="zh-CN" sz="2600" kern="100" dirty="0">
                <a:latin typeface="宋体" panose="02010600030101010101" pitchFamily="2" charset="-122"/>
                <a:ea typeface="宋体" panose="02010600030101010101" pitchFamily="2" charset="-122"/>
                <a:cs typeface="宋体" panose="02010600030101010101" pitchFamily="2" charset="-122"/>
              </a:rPr>
              <a:t>Ⅲ</a:t>
            </a:r>
            <a:r>
              <a:rPr lang="zh-CN" altLang="zh-CN" sz="2600" kern="100" dirty="0">
                <a:latin typeface="Times New Roman" panose="02020603050405020304" pitchFamily="18" charset="0"/>
                <a:ea typeface="宋体" panose="02010600030101010101" pitchFamily="2" charset="-122"/>
                <a:cs typeface="Times New Roman" panose="02020603050405020304" pitchFamily="18" charset="0"/>
              </a:rPr>
              <a:t>，</a:t>
            </a:r>
            <a:r>
              <a:rPr lang="en-US" altLang="zh-CN" sz="2600" kern="100" dirty="0">
                <a:latin typeface="Times New Roman" panose="02020603050405020304" pitchFamily="18" charset="0"/>
                <a:ea typeface="宋体" panose="02010600030101010101" pitchFamily="2" charset="-122"/>
                <a:cs typeface="Courier New" panose="02070309020205020404" pitchFamily="49" charset="0"/>
              </a:rPr>
              <a:t>33</a:t>
            </a:r>
            <a:r>
              <a:rPr lang="en-US" altLang="zh-CN" sz="2600" kern="100" dirty="0">
                <a:latin typeface="Times New Roman" panose="02020603050405020304" pitchFamily="18" charset="0"/>
                <a:ea typeface="微软雅黑" panose="020B0503020204020204" pitchFamily="34" charset="-122"/>
                <a:cs typeface="Courier New" panose="02070309020205020404" pitchFamily="49" charset="0"/>
              </a:rPr>
              <a:t>)18</a:t>
            </a:r>
            <a:r>
              <a:rPr lang="zh-CN" altLang="zh-CN" sz="2600" kern="100" dirty="0">
                <a:latin typeface="Times New Roman" panose="02020603050405020304" pitchFamily="18" charset="0"/>
                <a:ea typeface="微软雅黑" panose="020B0503020204020204" pitchFamily="34" charset="-122"/>
                <a:cs typeface="Times New Roman" panose="02020603050405020304" pitchFamily="18" charset="0"/>
              </a:rPr>
              <a:t>世纪前半期的法国，先前往来于凡尔赛宫的思想家、文学家、戏剧家们，开始热衷于参加沙龙聚会，讨论的话题广泛，不再局限于传统的信仰和礼仪，思想极为活跃，上流社会不少人也乐于资助他们。这表明</a:t>
            </a:r>
            <a:r>
              <a:rPr lang="zh-CN" altLang="zh-CN" sz="2600" kern="100" dirty="0">
                <a:latin typeface="宋体" panose="02010600030101010101" pitchFamily="2" charset="-122"/>
                <a:ea typeface="Times New Roman" panose="02020603050405020304" pitchFamily="18" charset="0"/>
                <a:cs typeface="Courier New" panose="02070309020205020404" pitchFamily="49" charset="0"/>
              </a:rPr>
              <a:t> </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80000"/>
              </a:lnSpc>
              <a:spcAft>
                <a:spcPts val="0"/>
              </a:spcAft>
              <a:tabLst>
                <a:tab pos="2340610" algn="l"/>
              </a:tabLst>
            </a:pPr>
            <a:r>
              <a:rPr lang="en-US" altLang="zh-CN" sz="2600" kern="100" dirty="0">
                <a:latin typeface="Times New Roman" panose="02020603050405020304" pitchFamily="18" charset="0"/>
                <a:ea typeface="微软雅黑" panose="020B0503020204020204" pitchFamily="34" charset="-122"/>
                <a:cs typeface="Courier New" panose="02070309020205020404" pitchFamily="49" charset="0"/>
              </a:rPr>
              <a:t>A.</a:t>
            </a:r>
            <a:r>
              <a:rPr lang="zh-CN" altLang="zh-CN" sz="2600" kern="100" dirty="0">
                <a:latin typeface="Times New Roman" panose="02020603050405020304" pitchFamily="18" charset="0"/>
                <a:ea typeface="微软雅黑" panose="020B0503020204020204" pitchFamily="34" charset="-122"/>
                <a:cs typeface="Times New Roman" panose="02020603050405020304" pitchFamily="18" charset="0"/>
              </a:rPr>
              <a:t>启蒙思想逐渐流行</a:t>
            </a:r>
            <a:r>
              <a:rPr lang="en-US" altLang="zh-CN" sz="2600" kern="100" dirty="0">
                <a:latin typeface="Times New Roman" panose="02020603050405020304" pitchFamily="18" charset="0"/>
                <a:ea typeface="微软雅黑" panose="020B0503020204020204" pitchFamily="34" charset="-122"/>
                <a:cs typeface="Courier New" panose="02070309020205020404" pitchFamily="49" charset="0"/>
              </a:rPr>
              <a:t>  	                   </a:t>
            </a:r>
            <a:endParaRPr lang="en-US" altLang="zh-CN" sz="2600" kern="100" dirty="0">
              <a:latin typeface="Times New Roman" panose="02020603050405020304" pitchFamily="18" charset="0"/>
              <a:ea typeface="微软雅黑" panose="020B0503020204020204" pitchFamily="34" charset="-122"/>
              <a:cs typeface="Courier New" panose="02070309020205020404" pitchFamily="49" charset="0"/>
            </a:endParaRPr>
          </a:p>
          <a:p>
            <a:pPr algn="just">
              <a:lnSpc>
                <a:spcPct val="180000"/>
              </a:lnSpc>
              <a:spcAft>
                <a:spcPts val="0"/>
              </a:spcAft>
              <a:tabLst>
                <a:tab pos="2340610" algn="l"/>
              </a:tabLst>
            </a:pPr>
            <a:r>
              <a:rPr lang="en-US" altLang="zh-CN" sz="2600" kern="100" dirty="0">
                <a:latin typeface="Times New Roman" panose="02020603050405020304" pitchFamily="18" charset="0"/>
                <a:ea typeface="微软雅黑" panose="020B0503020204020204" pitchFamily="34" charset="-122"/>
                <a:cs typeface="Courier New" panose="02070309020205020404" pitchFamily="49" charset="0"/>
              </a:rPr>
              <a:t>B.</a:t>
            </a:r>
            <a:r>
              <a:rPr lang="zh-CN" altLang="zh-CN" sz="2600" kern="100" dirty="0">
                <a:latin typeface="Times New Roman" panose="02020603050405020304" pitchFamily="18" charset="0"/>
                <a:ea typeface="微软雅黑" panose="020B0503020204020204" pitchFamily="34" charset="-122"/>
                <a:cs typeface="Times New Roman" panose="02020603050405020304" pitchFamily="18" charset="0"/>
              </a:rPr>
              <a:t>宫廷文化普及到民间</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80000"/>
              </a:lnSpc>
              <a:spcAft>
                <a:spcPts val="0"/>
              </a:spcAft>
              <a:tabLst>
                <a:tab pos="2340610" algn="l"/>
              </a:tabLst>
            </a:pPr>
            <a:r>
              <a:rPr lang="en-US" altLang="zh-CN" sz="2600" kern="100" dirty="0">
                <a:latin typeface="Times New Roman" panose="02020603050405020304" pitchFamily="18" charset="0"/>
                <a:ea typeface="微软雅黑" panose="020B0503020204020204" pitchFamily="34" charset="-122"/>
                <a:cs typeface="Courier New" panose="02070309020205020404" pitchFamily="49" charset="0"/>
              </a:rPr>
              <a:t>C.</a:t>
            </a:r>
            <a:r>
              <a:rPr lang="zh-CN" altLang="zh-CN" sz="2600" kern="100" dirty="0">
                <a:latin typeface="Times New Roman" panose="02020603050405020304" pitchFamily="18" charset="0"/>
                <a:ea typeface="微软雅黑" panose="020B0503020204020204" pitchFamily="34" charset="-122"/>
                <a:cs typeface="Times New Roman" panose="02020603050405020304" pitchFamily="18" charset="0"/>
              </a:rPr>
              <a:t>专制王权已经衰落</a:t>
            </a:r>
            <a:r>
              <a:rPr lang="en-US" altLang="zh-CN" sz="2600" kern="100" dirty="0">
                <a:latin typeface="Times New Roman" panose="02020603050405020304" pitchFamily="18" charset="0"/>
                <a:ea typeface="微软雅黑" panose="020B0503020204020204" pitchFamily="34" charset="-122"/>
                <a:cs typeface="Courier New" panose="02070309020205020404" pitchFamily="49" charset="0"/>
              </a:rPr>
              <a:t>  	                  </a:t>
            </a:r>
            <a:endParaRPr lang="en-US" altLang="zh-CN" sz="2600" kern="100" dirty="0">
              <a:latin typeface="Times New Roman" panose="02020603050405020304" pitchFamily="18" charset="0"/>
              <a:ea typeface="微软雅黑" panose="020B0503020204020204" pitchFamily="34" charset="-122"/>
              <a:cs typeface="Courier New" panose="02070309020205020404" pitchFamily="49" charset="0"/>
            </a:endParaRPr>
          </a:p>
          <a:p>
            <a:pPr algn="just">
              <a:lnSpc>
                <a:spcPct val="180000"/>
              </a:lnSpc>
              <a:spcAft>
                <a:spcPts val="0"/>
              </a:spcAft>
              <a:tabLst>
                <a:tab pos="2340610" algn="l"/>
              </a:tabLst>
            </a:pPr>
            <a:r>
              <a:rPr lang="en-US" altLang="zh-CN" sz="2600" kern="100" dirty="0">
                <a:latin typeface="Times New Roman" panose="02020603050405020304" pitchFamily="18" charset="0"/>
                <a:ea typeface="微软雅黑" panose="020B0503020204020204" pitchFamily="34" charset="-122"/>
                <a:cs typeface="Courier New" panose="02070309020205020404" pitchFamily="49" charset="0"/>
              </a:rPr>
              <a:t> D.</a:t>
            </a:r>
            <a:r>
              <a:rPr lang="zh-CN" altLang="zh-CN" sz="2600" kern="100" dirty="0">
                <a:latin typeface="Times New Roman" panose="02020603050405020304" pitchFamily="18" charset="0"/>
                <a:ea typeface="微软雅黑" panose="020B0503020204020204" pitchFamily="34" charset="-122"/>
                <a:cs typeface="Times New Roman" panose="02020603050405020304" pitchFamily="18" charset="0"/>
              </a:rPr>
              <a:t>贵族与平民趋于平等</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6" name="TextBox 9"/>
          <p:cNvSpPr txBox="1"/>
          <p:nvPr/>
        </p:nvSpPr>
        <p:spPr>
          <a:xfrm>
            <a:off x="757123" y="3634348"/>
            <a:ext cx="755860" cy="78359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4" name="文本框 3"/>
          <p:cNvSpPr txBox="1"/>
          <p:nvPr/>
        </p:nvSpPr>
        <p:spPr>
          <a:xfrm>
            <a:off x="229235" y="-192405"/>
            <a:ext cx="5161280" cy="995680"/>
          </a:xfrm>
          <a:prstGeom prst="rect">
            <a:avLst/>
          </a:prstGeom>
          <a:noFill/>
        </p:spPr>
        <p:txBody>
          <a:bodyPr wrap="none" rtlCol="0" anchor="t">
            <a:spAutoFit/>
          </a:bodyPr>
          <a:p>
            <a:pPr lvl="0" algn="just">
              <a:lnSpc>
                <a:spcPct val="210000"/>
              </a:lnSpc>
            </a:pPr>
            <a:r>
              <a:rPr lang="en-US" altLang="zh-CN" sz="28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sym typeface="+mn-ea"/>
              </a:rPr>
              <a:t>【</a:t>
            </a:r>
            <a:r>
              <a:rPr lang="zh-CN" altLang="en-US" sz="2800" b="1" kern="100" dirty="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sym typeface="+mn-ea"/>
              </a:rPr>
              <a:t>命题视角</a:t>
            </a:r>
            <a:r>
              <a:rPr lang="en-US" altLang="zh-CN" sz="28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sym typeface="+mn-ea"/>
              </a:rPr>
              <a:t>】</a:t>
            </a:r>
            <a:r>
              <a:rPr lang="zh-CN" altLang="zh-CN" sz="28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sym typeface="+mn-ea"/>
              </a:rPr>
              <a:t>　</a:t>
            </a:r>
            <a:r>
              <a:rPr lang="zh-CN" altLang="en-US" sz="2800" b="1" kern="100" dirty="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sym typeface="+mn-ea"/>
              </a:rPr>
              <a:t>启蒙思想的传播</a:t>
            </a:r>
            <a:endParaRPr lang="zh-CN" altLang="en-US" sz="2800" b="1" kern="100" dirty="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sym typeface="+mn-ea"/>
            </a:endParaRPr>
          </a:p>
        </p:txBody>
      </p:sp>
      <p:sp>
        <p:nvSpPr>
          <p:cNvPr id="5" name="矩形 4"/>
          <p:cNvSpPr/>
          <p:nvPr/>
        </p:nvSpPr>
        <p:spPr>
          <a:xfrm>
            <a:off x="4295775" y="803275"/>
            <a:ext cx="3240405" cy="465455"/>
          </a:xfrm>
          <a:prstGeom prst="rect">
            <a:avLst/>
          </a:prstGeom>
          <a:noFill/>
          <a:ln w="28575" cmpd="sng">
            <a:solidFill>
              <a:srgbClr val="FF000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7" name="文本框 6"/>
          <p:cNvSpPr txBox="1"/>
          <p:nvPr/>
        </p:nvSpPr>
        <p:spPr>
          <a:xfrm>
            <a:off x="5390515" y="166370"/>
            <a:ext cx="4205605" cy="521970"/>
          </a:xfrm>
          <a:prstGeom prst="rect">
            <a:avLst/>
          </a:prstGeom>
          <a:noFill/>
        </p:spPr>
        <p:txBody>
          <a:bodyPr wrap="square" rtlCol="0">
            <a:spAutoFit/>
          </a:bodyPr>
          <a:p>
            <a:r>
              <a:rPr lang="zh-CN" altLang="zh-CN" sz="2800" kern="100" dirty="0">
                <a:solidFill>
                  <a:srgbClr val="FF0000"/>
                </a:solidFill>
                <a:latin typeface="微软雅黑" panose="020B0503020204020204" pitchFamily="34" charset="-122"/>
                <a:ea typeface="微软雅黑" panose="020B0503020204020204" pitchFamily="34" charset="-122"/>
                <a:cs typeface="Times New Roman" panose="02020603050405020304" pitchFamily="18" charset="0"/>
                <a:sym typeface="+mn-ea"/>
              </a:rPr>
              <a:t>封建社会末期</a:t>
            </a:r>
            <a:endParaRPr lang="zh-CN" altLang="zh-CN" sz="2800" kern="100" dirty="0">
              <a:solidFill>
                <a:srgbClr val="FF0000"/>
              </a:solidFill>
              <a:latin typeface="微软雅黑" panose="020B0503020204020204" pitchFamily="34" charset="-122"/>
              <a:ea typeface="微软雅黑" panose="020B0503020204020204" pitchFamily="34" charset="-122"/>
              <a:cs typeface="Times New Roman" panose="02020603050405020304" pitchFamily="18" charset="0"/>
              <a:sym typeface="+mn-ea"/>
            </a:endParaRPr>
          </a:p>
        </p:txBody>
      </p:sp>
      <p:sp>
        <p:nvSpPr>
          <p:cNvPr id="8" name="矩形 7"/>
          <p:cNvSpPr/>
          <p:nvPr/>
        </p:nvSpPr>
        <p:spPr>
          <a:xfrm>
            <a:off x="918210" y="2176780"/>
            <a:ext cx="6814185" cy="465455"/>
          </a:xfrm>
          <a:prstGeom prst="rect">
            <a:avLst/>
          </a:prstGeom>
          <a:noFill/>
          <a:ln w="28575" cmpd="sng">
            <a:solidFill>
              <a:srgbClr val="FF000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9" name="文本框 8"/>
          <p:cNvSpPr txBox="1"/>
          <p:nvPr/>
        </p:nvSpPr>
        <p:spPr>
          <a:xfrm>
            <a:off x="3992880" y="2753995"/>
            <a:ext cx="3542665" cy="953135"/>
          </a:xfrm>
          <a:prstGeom prst="rect">
            <a:avLst/>
          </a:prstGeom>
          <a:noFill/>
        </p:spPr>
        <p:txBody>
          <a:bodyPr wrap="square" rtlCol="0">
            <a:spAutoFit/>
          </a:bodyPr>
          <a:p>
            <a:pPr lvl="0" algn="l">
              <a:buClrTx/>
              <a:buSzTx/>
              <a:buFontTx/>
            </a:pPr>
            <a:r>
              <a:rPr lang="zh-CN" altLang="zh-CN" sz="2800" kern="100" dirty="0">
                <a:solidFill>
                  <a:srgbClr val="FF0000"/>
                </a:solidFill>
                <a:latin typeface="微软雅黑" panose="020B0503020204020204" pitchFamily="34" charset="-122"/>
                <a:ea typeface="微软雅黑" panose="020B0503020204020204" pitchFamily="34" charset="-122"/>
                <a:cs typeface="Times New Roman" panose="02020603050405020304" pitchFamily="18" charset="0"/>
                <a:sym typeface="+mn-ea"/>
              </a:rPr>
              <a:t>宣扬思想和言论自由</a:t>
            </a:r>
            <a:endParaRPr lang="zh-CN" altLang="zh-CN" sz="2800" kern="100" dirty="0">
              <a:solidFill>
                <a:srgbClr val="FF0000"/>
              </a:solidFill>
              <a:latin typeface="微软雅黑" panose="020B0503020204020204" pitchFamily="34" charset="-122"/>
              <a:ea typeface="微软雅黑" panose="020B0503020204020204" pitchFamily="34" charset="-122"/>
              <a:cs typeface="Times New Roman" panose="02020603050405020304" pitchFamily="18" charset="0"/>
              <a:sym typeface="+mn-ea"/>
            </a:endParaRPr>
          </a:p>
          <a:p>
            <a:pPr lvl="0" algn="l">
              <a:buClrTx/>
              <a:buSzTx/>
              <a:buFontTx/>
            </a:pPr>
            <a:r>
              <a:rPr lang="zh-CN" altLang="zh-CN" sz="2800" kern="100" dirty="0">
                <a:solidFill>
                  <a:srgbClr val="FF0000"/>
                </a:solidFill>
                <a:latin typeface="微软雅黑" panose="020B0503020204020204" pitchFamily="34" charset="-122"/>
                <a:ea typeface="微软雅黑" panose="020B0503020204020204" pitchFamily="34" charset="-122"/>
                <a:cs typeface="Times New Roman" panose="02020603050405020304" pitchFamily="18" charset="0"/>
                <a:sym typeface="+mn-ea"/>
              </a:rPr>
              <a:t>启蒙思想得到传播</a:t>
            </a:r>
            <a:endParaRPr lang="zh-CN" altLang="zh-CN" sz="2800" kern="100" dirty="0">
              <a:solidFill>
                <a:srgbClr val="FF0000"/>
              </a:solidFill>
              <a:latin typeface="微软雅黑" panose="020B0503020204020204" pitchFamily="34" charset="-122"/>
              <a:ea typeface="微软雅黑" panose="020B0503020204020204" pitchFamily="34" charset="-122"/>
              <a:cs typeface="Times New Roman" panose="02020603050405020304" pitchFamily="18" charset="0"/>
              <a:sym typeface="+mn-ea"/>
            </a:endParaRPr>
          </a:p>
        </p:txBody>
      </p:sp>
      <p:sp>
        <p:nvSpPr>
          <p:cNvPr id="10" name="矩形 9"/>
          <p:cNvSpPr/>
          <p:nvPr/>
        </p:nvSpPr>
        <p:spPr>
          <a:xfrm>
            <a:off x="7962900" y="2176780"/>
            <a:ext cx="1633220" cy="465455"/>
          </a:xfrm>
          <a:prstGeom prst="rect">
            <a:avLst/>
          </a:prstGeom>
          <a:noFill/>
          <a:ln w="28575" cmpd="sng">
            <a:solidFill>
              <a:srgbClr val="FF000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1" name="文本框 10"/>
          <p:cNvSpPr txBox="1"/>
          <p:nvPr/>
        </p:nvSpPr>
        <p:spPr>
          <a:xfrm>
            <a:off x="7860665" y="2753995"/>
            <a:ext cx="4205605" cy="953135"/>
          </a:xfrm>
          <a:prstGeom prst="rect">
            <a:avLst/>
          </a:prstGeom>
          <a:noFill/>
        </p:spPr>
        <p:txBody>
          <a:bodyPr wrap="square" rtlCol="0">
            <a:spAutoFit/>
          </a:bodyPr>
          <a:p>
            <a:pPr lvl="0" algn="l">
              <a:buClrTx/>
              <a:buSzTx/>
              <a:buFontTx/>
            </a:pPr>
            <a:r>
              <a:rPr lang="zh-CN" altLang="zh-CN" sz="2800" kern="100" dirty="0">
                <a:solidFill>
                  <a:srgbClr val="FF0000"/>
                </a:solidFill>
                <a:latin typeface="微软雅黑" panose="020B0503020204020204" pitchFamily="34" charset="-122"/>
                <a:ea typeface="微软雅黑" panose="020B0503020204020204" pitchFamily="34" charset="-122"/>
                <a:cs typeface="Times New Roman" panose="02020603050405020304" pitchFamily="18" charset="0"/>
                <a:sym typeface="+mn-ea"/>
              </a:rPr>
              <a:t>启蒙思想的听众扩展到统治阶级</a:t>
            </a:r>
            <a:endParaRPr lang="zh-CN" altLang="zh-CN" sz="2800" kern="100" dirty="0">
              <a:solidFill>
                <a:srgbClr val="FF0000"/>
              </a:solidFill>
              <a:latin typeface="微软雅黑" panose="020B0503020204020204" pitchFamily="34" charset="-122"/>
              <a:ea typeface="微软雅黑" panose="020B0503020204020204" pitchFamily="34" charset="-122"/>
              <a:cs typeface="Times New Roman" panose="02020603050405020304" pitchFamily="18" charset="0"/>
              <a:sym typeface="+mn-ea"/>
            </a:endParaRPr>
          </a:p>
        </p:txBody>
      </p:sp>
      <p:sp>
        <p:nvSpPr>
          <p:cNvPr id="13" name="文本框 12"/>
          <p:cNvSpPr txBox="1"/>
          <p:nvPr/>
        </p:nvSpPr>
        <p:spPr>
          <a:xfrm>
            <a:off x="4721225" y="4264025"/>
            <a:ext cx="6955155" cy="521970"/>
          </a:xfrm>
          <a:prstGeom prst="rect">
            <a:avLst/>
          </a:prstGeom>
          <a:noFill/>
        </p:spPr>
        <p:txBody>
          <a:bodyPr wrap="square" rtlCol="0">
            <a:spAutoFit/>
          </a:bodyPr>
          <a:p>
            <a:pPr lvl="0" algn="l">
              <a:buClrTx/>
              <a:buSzTx/>
              <a:buFontTx/>
            </a:pPr>
            <a:r>
              <a:rPr lang="zh-CN" altLang="zh-CN" sz="2800" kern="100" dirty="0">
                <a:solidFill>
                  <a:srgbClr val="FF0000"/>
                </a:solidFill>
                <a:latin typeface="微软雅黑" panose="020B0503020204020204" pitchFamily="34" charset="-122"/>
                <a:ea typeface="微软雅黑" panose="020B0503020204020204" pitchFamily="34" charset="-122"/>
                <a:cs typeface="Times New Roman" panose="02020603050405020304" pitchFamily="18" charset="0"/>
                <a:sym typeface="+mn-ea"/>
              </a:rPr>
              <a:t>没有体现</a:t>
            </a:r>
            <a:endParaRPr lang="zh-CN" altLang="zh-CN" sz="2800" kern="100" dirty="0">
              <a:solidFill>
                <a:srgbClr val="FF0000"/>
              </a:solidFill>
              <a:latin typeface="微软雅黑" panose="020B0503020204020204" pitchFamily="34" charset="-122"/>
              <a:ea typeface="微软雅黑" panose="020B0503020204020204" pitchFamily="34" charset="-122"/>
              <a:cs typeface="Times New Roman" panose="02020603050405020304" pitchFamily="18" charset="0"/>
              <a:sym typeface="+mn-ea"/>
            </a:endParaRPr>
          </a:p>
        </p:txBody>
      </p:sp>
      <p:sp>
        <p:nvSpPr>
          <p:cNvPr id="14" name="文本框 13"/>
          <p:cNvSpPr txBox="1"/>
          <p:nvPr/>
        </p:nvSpPr>
        <p:spPr>
          <a:xfrm>
            <a:off x="4145280" y="4909820"/>
            <a:ext cx="7818755" cy="953135"/>
          </a:xfrm>
          <a:prstGeom prst="rect">
            <a:avLst/>
          </a:prstGeom>
          <a:noFill/>
        </p:spPr>
        <p:txBody>
          <a:bodyPr wrap="square" rtlCol="0">
            <a:spAutoFit/>
          </a:bodyPr>
          <a:p>
            <a:pPr lvl="0" algn="l">
              <a:buClrTx/>
              <a:buSzTx/>
              <a:buFontTx/>
            </a:pPr>
            <a:r>
              <a:rPr lang="zh-CN" altLang="zh-CN" sz="2800" kern="100" dirty="0">
                <a:solidFill>
                  <a:srgbClr val="FF0000"/>
                </a:solidFill>
                <a:latin typeface="微软雅黑" panose="020B0503020204020204" pitchFamily="34" charset="-122"/>
                <a:ea typeface="微软雅黑" panose="020B0503020204020204" pitchFamily="34" charset="-122"/>
                <a:cs typeface="Times New Roman" panose="02020603050405020304" pitchFamily="18" charset="0"/>
                <a:sym typeface="+mn-ea"/>
              </a:rPr>
              <a:t>18世纪前半期的法国是欧洲大陆典型的封建君主专制国家。</a:t>
            </a:r>
            <a:endParaRPr lang="zh-CN" altLang="zh-CN" sz="2800" kern="100" dirty="0">
              <a:solidFill>
                <a:srgbClr val="FF0000"/>
              </a:solidFill>
              <a:latin typeface="微软雅黑" panose="020B0503020204020204" pitchFamily="34" charset="-122"/>
              <a:ea typeface="微软雅黑" panose="020B0503020204020204" pitchFamily="34" charset="-122"/>
              <a:cs typeface="Times New Roman" panose="02020603050405020304" pitchFamily="18" charset="0"/>
              <a:sym typeface="+mn-ea"/>
            </a:endParaRPr>
          </a:p>
        </p:txBody>
      </p:sp>
      <p:sp>
        <p:nvSpPr>
          <p:cNvPr id="15" name="文本框 14"/>
          <p:cNvSpPr txBox="1"/>
          <p:nvPr/>
        </p:nvSpPr>
        <p:spPr>
          <a:xfrm>
            <a:off x="4373245" y="5862955"/>
            <a:ext cx="7818755" cy="521970"/>
          </a:xfrm>
          <a:prstGeom prst="rect">
            <a:avLst/>
          </a:prstGeom>
          <a:noFill/>
        </p:spPr>
        <p:txBody>
          <a:bodyPr wrap="square" rtlCol="0">
            <a:spAutoFit/>
          </a:bodyPr>
          <a:p>
            <a:pPr lvl="0" algn="l">
              <a:buClrTx/>
              <a:buSzTx/>
              <a:buFontTx/>
            </a:pPr>
            <a:r>
              <a:rPr lang="zh-CN" altLang="zh-CN" sz="2800" kern="100" dirty="0">
                <a:solidFill>
                  <a:srgbClr val="FF0000"/>
                </a:solidFill>
                <a:latin typeface="微软雅黑" panose="020B0503020204020204" pitchFamily="34" charset="-122"/>
                <a:ea typeface="微软雅黑" panose="020B0503020204020204" pitchFamily="34" charset="-122"/>
                <a:cs typeface="Times New Roman" panose="02020603050405020304" pitchFamily="18" charset="0"/>
                <a:sym typeface="+mn-ea"/>
              </a:rPr>
              <a:t>没有体现</a:t>
            </a:r>
            <a:endParaRPr lang="zh-CN" altLang="zh-CN" sz="2800" kern="100" dirty="0">
              <a:solidFill>
                <a:srgbClr val="FF0000"/>
              </a:solidFill>
              <a:latin typeface="微软雅黑" panose="020B0503020204020204" pitchFamily="34" charset="-122"/>
              <a:ea typeface="微软雅黑" panose="020B0503020204020204" pitchFamily="34" charset="-122"/>
              <a:cs typeface="Times New Roman" panose="02020603050405020304" pitchFamily="18" charset="0"/>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fill="hold"/>
                                        <p:tgtEl>
                                          <p:spTgt spid="8"/>
                                        </p:tgtEl>
                                        <p:attrNameLst>
                                          <p:attrName>ppt_x</p:attrName>
                                        </p:attrNameLst>
                                      </p:cBhvr>
                                      <p:tavLst>
                                        <p:tav tm="0">
                                          <p:val>
                                            <p:strVal val="#ppt_x"/>
                                          </p:val>
                                        </p:tav>
                                        <p:tav tm="100000">
                                          <p:val>
                                            <p:strVal val="#ppt_x"/>
                                          </p:val>
                                        </p:tav>
                                      </p:tavLst>
                                    </p:anim>
                                    <p:anim calcmode="lin" valueType="num">
                                      <p:cBhvr additive="base">
                                        <p:cTn id="2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500" fill="hold"/>
                                        <p:tgtEl>
                                          <p:spTgt spid="9"/>
                                        </p:tgtEl>
                                        <p:attrNameLst>
                                          <p:attrName>ppt_x</p:attrName>
                                        </p:attrNameLst>
                                      </p:cBhvr>
                                      <p:tavLst>
                                        <p:tav tm="0">
                                          <p:val>
                                            <p:strVal val="#ppt_x"/>
                                          </p:val>
                                        </p:tav>
                                        <p:tav tm="100000">
                                          <p:val>
                                            <p:strVal val="#ppt_x"/>
                                          </p:val>
                                        </p:tav>
                                      </p:tavLst>
                                    </p:anim>
                                    <p:anim calcmode="lin" valueType="num">
                                      <p:cBhvr additive="base">
                                        <p:cTn id="3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additive="base">
                                        <p:cTn id="36" dur="500" fill="hold"/>
                                        <p:tgtEl>
                                          <p:spTgt spid="10"/>
                                        </p:tgtEl>
                                        <p:attrNameLst>
                                          <p:attrName>ppt_x</p:attrName>
                                        </p:attrNameLst>
                                      </p:cBhvr>
                                      <p:tavLst>
                                        <p:tav tm="0">
                                          <p:val>
                                            <p:strVal val="#ppt_x"/>
                                          </p:val>
                                        </p:tav>
                                        <p:tav tm="100000">
                                          <p:val>
                                            <p:strVal val="#ppt_x"/>
                                          </p:val>
                                        </p:tav>
                                      </p:tavLst>
                                    </p:anim>
                                    <p:anim calcmode="lin" valueType="num">
                                      <p:cBhvr additive="base">
                                        <p:cTn id="37"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500" fill="hold"/>
                                        <p:tgtEl>
                                          <p:spTgt spid="11"/>
                                        </p:tgtEl>
                                        <p:attrNameLst>
                                          <p:attrName>ppt_x</p:attrName>
                                        </p:attrNameLst>
                                      </p:cBhvr>
                                      <p:tavLst>
                                        <p:tav tm="0">
                                          <p:val>
                                            <p:strVal val="#ppt_x"/>
                                          </p:val>
                                        </p:tav>
                                        <p:tav tm="100000">
                                          <p:val>
                                            <p:strVal val="#ppt_x"/>
                                          </p:val>
                                        </p:tav>
                                      </p:tavLst>
                                    </p:anim>
                                    <p:anim calcmode="lin" valueType="num">
                                      <p:cBhvr additive="base">
                                        <p:cTn id="4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grpId="0" nodeType="clickEffect">
                                  <p:stCondLst>
                                    <p:cond delay="0"/>
                                  </p:stCondLst>
                                  <p:childTnLst>
                                    <p:set>
                                      <p:cBhvr>
                                        <p:cTn id="47" dur="1" fill="hold">
                                          <p:stCondLst>
                                            <p:cond delay="0"/>
                                          </p:stCondLst>
                                        </p:cTn>
                                        <p:tgtEl>
                                          <p:spTgt spid="13"/>
                                        </p:tgtEl>
                                        <p:attrNameLst>
                                          <p:attrName>style.visibility</p:attrName>
                                        </p:attrNameLst>
                                      </p:cBhvr>
                                      <p:to>
                                        <p:strVal val="visible"/>
                                      </p:to>
                                    </p:set>
                                    <p:anim calcmode="lin" valueType="num">
                                      <p:cBhvr additive="base">
                                        <p:cTn id="48" dur="500" fill="hold"/>
                                        <p:tgtEl>
                                          <p:spTgt spid="13"/>
                                        </p:tgtEl>
                                        <p:attrNameLst>
                                          <p:attrName>ppt_x</p:attrName>
                                        </p:attrNameLst>
                                      </p:cBhvr>
                                      <p:tavLst>
                                        <p:tav tm="0">
                                          <p:val>
                                            <p:strVal val="#ppt_x"/>
                                          </p:val>
                                        </p:tav>
                                        <p:tav tm="100000">
                                          <p:val>
                                            <p:strVal val="#ppt_x"/>
                                          </p:val>
                                        </p:tav>
                                      </p:tavLst>
                                    </p:anim>
                                    <p:anim calcmode="lin" valueType="num">
                                      <p:cBhvr additive="base">
                                        <p:cTn id="49"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2" presetClass="entr" presetSubtype="4" fill="hold" grpId="0" nodeType="click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500" fill="hold"/>
                                        <p:tgtEl>
                                          <p:spTgt spid="14"/>
                                        </p:tgtEl>
                                        <p:attrNameLst>
                                          <p:attrName>ppt_x</p:attrName>
                                        </p:attrNameLst>
                                      </p:cBhvr>
                                      <p:tavLst>
                                        <p:tav tm="0">
                                          <p:val>
                                            <p:strVal val="#ppt_x"/>
                                          </p:val>
                                        </p:tav>
                                        <p:tav tm="100000">
                                          <p:val>
                                            <p:strVal val="#ppt_x"/>
                                          </p:val>
                                        </p:tav>
                                      </p:tavLst>
                                    </p:anim>
                                    <p:anim calcmode="lin" valueType="num">
                                      <p:cBhvr additive="base">
                                        <p:cTn id="55"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2" presetClass="entr" presetSubtype="4" fill="hold" grpId="0" nodeType="clickEffect">
                                  <p:stCondLst>
                                    <p:cond delay="0"/>
                                  </p:stCondLst>
                                  <p:childTnLst>
                                    <p:set>
                                      <p:cBhvr>
                                        <p:cTn id="59" dur="1" fill="hold">
                                          <p:stCondLst>
                                            <p:cond delay="0"/>
                                          </p:stCondLst>
                                        </p:cTn>
                                        <p:tgtEl>
                                          <p:spTgt spid="15"/>
                                        </p:tgtEl>
                                        <p:attrNameLst>
                                          <p:attrName>style.visibility</p:attrName>
                                        </p:attrNameLst>
                                      </p:cBhvr>
                                      <p:to>
                                        <p:strVal val="visible"/>
                                      </p:to>
                                    </p:set>
                                    <p:anim calcmode="lin" valueType="num">
                                      <p:cBhvr additive="base">
                                        <p:cTn id="60" dur="500" fill="hold"/>
                                        <p:tgtEl>
                                          <p:spTgt spid="15"/>
                                        </p:tgtEl>
                                        <p:attrNameLst>
                                          <p:attrName>ppt_x</p:attrName>
                                        </p:attrNameLst>
                                      </p:cBhvr>
                                      <p:tavLst>
                                        <p:tav tm="0">
                                          <p:val>
                                            <p:strVal val="#ppt_x"/>
                                          </p:val>
                                        </p:tav>
                                        <p:tav tm="100000">
                                          <p:val>
                                            <p:strVal val="#ppt_x"/>
                                          </p:val>
                                        </p:tav>
                                      </p:tavLst>
                                    </p:anim>
                                    <p:anim calcmode="lin" valueType="num">
                                      <p:cBhvr additive="base">
                                        <p:cTn id="61"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5" grpId="0" animBg="1"/>
      <p:bldP spid="7" grpId="0"/>
      <p:bldP spid="8" grpId="0" animBg="1"/>
      <p:bldP spid="9" grpId="0"/>
      <p:bldP spid="10" grpId="0" animBg="1"/>
      <p:bldP spid="11" grpId="0"/>
      <p:bldP spid="13" grpId="0"/>
      <p:bldP spid="14" grpId="0"/>
      <p:bldP spid="1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1682" name="矩形 1"/>
          <p:cNvSpPr>
            <a:spLocks noChangeArrowheads="1"/>
          </p:cNvSpPr>
          <p:nvPr/>
        </p:nvSpPr>
        <p:spPr bwMode="auto">
          <a:xfrm>
            <a:off x="443230" y="1645285"/>
            <a:ext cx="10944860" cy="4569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612140" algn="just" defTabSz="914400" rtl="0" eaLnBrk="1" fontAlgn="base" latinLnBrk="0" hangingPunct="1">
              <a:lnSpc>
                <a:spcPct val="130000"/>
              </a:lnSpc>
              <a:spcBef>
                <a:spcPct val="0"/>
              </a:spcBef>
              <a:spcAft>
                <a:spcPts val="0"/>
              </a:spcAft>
              <a:buClrTx/>
              <a:buSzTx/>
              <a:buFontTx/>
              <a:buNone/>
              <a:tabLst>
                <a:tab pos="2610485" algn="l"/>
              </a:tabLst>
              <a:defRPr/>
            </a:pPr>
            <a:r>
              <a:rPr kumimoji="0" lang="zh-CN" altLang="zh-CN" sz="28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史论</a:t>
            </a:r>
            <a:r>
              <a:rPr kumimoji="0" lang="en-US" altLang="zh-CN" sz="28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Courier New" panose="02070309020205020404"/>
              </a:rPr>
              <a:t>1</a:t>
            </a:r>
            <a:r>
              <a:rPr kumimoji="0" lang="zh-CN" altLang="zh-CN" sz="28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　启蒙运动的突出特点</a:t>
            </a:r>
            <a:endParaRPr kumimoji="0" lang="zh-CN" altLang="zh-CN" sz="120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0" marR="0" lvl="0" indent="612140" algn="just" defTabSz="914400" rtl="0" eaLnBrk="1" fontAlgn="base" latinLnBrk="0" hangingPunct="1">
              <a:lnSpc>
                <a:spcPct val="130000"/>
              </a:lnSpc>
              <a:spcBef>
                <a:spcPct val="0"/>
              </a:spcBef>
              <a:spcAft>
                <a:spcPts val="0"/>
              </a:spcAft>
              <a:buClrTx/>
              <a:buSzTx/>
              <a:buFontTx/>
              <a:buNone/>
              <a:tabLst>
                <a:tab pos="2610485" algn="l"/>
              </a:tabLst>
              <a:defRPr/>
            </a:pPr>
            <a:r>
              <a:rPr kumimoji="0" lang="en-US" altLang="zh-CN" sz="2800" b="1" i="0" u="none" strike="noStrike" kern="100" cap="none" spc="0" normalizeH="0" baseline="0" noProof="0" dirty="0">
                <a:ln>
                  <a:noFill/>
                </a:ln>
                <a:solidFill>
                  <a:schemeClr val="tx1"/>
                </a:solidFill>
                <a:effectLst/>
                <a:uLnTx/>
                <a:uFillTx/>
                <a:latin typeface="Times New Roman" panose="02020603050405020304"/>
                <a:ea typeface="楷体_GB2312"/>
                <a:cs typeface="Courier New" panose="02070309020205020404"/>
              </a:rPr>
              <a:t>(1)</a:t>
            </a:r>
            <a:r>
              <a:rPr kumimoji="0" lang="zh-CN" altLang="zh-CN" sz="28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从批判对象看，矛头指向</a:t>
            </a:r>
            <a:r>
              <a:rPr kumimoji="0" lang="zh-CN" altLang="zh-CN" sz="2800" b="1" i="0" u="none" strike="noStrike" kern="100" cap="none" spc="0" normalizeH="0" baseline="0" noProof="0" dirty="0">
                <a:ln>
                  <a:noFill/>
                </a:ln>
                <a:solidFill>
                  <a:srgbClr val="FF0000"/>
                </a:solidFill>
                <a:effectLst/>
                <a:uLnTx/>
                <a:uFillTx/>
                <a:latin typeface="Times New Roman" panose="02020603050405020304"/>
                <a:ea typeface="楷体_GB2312"/>
                <a:cs typeface="Times New Roman" panose="02020603050405020304"/>
              </a:rPr>
              <a:t>专制主义、教权主义</a:t>
            </a:r>
            <a:r>
              <a:rPr kumimoji="0" lang="zh-CN" altLang="zh-CN" sz="28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a:t>
            </a:r>
            <a:endParaRPr kumimoji="0" lang="zh-CN" altLang="zh-CN" sz="120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0" marR="0" lvl="0" indent="612140" algn="just" defTabSz="914400" rtl="0" eaLnBrk="1" fontAlgn="base" latinLnBrk="0" hangingPunct="1">
              <a:lnSpc>
                <a:spcPct val="130000"/>
              </a:lnSpc>
              <a:spcBef>
                <a:spcPct val="0"/>
              </a:spcBef>
              <a:spcAft>
                <a:spcPts val="0"/>
              </a:spcAft>
              <a:buClrTx/>
              <a:buSzTx/>
              <a:buFontTx/>
              <a:buNone/>
              <a:tabLst>
                <a:tab pos="2610485" algn="l"/>
              </a:tabLst>
              <a:defRPr/>
            </a:pPr>
            <a:r>
              <a:rPr kumimoji="0" lang="en-US" altLang="zh-CN" sz="2800" b="1" i="0" u="none" strike="noStrike" kern="100" cap="none" spc="0" normalizeH="0" baseline="0" noProof="0" dirty="0">
                <a:ln>
                  <a:noFill/>
                </a:ln>
                <a:solidFill>
                  <a:schemeClr val="tx1"/>
                </a:solidFill>
                <a:effectLst/>
                <a:uLnTx/>
                <a:uFillTx/>
                <a:latin typeface="Times New Roman" panose="02020603050405020304"/>
                <a:ea typeface="楷体_GB2312"/>
                <a:cs typeface="Courier New" panose="02070309020205020404"/>
              </a:rPr>
              <a:t>(2)</a:t>
            </a:r>
            <a:r>
              <a:rPr kumimoji="0" lang="zh-CN" altLang="zh-CN" sz="28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从批判方式看，摆脱了宗教的束缚，对</a:t>
            </a:r>
            <a:r>
              <a:rPr kumimoji="0" lang="zh-CN" altLang="zh-CN" sz="2800" b="1" i="0" u="none" strike="noStrike" kern="100" cap="none" spc="0" normalizeH="0" baseline="0" noProof="0" dirty="0">
                <a:ln>
                  <a:noFill/>
                </a:ln>
                <a:solidFill>
                  <a:srgbClr val="FF0000"/>
                </a:solidFill>
                <a:effectLst/>
                <a:uLnTx/>
                <a:uFillTx/>
                <a:latin typeface="Times New Roman" panose="02020603050405020304"/>
                <a:ea typeface="楷体_GB2312"/>
                <a:cs typeface="Times New Roman" panose="02020603050405020304"/>
              </a:rPr>
              <a:t>封建制度</a:t>
            </a:r>
            <a:r>
              <a:rPr kumimoji="0" lang="zh-CN" altLang="zh-CN" sz="28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进行理性的批判，是科学进步与资产阶级壮大的反映。</a:t>
            </a:r>
            <a:endParaRPr kumimoji="0" lang="zh-CN" altLang="zh-CN" sz="120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0" marR="0" lvl="0" indent="612140" algn="just" defTabSz="914400" rtl="0" eaLnBrk="1" fontAlgn="base" latinLnBrk="0" hangingPunct="1">
              <a:lnSpc>
                <a:spcPct val="130000"/>
              </a:lnSpc>
              <a:spcBef>
                <a:spcPct val="0"/>
              </a:spcBef>
              <a:spcAft>
                <a:spcPts val="0"/>
              </a:spcAft>
              <a:buClrTx/>
              <a:buSzTx/>
              <a:buFontTx/>
              <a:buNone/>
              <a:tabLst>
                <a:tab pos="2610485" algn="l"/>
              </a:tabLst>
              <a:defRPr/>
            </a:pPr>
            <a:r>
              <a:rPr kumimoji="0" lang="en-US" altLang="zh-CN" sz="2800" b="1" i="0" u="none" strike="noStrike" kern="100" cap="none" spc="0" normalizeH="0" baseline="0" noProof="0" dirty="0">
                <a:ln>
                  <a:noFill/>
                </a:ln>
                <a:solidFill>
                  <a:schemeClr val="tx1"/>
                </a:solidFill>
                <a:effectLst/>
                <a:uLnTx/>
                <a:uFillTx/>
                <a:latin typeface="Times New Roman" panose="02020603050405020304"/>
                <a:ea typeface="楷体_GB2312"/>
                <a:cs typeface="Courier New" panose="02070309020205020404"/>
              </a:rPr>
              <a:t>(3)</a:t>
            </a:r>
            <a:r>
              <a:rPr kumimoji="0" lang="zh-CN" altLang="zh-CN" sz="28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从批判领域看，集中于</a:t>
            </a:r>
            <a:r>
              <a:rPr kumimoji="0" lang="zh-CN" altLang="zh-CN" sz="2800" b="1" i="0" u="none" strike="noStrike" kern="100" cap="none" spc="0" normalizeH="0" baseline="0" noProof="0" dirty="0">
                <a:ln>
                  <a:noFill/>
                </a:ln>
                <a:solidFill>
                  <a:srgbClr val="FF0000"/>
                </a:solidFill>
                <a:effectLst/>
                <a:uLnTx/>
                <a:uFillTx/>
                <a:latin typeface="Times New Roman" panose="02020603050405020304"/>
                <a:ea typeface="楷体_GB2312"/>
                <a:cs typeface="Times New Roman" panose="02020603050405020304"/>
              </a:rPr>
              <a:t>政治、思想</a:t>
            </a:r>
            <a:r>
              <a:rPr kumimoji="0" lang="zh-CN" altLang="zh-CN" sz="28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领域，宣扬科学和理性的目的也是为了反对专制、教权和迷信。</a:t>
            </a:r>
            <a:endParaRPr kumimoji="0" lang="zh-CN" altLang="zh-CN" sz="120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0" marR="0" lvl="0" indent="612140" algn="just" defTabSz="914400" rtl="0" eaLnBrk="1" fontAlgn="base" latinLnBrk="0" hangingPunct="1">
              <a:lnSpc>
                <a:spcPct val="130000"/>
              </a:lnSpc>
              <a:spcBef>
                <a:spcPct val="0"/>
              </a:spcBef>
              <a:spcAft>
                <a:spcPts val="0"/>
              </a:spcAft>
              <a:buClrTx/>
              <a:buSzTx/>
              <a:buFontTx/>
              <a:buNone/>
              <a:tabLst>
                <a:tab pos="2610485" algn="l"/>
              </a:tabLst>
              <a:defRPr/>
            </a:pPr>
            <a:r>
              <a:rPr kumimoji="0" lang="en-US" altLang="zh-CN" sz="2800" b="1" i="0" u="none" strike="noStrike" kern="100" cap="none" spc="0" normalizeH="0" baseline="0" noProof="0" dirty="0">
                <a:ln>
                  <a:noFill/>
                </a:ln>
                <a:solidFill>
                  <a:schemeClr val="tx1"/>
                </a:solidFill>
                <a:effectLst/>
                <a:uLnTx/>
                <a:uFillTx/>
                <a:latin typeface="Times New Roman" panose="02020603050405020304"/>
                <a:ea typeface="楷体_GB2312"/>
                <a:cs typeface="Courier New" panose="02070309020205020404"/>
              </a:rPr>
              <a:t>(4)</a:t>
            </a:r>
            <a:r>
              <a:rPr kumimoji="0" lang="zh-CN" altLang="zh-CN" sz="28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从历史作用看，主要是为</a:t>
            </a:r>
            <a:r>
              <a:rPr kumimoji="0" lang="zh-CN" altLang="zh-CN" sz="2800" b="1" i="0" u="none" strike="noStrike" kern="100" cap="none" spc="0" normalizeH="0" baseline="0" noProof="0" dirty="0">
                <a:ln>
                  <a:noFill/>
                </a:ln>
                <a:solidFill>
                  <a:srgbClr val="FF0000"/>
                </a:solidFill>
                <a:effectLst/>
                <a:uLnTx/>
                <a:uFillTx/>
                <a:latin typeface="Times New Roman" panose="02020603050405020304"/>
                <a:ea typeface="楷体_GB2312"/>
                <a:cs typeface="Times New Roman" panose="02020603050405020304"/>
              </a:rPr>
              <a:t>资产阶级革命和资产阶级的统治</a:t>
            </a:r>
            <a:r>
              <a:rPr kumimoji="0" lang="zh-CN" altLang="zh-CN" sz="28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做思想动员和理论准备。</a:t>
            </a:r>
            <a:endParaRPr kumimoji="0" lang="zh-CN" altLang="zh-CN" sz="28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endParaRPr>
          </a:p>
        </p:txBody>
      </p:sp>
      <p:pic>
        <p:nvPicPr>
          <p:cNvPr id="38915" name="Picture 4" descr="史论史识"/>
          <p:cNvPicPr>
            <a:picLocks noChangeAspect="1"/>
          </p:cNvPicPr>
          <p:nvPr/>
        </p:nvPicPr>
        <p:blipFill>
          <a:blip r:link="rId1">
            <a:clrChange>
              <a:clrFrom>
                <a:srgbClr val="FFFFFF"/>
              </a:clrFrom>
              <a:clrTo>
                <a:srgbClr val="FFFFFF">
                  <a:alpha val="0"/>
                </a:srgbClr>
              </a:clrTo>
            </a:clrChange>
          </a:blip>
          <a:stretch>
            <a:fillRect/>
          </a:stretch>
        </p:blipFill>
        <p:spPr>
          <a:xfrm>
            <a:off x="304800" y="874713"/>
            <a:ext cx="5380038" cy="393700"/>
          </a:xfrm>
          <a:prstGeom prst="rect">
            <a:avLst/>
          </a:prstGeom>
          <a:noFill/>
          <a:ln w="9525">
            <a:noFill/>
          </a:ln>
        </p:spPr>
      </p:pic>
      <p:graphicFrame>
        <p:nvGraphicFramePr>
          <p:cNvPr id="38916" name="对象 1"/>
          <p:cNvGraphicFramePr>
            <a:graphicFrameLocks noChangeAspect="1"/>
          </p:cNvGraphicFramePr>
          <p:nvPr/>
        </p:nvGraphicFramePr>
        <p:xfrm>
          <a:off x="557530" y="497523"/>
          <a:ext cx="10672763" cy="1147762"/>
        </p:xfrm>
        <a:graphic>
          <a:graphicData uri="http://schemas.openxmlformats.org/presentationml/2006/ole">
            <mc:AlternateContent xmlns:mc="http://schemas.openxmlformats.org/markup-compatibility/2006">
              <mc:Choice xmlns:v="urn:schemas-microsoft-com:vml" Requires="v">
                <p:oleObj spid="_x0000_s3076" name="" r:id="rId2" imgW="10966450" imgH="1192530" progId="Word.Document.8">
                  <p:embed/>
                </p:oleObj>
              </mc:Choice>
              <mc:Fallback>
                <p:oleObj name="" r:id="rId2" imgW="10966450" imgH="1192530" progId="Word.Document.8">
                  <p:embed/>
                  <p:pic>
                    <p:nvPicPr>
                      <p:cNvPr id="0" name="图片 3075"/>
                      <p:cNvPicPr/>
                      <p:nvPr/>
                    </p:nvPicPr>
                    <p:blipFill>
                      <a:blip r:embed="rId3"/>
                      <a:stretch>
                        <a:fillRect/>
                      </a:stretch>
                    </p:blipFill>
                    <p:spPr>
                      <a:xfrm>
                        <a:off x="557530" y="497523"/>
                        <a:ext cx="10672763" cy="1147762"/>
                      </a:xfrm>
                      <a:prstGeom prst="rect">
                        <a:avLst/>
                      </a:prstGeom>
                      <a:noFill/>
                      <a:ln w="38100">
                        <a:noFill/>
                        <a:miter/>
                      </a:ln>
                    </p:spPr>
                  </p:pic>
                </p:oleObj>
              </mc:Fallback>
            </mc:AlternateContent>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346990" y="71373"/>
            <a:ext cx="9718200" cy="491490"/>
          </a:xfrm>
          <a:prstGeom prst="rect">
            <a:avLst/>
          </a:prstGeom>
        </p:spPr>
        <p:txBody>
          <a:bodyPr>
            <a:spAutoFit/>
          </a:bodyPr>
          <a:lstStyle/>
          <a:p>
            <a:pPr lvl="0"/>
            <a:r>
              <a:rPr lang="zh-CN" altLang="en-US" sz="2600" b="1" kern="100" dirty="0">
                <a:solidFill>
                  <a:prstClr val="black"/>
                </a:solidFill>
                <a:latin typeface="宋体" panose="02010600030101010101" pitchFamily="2" charset="-122"/>
                <a:ea typeface="宋体" panose="02010600030101010101" pitchFamily="2" charset="-122"/>
                <a:cs typeface="Times New Roman" panose="02020603050405020304"/>
              </a:rPr>
              <a:t>［运用材料论证问题］</a:t>
            </a:r>
            <a:r>
              <a:rPr lang="en-US" altLang="zh-CN" sz="2600" b="1" kern="100" dirty="0" smtClean="0">
                <a:solidFill>
                  <a:srgbClr val="0070C0"/>
                </a:solidFill>
                <a:latin typeface="微软雅黑" panose="020B0503020204020204" pitchFamily="34" charset="-122"/>
                <a:ea typeface="微软雅黑" panose="020B0503020204020204" pitchFamily="34" charset="-122"/>
                <a:cs typeface="Times New Roman" panose="02020603050405020304"/>
              </a:rPr>
              <a:t>——</a:t>
            </a:r>
            <a:r>
              <a:rPr lang="zh-CN" altLang="en-US" sz="2600" b="1" kern="100" dirty="0">
                <a:solidFill>
                  <a:srgbClr val="0070C0"/>
                </a:solidFill>
                <a:latin typeface="微软雅黑" panose="020B0503020204020204" pitchFamily="34" charset="-122"/>
                <a:ea typeface="微软雅黑" panose="020B0503020204020204" pitchFamily="34" charset="-122"/>
                <a:cs typeface="Times New Roman" panose="02020603050405020304"/>
              </a:rPr>
              <a:t>启蒙思想与儒家思想的联系</a:t>
            </a:r>
            <a:endParaRPr lang="en-US" altLang="zh-CN" sz="2600" b="1" kern="100" dirty="0">
              <a:solidFill>
                <a:srgbClr val="0070C0"/>
              </a:solidFill>
              <a:latin typeface="微软雅黑" panose="020B0503020204020204" pitchFamily="34" charset="-122"/>
              <a:ea typeface="微软雅黑" panose="020B0503020204020204" pitchFamily="34" charset="-122"/>
              <a:cs typeface="Times New Roman" panose="02020603050405020304"/>
            </a:endParaRPr>
          </a:p>
        </p:txBody>
      </p:sp>
      <p:sp>
        <p:nvSpPr>
          <p:cNvPr id="4" name="矩形 3"/>
          <p:cNvSpPr/>
          <p:nvPr/>
        </p:nvSpPr>
        <p:spPr>
          <a:xfrm>
            <a:off x="255905" y="704850"/>
            <a:ext cx="11680825" cy="5775960"/>
          </a:xfrm>
          <a:prstGeom prst="rect">
            <a:avLst/>
          </a:prstGeom>
        </p:spPr>
        <p:txBody>
          <a:bodyPr wrap="square">
            <a:spAutoFit/>
          </a:bodyPr>
          <a:lstStyle/>
          <a:p>
            <a:pPr algn="just">
              <a:lnSpc>
                <a:spcPct val="120000"/>
              </a:lnSpc>
              <a:spcAft>
                <a:spcPts val="0"/>
              </a:spcAft>
              <a:tabLst>
                <a:tab pos="2340610" algn="l"/>
              </a:tabLst>
            </a:pPr>
            <a:r>
              <a:rPr lang="zh-CN" altLang="zh-CN" sz="2800" b="1" kern="100" dirty="0">
                <a:latin typeface="Times New Roman" panose="02020603050405020304" pitchFamily="18" charset="0"/>
                <a:ea typeface="微软雅黑" panose="020B0503020204020204" pitchFamily="34" charset="-122"/>
                <a:cs typeface="Times New Roman" panose="02020603050405020304" pitchFamily="18" charset="0"/>
              </a:rPr>
              <a:t>材料　</a:t>
            </a:r>
            <a:r>
              <a:rPr lang="en-US" altLang="zh-CN" sz="2800" kern="100" dirty="0">
                <a:latin typeface="Times New Roman" panose="02020603050405020304" pitchFamily="18" charset="0"/>
                <a:ea typeface="微软雅黑" panose="020B0503020204020204" pitchFamily="34" charset="-122"/>
                <a:cs typeface="Courier New" panose="02070309020205020404" pitchFamily="49" charset="0"/>
              </a:rPr>
              <a:t>17</a:t>
            </a:r>
            <a:r>
              <a:rPr lang="zh-CN" altLang="zh-CN" sz="2800" kern="100" dirty="0">
                <a:latin typeface="Times New Roman" panose="02020603050405020304" pitchFamily="18" charset="0"/>
                <a:ea typeface="微软雅黑" panose="020B0503020204020204" pitchFamily="34" charset="-122"/>
                <a:cs typeface="Times New Roman" panose="02020603050405020304" pitchFamily="18" charset="0"/>
              </a:rPr>
              <a:t>世纪末叶以后，一批开明的思想家开始对《圣经》和天主教神甫的著作表示怀疑，甚至对希腊罗马古典文明的优越性也提出异议。在这个新旧思想交替的时期，恰好传来了中国文化的信息，使一些学者加强了摆脱传统观念的信心和依据。</a:t>
            </a:r>
            <a:r>
              <a:rPr lang="en-US" altLang="zh-CN" sz="2800" kern="100" dirty="0">
                <a:latin typeface="宋体" panose="02010600030101010101" pitchFamily="2" charset="-122"/>
                <a:ea typeface="微软雅黑" panose="020B0503020204020204" pitchFamily="34" charset="-122"/>
                <a:cs typeface="Times New Roman" panose="02020603050405020304" pitchFamily="18" charset="0"/>
              </a:rPr>
              <a:t>……</a:t>
            </a:r>
            <a:r>
              <a:rPr lang="zh-CN" altLang="zh-CN" sz="2800" kern="100" dirty="0">
                <a:latin typeface="Times New Roman" panose="02020603050405020304" pitchFamily="18" charset="0"/>
                <a:ea typeface="微软雅黑" panose="020B0503020204020204" pitchFamily="34" charset="-122"/>
                <a:cs typeface="Times New Roman" panose="02020603050405020304" pitchFamily="18" charset="0"/>
              </a:rPr>
              <a:t>孟德斯鸠承认中国的专制君主比较有节制，承认传教士和伏尔泰交口称赞的皇帝提倡耕织、兴修水利、实行科举考试、设置谏官具有限制暴政的作用。伏尔泰对中国政治几乎完全持推崇态度。他提倡以农为本，宣称只有农业能够增加财富、贬低货币和商业资本的作用，盛赞中国君主以农为本重视农业的政策与措施，建议法王也效法中国皇帝举行春耕</a:t>
            </a:r>
            <a:r>
              <a:rPr lang="en-US" altLang="zh-CN" sz="2800" kern="100" dirty="0">
                <a:latin typeface="宋体" panose="02010600030101010101" pitchFamily="2" charset="-122"/>
                <a:ea typeface="微软雅黑" panose="020B0503020204020204" pitchFamily="34" charset="-122"/>
                <a:cs typeface="Times New Roman" panose="02020603050405020304" pitchFamily="18" charset="0"/>
              </a:rPr>
              <a:t>“</a:t>
            </a:r>
            <a:r>
              <a:rPr lang="zh-CN" altLang="zh-CN" sz="2800" kern="100" dirty="0">
                <a:latin typeface="Times New Roman" panose="02020603050405020304" pitchFamily="18" charset="0"/>
                <a:ea typeface="微软雅黑" panose="020B0503020204020204" pitchFamily="34" charset="-122"/>
                <a:cs typeface="Times New Roman" panose="02020603050405020304" pitchFamily="18" charset="0"/>
              </a:rPr>
              <a:t>籍田</a:t>
            </a:r>
            <a:r>
              <a:rPr lang="en-US" altLang="zh-CN" sz="2800" kern="100" dirty="0">
                <a:latin typeface="宋体" panose="02010600030101010101" pitchFamily="2" charset="-122"/>
                <a:ea typeface="微软雅黑" panose="020B0503020204020204" pitchFamily="34" charset="-122"/>
                <a:cs typeface="Times New Roman" panose="02020603050405020304" pitchFamily="18" charset="0"/>
              </a:rPr>
              <a:t>”</a:t>
            </a:r>
            <a:r>
              <a:rPr lang="zh-CN" altLang="zh-CN" sz="2800" kern="100" dirty="0">
                <a:latin typeface="Times New Roman" panose="02020603050405020304" pitchFamily="18" charset="0"/>
                <a:ea typeface="微软雅黑" panose="020B0503020204020204" pitchFamily="34" charset="-122"/>
                <a:cs typeface="Times New Roman" panose="02020603050405020304" pitchFamily="18" charset="0"/>
              </a:rPr>
              <a:t>的仪式</a:t>
            </a:r>
            <a:r>
              <a:rPr lang="zh-CN" altLang="zh-CN" sz="2800" kern="100" dirty="0" smtClean="0">
                <a:latin typeface="Times New Roman" panose="02020603050405020304" pitchFamily="18" charset="0"/>
                <a:ea typeface="微软雅黑" panose="020B0503020204020204" pitchFamily="34" charset="-122"/>
                <a:cs typeface="Times New Roman" panose="02020603050405020304" pitchFamily="18" charset="0"/>
              </a:rPr>
              <a:t>。</a:t>
            </a:r>
            <a:endParaRPr lang="zh-CN" altLang="zh-CN" sz="2800" kern="100" dirty="0" smtClean="0">
              <a:latin typeface="Times New Roman" panose="02020603050405020304" pitchFamily="18" charset="0"/>
              <a:ea typeface="微软雅黑" panose="020B0503020204020204" pitchFamily="34" charset="-122"/>
              <a:cs typeface="Times New Roman" panose="02020603050405020304" pitchFamily="18" charset="0"/>
            </a:endParaRPr>
          </a:p>
          <a:p>
            <a:pPr algn="just">
              <a:lnSpc>
                <a:spcPct val="120000"/>
              </a:lnSpc>
              <a:spcAft>
                <a:spcPts val="0"/>
              </a:spcAft>
              <a:tabLst>
                <a:tab pos="2340610" algn="l"/>
              </a:tabLst>
            </a:pPr>
            <a:r>
              <a:rPr lang="zh-CN" altLang="zh-CN" sz="2800" b="1" kern="100" dirty="0">
                <a:latin typeface="Times New Roman" panose="02020603050405020304" pitchFamily="18" charset="0"/>
                <a:ea typeface="微软雅黑" panose="020B0503020204020204" pitchFamily="34" charset="-122"/>
                <a:cs typeface="Times New Roman" panose="02020603050405020304" pitchFamily="18" charset="0"/>
                <a:sym typeface="+mn-ea"/>
              </a:rPr>
              <a:t>要求：根据材料并结合所学，论证启蒙思想家对儒家思想采取选择性吸收的态度。</a:t>
            </a:r>
            <a:endParaRPr lang="zh-CN" altLang="zh-CN" sz="2800" b="1" kern="100" dirty="0" smtClean="0">
              <a:latin typeface="Times New Roman" panose="02020603050405020304" pitchFamily="18" charset="0"/>
              <a:ea typeface="微软雅黑" panose="020B0503020204020204" pitchFamily="34" charset="-122"/>
              <a:cs typeface="Times New Roman" panose="02020603050405020304" pitchFamily="18" charset="0"/>
              <a:sym typeface="+mn-ea"/>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346990" y="71373"/>
            <a:ext cx="9718200" cy="491490"/>
          </a:xfrm>
          <a:prstGeom prst="rect">
            <a:avLst/>
          </a:prstGeom>
        </p:spPr>
        <p:txBody>
          <a:bodyPr>
            <a:spAutoFit/>
          </a:bodyPr>
          <a:lstStyle/>
          <a:p>
            <a:pPr lvl="0"/>
            <a:r>
              <a:rPr lang="zh-CN" altLang="en-US" sz="2600" b="1" kern="100" dirty="0">
                <a:solidFill>
                  <a:prstClr val="black"/>
                </a:solidFill>
                <a:latin typeface="宋体" panose="02010600030101010101" pitchFamily="2" charset="-122"/>
                <a:ea typeface="宋体" panose="02010600030101010101" pitchFamily="2" charset="-122"/>
                <a:cs typeface="Times New Roman" panose="02020603050405020304"/>
              </a:rPr>
              <a:t>［运用材料论证问题］</a:t>
            </a:r>
            <a:r>
              <a:rPr lang="en-US" altLang="zh-CN" sz="2600" b="1" kern="100" dirty="0" smtClean="0">
                <a:solidFill>
                  <a:srgbClr val="0070C0"/>
                </a:solidFill>
                <a:latin typeface="微软雅黑" panose="020B0503020204020204" pitchFamily="34" charset="-122"/>
                <a:ea typeface="微软雅黑" panose="020B0503020204020204" pitchFamily="34" charset="-122"/>
                <a:cs typeface="Times New Roman" panose="02020603050405020304"/>
              </a:rPr>
              <a:t>——</a:t>
            </a:r>
            <a:r>
              <a:rPr lang="zh-CN" altLang="en-US" sz="2600" b="1" kern="100" dirty="0">
                <a:solidFill>
                  <a:srgbClr val="0070C0"/>
                </a:solidFill>
                <a:latin typeface="微软雅黑" panose="020B0503020204020204" pitchFamily="34" charset="-122"/>
                <a:ea typeface="微软雅黑" panose="020B0503020204020204" pitchFamily="34" charset="-122"/>
                <a:cs typeface="Times New Roman" panose="02020603050405020304"/>
              </a:rPr>
              <a:t>启蒙思想与儒家思想的联系</a:t>
            </a:r>
            <a:endParaRPr lang="en-US" altLang="zh-CN" sz="2600" b="1" kern="100" dirty="0">
              <a:solidFill>
                <a:srgbClr val="0070C0"/>
              </a:solidFill>
              <a:latin typeface="微软雅黑" panose="020B0503020204020204" pitchFamily="34" charset="-122"/>
              <a:ea typeface="微软雅黑" panose="020B0503020204020204" pitchFamily="34" charset="-122"/>
              <a:cs typeface="Times New Roman" panose="02020603050405020304"/>
            </a:endParaRPr>
          </a:p>
        </p:txBody>
      </p:sp>
      <p:sp>
        <p:nvSpPr>
          <p:cNvPr id="4" name="矩形 3"/>
          <p:cNvSpPr/>
          <p:nvPr/>
        </p:nvSpPr>
        <p:spPr>
          <a:xfrm>
            <a:off x="255270" y="562610"/>
            <a:ext cx="11680825" cy="4078605"/>
          </a:xfrm>
          <a:prstGeom prst="rect">
            <a:avLst/>
          </a:prstGeom>
        </p:spPr>
        <p:txBody>
          <a:bodyPr wrap="square">
            <a:spAutoFit/>
          </a:bodyPr>
          <a:lstStyle/>
          <a:p>
            <a:pPr algn="just">
              <a:lnSpc>
                <a:spcPct val="120000"/>
              </a:lnSpc>
              <a:spcAft>
                <a:spcPts val="0"/>
              </a:spcAft>
              <a:tabLst>
                <a:tab pos="2340610" algn="l"/>
              </a:tabLst>
            </a:pPr>
            <a:r>
              <a:rPr lang="zh-CN" altLang="zh-CN" sz="2400" b="1" kern="100" dirty="0">
                <a:latin typeface="Times New Roman" panose="02020603050405020304" pitchFamily="18" charset="0"/>
                <a:ea typeface="微软雅黑" panose="020B0503020204020204" pitchFamily="34" charset="-122"/>
                <a:cs typeface="Times New Roman" panose="02020603050405020304" pitchFamily="18" charset="0"/>
              </a:rPr>
              <a:t>材料　</a:t>
            </a:r>
            <a:r>
              <a:rPr lang="en-US" altLang="zh-CN" sz="2400" kern="100" dirty="0">
                <a:latin typeface="Times New Roman" panose="02020603050405020304" pitchFamily="18" charset="0"/>
                <a:ea typeface="微软雅黑" panose="020B0503020204020204" pitchFamily="34" charset="-122"/>
                <a:cs typeface="Courier New" panose="02070309020205020404" pitchFamily="49" charset="0"/>
              </a:rPr>
              <a:t>17</a:t>
            </a:r>
            <a:r>
              <a:rPr lang="zh-CN" altLang="zh-CN" sz="2400" kern="100" dirty="0">
                <a:latin typeface="Times New Roman" panose="02020603050405020304" pitchFamily="18" charset="0"/>
                <a:ea typeface="微软雅黑" panose="020B0503020204020204" pitchFamily="34" charset="-122"/>
                <a:cs typeface="Times New Roman" panose="02020603050405020304" pitchFamily="18" charset="0"/>
              </a:rPr>
              <a:t>世纪末叶以后，一批开明的思想家开始对《圣经》和天主教神甫的著作表示怀疑，甚至对希腊罗马古典文明的优越性也提出异议。在这个新旧思想交替的时期，恰好传来了中国文化的信息，使一些学者加强了摆脱传统观念的信心和依据。</a:t>
            </a:r>
            <a:r>
              <a:rPr lang="en-US" altLang="zh-CN" sz="2400" kern="100" dirty="0">
                <a:latin typeface="宋体" panose="02010600030101010101" pitchFamily="2" charset="-122"/>
                <a:ea typeface="微软雅黑" panose="020B0503020204020204" pitchFamily="34" charset="-122"/>
                <a:cs typeface="Times New Roman" panose="02020603050405020304" pitchFamily="18" charset="0"/>
              </a:rPr>
              <a:t>……</a:t>
            </a:r>
            <a:r>
              <a:rPr lang="zh-CN" altLang="zh-CN" sz="2400" kern="100" dirty="0">
                <a:latin typeface="Times New Roman" panose="02020603050405020304" pitchFamily="18" charset="0"/>
                <a:ea typeface="微软雅黑" panose="020B0503020204020204" pitchFamily="34" charset="-122"/>
                <a:cs typeface="Times New Roman" panose="02020603050405020304" pitchFamily="18" charset="0"/>
              </a:rPr>
              <a:t>孟德斯鸠承认中国的专制君主比较有节制，承认传教士和伏尔泰交口称赞的皇帝提倡耕织、兴修水利、实行科举考试、设置谏官具有限制暴政的作用。伏尔泰对中国政治几乎完全持推崇态度。他提倡以农为本，宣称只有农业能够增加财富、贬低货币和商业资本的作用，盛赞中国君主以农为本重视农业的政策与措施，建议法王也效法中国皇帝举行春耕</a:t>
            </a:r>
            <a:r>
              <a:rPr lang="en-US" altLang="zh-CN" sz="2400" kern="100" dirty="0">
                <a:latin typeface="宋体" panose="02010600030101010101" pitchFamily="2" charset="-122"/>
                <a:ea typeface="微软雅黑" panose="020B0503020204020204" pitchFamily="34" charset="-122"/>
                <a:cs typeface="Times New Roman" panose="02020603050405020304" pitchFamily="18" charset="0"/>
              </a:rPr>
              <a:t>“</a:t>
            </a:r>
            <a:r>
              <a:rPr lang="zh-CN" altLang="zh-CN" sz="2400" kern="100" dirty="0">
                <a:latin typeface="Times New Roman" panose="02020603050405020304" pitchFamily="18" charset="0"/>
                <a:ea typeface="微软雅黑" panose="020B0503020204020204" pitchFamily="34" charset="-122"/>
                <a:cs typeface="Times New Roman" panose="02020603050405020304" pitchFamily="18" charset="0"/>
              </a:rPr>
              <a:t>籍田</a:t>
            </a:r>
            <a:r>
              <a:rPr lang="en-US" altLang="zh-CN" sz="2400" kern="100" dirty="0">
                <a:latin typeface="宋体" panose="02010600030101010101" pitchFamily="2" charset="-122"/>
                <a:ea typeface="微软雅黑" panose="020B0503020204020204" pitchFamily="34" charset="-122"/>
                <a:cs typeface="Times New Roman" panose="02020603050405020304" pitchFamily="18" charset="0"/>
              </a:rPr>
              <a:t>”</a:t>
            </a:r>
            <a:r>
              <a:rPr lang="zh-CN" altLang="zh-CN" sz="2400" kern="100" dirty="0">
                <a:latin typeface="Times New Roman" panose="02020603050405020304" pitchFamily="18" charset="0"/>
                <a:ea typeface="微软雅黑" panose="020B0503020204020204" pitchFamily="34" charset="-122"/>
                <a:cs typeface="Times New Roman" panose="02020603050405020304" pitchFamily="18" charset="0"/>
              </a:rPr>
              <a:t>的仪式</a:t>
            </a:r>
            <a:r>
              <a:rPr lang="zh-CN" altLang="zh-CN" sz="2400" kern="100" dirty="0" smtClean="0">
                <a:latin typeface="Times New Roman" panose="02020603050405020304" pitchFamily="18" charset="0"/>
                <a:ea typeface="微软雅黑" panose="020B0503020204020204" pitchFamily="34" charset="-122"/>
                <a:cs typeface="Times New Roman" panose="02020603050405020304" pitchFamily="18" charset="0"/>
              </a:rPr>
              <a:t>。</a:t>
            </a:r>
            <a:endParaRPr lang="zh-CN" altLang="zh-CN" sz="2400" kern="100" dirty="0" smtClean="0">
              <a:latin typeface="Times New Roman" panose="02020603050405020304" pitchFamily="18" charset="0"/>
              <a:ea typeface="微软雅黑" panose="020B0503020204020204" pitchFamily="34" charset="-122"/>
              <a:cs typeface="Times New Roman" panose="02020603050405020304" pitchFamily="18" charset="0"/>
            </a:endParaRPr>
          </a:p>
          <a:p>
            <a:pPr algn="just">
              <a:lnSpc>
                <a:spcPct val="120000"/>
              </a:lnSpc>
              <a:spcAft>
                <a:spcPts val="0"/>
              </a:spcAft>
              <a:tabLst>
                <a:tab pos="2340610" algn="l"/>
              </a:tabLst>
            </a:pPr>
            <a:r>
              <a:rPr lang="zh-CN" altLang="zh-CN" sz="2400" b="1" kern="100" dirty="0">
                <a:latin typeface="Times New Roman" panose="02020603050405020304" pitchFamily="18" charset="0"/>
                <a:ea typeface="微软雅黑" panose="020B0503020204020204" pitchFamily="34" charset="-122"/>
                <a:cs typeface="Times New Roman" panose="02020603050405020304" pitchFamily="18" charset="0"/>
                <a:sym typeface="+mn-ea"/>
              </a:rPr>
              <a:t>要求：根据材料并结合所学，论证启蒙思想家对儒家思想采取选择性吸收的态度。</a:t>
            </a:r>
            <a:endParaRPr lang="zh-CN" altLang="zh-CN" sz="2400" b="1" kern="100" dirty="0" smtClean="0">
              <a:latin typeface="Times New Roman" panose="02020603050405020304" pitchFamily="18" charset="0"/>
              <a:ea typeface="微软雅黑" panose="020B0503020204020204" pitchFamily="34" charset="-122"/>
              <a:cs typeface="Times New Roman" panose="02020603050405020304" pitchFamily="18" charset="0"/>
              <a:sym typeface="+mn-ea"/>
            </a:endParaRPr>
          </a:p>
        </p:txBody>
      </p:sp>
      <p:sp>
        <p:nvSpPr>
          <p:cNvPr id="6" name="矩形 5"/>
          <p:cNvSpPr/>
          <p:nvPr/>
        </p:nvSpPr>
        <p:spPr>
          <a:xfrm>
            <a:off x="346589" y="4561399"/>
            <a:ext cx="11185068" cy="2091690"/>
          </a:xfrm>
          <a:prstGeom prst="rect">
            <a:avLst/>
          </a:prstGeom>
        </p:spPr>
        <p:txBody>
          <a:bodyPr>
            <a:spAutoFit/>
          </a:bodyPr>
          <a:p>
            <a:pPr algn="just">
              <a:lnSpc>
                <a:spcPct val="100000"/>
              </a:lnSpc>
              <a:spcAft>
                <a:spcPts val="0"/>
              </a:spcAft>
              <a:tabLst>
                <a:tab pos="2340610" algn="l"/>
              </a:tabLst>
            </a:pPr>
            <a:r>
              <a:rPr lang="zh-CN" altLang="zh-CN" sz="2600" b="1" kern="100" dirty="0" smtClean="0">
                <a:solidFill>
                  <a:srgbClr val="FF0000"/>
                </a:solidFill>
                <a:latin typeface="Times New Roman" panose="02020603050405020304" pitchFamily="18" charset="0"/>
                <a:ea typeface="微软雅黑" panose="020B0503020204020204" pitchFamily="34" charset="-122"/>
                <a:cs typeface="Times New Roman" panose="02020603050405020304" pitchFamily="18" charset="0"/>
              </a:rPr>
              <a:t>【吸收】推崇</a:t>
            </a:r>
            <a:r>
              <a:rPr lang="zh-CN" altLang="zh-CN" sz="2600" b="1" kern="100" dirty="0">
                <a:solidFill>
                  <a:srgbClr val="FF0000"/>
                </a:solidFill>
                <a:latin typeface="Times New Roman" panose="02020603050405020304" pitchFamily="18" charset="0"/>
                <a:ea typeface="微软雅黑" panose="020B0503020204020204" pitchFamily="34" charset="-122"/>
                <a:cs typeface="Times New Roman" panose="02020603050405020304" pitchFamily="18" charset="0"/>
              </a:rPr>
              <a:t>中国实行开明君主专制、实行科举考试、设置谏官，主要是针对君主专制的强化；肯定中国提倡耕织、兴修水利、以农为本，适应了新兴资产阶级狂热追求财富的期望。</a:t>
            </a:r>
            <a:r>
              <a:rPr lang="zh-CN" altLang="zh-CN" sz="2600" b="1" kern="100" dirty="0" smtClean="0">
                <a:solidFill>
                  <a:srgbClr val="FF0000"/>
                </a:solidFill>
                <a:latin typeface="Times New Roman" panose="02020603050405020304" pitchFamily="18" charset="0"/>
                <a:ea typeface="微软雅黑" panose="020B0503020204020204" pitchFamily="34" charset="-122"/>
                <a:cs typeface="Times New Roman" panose="02020603050405020304" pitchFamily="18" charset="0"/>
                <a:sym typeface="+mn-ea"/>
              </a:rPr>
              <a:t>【批评】</a:t>
            </a:r>
            <a:r>
              <a:rPr lang="zh-CN" altLang="zh-CN" sz="2600" b="1" kern="100" dirty="0">
                <a:solidFill>
                  <a:srgbClr val="FF0000"/>
                </a:solidFill>
                <a:latin typeface="Times New Roman" panose="02020603050405020304" pitchFamily="18" charset="0"/>
                <a:ea typeface="微软雅黑" panose="020B0503020204020204" pitchFamily="34" charset="-122"/>
                <a:cs typeface="Times New Roman" panose="02020603050405020304" pitchFamily="18" charset="0"/>
              </a:rPr>
              <a:t>启蒙运动思想家并非完全肯定当时中国制度的先进性，而是出于自身反封建，发展资本主义的需要；随着西欧反封建进程的推进，他们对中国的文化制度就由推崇变为批判反对了。</a:t>
            </a:r>
            <a:endParaRPr lang="zh-CN" altLang="zh-CN" sz="2600" b="1" kern="100" dirty="0">
              <a:solidFill>
                <a:srgbClr val="FF0000"/>
              </a:solidFill>
              <a:effectLst/>
              <a:latin typeface="Times New Roman" panose="02020603050405020304" pitchFamily="18" charset="0"/>
              <a:ea typeface="微软雅黑" panose="020B0503020204020204" pitchFamily="34"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943384" y="867647"/>
            <a:ext cx="10232396" cy="3784600"/>
          </a:xfrm>
          <a:prstGeom prst="rect">
            <a:avLst/>
          </a:prstGeom>
        </p:spPr>
        <p:txBody>
          <a:bodyPr wrap="square">
            <a:spAutoFit/>
          </a:bodyPr>
          <a:lstStyle/>
          <a:p>
            <a:pPr lvl="0" algn="just">
              <a:lnSpc>
                <a:spcPct val="150000"/>
              </a:lnSpc>
            </a:pPr>
            <a:r>
              <a:rPr lang="en-US" altLang="zh-CN" sz="32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en-US" sz="3200" b="1" kern="100" dirty="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技巧点拨</a:t>
            </a:r>
            <a:r>
              <a:rPr lang="en-US" altLang="zh-CN" sz="32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32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　</a:t>
            </a:r>
            <a:r>
              <a:rPr lang="zh-CN" altLang="en-US" sz="3200" b="1" kern="100" dirty="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论证观点应注意的问题</a:t>
            </a:r>
            <a:endParaRPr lang="en-US" altLang="zh-CN" sz="32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endParaRPr>
          </a:p>
          <a:p>
            <a:pPr algn="just">
              <a:lnSpc>
                <a:spcPct val="150000"/>
              </a:lnSpc>
              <a:spcAft>
                <a:spcPts val="0"/>
              </a:spcAft>
              <a:tabLst>
                <a:tab pos="2340610" algn="l"/>
              </a:tabLst>
            </a:pPr>
            <a:r>
              <a:rPr lang="zh-CN" altLang="zh-CN" sz="3200" kern="100" dirty="0">
                <a:latin typeface="Times New Roman" panose="02020603050405020304" pitchFamily="18" charset="0"/>
                <a:ea typeface="微软雅黑" panose="020B0503020204020204" pitchFamily="34" charset="-122"/>
                <a:cs typeface="Times New Roman" panose="02020603050405020304" pitchFamily="18" charset="0"/>
              </a:rPr>
              <a:t>大题常会考到论证某一观点的正确或者错误。对于这类试题，首先要充分挖掘材料提供的信息，把材料分类，找出相关的论据；其次，要善于结合所学知识，</a:t>
            </a:r>
            <a:r>
              <a:rPr lang="zh-CN" altLang="zh-CN" sz="3200" b="1" kern="100" dirty="0">
                <a:latin typeface="Times New Roman" panose="02020603050405020304" pitchFamily="18" charset="0"/>
                <a:ea typeface="微软雅黑" panose="020B0503020204020204" pitchFamily="34" charset="-122"/>
                <a:cs typeface="Times New Roman" panose="02020603050405020304" pitchFamily="18" charset="0"/>
              </a:rPr>
              <a:t>多角度阐述</a:t>
            </a:r>
            <a:r>
              <a:rPr lang="zh-CN" altLang="zh-CN" sz="3200" kern="100" dirty="0">
                <a:latin typeface="Times New Roman" panose="02020603050405020304" pitchFamily="18" charset="0"/>
                <a:ea typeface="微软雅黑" panose="020B0503020204020204" pitchFamily="34" charset="-122"/>
                <a:cs typeface="Times New Roman" panose="02020603050405020304" pitchFamily="18" charset="0"/>
              </a:rPr>
              <a:t>某一观点的正确或者错误。</a:t>
            </a:r>
            <a:endParaRPr lang="zh-CN" altLang="zh-CN" sz="32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2530" name="Text Box 5"/>
          <p:cNvSpPr txBox="1"/>
          <p:nvPr/>
        </p:nvSpPr>
        <p:spPr>
          <a:xfrm>
            <a:off x="346710" y="648970"/>
            <a:ext cx="11591925" cy="3415030"/>
          </a:xfrm>
          <a:prstGeom prst="rect">
            <a:avLst/>
          </a:prstGeom>
          <a:noFill/>
          <a:ln w="9525">
            <a:noFill/>
          </a:ln>
        </p:spPr>
        <p:txBody>
          <a:bodyPr wrap="square">
            <a:spAutoFit/>
          </a:bodyPr>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lvl="0" indent="0" eaLnBrk="1" hangingPunct="1">
              <a:spcBef>
                <a:spcPct val="0"/>
              </a:spcBef>
              <a:buFontTx/>
              <a:buNone/>
            </a:pPr>
            <a:r>
              <a:rPr lang="zh-CN" altLang="en-US" sz="2400" b="1" dirty="0">
                <a:solidFill>
                  <a:srgbClr val="000000"/>
                </a:solidFill>
                <a:latin typeface="NEU-BZ"/>
                <a:ea typeface="黑体" panose="02010609060101010101" pitchFamily="2" charset="-122"/>
              </a:rPr>
              <a:t>材料</a:t>
            </a:r>
            <a:r>
              <a:rPr lang="zh-CN" altLang="en-US" sz="2400" b="1" dirty="0">
                <a:solidFill>
                  <a:srgbClr val="000000"/>
                </a:solidFill>
                <a:latin typeface="NEU-BZ"/>
                <a:ea typeface="楷体_GB2312"/>
              </a:rPr>
              <a:t>　我们不应该夸大仁慈的专制君主贯彻启蒙运动的种种学说所取得的实效</a:t>
            </a:r>
            <a:r>
              <a:rPr lang="en-US" altLang="zh-CN" sz="2400" b="1" dirty="0">
                <a:solidFill>
                  <a:srgbClr val="000000"/>
                </a:solidFill>
                <a:latin typeface="方正楷体_GBK"/>
                <a:ea typeface="楷体_GB2312"/>
              </a:rPr>
              <a:t>，</a:t>
            </a:r>
            <a:r>
              <a:rPr lang="zh-CN" altLang="en-US" sz="2400" b="1" dirty="0">
                <a:solidFill>
                  <a:srgbClr val="000000"/>
                </a:solidFill>
                <a:latin typeface="NEU-BZ"/>
                <a:ea typeface="楷体_GB2312"/>
              </a:rPr>
              <a:t>但在</a:t>
            </a:r>
            <a:r>
              <a:rPr lang="en-US" altLang="zh-CN" sz="2400" b="1" dirty="0">
                <a:solidFill>
                  <a:srgbClr val="000000"/>
                </a:solidFill>
                <a:latin typeface="Times New Roman" panose="02020603050405020304" pitchFamily="18" charset="0"/>
                <a:ea typeface="楷体_GB2312"/>
              </a:rPr>
              <a:t>1789</a:t>
            </a:r>
            <a:r>
              <a:rPr lang="zh-CN" altLang="en-US" sz="2400" b="1" dirty="0">
                <a:solidFill>
                  <a:srgbClr val="000000"/>
                </a:solidFill>
                <a:latin typeface="NEU-BZ"/>
                <a:ea typeface="楷体_GB2312"/>
              </a:rPr>
              <a:t>年以前</a:t>
            </a:r>
            <a:r>
              <a:rPr lang="en-US" altLang="zh-CN" sz="2400" b="1" dirty="0">
                <a:solidFill>
                  <a:srgbClr val="000000"/>
                </a:solidFill>
                <a:latin typeface="方正楷体_GBK"/>
                <a:ea typeface="楷体_GB2312"/>
              </a:rPr>
              <a:t>，</a:t>
            </a:r>
            <a:r>
              <a:rPr lang="zh-CN" altLang="en-US" sz="2400" b="1" dirty="0">
                <a:solidFill>
                  <a:srgbClr val="000000"/>
                </a:solidFill>
                <a:latin typeface="NEU-BZ"/>
                <a:ea typeface="楷体_GB2312"/>
              </a:rPr>
              <a:t>在英国的十三个殖民地已爆发了一场革命</a:t>
            </a:r>
            <a:r>
              <a:rPr lang="en-US" altLang="zh-CN" sz="2400" b="1" dirty="0">
                <a:solidFill>
                  <a:srgbClr val="000000"/>
                </a:solidFill>
                <a:latin typeface="方正楷体_GBK"/>
                <a:ea typeface="楷体_GB2312"/>
              </a:rPr>
              <a:t>，</a:t>
            </a:r>
            <a:r>
              <a:rPr lang="zh-CN" altLang="en-US" sz="2400" b="1" dirty="0">
                <a:solidFill>
                  <a:srgbClr val="000000"/>
                </a:solidFill>
                <a:latin typeface="NEU-BZ"/>
                <a:ea typeface="楷体_GB2312"/>
              </a:rPr>
              <a:t>这场革命提供了将新说付诸行动的一个实验性的示范。</a:t>
            </a:r>
            <a:endParaRPr lang="zh-CN" altLang="en-US" sz="2400" b="1" dirty="0">
              <a:solidFill>
                <a:srgbClr val="000000"/>
              </a:solidFill>
            </a:endParaRPr>
          </a:p>
          <a:p>
            <a:pPr marL="0" lvl="0" indent="0" eaLnBrk="1" hangingPunct="1">
              <a:spcBef>
                <a:spcPct val="0"/>
              </a:spcBef>
              <a:buFontTx/>
              <a:buNone/>
            </a:pPr>
            <a:r>
              <a:rPr lang="zh-CN" altLang="en-US" sz="2400" b="1" dirty="0">
                <a:solidFill>
                  <a:srgbClr val="000000"/>
                </a:solidFill>
                <a:latin typeface="NEU-BZ"/>
                <a:ea typeface="楷体_GB2312"/>
              </a:rPr>
              <a:t>    一个独立的共和国在美洲的建立</a:t>
            </a:r>
            <a:r>
              <a:rPr lang="en-US" altLang="zh-CN" sz="2400" b="1" dirty="0">
                <a:solidFill>
                  <a:srgbClr val="000000"/>
                </a:solidFill>
                <a:latin typeface="方正楷体_GBK"/>
                <a:ea typeface="楷体_GB2312"/>
              </a:rPr>
              <a:t>，</a:t>
            </a:r>
            <a:r>
              <a:rPr lang="zh-CN" altLang="en-US" sz="2400" b="1" dirty="0">
                <a:solidFill>
                  <a:srgbClr val="000000"/>
                </a:solidFill>
                <a:latin typeface="NEU-BZ"/>
                <a:ea typeface="楷体_GB2312"/>
              </a:rPr>
              <a:t>在欧洲被广泛地解释为</a:t>
            </a:r>
            <a:r>
              <a:rPr lang="en-US" altLang="zh-CN" sz="2400" b="1" dirty="0">
                <a:solidFill>
                  <a:srgbClr val="000000"/>
                </a:solidFill>
                <a:latin typeface="方正楷体_GBK"/>
                <a:ea typeface="楷体_GB2312"/>
              </a:rPr>
              <a:t>：</a:t>
            </a:r>
            <a:r>
              <a:rPr lang="zh-CN" altLang="en-US" sz="2400" b="1" dirty="0">
                <a:solidFill>
                  <a:srgbClr val="000000"/>
                </a:solidFill>
                <a:latin typeface="NEU-BZ"/>
                <a:ea typeface="楷体_GB2312"/>
              </a:rPr>
              <a:t>它意味着启蒙运动的思想是切实可行的</a:t>
            </a:r>
            <a:r>
              <a:rPr lang="en-US" altLang="zh-CN" sz="2400" b="1" dirty="0">
                <a:solidFill>
                  <a:srgbClr val="000000"/>
                </a:solidFill>
                <a:latin typeface="Arial" panose="020B0604020202020204" pitchFamily="34" charset="0"/>
                <a:ea typeface="楷体_GB2312"/>
              </a:rPr>
              <a:t>——</a:t>
            </a:r>
            <a:r>
              <a:rPr lang="zh-CN" altLang="en-US" sz="2400" b="1" dirty="0">
                <a:solidFill>
                  <a:srgbClr val="000000"/>
                </a:solidFill>
                <a:latin typeface="NEU-BZ"/>
                <a:ea typeface="楷体_GB2312"/>
              </a:rPr>
              <a:t>一个民族有可能建立一个国家</a:t>
            </a:r>
            <a:r>
              <a:rPr lang="en-US" altLang="zh-CN" sz="2400" b="1" dirty="0">
                <a:solidFill>
                  <a:srgbClr val="000000"/>
                </a:solidFill>
                <a:latin typeface="方正楷体_GBK"/>
                <a:ea typeface="楷体_GB2312"/>
              </a:rPr>
              <a:t>，</a:t>
            </a:r>
            <a:r>
              <a:rPr lang="zh-CN" altLang="en-US" sz="2400" b="1" dirty="0">
                <a:solidFill>
                  <a:srgbClr val="000000"/>
                </a:solidFill>
                <a:latin typeface="NEU-BZ"/>
                <a:ea typeface="楷体_GB2312"/>
              </a:rPr>
              <a:t>有可能制定一种建立在个人权利基础上的切实可行政体。</a:t>
            </a:r>
            <a:endParaRPr lang="zh-CN" altLang="en-US" sz="2400" b="1" dirty="0">
              <a:solidFill>
                <a:srgbClr val="000000"/>
              </a:solidFill>
            </a:endParaRPr>
          </a:p>
          <a:p>
            <a:pPr marL="0" lvl="0" indent="0" algn="r" eaLnBrk="1" hangingPunct="1">
              <a:spcBef>
                <a:spcPct val="0"/>
              </a:spcBef>
              <a:buFontTx/>
              <a:buNone/>
            </a:pPr>
            <a:r>
              <a:rPr lang="en-US" altLang="zh-CN" sz="2400" b="1" dirty="0">
                <a:solidFill>
                  <a:srgbClr val="000000"/>
                </a:solidFill>
                <a:latin typeface="Arial" panose="020B0604020202020204" pitchFamily="34" charset="0"/>
              </a:rPr>
              <a:t>——</a:t>
            </a:r>
            <a:r>
              <a:rPr lang="zh-CN" altLang="en-US" sz="2400" b="1" dirty="0">
                <a:solidFill>
                  <a:srgbClr val="000000"/>
                </a:solidFill>
                <a:latin typeface="NEU-BZ"/>
              </a:rPr>
              <a:t>斯塔夫里阿诺斯</a:t>
            </a:r>
            <a:r>
              <a:rPr lang="en-US" altLang="zh-CN" sz="2400" b="1" dirty="0">
                <a:solidFill>
                  <a:srgbClr val="000000"/>
                </a:solidFill>
                <a:latin typeface="NEU-BZ"/>
              </a:rPr>
              <a:t>《</a:t>
            </a:r>
            <a:r>
              <a:rPr lang="zh-CN" altLang="en-US" sz="2400" b="1" dirty="0">
                <a:solidFill>
                  <a:srgbClr val="000000"/>
                </a:solidFill>
                <a:latin typeface="NEU-BZ"/>
              </a:rPr>
              <a:t>全球通史</a:t>
            </a:r>
            <a:r>
              <a:rPr lang="en-US" altLang="zh-CN" sz="2400" b="1" dirty="0">
                <a:solidFill>
                  <a:srgbClr val="000000"/>
                </a:solidFill>
                <a:latin typeface="NEU-BZ"/>
              </a:rPr>
              <a:t>》</a:t>
            </a:r>
            <a:endParaRPr lang="en-US" altLang="zh-CN" sz="2400" b="1" dirty="0">
              <a:solidFill>
                <a:srgbClr val="000000"/>
              </a:solidFill>
            </a:endParaRPr>
          </a:p>
          <a:p>
            <a:pPr marL="0" lvl="0" indent="0" eaLnBrk="1" hangingPunct="1">
              <a:spcBef>
                <a:spcPct val="0"/>
              </a:spcBef>
              <a:buFontTx/>
              <a:buNone/>
            </a:pPr>
            <a:r>
              <a:rPr lang="zh-CN" altLang="en-US" sz="2400" b="1" dirty="0">
                <a:solidFill>
                  <a:srgbClr val="000000"/>
                </a:solidFill>
                <a:latin typeface="方正黑体_GBK"/>
                <a:ea typeface="黑体" panose="02010609060101010101" pitchFamily="2" charset="-122"/>
                <a:sym typeface="+mn-ea"/>
              </a:rPr>
              <a:t> </a:t>
            </a:r>
            <a:r>
              <a:rPr lang="en-US" altLang="zh-CN" sz="2400" b="1" dirty="0">
                <a:solidFill>
                  <a:srgbClr val="000000"/>
                </a:solidFill>
                <a:latin typeface="方正黑体_GBK"/>
                <a:ea typeface="黑体" panose="02010609060101010101" pitchFamily="2" charset="-122"/>
                <a:sym typeface="+mn-ea"/>
              </a:rPr>
              <a:t>[</a:t>
            </a:r>
            <a:r>
              <a:rPr lang="zh-CN" altLang="en-US" sz="2400" b="1" dirty="0">
                <a:solidFill>
                  <a:srgbClr val="000000"/>
                </a:solidFill>
                <a:latin typeface="NEU-BZ"/>
                <a:ea typeface="黑体" panose="02010609060101010101" pitchFamily="2" charset="-122"/>
                <a:sym typeface="+mn-ea"/>
              </a:rPr>
              <a:t>问题</a:t>
            </a:r>
            <a:r>
              <a:rPr lang="en-US" altLang="zh-CN" sz="2400" b="1" dirty="0">
                <a:solidFill>
                  <a:srgbClr val="000000"/>
                </a:solidFill>
                <a:latin typeface="方正黑体_GBK"/>
                <a:ea typeface="黑体" panose="02010609060101010101" pitchFamily="2" charset="-122"/>
                <a:sym typeface="+mn-ea"/>
              </a:rPr>
              <a:t>]</a:t>
            </a:r>
            <a:r>
              <a:rPr lang="en-US" altLang="zh-CN" sz="2400" b="1" dirty="0">
                <a:solidFill>
                  <a:srgbClr val="000000"/>
                </a:solidFill>
                <a:latin typeface="NEU-BZ"/>
                <a:ea typeface="黑体" panose="02010609060101010101" pitchFamily="2" charset="-122"/>
                <a:sym typeface="+mn-ea"/>
              </a:rPr>
              <a:t> </a:t>
            </a:r>
            <a:r>
              <a:rPr lang="zh-CN" altLang="en-US" sz="2400" b="1" dirty="0">
                <a:solidFill>
                  <a:srgbClr val="000000"/>
                </a:solidFill>
                <a:latin typeface="NEU-BZ"/>
                <a:sym typeface="+mn-ea"/>
              </a:rPr>
              <a:t>根据材料并结合所学知识</a:t>
            </a:r>
            <a:r>
              <a:rPr lang="en-US" altLang="zh-CN" sz="2400" b="1" dirty="0">
                <a:solidFill>
                  <a:srgbClr val="000000"/>
                </a:solidFill>
                <a:latin typeface="方正宋一_GBK"/>
                <a:sym typeface="+mn-ea"/>
              </a:rPr>
              <a:t>，</a:t>
            </a:r>
            <a:r>
              <a:rPr lang="zh-CN" altLang="en-US" sz="2400" b="1" dirty="0">
                <a:solidFill>
                  <a:srgbClr val="000000"/>
                </a:solidFill>
                <a:latin typeface="NEU-BZ"/>
                <a:sym typeface="+mn-ea"/>
              </a:rPr>
              <a:t>说明美国革命如何成为</a:t>
            </a:r>
            <a:r>
              <a:rPr lang="zh-CN" altLang="en-US" sz="2400" b="1" dirty="0">
                <a:solidFill>
                  <a:srgbClr val="000000"/>
                </a:solidFill>
                <a:latin typeface="Arial" panose="020B0604020202020204" pitchFamily="34" charset="0"/>
                <a:sym typeface="+mn-ea"/>
              </a:rPr>
              <a:t>“</a:t>
            </a:r>
            <a:r>
              <a:rPr lang="zh-CN" altLang="en-US" sz="2400" b="1" dirty="0">
                <a:solidFill>
                  <a:srgbClr val="000000"/>
                </a:solidFill>
                <a:latin typeface="NEU-BZ"/>
                <a:sym typeface="+mn-ea"/>
              </a:rPr>
              <a:t>将新说付诸行动的一个实验性的示范</a:t>
            </a:r>
            <a:r>
              <a:rPr lang="zh-CN" altLang="en-US" sz="2400" b="1" dirty="0">
                <a:solidFill>
                  <a:srgbClr val="000000"/>
                </a:solidFill>
                <a:latin typeface="Arial" panose="020B0604020202020204" pitchFamily="34" charset="0"/>
                <a:sym typeface="+mn-ea"/>
              </a:rPr>
              <a:t>”</a:t>
            </a:r>
            <a:r>
              <a:rPr lang="zh-CN" altLang="en-US" sz="2400" b="1" dirty="0">
                <a:solidFill>
                  <a:srgbClr val="000000"/>
                </a:solidFill>
                <a:latin typeface="NEU-BZ"/>
                <a:sym typeface="+mn-ea"/>
              </a:rPr>
              <a:t>。</a:t>
            </a:r>
            <a:endParaRPr lang="en-US" altLang="zh-CN" sz="2400" b="1" dirty="0">
              <a:solidFill>
                <a:srgbClr val="000000"/>
              </a:solidFill>
              <a:latin typeface="宋体" panose="02010600030101010101" pitchFamily="2" charset="-122"/>
            </a:endParaRPr>
          </a:p>
        </p:txBody>
      </p:sp>
      <p:sp>
        <p:nvSpPr>
          <p:cNvPr id="7" name="矩形 6"/>
          <p:cNvSpPr/>
          <p:nvPr/>
        </p:nvSpPr>
        <p:spPr>
          <a:xfrm>
            <a:off x="346990" y="82803"/>
            <a:ext cx="9718200" cy="491490"/>
          </a:xfrm>
          <a:prstGeom prst="rect">
            <a:avLst/>
          </a:prstGeom>
        </p:spPr>
        <p:txBody>
          <a:bodyPr>
            <a:spAutoFit/>
          </a:bodyPr>
          <a:p>
            <a:pPr lvl="0"/>
            <a:r>
              <a:rPr lang="zh-CN" altLang="en-US" sz="2600" b="1" kern="100" dirty="0">
                <a:solidFill>
                  <a:prstClr val="black"/>
                </a:solidFill>
                <a:latin typeface="宋体" panose="02010600030101010101" pitchFamily="2" charset="-122"/>
                <a:ea typeface="宋体" panose="02010600030101010101" pitchFamily="2" charset="-122"/>
                <a:cs typeface="Times New Roman" panose="02020603050405020304"/>
              </a:rPr>
              <a:t>［运用材料论证问题］</a:t>
            </a:r>
            <a:r>
              <a:rPr lang="en-US" altLang="zh-CN" sz="2600" b="1" kern="100" dirty="0" smtClean="0">
                <a:solidFill>
                  <a:srgbClr val="0070C0"/>
                </a:solidFill>
                <a:latin typeface="微软雅黑" panose="020B0503020204020204" pitchFamily="34" charset="-122"/>
                <a:ea typeface="微软雅黑" panose="020B0503020204020204" pitchFamily="34" charset="-122"/>
                <a:cs typeface="Times New Roman" panose="02020603050405020304"/>
              </a:rPr>
              <a:t>——</a:t>
            </a:r>
            <a:r>
              <a:rPr lang="zh-CN" altLang="en-US" sz="2600" b="1" kern="100" dirty="0">
                <a:solidFill>
                  <a:srgbClr val="0070C0"/>
                </a:solidFill>
                <a:latin typeface="微软雅黑" panose="020B0503020204020204" pitchFamily="34" charset="-122"/>
                <a:ea typeface="微软雅黑" panose="020B0503020204020204" pitchFamily="34" charset="-122"/>
                <a:cs typeface="Times New Roman" panose="02020603050405020304"/>
              </a:rPr>
              <a:t>启蒙运动的影响</a:t>
            </a:r>
            <a:endParaRPr lang="zh-CN" altLang="en-US" sz="2600" b="1" kern="100" dirty="0">
              <a:solidFill>
                <a:srgbClr val="0070C0"/>
              </a:solidFill>
              <a:latin typeface="微软雅黑" panose="020B0503020204020204" pitchFamily="34" charset="-122"/>
              <a:ea typeface="微软雅黑" panose="020B0503020204020204" pitchFamily="34" charset="-122"/>
              <a:cs typeface="Times New Roman" panose="02020603050405020304"/>
            </a:endParaRPr>
          </a:p>
        </p:txBody>
      </p:sp>
      <p:sp>
        <p:nvSpPr>
          <p:cNvPr id="103427" name="Text Box 5"/>
          <p:cNvSpPr txBox="1"/>
          <p:nvPr/>
        </p:nvSpPr>
        <p:spPr>
          <a:xfrm>
            <a:off x="259715" y="4064000"/>
            <a:ext cx="12012295" cy="2676525"/>
          </a:xfrm>
          <a:prstGeom prst="rect">
            <a:avLst/>
          </a:prstGeom>
          <a:noFill/>
          <a:ln w="9525">
            <a:noFill/>
          </a:ln>
        </p:spPr>
        <p:txBody>
          <a:bodyPr wrap="square">
            <a:spAutoFit/>
          </a:bodyPr>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lvl="0" indent="0" eaLnBrk="1" hangingPunct="1">
              <a:spcBef>
                <a:spcPct val="0"/>
              </a:spcBef>
              <a:buFontTx/>
              <a:buNone/>
            </a:pPr>
            <a:r>
              <a:rPr lang="zh-CN" altLang="en-US" sz="2800"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说明</a:t>
            </a:r>
            <a:r>
              <a:rPr lang="en-US" altLang="zh-CN" sz="2800"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en-US" sz="2800"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美国通过</a:t>
            </a:r>
            <a:r>
              <a:rPr lang="zh-CN" altLang="en-US" sz="2800" b="1"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独立战争</a:t>
            </a:r>
            <a:r>
              <a:rPr lang="en-US" altLang="zh-CN" sz="2800"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en-US" sz="2800"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赢得了民族的独立、自由</a:t>
            </a:r>
            <a:r>
              <a:rPr lang="en-US" altLang="zh-CN" sz="2800"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en-US" sz="2800"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颁行了</a:t>
            </a:r>
            <a:r>
              <a:rPr lang="zh-CN" altLang="en-US" sz="2800" b="1"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1787年宪法</a:t>
            </a:r>
            <a:r>
              <a:rPr lang="en-US" altLang="zh-CN" sz="2800"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en-US" sz="2800"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这是近代世界第一部资产阶级成文宪法</a:t>
            </a:r>
            <a:r>
              <a:rPr lang="en-US" altLang="zh-CN" sz="2800"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en-US" sz="2800"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美国创立了</a:t>
            </a:r>
            <a:r>
              <a:rPr lang="zh-CN" altLang="en-US" sz="2800" b="1"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联邦制(或总统制)共和国</a:t>
            </a:r>
            <a:r>
              <a:rPr lang="en-US" altLang="zh-CN" sz="2800"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en-US" sz="2800"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确立了民主政体</a:t>
            </a:r>
            <a:r>
              <a:rPr lang="en-US" altLang="zh-CN" sz="2800"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en-US" sz="2800"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树立了资产阶级民主政治的新典范</a:t>
            </a:r>
            <a:r>
              <a:rPr lang="en-US" altLang="zh-CN" sz="2800"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en-US" sz="2800"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实行</a:t>
            </a:r>
            <a:r>
              <a:rPr lang="zh-CN" altLang="en-US" sz="2800" b="1"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三权分立</a:t>
            </a:r>
            <a:r>
              <a:rPr lang="en-US" altLang="zh-CN" sz="2800"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en-US" sz="2800"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实现权力的制约平衡</a:t>
            </a:r>
            <a:r>
              <a:rPr lang="en-US" altLang="zh-CN" sz="2800"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en-US" sz="2800"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第一次将启蒙思想的理论付诸实施</a:t>
            </a:r>
            <a:r>
              <a:rPr lang="en-US" altLang="zh-CN" sz="2800"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en-US" sz="2800"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并产生了深远影响</a:t>
            </a:r>
            <a:r>
              <a:rPr lang="en-US" altLang="zh-CN" sz="2800"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en-US" sz="2800" b="1"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国家总统和议会议员由人民选举产生</a:t>
            </a:r>
            <a:r>
              <a:rPr lang="en-US" altLang="zh-CN" sz="2800"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en-US" sz="2800"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体现了启蒙思想中人民主权原则和民主原则。</a:t>
            </a:r>
            <a:endParaRPr lang="zh-CN" altLang="en-US" sz="2800"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p:strips dir="l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103427">
                                            <p:txEl>
                                              <p:charRg st="52" end="235"/>
                                            </p:txEl>
                                          </p:spTgt>
                                        </p:tgtEl>
                                        <p:attrNameLst>
                                          <p:attrName>style.visibility</p:attrName>
                                        </p:attrNameLst>
                                      </p:cBhvr>
                                      <p:to>
                                        <p:strVal val="visible"/>
                                      </p:to>
                                    </p:set>
                                    <p:animEffect transition="in" filter="checkerboard(across)">
                                      <p:cBhvr>
                                        <p:cTn id="7" dur="500"/>
                                        <p:tgtEl>
                                          <p:spTgt spid="103427">
                                            <p:txEl>
                                              <p:charRg st="52" end="23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4578" name="Text Box 5"/>
          <p:cNvSpPr txBox="1"/>
          <p:nvPr/>
        </p:nvSpPr>
        <p:spPr>
          <a:xfrm>
            <a:off x="681990" y="1001395"/>
            <a:ext cx="10925175" cy="4912995"/>
          </a:xfrm>
          <a:prstGeom prst="rect">
            <a:avLst/>
          </a:prstGeom>
          <a:noFill/>
          <a:ln w="9525">
            <a:noFill/>
          </a:ln>
        </p:spPr>
        <p:txBody>
          <a:bodyPr wrap="square">
            <a:spAutoFit/>
          </a:bodyPr>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lvl="0" indent="0" eaLnBrk="1" hangingPunct="1">
              <a:lnSpc>
                <a:spcPct val="140000"/>
              </a:lnSpc>
              <a:spcBef>
                <a:spcPct val="0"/>
              </a:spcBef>
              <a:buFontTx/>
              <a:buNone/>
            </a:pPr>
            <a:r>
              <a:rPr lang="en-US" altLang="zh-CN" sz="2800" b="1" dirty="0">
                <a:solidFill>
                  <a:srgbClr val="000000"/>
                </a:solidFill>
                <a:latin typeface="方正楷体_GBK"/>
                <a:ea typeface="楷体_GB2312"/>
              </a:rPr>
              <a:t>(</a:t>
            </a:r>
            <a:r>
              <a:rPr lang="en-US" altLang="zh-CN" sz="2800" b="1" dirty="0">
                <a:solidFill>
                  <a:srgbClr val="000000"/>
                </a:solidFill>
                <a:latin typeface="Times New Roman" panose="02020603050405020304" pitchFamily="18" charset="0"/>
                <a:ea typeface="楷体_GB2312"/>
              </a:rPr>
              <a:t>2019</a:t>
            </a:r>
            <a:r>
              <a:rPr lang="en-US" altLang="zh-CN" sz="2800" b="1" dirty="0">
                <a:solidFill>
                  <a:srgbClr val="000000"/>
                </a:solidFill>
                <a:latin typeface="NEU-B6"/>
              </a:rPr>
              <a:t>·</a:t>
            </a:r>
            <a:r>
              <a:rPr lang="zh-CN" altLang="en-US" sz="2800" b="1" dirty="0">
                <a:solidFill>
                  <a:srgbClr val="000000"/>
                </a:solidFill>
                <a:latin typeface="NEU-BZ"/>
                <a:ea typeface="楷体_GB2312"/>
              </a:rPr>
              <a:t>全国</a:t>
            </a:r>
            <a:r>
              <a:rPr lang="en-US" altLang="zh-CN" sz="2800" b="1" dirty="0">
                <a:solidFill>
                  <a:srgbClr val="000000"/>
                </a:solidFill>
                <a:latin typeface="NEU-BZ"/>
                <a:ea typeface="楷体_GB2312"/>
              </a:rPr>
              <a:t>Ⅱ</a:t>
            </a:r>
            <a:r>
              <a:rPr lang="zh-CN" altLang="en-US" sz="2800" b="1" dirty="0">
                <a:solidFill>
                  <a:srgbClr val="000000"/>
                </a:solidFill>
                <a:latin typeface="NEU-BZ"/>
                <a:ea typeface="楷体_GB2312"/>
              </a:rPr>
              <a:t>卷</a:t>
            </a:r>
            <a:r>
              <a:rPr lang="en-US" altLang="zh-CN" sz="2800" b="1" dirty="0">
                <a:solidFill>
                  <a:srgbClr val="000000"/>
                </a:solidFill>
                <a:latin typeface="方正楷体_GBK"/>
                <a:ea typeface="楷体_GB2312"/>
              </a:rPr>
              <a:t>，</a:t>
            </a:r>
            <a:r>
              <a:rPr lang="en-US" altLang="zh-CN" sz="2800" b="1" dirty="0">
                <a:solidFill>
                  <a:srgbClr val="000000"/>
                </a:solidFill>
                <a:latin typeface="Times New Roman" panose="02020603050405020304" pitchFamily="18" charset="0"/>
                <a:ea typeface="楷体_GB2312"/>
              </a:rPr>
              <a:t>34</a:t>
            </a:r>
            <a:r>
              <a:rPr lang="en-US" altLang="zh-CN" sz="2800" b="1" dirty="0">
                <a:solidFill>
                  <a:srgbClr val="000000"/>
                </a:solidFill>
                <a:latin typeface="方正楷体_GBK"/>
                <a:ea typeface="楷体_GB2312"/>
              </a:rPr>
              <a:t>)</a:t>
            </a:r>
            <a:r>
              <a:rPr lang="zh-CN" altLang="en-US" sz="2800" b="1" dirty="0">
                <a:solidFill>
                  <a:srgbClr val="000000"/>
                </a:solidFill>
                <a:latin typeface="NEU-BZ"/>
              </a:rPr>
              <a:t>法国史学家索布尔认为</a:t>
            </a:r>
            <a:r>
              <a:rPr lang="en-US" altLang="zh-CN" sz="2800" b="1" dirty="0">
                <a:solidFill>
                  <a:srgbClr val="000000"/>
                </a:solidFill>
                <a:latin typeface="方正宋一_GBK"/>
              </a:rPr>
              <a:t>，</a:t>
            </a:r>
            <a:r>
              <a:rPr lang="zh-CN" altLang="en-US" sz="2800" b="1" dirty="0">
                <a:solidFill>
                  <a:srgbClr val="000000"/>
                </a:solidFill>
                <a:latin typeface="NEU-BZ"/>
              </a:rPr>
              <a:t>从某种角度而言</a:t>
            </a:r>
            <a:r>
              <a:rPr lang="en-US" altLang="zh-CN" sz="2800" b="1" dirty="0">
                <a:solidFill>
                  <a:srgbClr val="000000"/>
                </a:solidFill>
                <a:latin typeface="方正宋一_GBK"/>
              </a:rPr>
              <a:t>，</a:t>
            </a:r>
            <a:r>
              <a:rPr lang="zh-CN" altLang="en-US" sz="2800" b="1" dirty="0">
                <a:solidFill>
                  <a:srgbClr val="000000"/>
                </a:solidFill>
                <a:latin typeface="NEU-BZ"/>
              </a:rPr>
              <a:t>法国大革命大大超过了以往的历次革命</a:t>
            </a:r>
            <a:r>
              <a:rPr lang="en-US" altLang="zh-CN" sz="2800" b="1" dirty="0">
                <a:solidFill>
                  <a:srgbClr val="000000"/>
                </a:solidFill>
                <a:latin typeface="方正宋一_GBK"/>
              </a:rPr>
              <a:t>，</a:t>
            </a:r>
            <a:r>
              <a:rPr lang="zh-CN" altLang="en-US" sz="2800" b="1" dirty="0">
                <a:solidFill>
                  <a:srgbClr val="000000"/>
                </a:solidFill>
                <a:latin typeface="NEU-BZ"/>
              </a:rPr>
              <a:t>包括英国革命和美国革命。可以用来说明这一观点的是</a:t>
            </a:r>
            <a:r>
              <a:rPr lang="en-US" altLang="zh-CN" sz="2800" b="1" dirty="0">
                <a:solidFill>
                  <a:srgbClr val="000000"/>
                </a:solidFill>
                <a:latin typeface="方正宋一_GBK"/>
              </a:rPr>
              <a:t>，</a:t>
            </a:r>
            <a:r>
              <a:rPr lang="zh-CN" altLang="en-US" sz="2800" b="1" dirty="0">
                <a:solidFill>
                  <a:srgbClr val="000000"/>
                </a:solidFill>
                <a:latin typeface="NEU-BZ"/>
              </a:rPr>
              <a:t>在启蒙思想的指导下</a:t>
            </a:r>
            <a:r>
              <a:rPr lang="en-US" altLang="zh-CN" sz="2800" b="1" dirty="0">
                <a:solidFill>
                  <a:srgbClr val="000000"/>
                </a:solidFill>
                <a:latin typeface="方正宋一_GBK"/>
              </a:rPr>
              <a:t>，</a:t>
            </a:r>
            <a:r>
              <a:rPr lang="zh-CN" altLang="en-US" sz="2800" b="1" dirty="0">
                <a:solidFill>
                  <a:srgbClr val="000000"/>
                </a:solidFill>
                <a:latin typeface="NEU-BZ"/>
              </a:rPr>
              <a:t>法国大革命</a:t>
            </a:r>
            <a:r>
              <a:rPr lang="en-US" altLang="zh-CN" sz="2800" b="1" dirty="0">
                <a:solidFill>
                  <a:srgbClr val="000000"/>
                </a:solidFill>
                <a:latin typeface="方正宋一_GBK"/>
              </a:rPr>
              <a:t>(</a:t>
            </a:r>
            <a:r>
              <a:rPr lang="zh-CN" altLang="en-US" sz="2800" b="1" dirty="0">
                <a:solidFill>
                  <a:srgbClr val="000000"/>
                </a:solidFill>
                <a:latin typeface="NEU-BZ"/>
              </a:rPr>
              <a:t>　　</a:t>
            </a:r>
            <a:r>
              <a:rPr lang="en-US" altLang="zh-CN" sz="2800" b="1" dirty="0">
                <a:solidFill>
                  <a:srgbClr val="000000"/>
                </a:solidFill>
                <a:latin typeface="方正宋一_GBK"/>
              </a:rPr>
              <a:t>)</a:t>
            </a:r>
            <a:endParaRPr lang="en-US" altLang="zh-CN" sz="2800" b="1" dirty="0">
              <a:solidFill>
                <a:srgbClr val="000000"/>
              </a:solidFill>
            </a:endParaRPr>
          </a:p>
          <a:p>
            <a:pPr marL="0" lvl="0" indent="0" eaLnBrk="1" hangingPunct="1">
              <a:lnSpc>
                <a:spcPct val="140000"/>
              </a:lnSpc>
              <a:spcBef>
                <a:spcPct val="0"/>
              </a:spcBef>
              <a:buFontTx/>
              <a:buNone/>
            </a:pPr>
            <a:r>
              <a:rPr lang="en-US" altLang="zh-CN" sz="2800" b="1" dirty="0">
                <a:solidFill>
                  <a:srgbClr val="000000"/>
                </a:solidFill>
                <a:latin typeface="Times New Roman" panose="02020603050405020304" pitchFamily="18" charset="0"/>
              </a:rPr>
              <a:t>A</a:t>
            </a:r>
            <a:r>
              <a:rPr lang="en-US" altLang="zh-CN" sz="2800" b="1" dirty="0">
                <a:solidFill>
                  <a:srgbClr val="000000"/>
                </a:solidFill>
                <a:latin typeface="NEU-BZ"/>
              </a:rPr>
              <a:t>.</a:t>
            </a:r>
            <a:r>
              <a:rPr lang="zh-CN" altLang="en-US" sz="2800" b="1" dirty="0">
                <a:solidFill>
                  <a:srgbClr val="000000"/>
                </a:solidFill>
                <a:latin typeface="NEU-BZ"/>
              </a:rPr>
              <a:t>创建了民主共和政体	</a:t>
            </a:r>
            <a:endParaRPr lang="zh-CN" altLang="en-US" sz="2800" b="1" dirty="0">
              <a:solidFill>
                <a:srgbClr val="000000"/>
              </a:solidFill>
              <a:latin typeface="NEU-BZ"/>
            </a:endParaRPr>
          </a:p>
          <a:p>
            <a:pPr marL="0" lvl="0" indent="0" eaLnBrk="1" hangingPunct="1">
              <a:lnSpc>
                <a:spcPct val="140000"/>
              </a:lnSpc>
              <a:spcBef>
                <a:spcPct val="0"/>
              </a:spcBef>
              <a:buFontTx/>
              <a:buNone/>
            </a:pPr>
            <a:r>
              <a:rPr lang="en-US" altLang="zh-CN" sz="2800" b="1" dirty="0">
                <a:solidFill>
                  <a:srgbClr val="000000"/>
                </a:solidFill>
                <a:latin typeface="Times New Roman" panose="02020603050405020304" pitchFamily="18" charset="0"/>
              </a:rPr>
              <a:t>B</a:t>
            </a:r>
            <a:r>
              <a:rPr lang="en-US" altLang="zh-CN" sz="2800" b="1" dirty="0">
                <a:solidFill>
                  <a:srgbClr val="000000"/>
                </a:solidFill>
                <a:latin typeface="NEU-BZ"/>
              </a:rPr>
              <a:t>.</a:t>
            </a:r>
            <a:r>
              <a:rPr lang="zh-CN" altLang="en-US" sz="2800" b="1" dirty="0">
                <a:solidFill>
                  <a:srgbClr val="000000"/>
                </a:solidFill>
                <a:latin typeface="NEU-BZ"/>
              </a:rPr>
              <a:t>以暴力为革命主要方式</a:t>
            </a:r>
            <a:endParaRPr lang="zh-CN" altLang="en-US" sz="2800" b="1" dirty="0">
              <a:solidFill>
                <a:srgbClr val="000000"/>
              </a:solidFill>
            </a:endParaRPr>
          </a:p>
          <a:p>
            <a:pPr marL="0" lvl="0" indent="0" eaLnBrk="1" hangingPunct="1">
              <a:lnSpc>
                <a:spcPct val="140000"/>
              </a:lnSpc>
              <a:spcBef>
                <a:spcPct val="0"/>
              </a:spcBef>
              <a:buFontTx/>
              <a:buNone/>
            </a:pPr>
            <a:r>
              <a:rPr lang="en-US" altLang="zh-CN" sz="2800" b="1" dirty="0">
                <a:solidFill>
                  <a:srgbClr val="000000"/>
                </a:solidFill>
                <a:latin typeface="Times New Roman" panose="02020603050405020304" pitchFamily="18" charset="0"/>
              </a:rPr>
              <a:t>C</a:t>
            </a:r>
            <a:r>
              <a:rPr lang="en-US" altLang="zh-CN" sz="2800" b="1" dirty="0">
                <a:solidFill>
                  <a:srgbClr val="000000"/>
                </a:solidFill>
                <a:latin typeface="NEU-BZ"/>
              </a:rPr>
              <a:t>.</a:t>
            </a:r>
            <a:r>
              <a:rPr lang="zh-CN" altLang="en-US" sz="2800" b="1" dirty="0">
                <a:solidFill>
                  <a:srgbClr val="000000"/>
                </a:solidFill>
                <a:latin typeface="NEU-BZ"/>
              </a:rPr>
              <a:t>根除了专制复辟危险	</a:t>
            </a:r>
            <a:endParaRPr lang="zh-CN" altLang="en-US" sz="2800" b="1" dirty="0">
              <a:solidFill>
                <a:srgbClr val="000000"/>
              </a:solidFill>
              <a:latin typeface="NEU-BZ"/>
            </a:endParaRPr>
          </a:p>
          <a:p>
            <a:pPr marL="0" lvl="0" indent="0" eaLnBrk="1" hangingPunct="1">
              <a:lnSpc>
                <a:spcPct val="140000"/>
              </a:lnSpc>
              <a:spcBef>
                <a:spcPct val="0"/>
              </a:spcBef>
              <a:buFontTx/>
              <a:buNone/>
            </a:pPr>
            <a:r>
              <a:rPr lang="en-US" altLang="zh-CN" sz="2800" b="1" dirty="0">
                <a:solidFill>
                  <a:srgbClr val="000000"/>
                </a:solidFill>
                <a:latin typeface="Times New Roman" panose="02020603050405020304" pitchFamily="18" charset="0"/>
              </a:rPr>
              <a:t>D</a:t>
            </a:r>
            <a:r>
              <a:rPr lang="en-US" altLang="zh-CN" sz="2800" b="1" dirty="0">
                <a:solidFill>
                  <a:srgbClr val="000000"/>
                </a:solidFill>
                <a:latin typeface="NEU-BZ"/>
              </a:rPr>
              <a:t>.</a:t>
            </a:r>
            <a:r>
              <a:rPr lang="zh-CN" altLang="en-US" sz="2800" b="1" dirty="0">
                <a:solidFill>
                  <a:srgbClr val="000000"/>
                </a:solidFill>
                <a:latin typeface="NEU-BZ"/>
              </a:rPr>
              <a:t>以社会平等为首要目标</a:t>
            </a:r>
            <a:endParaRPr lang="zh-CN" altLang="en-US" sz="2800" b="1" dirty="0">
              <a:solidFill>
                <a:srgbClr val="000000"/>
              </a:solidFill>
            </a:endParaRPr>
          </a:p>
          <a:p>
            <a:pPr marL="0" lvl="0" indent="0" eaLnBrk="1" hangingPunct="1">
              <a:lnSpc>
                <a:spcPct val="140000"/>
              </a:lnSpc>
              <a:spcBef>
                <a:spcPct val="0"/>
              </a:spcBef>
              <a:buFontTx/>
              <a:buNone/>
            </a:pPr>
            <a:endParaRPr lang="zh-CN" altLang="en-US" sz="2800" b="1" dirty="0">
              <a:solidFill>
                <a:srgbClr val="000000"/>
              </a:solidFill>
              <a:latin typeface="宋体" panose="02010600030101010101" pitchFamily="2" charset="-122"/>
            </a:endParaRPr>
          </a:p>
        </p:txBody>
      </p:sp>
      <p:sp>
        <p:nvSpPr>
          <p:cNvPr id="7" name="矩形 6"/>
          <p:cNvSpPr/>
          <p:nvPr/>
        </p:nvSpPr>
        <p:spPr>
          <a:xfrm>
            <a:off x="346990" y="82803"/>
            <a:ext cx="9718200" cy="491490"/>
          </a:xfrm>
          <a:prstGeom prst="rect">
            <a:avLst/>
          </a:prstGeom>
        </p:spPr>
        <p:txBody>
          <a:bodyPr>
            <a:spAutoFit/>
          </a:bodyPr>
          <a:p>
            <a:pPr lvl="0"/>
            <a:r>
              <a:rPr lang="zh-CN" altLang="en-US" sz="2600" b="1" kern="100" dirty="0">
                <a:solidFill>
                  <a:prstClr val="black"/>
                </a:solidFill>
                <a:latin typeface="宋体" panose="02010600030101010101" pitchFamily="2" charset="-122"/>
                <a:ea typeface="宋体" panose="02010600030101010101" pitchFamily="2" charset="-122"/>
                <a:cs typeface="Times New Roman" panose="02020603050405020304"/>
              </a:rPr>
              <a:t>［运用材料论证问题］</a:t>
            </a:r>
            <a:r>
              <a:rPr lang="en-US" altLang="zh-CN" sz="2600" b="1" kern="100" dirty="0" smtClean="0">
                <a:solidFill>
                  <a:srgbClr val="0070C0"/>
                </a:solidFill>
                <a:latin typeface="微软雅黑" panose="020B0503020204020204" pitchFamily="34" charset="-122"/>
                <a:ea typeface="微软雅黑" panose="020B0503020204020204" pitchFamily="34" charset="-122"/>
                <a:cs typeface="Times New Roman" panose="02020603050405020304"/>
              </a:rPr>
              <a:t>——</a:t>
            </a:r>
            <a:r>
              <a:rPr lang="zh-CN" altLang="en-US" sz="2600" b="1" kern="100" dirty="0">
                <a:solidFill>
                  <a:srgbClr val="0070C0"/>
                </a:solidFill>
                <a:latin typeface="微软雅黑" panose="020B0503020204020204" pitchFamily="34" charset="-122"/>
                <a:ea typeface="微软雅黑" panose="020B0503020204020204" pitchFamily="34" charset="-122"/>
                <a:cs typeface="Times New Roman" panose="02020603050405020304"/>
              </a:rPr>
              <a:t>启蒙运动的影响</a:t>
            </a:r>
            <a:endParaRPr lang="zh-CN" altLang="en-US" sz="2600" b="1" kern="100" dirty="0">
              <a:solidFill>
                <a:srgbClr val="0070C0"/>
              </a:solidFill>
              <a:latin typeface="微软雅黑" panose="020B0503020204020204" pitchFamily="34" charset="-122"/>
              <a:ea typeface="微软雅黑" panose="020B0503020204020204" pitchFamily="34" charset="-122"/>
              <a:cs typeface="Times New Roman" panose="02020603050405020304"/>
            </a:endParaRPr>
          </a:p>
        </p:txBody>
      </p:sp>
      <p:sp>
        <p:nvSpPr>
          <p:cNvPr id="2" name="Text Box 5"/>
          <p:cNvSpPr txBox="1"/>
          <p:nvPr/>
        </p:nvSpPr>
        <p:spPr>
          <a:xfrm>
            <a:off x="765175" y="5506085"/>
            <a:ext cx="1929130" cy="521970"/>
          </a:xfrm>
          <a:prstGeom prst="rect">
            <a:avLst/>
          </a:prstGeom>
          <a:noFill/>
          <a:ln w="9525">
            <a:noFill/>
          </a:ln>
        </p:spPr>
        <p:txBody>
          <a:bodyPr wrap="square">
            <a:spAutoFit/>
          </a:bodyPr>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lvl="0" indent="0" eaLnBrk="1" hangingPunct="1">
              <a:spcBef>
                <a:spcPct val="0"/>
              </a:spcBef>
              <a:buFontTx/>
              <a:buNone/>
            </a:pPr>
            <a:r>
              <a:rPr lang="en-US" altLang="zh-CN" sz="2800" b="1" dirty="0">
                <a:solidFill>
                  <a:srgbClr val="FF0000"/>
                </a:solidFill>
                <a:latin typeface="方正黑体_GBK"/>
                <a:ea typeface="黑体" panose="02010609060101010101" pitchFamily="2" charset="-122"/>
              </a:rPr>
              <a:t>[</a:t>
            </a:r>
            <a:r>
              <a:rPr lang="zh-CN" altLang="en-US" sz="2800" b="1" dirty="0">
                <a:solidFill>
                  <a:srgbClr val="FF0000"/>
                </a:solidFill>
                <a:latin typeface="NEU-BZ"/>
                <a:ea typeface="黑体" panose="02010609060101010101" pitchFamily="2" charset="-122"/>
              </a:rPr>
              <a:t>答案</a:t>
            </a:r>
            <a:r>
              <a:rPr lang="en-US" altLang="zh-CN" sz="2800" b="1" dirty="0">
                <a:solidFill>
                  <a:srgbClr val="FF0000"/>
                </a:solidFill>
                <a:latin typeface="方正黑体_GBK"/>
                <a:ea typeface="黑体" panose="02010609060101010101" pitchFamily="2" charset="-122"/>
              </a:rPr>
              <a:t>]</a:t>
            </a:r>
            <a:r>
              <a:rPr lang="en-US" altLang="zh-CN" sz="2800" b="1" dirty="0">
                <a:solidFill>
                  <a:srgbClr val="FF0000"/>
                </a:solidFill>
                <a:latin typeface="NEU-BZ"/>
              </a:rPr>
              <a:t> </a:t>
            </a:r>
            <a:r>
              <a:rPr lang="en-US" altLang="zh-CN" sz="2800" b="1" dirty="0">
                <a:solidFill>
                  <a:srgbClr val="000000"/>
                </a:solidFill>
                <a:latin typeface="Times New Roman" panose="02020603050405020304" pitchFamily="18" charset="0"/>
              </a:rPr>
              <a:t>D</a:t>
            </a:r>
            <a:endParaRPr lang="en-US" altLang="zh-CN" sz="2800" b="1" dirty="0">
              <a:solidFill>
                <a:srgbClr val="000000"/>
              </a:solidFill>
              <a:latin typeface="Times New Roman" panose="02020603050405020304" pitchFamily="18" charset="0"/>
            </a:endParaRPr>
          </a:p>
        </p:txBody>
      </p:sp>
      <p:sp>
        <p:nvSpPr>
          <p:cNvPr id="114691" name="Text Box 5"/>
          <p:cNvSpPr txBox="1"/>
          <p:nvPr/>
        </p:nvSpPr>
        <p:spPr>
          <a:xfrm>
            <a:off x="4968875" y="2884170"/>
            <a:ext cx="6833235" cy="3881755"/>
          </a:xfrm>
          <a:prstGeom prst="rect">
            <a:avLst/>
          </a:prstGeom>
          <a:noFill/>
          <a:ln w="9525">
            <a:noFill/>
          </a:ln>
        </p:spPr>
        <p:txBody>
          <a:bodyPr wrap="square">
            <a:spAutoFit/>
          </a:bodyPr>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lvl="0" indent="0" eaLnBrk="1" hangingPunct="1">
              <a:lnSpc>
                <a:spcPct val="110000"/>
              </a:lnSpc>
              <a:spcBef>
                <a:spcPct val="0"/>
              </a:spcBef>
              <a:buFontTx/>
              <a:buNone/>
            </a:pPr>
            <a:r>
              <a:rPr lang="zh-CN" altLang="en-US" sz="2800" b="1"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800" b="1"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en-US" sz="2800" b="1"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解析</a:t>
            </a:r>
            <a:r>
              <a:rPr lang="en-US" altLang="zh-CN" sz="2800" b="1"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800" b="1"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大革命前</a:t>
            </a:r>
            <a:r>
              <a:rPr lang="en-US" altLang="zh-CN" sz="2800" b="1"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en-US" sz="2800" b="1"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法国社会等级制度森严</a:t>
            </a:r>
            <a:r>
              <a:rPr lang="en-US" altLang="zh-CN" sz="2800" b="1"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en-US" sz="2800" b="1"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当时法国的第三等级与国王和以国王为中心的国家政权之间的矛盾空前激化。启蒙运动的天赋人权、自由平等等思想为法国大革命做了舆论和意识形态方面的准备</a:t>
            </a:r>
            <a:r>
              <a:rPr lang="en-US" altLang="zh-CN" sz="2800" b="1"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en-US" sz="2800" b="1"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由此引发了以“自由、平等、博爱”为口号的法国大革命</a:t>
            </a:r>
            <a:r>
              <a:rPr lang="en-US" altLang="zh-CN" sz="2800" b="1"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en-US" sz="2800" b="1"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这是其对以往革命的最大超越</a:t>
            </a:r>
            <a:r>
              <a:rPr lang="en-US" altLang="zh-CN" sz="2800" b="1"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en-US" sz="2800" b="1"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故</a:t>
            </a:r>
            <a:r>
              <a:rPr lang="en-US" altLang="zh-CN" sz="2800" b="1"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D</a:t>
            </a:r>
            <a:r>
              <a:rPr lang="zh-CN" altLang="en-US" sz="2800" b="1"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项正确。</a:t>
            </a:r>
            <a:endParaRPr lang="zh-CN" altLang="en-US" sz="2800" b="1"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p:strip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4691"/>
                                        </p:tgtEl>
                                        <p:attrNameLst>
                                          <p:attrName>style.visibility</p:attrName>
                                        </p:attrNameLst>
                                      </p:cBhvr>
                                      <p:to>
                                        <p:strVal val="visible"/>
                                      </p:to>
                                    </p:set>
                                    <p:anim calcmode="lin" valueType="num">
                                      <p:cBhvr additive="base">
                                        <p:cTn id="13" dur="500" fill="hold"/>
                                        <p:tgtEl>
                                          <p:spTgt spid="114691"/>
                                        </p:tgtEl>
                                        <p:attrNameLst>
                                          <p:attrName>ppt_x</p:attrName>
                                        </p:attrNameLst>
                                      </p:cBhvr>
                                      <p:tavLst>
                                        <p:tav tm="0">
                                          <p:val>
                                            <p:strVal val="#ppt_x"/>
                                          </p:val>
                                        </p:tav>
                                        <p:tav tm="100000">
                                          <p:val>
                                            <p:strVal val="#ppt_x"/>
                                          </p:val>
                                        </p:tav>
                                      </p:tavLst>
                                    </p:anim>
                                    <p:anim calcmode="lin" valueType="num">
                                      <p:cBhvr additive="base">
                                        <p:cTn id="14" dur="500" fill="hold"/>
                                        <p:tgtEl>
                                          <p:spTgt spid="11469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1469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6626" name="Text Box 5"/>
          <p:cNvSpPr txBox="1"/>
          <p:nvPr/>
        </p:nvSpPr>
        <p:spPr>
          <a:xfrm>
            <a:off x="567690" y="822960"/>
            <a:ext cx="11056620" cy="4741545"/>
          </a:xfrm>
          <a:prstGeom prst="rect">
            <a:avLst/>
          </a:prstGeom>
          <a:noFill/>
          <a:ln w="9525">
            <a:noFill/>
          </a:ln>
        </p:spPr>
        <p:txBody>
          <a:bodyPr wrap="square">
            <a:spAutoFit/>
          </a:bodyPr>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lvl="0" indent="0" eaLnBrk="1" hangingPunct="1">
              <a:lnSpc>
                <a:spcPct val="140000"/>
              </a:lnSpc>
              <a:spcBef>
                <a:spcPct val="0"/>
              </a:spcBef>
              <a:buFontTx/>
              <a:buNone/>
            </a:pPr>
            <a:r>
              <a:rPr lang="zh-CN" altLang="en-US" sz="2800" b="1" dirty="0">
                <a:solidFill>
                  <a:srgbClr val="000000"/>
                </a:solidFill>
                <a:latin typeface="方正黑体_GBK"/>
                <a:ea typeface="黑体" panose="02010609060101010101" pitchFamily="2" charset="-122"/>
              </a:rPr>
              <a:t> </a:t>
            </a:r>
            <a:r>
              <a:rPr lang="en-US" altLang="zh-CN" sz="2800" b="1" dirty="0">
                <a:solidFill>
                  <a:srgbClr val="000000"/>
                </a:solidFill>
                <a:latin typeface="方正黑体_GBK"/>
                <a:ea typeface="黑体" panose="02010609060101010101" pitchFamily="2" charset="-122"/>
              </a:rPr>
              <a:t>[</a:t>
            </a:r>
            <a:r>
              <a:rPr lang="zh-CN" altLang="en-US" sz="2800" b="1" dirty="0">
                <a:solidFill>
                  <a:srgbClr val="000000"/>
                </a:solidFill>
                <a:latin typeface="NEU-BZ"/>
                <a:ea typeface="黑体" panose="02010609060101010101" pitchFamily="2" charset="-122"/>
              </a:rPr>
              <a:t>学术链接</a:t>
            </a:r>
            <a:r>
              <a:rPr lang="en-US" altLang="zh-CN" sz="2800" b="1" dirty="0">
                <a:solidFill>
                  <a:srgbClr val="000000"/>
                </a:solidFill>
                <a:latin typeface="方正黑体_GBK"/>
                <a:ea typeface="黑体" panose="02010609060101010101" pitchFamily="2" charset="-122"/>
              </a:rPr>
              <a:t>]</a:t>
            </a:r>
            <a:r>
              <a:rPr lang="en-US" altLang="zh-CN" sz="2800" b="1" dirty="0">
                <a:solidFill>
                  <a:srgbClr val="000000"/>
                </a:solidFill>
                <a:latin typeface="NEU-BZ"/>
                <a:ea typeface="黑体" panose="02010609060101010101" pitchFamily="2" charset="-122"/>
              </a:rPr>
              <a:t> </a:t>
            </a:r>
            <a:r>
              <a:rPr lang="zh-CN" altLang="en-US" sz="2800" b="1" dirty="0">
                <a:solidFill>
                  <a:srgbClr val="000000"/>
                </a:solidFill>
                <a:latin typeface="NEU-BZ"/>
                <a:ea typeface="楷体_GB2312"/>
              </a:rPr>
              <a:t>法国启蒙运动在世界文明史上引起的震动具有显著的超文化差异的特征。伏尔泰、卢梭、孟德斯鸠的学说鼓舞着争取社会进步的斗争。</a:t>
            </a:r>
            <a:r>
              <a:rPr lang="zh-CN" altLang="en-US" sz="2800" b="1" u="sng" dirty="0">
                <a:solidFill>
                  <a:srgbClr val="000000"/>
                </a:solidFill>
                <a:latin typeface="NEU-BZ"/>
                <a:ea typeface="楷体_GB2312"/>
              </a:rPr>
              <a:t>从现代民主政治发生学的角度来看</a:t>
            </a:r>
            <a:r>
              <a:rPr lang="en-US" altLang="zh-CN" sz="2800" b="1" u="sng" dirty="0">
                <a:solidFill>
                  <a:srgbClr val="000000"/>
                </a:solidFill>
                <a:latin typeface="方正楷体_GBK"/>
                <a:ea typeface="楷体_GB2312"/>
              </a:rPr>
              <a:t>，</a:t>
            </a:r>
            <a:r>
              <a:rPr lang="zh-CN" altLang="en-US" sz="2800" b="1" u="sng"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法国启蒙运动的主要贡献是直接促发和指导了两次伟大的革命事件</a:t>
            </a:r>
            <a:r>
              <a:rPr lang="en-US" altLang="zh-CN" sz="2800" b="1" u="sng"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en-US" sz="2800" b="1" u="sng"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美国革命和法国革命。</a:t>
            </a:r>
            <a:r>
              <a:rPr lang="zh-CN" altLang="en-US" sz="2800" b="1" u="sng" dirty="0">
                <a:solidFill>
                  <a:srgbClr val="000000"/>
                </a:solidFill>
                <a:latin typeface="NEU-BZ"/>
                <a:ea typeface="楷体_GB2312"/>
              </a:rPr>
              <a:t>正是这两次革命把由英国革命正式开始的</a:t>
            </a:r>
            <a:r>
              <a:rPr lang="zh-CN" altLang="en-US" sz="2800" b="1" u="sng" dirty="0">
                <a:solidFill>
                  <a:srgbClr val="FF0000"/>
                </a:solidFill>
                <a:latin typeface="微软雅黑" panose="020B0503020204020204" pitchFamily="34" charset="-122"/>
                <a:ea typeface="微软雅黑" panose="020B0503020204020204" pitchFamily="34" charset="-122"/>
              </a:rPr>
              <a:t>现代民主政治创制实验大幅度地推向了深广</a:t>
            </a:r>
            <a:r>
              <a:rPr lang="en-US" altLang="zh-CN" sz="2800" b="1" u="sng" dirty="0">
                <a:solidFill>
                  <a:srgbClr val="000000"/>
                </a:solidFill>
                <a:latin typeface="方正楷体_GBK"/>
                <a:ea typeface="楷体_GB2312"/>
              </a:rPr>
              <a:t>，</a:t>
            </a:r>
            <a:r>
              <a:rPr lang="zh-CN" altLang="en-US" sz="2800" b="1" u="sng" dirty="0">
                <a:solidFill>
                  <a:srgbClr val="000000"/>
                </a:solidFill>
                <a:latin typeface="NEU-BZ"/>
                <a:ea typeface="楷体_GB2312"/>
              </a:rPr>
              <a:t>并最终完成了现代民主政治基本形态的构筑</a:t>
            </a:r>
            <a:r>
              <a:rPr lang="zh-CN" altLang="en-US" sz="2800" b="1" dirty="0">
                <a:solidFill>
                  <a:srgbClr val="000000"/>
                </a:solidFill>
                <a:latin typeface="NEU-BZ"/>
                <a:ea typeface="楷体_GB2312"/>
              </a:rPr>
              <a:t>。</a:t>
            </a:r>
            <a:endParaRPr lang="zh-CN" altLang="en-US" sz="2800" b="1" dirty="0">
              <a:solidFill>
                <a:srgbClr val="000000"/>
              </a:solidFill>
            </a:endParaRPr>
          </a:p>
          <a:p>
            <a:pPr marL="0" lvl="0" indent="0" algn="r" eaLnBrk="1" hangingPunct="1">
              <a:lnSpc>
                <a:spcPct val="140000"/>
              </a:lnSpc>
              <a:spcBef>
                <a:spcPct val="0"/>
              </a:spcBef>
              <a:buFontTx/>
              <a:buNone/>
            </a:pPr>
            <a:r>
              <a:rPr lang="en-US" altLang="zh-CN" sz="2800" b="1" dirty="0">
                <a:solidFill>
                  <a:srgbClr val="000000"/>
                </a:solidFill>
                <a:latin typeface="Arial" panose="020B0604020202020204" pitchFamily="34" charset="0"/>
              </a:rPr>
              <a:t>——</a:t>
            </a:r>
            <a:r>
              <a:rPr lang="zh-CN" altLang="en-US" sz="2800" b="1" dirty="0">
                <a:solidFill>
                  <a:srgbClr val="000000"/>
                </a:solidFill>
                <a:latin typeface="NEU-BZ"/>
              </a:rPr>
              <a:t>马克垚</a:t>
            </a:r>
            <a:r>
              <a:rPr lang="en-US" altLang="zh-CN" sz="2800" b="1" dirty="0">
                <a:solidFill>
                  <a:srgbClr val="000000"/>
                </a:solidFill>
                <a:latin typeface="NEU-BZ"/>
              </a:rPr>
              <a:t>《</a:t>
            </a:r>
            <a:r>
              <a:rPr lang="zh-CN" altLang="en-US" sz="2800" b="1" dirty="0">
                <a:solidFill>
                  <a:srgbClr val="000000"/>
                </a:solidFill>
                <a:latin typeface="NEU-BZ"/>
              </a:rPr>
              <a:t>世界文明史</a:t>
            </a:r>
            <a:r>
              <a:rPr lang="en-US" altLang="zh-CN" sz="2800" b="1" dirty="0">
                <a:solidFill>
                  <a:srgbClr val="000000"/>
                </a:solidFill>
                <a:latin typeface="NEU-BZ"/>
              </a:rPr>
              <a:t>》</a:t>
            </a:r>
            <a:endParaRPr lang="en-US" altLang="zh-CN" sz="2800" b="1" dirty="0">
              <a:solidFill>
                <a:srgbClr val="000000"/>
              </a:solidFill>
            </a:endParaRPr>
          </a:p>
          <a:p>
            <a:pPr marL="0" lvl="0" indent="0" eaLnBrk="1" hangingPunct="1">
              <a:spcBef>
                <a:spcPct val="0"/>
              </a:spcBef>
              <a:buFontTx/>
              <a:buNone/>
            </a:pPr>
            <a:endParaRPr lang="en-US" altLang="zh-CN" sz="2800" b="1" dirty="0">
              <a:solidFill>
                <a:srgbClr val="000000"/>
              </a:solidFill>
              <a:latin typeface="宋体" panose="02010600030101010101" pitchFamily="2" charset="-122"/>
            </a:endParaRPr>
          </a:p>
        </p:txBody>
      </p:sp>
    </p:spTree>
  </p:cSld>
  <p:clrMapOvr>
    <a:masterClrMapping/>
  </p:clrMapOvr>
  <p:transition>
    <p:split orient="vert" dir="in"/>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3730" name="矩形 1"/>
          <p:cNvSpPr>
            <a:spLocks noChangeArrowheads="1"/>
          </p:cNvSpPr>
          <p:nvPr/>
        </p:nvSpPr>
        <p:spPr bwMode="auto">
          <a:xfrm>
            <a:off x="272098" y="1791653"/>
            <a:ext cx="11647488" cy="39693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612140" algn="just" defTabSz="914400" rtl="0" eaLnBrk="1" fontAlgn="base" latinLnBrk="0" hangingPunct="1">
              <a:lnSpc>
                <a:spcPct val="150000"/>
              </a:lnSpc>
              <a:spcBef>
                <a:spcPct val="0"/>
              </a:spcBef>
              <a:spcAft>
                <a:spcPts val="0"/>
              </a:spcAft>
              <a:buClrTx/>
              <a:buSzTx/>
              <a:buFontTx/>
              <a:buNone/>
              <a:tabLst>
                <a:tab pos="2610485" algn="l"/>
              </a:tabLst>
              <a:defRPr/>
            </a:pPr>
            <a:r>
              <a:rPr kumimoji="0" lang="zh-CN" altLang="zh-CN" sz="28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史论</a:t>
            </a:r>
            <a:r>
              <a:rPr kumimoji="0" lang="en-US" altLang="zh-CN" sz="28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Courier New" panose="02070309020205020404"/>
              </a:rPr>
              <a:t>2</a:t>
            </a:r>
            <a:r>
              <a:rPr kumimoji="0" lang="zh-CN" altLang="zh-CN" sz="2800" b="1" i="0" u="none" strike="noStrike" kern="100" cap="none" spc="0" normalizeH="0" baseline="0" noProof="0" dirty="0">
                <a:ln>
                  <a:noFill/>
                </a:ln>
                <a:solidFill>
                  <a:schemeClr val="tx1"/>
                </a:solidFill>
                <a:effectLst/>
                <a:uLnTx/>
                <a:uFillTx/>
                <a:latin typeface="Times New Roman" panose="02020603050405020304"/>
                <a:ea typeface="黑体" panose="02010609060101010101" pitchFamily="2" charset="-122"/>
                <a:cs typeface="Times New Roman" panose="02020603050405020304"/>
              </a:rPr>
              <a:t>　启蒙运动对社会转型的推动作用</a:t>
            </a:r>
            <a:endParaRPr kumimoji="0" lang="zh-CN" altLang="zh-CN" sz="1200" b="0" i="0" u="none"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Courier New" panose="02070309020205020404"/>
            </a:endParaRPr>
          </a:p>
          <a:p>
            <a:pPr marL="0" marR="0" lvl="0" indent="612140" algn="just" defTabSz="914400" rtl="0" eaLnBrk="1" fontAlgn="base" latinLnBrk="0" hangingPunct="1">
              <a:lnSpc>
                <a:spcPct val="150000"/>
              </a:lnSpc>
              <a:spcBef>
                <a:spcPct val="0"/>
              </a:spcBef>
              <a:spcAft>
                <a:spcPts val="0"/>
              </a:spcAft>
              <a:buClrTx/>
              <a:buSzTx/>
              <a:buFontTx/>
              <a:buNone/>
              <a:tabLst>
                <a:tab pos="2610485" algn="l"/>
              </a:tabLst>
              <a:defRPr/>
            </a:pPr>
            <a:r>
              <a:rPr kumimoji="0" lang="en-US" altLang="zh-CN" sz="2800" b="1" i="0" u="none" strike="noStrike" kern="100" cap="none" spc="0" normalizeH="0" baseline="0" noProof="0" dirty="0">
                <a:ln>
                  <a:noFill/>
                </a:ln>
                <a:solidFill>
                  <a:schemeClr val="tx1"/>
                </a:solidFill>
                <a:effectLst/>
                <a:uLnTx/>
                <a:uFillTx/>
                <a:latin typeface="Times New Roman" panose="02020603050405020304"/>
                <a:ea typeface="楷体_GB2312"/>
                <a:cs typeface="Courier New" panose="02070309020205020404"/>
              </a:rPr>
              <a:t>(1)</a:t>
            </a:r>
            <a:r>
              <a:rPr kumimoji="0" lang="zh-CN" altLang="zh-CN" sz="28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对</a:t>
            </a:r>
            <a:r>
              <a:rPr kumimoji="0" lang="zh-CN" altLang="zh-CN" sz="2800" b="1" i="0" u="none" strike="noStrike" kern="100" cap="none" spc="0" normalizeH="0" baseline="0" noProof="0" dirty="0">
                <a:ln>
                  <a:noFill/>
                </a:ln>
                <a:solidFill>
                  <a:srgbClr val="FF0000"/>
                </a:solidFill>
                <a:effectLst/>
                <a:uLnTx/>
                <a:uFillTx/>
                <a:latin typeface="Times New Roman" panose="02020603050405020304"/>
                <a:ea typeface="楷体_GB2312"/>
                <a:cs typeface="Times New Roman" panose="02020603050405020304"/>
              </a:rPr>
              <a:t>近代世界</a:t>
            </a:r>
            <a:r>
              <a:rPr kumimoji="0" lang="zh-CN" altLang="zh-CN" sz="28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的影响：</a:t>
            </a:r>
            <a:r>
              <a:rPr kumimoji="0" lang="en-US" altLang="zh-CN" sz="2800" b="1" i="0" u="sng"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zh-CN" altLang="zh-CN" sz="2800" b="1" i="0" u="sng"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社会契约论</a:t>
            </a:r>
            <a:r>
              <a:rPr kumimoji="0" lang="en-US" altLang="zh-CN" sz="2800" b="1" i="0" u="sng"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zh-CN" altLang="zh-CN" sz="2800" b="1" i="0" u="sng"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和</a:t>
            </a:r>
            <a:r>
              <a:rPr kumimoji="0" lang="en-US" altLang="zh-CN" sz="2800" b="1" i="0" u="sng"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zh-CN" altLang="zh-CN" sz="2800" b="1" i="0" u="sng"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人民主权说</a:t>
            </a:r>
            <a:r>
              <a:rPr kumimoji="0" lang="en-US" altLang="zh-CN" sz="2800" b="1" i="0" u="sng" strike="noStrike" kern="1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Times New Roman" panose="02020603050405020304"/>
              </a:rPr>
              <a:t>”</a:t>
            </a:r>
            <a:r>
              <a:rPr kumimoji="0" lang="zh-CN" altLang="zh-CN" sz="28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论证了革命的合理性；</a:t>
            </a:r>
            <a:r>
              <a:rPr kumimoji="0" lang="en-US" altLang="zh-CN" sz="2800" b="1" i="0" u="sng" strike="noStrike" kern="100" cap="none" spc="0" normalizeH="0" baseline="0" noProof="0" dirty="0">
                <a:ln>
                  <a:noFill/>
                </a:ln>
                <a:solidFill>
                  <a:schemeClr val="tx1"/>
                </a:solidFill>
                <a:effectLst/>
                <a:uLnTx/>
                <a:uFillTx/>
                <a:latin typeface="宋体" panose="02010600030101010101" pitchFamily="2" charset="-122"/>
                <a:cs typeface="Times New Roman" panose="02020603050405020304"/>
              </a:rPr>
              <a:t>君主立宪制和三权分立</a:t>
            </a:r>
            <a:r>
              <a:rPr kumimoji="0" lang="zh-CN" altLang="zh-CN" sz="28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不仅提供了依法治国的理论，还为资产阶级的政权组织形式设计了不同的方案。启蒙思想对专制主义和教权主义的批判</a:t>
            </a:r>
            <a:r>
              <a:rPr kumimoji="0" lang="zh-CN" altLang="zh-CN" sz="2800" b="1" i="0" u="none" strike="noStrike" kern="100" cap="none" spc="0" normalizeH="0" baseline="0" noProof="0" dirty="0">
                <a:ln>
                  <a:noFill/>
                </a:ln>
                <a:solidFill>
                  <a:srgbClr val="FF0000"/>
                </a:solidFill>
                <a:effectLst/>
                <a:uLnTx/>
                <a:uFillTx/>
                <a:latin typeface="微软雅黑" panose="020B0503020204020204" pitchFamily="34" charset="-122"/>
                <a:ea typeface="微软雅黑" panose="020B0503020204020204" pitchFamily="34" charset="-122"/>
                <a:cs typeface="Times New Roman" panose="02020603050405020304"/>
              </a:rPr>
              <a:t>推动了欧美资产阶级革命的发生</a:t>
            </a:r>
            <a:r>
              <a:rPr kumimoji="0" lang="zh-CN" altLang="zh-CN" sz="28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，成为资产阶级</a:t>
            </a:r>
            <a:r>
              <a:rPr kumimoji="0" lang="zh-CN" altLang="zh-CN" sz="2800" b="1" i="0" u="none" strike="noStrike" kern="100" cap="none" spc="0" normalizeH="0" baseline="0" noProof="0" dirty="0">
                <a:ln>
                  <a:noFill/>
                </a:ln>
                <a:solidFill>
                  <a:srgbClr val="FF0000"/>
                </a:solidFill>
                <a:effectLst/>
                <a:uLnTx/>
                <a:uFillTx/>
                <a:latin typeface="微软雅黑" panose="020B0503020204020204" pitchFamily="34" charset="-122"/>
                <a:ea typeface="微软雅黑" panose="020B0503020204020204" pitchFamily="34" charset="-122"/>
                <a:cs typeface="Times New Roman" panose="02020603050405020304"/>
              </a:rPr>
              <a:t>夺取政权、建设政权</a:t>
            </a:r>
            <a:r>
              <a:rPr kumimoji="0" lang="zh-CN" altLang="zh-CN" sz="28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rPr>
              <a:t>的强大思想武器。</a:t>
            </a:r>
            <a:endParaRPr kumimoji="0" lang="zh-CN" altLang="zh-CN" sz="2800" b="1" i="0" u="none" strike="noStrike" kern="100" cap="none" spc="0" normalizeH="0" baseline="0" noProof="0" dirty="0">
              <a:ln>
                <a:noFill/>
              </a:ln>
              <a:solidFill>
                <a:schemeClr val="tx1"/>
              </a:solidFill>
              <a:effectLst/>
              <a:uLnTx/>
              <a:uFillTx/>
              <a:latin typeface="Times New Roman" panose="02020603050405020304"/>
              <a:ea typeface="楷体_GB2312"/>
              <a:cs typeface="Times New Roman" panose="02020603050405020304"/>
            </a:endParaRPr>
          </a:p>
        </p:txBody>
      </p:sp>
      <p:graphicFrame>
        <p:nvGraphicFramePr>
          <p:cNvPr id="39939" name="对象 1"/>
          <p:cNvGraphicFramePr>
            <a:graphicFrameLocks noChangeAspect="1"/>
          </p:cNvGraphicFramePr>
          <p:nvPr/>
        </p:nvGraphicFramePr>
        <p:xfrm>
          <a:off x="605155" y="540385"/>
          <a:ext cx="10672763" cy="1146175"/>
        </p:xfrm>
        <a:graphic>
          <a:graphicData uri="http://schemas.openxmlformats.org/presentationml/2006/ole">
            <mc:AlternateContent xmlns:mc="http://schemas.openxmlformats.org/markup-compatibility/2006">
              <mc:Choice xmlns:v="urn:schemas-microsoft-com:vml" Requires="v">
                <p:oleObj spid="_x0000_s3077" name="" r:id="rId1" imgW="10966450" imgH="1192530" progId="Word.Document.8">
                  <p:embed/>
                </p:oleObj>
              </mc:Choice>
              <mc:Fallback>
                <p:oleObj name="" r:id="rId1" imgW="10966450" imgH="1192530" progId="Word.Document.8">
                  <p:embed/>
                  <p:pic>
                    <p:nvPicPr>
                      <p:cNvPr id="0" name="图片 3076"/>
                      <p:cNvPicPr/>
                      <p:nvPr/>
                    </p:nvPicPr>
                    <p:blipFill>
                      <a:blip r:embed="rId2"/>
                      <a:stretch>
                        <a:fillRect/>
                      </a:stretch>
                    </p:blipFill>
                    <p:spPr>
                      <a:xfrm>
                        <a:off x="605155" y="540385"/>
                        <a:ext cx="10672763" cy="1146175"/>
                      </a:xfrm>
                      <a:prstGeom prst="rect">
                        <a:avLst/>
                      </a:prstGeom>
                      <a:noFill/>
                      <a:ln w="38100">
                        <a:noFill/>
                        <a:miter/>
                      </a:ln>
                    </p:spPr>
                  </p:pic>
                </p:oleObj>
              </mc:Fallback>
            </mc:AlternateContent>
          </a:graphicData>
        </a:graphic>
      </p:graphicFrame>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4754" name="矩形 1"/>
          <p:cNvSpPr>
            <a:spLocks noChangeArrowheads="1"/>
          </p:cNvSpPr>
          <p:nvPr/>
        </p:nvSpPr>
        <p:spPr bwMode="auto">
          <a:xfrm>
            <a:off x="272098" y="245745"/>
            <a:ext cx="11647488" cy="737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eaLnBrk="1" fontAlgn="base" latinLnBrk="0" hangingPunct="1">
              <a:lnSpc>
                <a:spcPct val="150000"/>
              </a:lnSpc>
              <a:spcBef>
                <a:spcPct val="0"/>
              </a:spcBef>
              <a:spcAft>
                <a:spcPct val="0"/>
              </a:spcAft>
              <a:buClrTx/>
              <a:buSzTx/>
              <a:buFontTx/>
              <a:buNone/>
              <a:tabLst>
                <a:tab pos="1169670" algn="l"/>
                <a:tab pos="2339975" algn="l"/>
              </a:tabLst>
              <a:defRPr/>
            </a:pPr>
            <a:r>
              <a:rPr kumimoji="0" lang="zh-CN" altLang="zh-CN" sz="2800" b="1" i="0" u="none" strike="noStrike" kern="100" cap="none" spc="0" normalizeH="0" baseline="0" noProof="0" dirty="0">
                <a:ln>
                  <a:noFill/>
                </a:ln>
                <a:solidFill>
                  <a:schemeClr val="tx1"/>
                </a:solidFill>
                <a:effectLst/>
                <a:uLnTx/>
                <a:uFillTx/>
                <a:latin typeface="Times New Roman" panose="02020603050405020304" pitchFamily="18" charset="0"/>
                <a:ea typeface="Times New Roman" panose="02020603050405020304"/>
                <a:cs typeface="Times New Roman" panose="02020603050405020304" pitchFamily="18" charset="0"/>
              </a:rPr>
              <a:t> </a:t>
            </a:r>
            <a:r>
              <a:rPr kumimoji="0" lang="en-US" altLang="zh-CN" sz="2800" b="1" i="0" u="none" strike="noStrike" kern="100" cap="none" spc="0" normalizeH="0" baseline="0" noProof="0" dirty="0">
                <a:ln>
                  <a:noFill/>
                </a:ln>
                <a:solidFill>
                  <a:schemeClr val="tx1"/>
                </a:solidFill>
                <a:effectLst/>
                <a:uLnTx/>
                <a:uFillTx/>
                <a:latin typeface="Times New Roman" panose="02020603050405020304" pitchFamily="18" charset="0"/>
                <a:ea typeface="Times New Roman" panose="02020603050405020304"/>
                <a:cs typeface="Times New Roman" panose="02020603050405020304" pitchFamily="18" charset="0"/>
              </a:rPr>
              <a:t>(2)</a:t>
            </a:r>
            <a:r>
              <a:rPr kumimoji="0" lang="zh-CN" altLang="zh-CN" sz="2800" b="1" i="0" u="none" strike="noStrike" kern="100" cap="none" spc="0" normalizeH="0" baseline="0" noProof="0" dirty="0">
                <a:ln>
                  <a:noFill/>
                </a:ln>
                <a:solidFill>
                  <a:schemeClr val="tx1"/>
                </a:solidFill>
                <a:effectLst/>
                <a:uLnTx/>
                <a:uFillTx/>
                <a:latin typeface="Times New Roman" panose="02020603050405020304" pitchFamily="18" charset="0"/>
                <a:ea typeface="楷体_GB2312"/>
                <a:cs typeface="Times New Roman" panose="02020603050405020304" pitchFamily="18" charset="0"/>
              </a:rPr>
              <a:t>对各国政体的影响</a:t>
            </a:r>
            <a:endParaRPr kumimoji="0" lang="zh-CN" altLang="zh-CN" sz="2800" b="1" i="0" u="none" strike="noStrike" kern="100" cap="none" spc="0" normalizeH="0" baseline="0" noProof="0" dirty="0">
              <a:ln>
                <a:noFill/>
              </a:ln>
              <a:solidFill>
                <a:schemeClr val="tx1"/>
              </a:solidFill>
              <a:effectLst/>
              <a:uLnTx/>
              <a:uFillTx/>
              <a:latin typeface="Times New Roman" panose="02020603050405020304" pitchFamily="18" charset="0"/>
              <a:ea typeface="楷体_GB2312"/>
              <a:cs typeface="Times New Roman" panose="02020603050405020304" pitchFamily="18" charset="0"/>
            </a:endParaRPr>
          </a:p>
        </p:txBody>
      </p:sp>
      <p:graphicFrame>
        <p:nvGraphicFramePr>
          <p:cNvPr id="2" name="表格 1"/>
          <p:cNvGraphicFramePr>
            <a:graphicFrameLocks noGrp="1"/>
          </p:cNvGraphicFramePr>
          <p:nvPr>
            <p:custDataLst>
              <p:tags r:id="rId1"/>
            </p:custDataLst>
          </p:nvPr>
        </p:nvGraphicFramePr>
        <p:xfrm>
          <a:off x="237808" y="1074103"/>
          <a:ext cx="11522075" cy="4735195"/>
        </p:xfrm>
        <a:graphic>
          <a:graphicData uri="http://schemas.openxmlformats.org/drawingml/2006/table">
            <a:tbl>
              <a:tblPr/>
              <a:tblGrid>
                <a:gridCol w="1348105"/>
                <a:gridCol w="10173970"/>
              </a:tblGrid>
              <a:tr h="2320925">
                <a:tc>
                  <a:txBody>
                    <a:bodyPr/>
                    <a:lstStyle/>
                    <a:p>
                      <a:pPr algn="ctr">
                        <a:lnSpc>
                          <a:spcPct val="150000"/>
                        </a:lnSpc>
                        <a:spcAft>
                          <a:spcPts val="0"/>
                        </a:spcAft>
                        <a:tabLst>
                          <a:tab pos="2610485" algn="l"/>
                        </a:tabLst>
                      </a:pPr>
                      <a:r>
                        <a:rPr lang="zh-CN" sz="2400" b="1" kern="100" dirty="0">
                          <a:effectLst/>
                          <a:latin typeface="Times New Roman" panose="02020603050405020304"/>
                          <a:cs typeface="Times New Roman" panose="02020603050405020304"/>
                        </a:rPr>
                        <a:t>对英国</a:t>
                      </a:r>
                      <a:endParaRPr lang="zh-CN" sz="2400" kern="100" dirty="0">
                        <a:effectLst/>
                        <a:latin typeface="宋体" panose="02010600030101010101" pitchFamily="2" charset="-122"/>
                        <a:cs typeface="Courier New" panose="02070309020205020404"/>
                      </a:endParaRPr>
                    </a:p>
                  </a:txBody>
                  <a:tcPr marL="33998" marR="3399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610485" algn="l"/>
                        </a:tabLst>
                      </a:pPr>
                      <a:r>
                        <a:rPr lang="zh-CN" sz="2400" b="1" kern="100" dirty="0">
                          <a:effectLst/>
                          <a:latin typeface="Times New Roman" panose="02020603050405020304"/>
                          <a:cs typeface="Times New Roman" panose="02020603050405020304"/>
                        </a:rPr>
                        <a:t>资产阶级革命胜利后，议会通过了</a:t>
                      </a:r>
                      <a:r>
                        <a:rPr lang="zh-CN" sz="2400" b="1" kern="100" dirty="0">
                          <a:solidFill>
                            <a:srgbClr val="FF0000"/>
                          </a:solidFill>
                          <a:effectLst/>
                          <a:latin typeface="Times New Roman" panose="02020603050405020304"/>
                          <a:cs typeface="Times New Roman" panose="02020603050405020304"/>
                        </a:rPr>
                        <a:t>《权利法案》</a:t>
                      </a:r>
                      <a:r>
                        <a:rPr lang="zh-CN" sz="2400" b="1" kern="100" dirty="0">
                          <a:effectLst/>
                          <a:latin typeface="Times New Roman" panose="02020603050405020304"/>
                          <a:cs typeface="Times New Roman" panose="02020603050405020304"/>
                        </a:rPr>
                        <a:t>和《王位继承法》，确立了君主立宪制，限制了王权，扩大了议会权力，确立了议会权力高于王权，司法权独立于王权的原则，实践了启蒙思想家的</a:t>
                      </a:r>
                      <a:r>
                        <a:rPr lang="zh-CN" sz="2400" b="1" kern="100" dirty="0">
                          <a:solidFill>
                            <a:srgbClr val="FF0000"/>
                          </a:solidFill>
                          <a:effectLst/>
                          <a:latin typeface="微软雅黑" panose="020B0503020204020204" pitchFamily="34" charset="-122"/>
                          <a:ea typeface="微软雅黑" panose="020B0503020204020204" pitchFamily="34" charset="-122"/>
                          <a:cs typeface="Times New Roman" panose="02020603050405020304"/>
                        </a:rPr>
                        <a:t>分权思想和人民主权思想</a:t>
                      </a:r>
                      <a:r>
                        <a:rPr lang="zh-CN" sz="2400" b="1" kern="100" dirty="0">
                          <a:effectLst/>
                          <a:latin typeface="Times New Roman" panose="02020603050405020304"/>
                          <a:cs typeface="Times New Roman" panose="02020603050405020304"/>
                        </a:rPr>
                        <a:t>。</a:t>
                      </a:r>
                      <a:endParaRPr lang="zh-CN" sz="2400" kern="100" dirty="0">
                        <a:effectLst/>
                        <a:latin typeface="宋体" panose="02010600030101010101" pitchFamily="2" charset="-122"/>
                        <a:cs typeface="Courier New" panose="02070309020205020404"/>
                      </a:endParaRPr>
                    </a:p>
                  </a:txBody>
                  <a:tcPr marL="33998" marR="3399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01026">
                <a:tc>
                  <a:txBody>
                    <a:bodyPr/>
                    <a:lstStyle/>
                    <a:p>
                      <a:pPr algn="ctr">
                        <a:lnSpc>
                          <a:spcPct val="150000"/>
                        </a:lnSpc>
                        <a:spcAft>
                          <a:spcPts val="0"/>
                        </a:spcAft>
                        <a:tabLst>
                          <a:tab pos="2610485" algn="l"/>
                        </a:tabLst>
                      </a:pPr>
                      <a:r>
                        <a:rPr lang="zh-CN" sz="2400" b="1" kern="100">
                          <a:effectLst/>
                          <a:latin typeface="Times New Roman" panose="02020603050405020304"/>
                          <a:cs typeface="Times New Roman" panose="02020603050405020304"/>
                        </a:rPr>
                        <a:t>对美国</a:t>
                      </a:r>
                      <a:endParaRPr lang="zh-CN" sz="2400" kern="100">
                        <a:effectLst/>
                        <a:latin typeface="宋体" panose="02010600030101010101" pitchFamily="2" charset="-122"/>
                        <a:cs typeface="Courier New" panose="02070309020205020404"/>
                      </a:endParaRPr>
                    </a:p>
                  </a:txBody>
                  <a:tcPr marL="33998" marR="3399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610485" algn="l"/>
                        </a:tabLst>
                      </a:pPr>
                      <a:r>
                        <a:rPr lang="zh-CN" sz="2400" b="1" kern="100" dirty="0">
                          <a:effectLst/>
                          <a:latin typeface="Times New Roman" panose="02020603050405020304"/>
                          <a:cs typeface="Times New Roman" panose="02020603050405020304"/>
                        </a:rPr>
                        <a:t>独立战争胜利后，制定了</a:t>
                      </a:r>
                      <a:r>
                        <a:rPr lang="en-US" sz="2400" b="1" kern="100" dirty="0">
                          <a:solidFill>
                            <a:srgbClr val="FF0000"/>
                          </a:solidFill>
                          <a:effectLst/>
                          <a:latin typeface="Times New Roman" panose="02020603050405020304"/>
                          <a:cs typeface="Courier New" panose="02070309020205020404"/>
                        </a:rPr>
                        <a:t>1</a:t>
                      </a:r>
                      <a:r>
                        <a:rPr lang="zh-CN" sz="2400" b="1" kern="100" dirty="0">
                          <a:solidFill>
                            <a:srgbClr val="FF0000"/>
                          </a:solidFill>
                          <a:effectLst/>
                          <a:latin typeface="Times New Roman" panose="02020603050405020304"/>
                          <a:cs typeface="Times New Roman" panose="02020603050405020304"/>
                        </a:rPr>
                        <a:t>787年联邦宪法</a:t>
                      </a:r>
                      <a:r>
                        <a:rPr lang="zh-CN" sz="2400" b="1" kern="100" dirty="0">
                          <a:effectLst/>
                          <a:latin typeface="Times New Roman" panose="02020603050405020304"/>
                          <a:cs typeface="Times New Roman" panose="02020603050405020304"/>
                        </a:rPr>
                        <a:t>，确立了共和政体和三权分立的政治体制，体现了启蒙运动中的</a:t>
                      </a:r>
                      <a:r>
                        <a:rPr lang="zh-CN" sz="2400" b="1" kern="100" dirty="0">
                          <a:solidFill>
                            <a:srgbClr val="FF0000"/>
                          </a:solidFill>
                          <a:effectLst/>
                          <a:latin typeface="微软雅黑" panose="020B0503020204020204" pitchFamily="34" charset="-122"/>
                          <a:ea typeface="微软雅黑" panose="020B0503020204020204" pitchFamily="34" charset="-122"/>
                          <a:cs typeface="Times New Roman" panose="02020603050405020304"/>
                        </a:rPr>
                        <a:t>人民主权思想和三权分立思想</a:t>
                      </a:r>
                      <a:r>
                        <a:rPr lang="zh-CN" sz="2400" b="1" kern="100" dirty="0">
                          <a:effectLst/>
                          <a:latin typeface="Times New Roman" panose="02020603050405020304"/>
                          <a:cs typeface="Times New Roman" panose="02020603050405020304"/>
                        </a:rPr>
                        <a:t>。</a:t>
                      </a:r>
                      <a:endParaRPr lang="zh-CN" sz="2400" kern="100" dirty="0">
                        <a:effectLst/>
                        <a:latin typeface="宋体" panose="02010600030101010101" pitchFamily="2" charset="-122"/>
                        <a:cs typeface="Courier New" panose="02070309020205020404"/>
                      </a:endParaRPr>
                    </a:p>
                  </a:txBody>
                  <a:tcPr marL="33998" marR="3399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13377">
                <a:tc>
                  <a:txBody>
                    <a:bodyPr/>
                    <a:lstStyle/>
                    <a:p>
                      <a:pPr algn="ctr">
                        <a:lnSpc>
                          <a:spcPct val="150000"/>
                        </a:lnSpc>
                        <a:spcAft>
                          <a:spcPts val="0"/>
                        </a:spcAft>
                        <a:tabLst>
                          <a:tab pos="2610485" algn="l"/>
                        </a:tabLst>
                      </a:pPr>
                      <a:r>
                        <a:rPr lang="zh-CN" sz="2400" b="1" kern="100">
                          <a:effectLst/>
                          <a:latin typeface="Times New Roman" panose="02020603050405020304"/>
                          <a:cs typeface="Times New Roman" panose="02020603050405020304"/>
                        </a:rPr>
                        <a:t>对法国</a:t>
                      </a:r>
                      <a:endParaRPr lang="zh-CN" sz="2400" kern="100">
                        <a:effectLst/>
                        <a:latin typeface="宋体" panose="02010600030101010101" pitchFamily="2" charset="-122"/>
                        <a:cs typeface="Courier New" panose="02070309020205020404"/>
                      </a:endParaRPr>
                    </a:p>
                  </a:txBody>
                  <a:tcPr marL="33998" marR="3399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610485" algn="l"/>
                        </a:tabLst>
                      </a:pPr>
                      <a:r>
                        <a:rPr lang="zh-CN" sz="2400" b="1" kern="100" dirty="0">
                          <a:effectLst/>
                          <a:latin typeface="Times New Roman" panose="02020603050405020304"/>
                          <a:cs typeface="Times New Roman" panose="02020603050405020304"/>
                        </a:rPr>
                        <a:t>在</a:t>
                      </a:r>
                      <a:r>
                        <a:rPr lang="en-US" sz="2400" b="1" kern="100" dirty="0">
                          <a:solidFill>
                            <a:srgbClr val="FF0000"/>
                          </a:solidFill>
                          <a:effectLst/>
                          <a:latin typeface="Times New Roman" panose="02020603050405020304"/>
                          <a:cs typeface="Courier New" panose="02070309020205020404"/>
                        </a:rPr>
                        <a:t>19世纪70年代制定了法兰西第三共和国宪法</a:t>
                      </a:r>
                      <a:r>
                        <a:rPr lang="zh-CN" sz="2400" b="1" kern="100" dirty="0">
                          <a:effectLst/>
                          <a:latin typeface="Times New Roman" panose="02020603050405020304"/>
                          <a:cs typeface="Times New Roman" panose="02020603050405020304"/>
                        </a:rPr>
                        <a:t>，从法律上确立了共和政体，体现了</a:t>
                      </a:r>
                      <a:r>
                        <a:rPr lang="zh-CN" sz="2400" b="1" kern="100" dirty="0">
                          <a:solidFill>
                            <a:srgbClr val="FF0000"/>
                          </a:solidFill>
                          <a:effectLst/>
                          <a:latin typeface="微软雅黑" panose="020B0503020204020204" pitchFamily="34" charset="-122"/>
                          <a:ea typeface="微软雅黑" panose="020B0503020204020204" pitchFamily="34" charset="-122"/>
                          <a:cs typeface="Times New Roman" panose="02020603050405020304"/>
                        </a:rPr>
                        <a:t>主权在民的启蒙思想</a:t>
                      </a:r>
                      <a:r>
                        <a:rPr lang="zh-CN" sz="2400" b="1" kern="100" dirty="0">
                          <a:effectLst/>
                          <a:latin typeface="Times New Roman" panose="02020603050405020304"/>
                          <a:cs typeface="Times New Roman" panose="02020603050405020304"/>
                        </a:rPr>
                        <a:t>。</a:t>
                      </a:r>
                      <a:endParaRPr lang="zh-CN" sz="2400" kern="100" dirty="0">
                        <a:effectLst/>
                        <a:latin typeface="宋体" panose="02010600030101010101" pitchFamily="2" charset="-122"/>
                        <a:cs typeface="Courier New" panose="02070309020205020404"/>
                      </a:endParaRPr>
                    </a:p>
                  </a:txBody>
                  <a:tcPr marL="33998" marR="3399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8787" name="Text Box 5"/>
          <p:cNvSpPr txBox="1"/>
          <p:nvPr/>
        </p:nvSpPr>
        <p:spPr>
          <a:xfrm>
            <a:off x="281305" y="372745"/>
            <a:ext cx="11468735" cy="5908040"/>
          </a:xfrm>
          <a:prstGeom prst="rect">
            <a:avLst/>
          </a:prstGeom>
          <a:noFill/>
          <a:ln w="9525">
            <a:noFill/>
          </a:ln>
        </p:spPr>
        <p:txBody>
          <a:bodyPr wrap="square">
            <a:spAutoFit/>
          </a:bodyPr>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lvl="0" indent="0" eaLnBrk="1" hangingPunct="1">
              <a:lnSpc>
                <a:spcPct val="150000"/>
              </a:lnSpc>
              <a:spcBef>
                <a:spcPct val="0"/>
              </a:spcBef>
              <a:buFontTx/>
              <a:buNone/>
            </a:pPr>
            <a:r>
              <a:rPr lang="zh-CN" altLang="zh-CN" sz="2800" b="1" kern="100" noProof="0" dirty="0">
                <a:ln>
                  <a:noFill/>
                </a:ln>
                <a:effectLst/>
                <a:uLnTx/>
                <a:uFillTx/>
                <a:latin typeface="微软雅黑" panose="020B0503020204020204" pitchFamily="34" charset="-122"/>
                <a:ea typeface="微软雅黑" panose="020B0503020204020204" pitchFamily="34" charset="-122"/>
                <a:cs typeface="微软雅黑" panose="020B0503020204020204" pitchFamily="34" charset="-122"/>
              </a:rPr>
              <a:t>（</a:t>
            </a:r>
            <a:r>
              <a:rPr lang="en-US" altLang="zh-CN" sz="2800" b="1" kern="100" noProof="0" dirty="0">
                <a:ln>
                  <a:noFill/>
                </a:ln>
                <a:effectLst/>
                <a:uLnTx/>
                <a:uFillTx/>
                <a:latin typeface="微软雅黑" panose="020B0503020204020204" pitchFamily="34" charset="-122"/>
                <a:ea typeface="微软雅黑" panose="020B0503020204020204" pitchFamily="34" charset="-122"/>
                <a:cs typeface="微软雅黑" panose="020B0503020204020204" pitchFamily="34" charset="-122"/>
              </a:rPr>
              <a:t>3</a:t>
            </a:r>
            <a:r>
              <a:rPr lang="zh-CN" altLang="zh-CN" sz="2800" b="1" kern="100" noProof="0" dirty="0">
                <a:ln>
                  <a:noFill/>
                </a:ln>
                <a:effectLst/>
                <a:uLnTx/>
                <a:uFillTx/>
                <a:latin typeface="微软雅黑" panose="020B0503020204020204" pitchFamily="34" charset="-122"/>
                <a:ea typeface="微软雅黑" panose="020B0503020204020204" pitchFamily="34" charset="-122"/>
                <a:cs typeface="微软雅黑" panose="020B0503020204020204" pitchFamily="34" charset="-122"/>
              </a:rPr>
              <a:t>）欧洲启蒙思想对近代中国的影响</a:t>
            </a:r>
            <a:endParaRPr lang="zh-CN" altLang="zh-CN" sz="2800" b="1" kern="100" noProof="0" dirty="0">
              <a:ln>
                <a:noFill/>
              </a:ln>
              <a:effectLst/>
              <a:uLnTx/>
              <a:uFillTx/>
              <a:latin typeface="微软雅黑" panose="020B0503020204020204" pitchFamily="34" charset="-122"/>
              <a:ea typeface="微软雅黑" panose="020B0503020204020204" pitchFamily="34" charset="-122"/>
              <a:cs typeface="微软雅黑" panose="020B0503020204020204" pitchFamily="34" charset="-122"/>
            </a:endParaRPr>
          </a:p>
          <a:p>
            <a:pPr marL="0" lvl="0" indent="0" eaLnBrk="1" hangingPunct="1">
              <a:lnSpc>
                <a:spcPct val="150000"/>
              </a:lnSpc>
              <a:spcBef>
                <a:spcPct val="0"/>
              </a:spcBef>
              <a:buFontTx/>
              <a:buNone/>
            </a:pPr>
            <a:r>
              <a:rPr lang="zh-CN" altLang="en-US" sz="2800" b="1" dirty="0">
                <a:solidFill>
                  <a:srgbClr val="000000"/>
                </a:solidFill>
                <a:latin typeface="微软雅黑" panose="020B0503020204020204" pitchFamily="34" charset="-122"/>
                <a:ea typeface="微软雅黑" panose="020B0503020204020204" pitchFamily="34" charset="-122"/>
              </a:rPr>
              <a:t>①19世纪末</a:t>
            </a:r>
            <a:r>
              <a:rPr lang="en-US" altLang="zh-CN" sz="2800" b="1" dirty="0">
                <a:solidFill>
                  <a:srgbClr val="000000"/>
                </a:solidFill>
                <a:latin typeface="方正宋一_GBK"/>
              </a:rPr>
              <a:t>，</a:t>
            </a:r>
            <a:r>
              <a:rPr lang="zh-CN" altLang="en-US" sz="2800" b="1" dirty="0">
                <a:solidFill>
                  <a:srgbClr val="000000"/>
                </a:solidFill>
                <a:latin typeface="NEU-BZ"/>
              </a:rPr>
              <a:t>中国资产阶级</a:t>
            </a:r>
            <a:r>
              <a:rPr lang="zh-CN" altLang="en-US" sz="2800" b="1" dirty="0">
                <a:solidFill>
                  <a:srgbClr val="FF0000"/>
                </a:solidFill>
                <a:latin typeface="微软雅黑" panose="020B0503020204020204" pitchFamily="34" charset="-122"/>
                <a:ea typeface="微软雅黑" panose="020B0503020204020204" pitchFamily="34" charset="-122"/>
              </a:rPr>
              <a:t>维新派</a:t>
            </a:r>
            <a:r>
              <a:rPr lang="zh-CN" altLang="en-US" sz="2800" b="1" dirty="0">
                <a:solidFill>
                  <a:srgbClr val="000000"/>
                </a:solidFill>
                <a:latin typeface="NEU-BZ"/>
              </a:rPr>
              <a:t>宣传</a:t>
            </a:r>
            <a:r>
              <a:rPr lang="zh-CN" altLang="en-US" sz="2800" b="1" dirty="0">
                <a:solidFill>
                  <a:srgbClr val="FF0000"/>
                </a:solidFill>
                <a:latin typeface="微软雅黑" panose="020B0503020204020204" pitchFamily="34" charset="-122"/>
                <a:ea typeface="微软雅黑" panose="020B0503020204020204" pitchFamily="34" charset="-122"/>
              </a:rPr>
              <a:t>进化论</a:t>
            </a:r>
            <a:r>
              <a:rPr lang="zh-CN" altLang="en-US" sz="2800" b="1" dirty="0">
                <a:solidFill>
                  <a:srgbClr val="000000"/>
                </a:solidFill>
                <a:latin typeface="NEU-BZ"/>
              </a:rPr>
              <a:t>思想</a:t>
            </a:r>
            <a:r>
              <a:rPr lang="en-US" altLang="zh-CN" sz="2800" b="1" dirty="0">
                <a:solidFill>
                  <a:srgbClr val="000000"/>
                </a:solidFill>
                <a:latin typeface="方正宋一_GBK"/>
              </a:rPr>
              <a:t>，</a:t>
            </a:r>
            <a:r>
              <a:rPr lang="zh-CN" altLang="en-US" sz="2800" b="1" dirty="0">
                <a:solidFill>
                  <a:srgbClr val="000000"/>
                </a:solidFill>
                <a:latin typeface="NEU-BZ"/>
              </a:rPr>
              <a:t>主张实行</a:t>
            </a:r>
            <a:r>
              <a:rPr lang="zh-CN" altLang="en-US" sz="2800" b="1" dirty="0">
                <a:solidFill>
                  <a:srgbClr val="FF0000"/>
                </a:solidFill>
                <a:latin typeface="微软雅黑" panose="020B0503020204020204" pitchFamily="34" charset="-122"/>
                <a:ea typeface="微软雅黑" panose="020B0503020204020204" pitchFamily="34" charset="-122"/>
              </a:rPr>
              <a:t>君主立宪制</a:t>
            </a:r>
            <a:r>
              <a:rPr lang="zh-CN" altLang="en-US" sz="2800" b="1" dirty="0">
                <a:solidFill>
                  <a:srgbClr val="000000"/>
                </a:solidFill>
                <a:latin typeface="NEU-BZ"/>
              </a:rPr>
              <a:t>。</a:t>
            </a:r>
            <a:endParaRPr lang="zh-CN" altLang="en-US" sz="2800" b="1" dirty="0">
              <a:solidFill>
                <a:srgbClr val="000000"/>
              </a:solidFill>
            </a:endParaRPr>
          </a:p>
          <a:p>
            <a:pPr marL="0" lvl="0" indent="0" eaLnBrk="1" hangingPunct="1">
              <a:lnSpc>
                <a:spcPct val="150000"/>
              </a:lnSpc>
              <a:spcBef>
                <a:spcPct val="0"/>
              </a:spcBef>
              <a:buFontTx/>
              <a:buNone/>
            </a:pPr>
            <a:r>
              <a:rPr lang="zh-CN" altLang="en-US" sz="2800" b="1" dirty="0">
                <a:solidFill>
                  <a:srgbClr val="000000"/>
                </a:solidFill>
                <a:latin typeface="微软雅黑" panose="020B0503020204020204" pitchFamily="34" charset="-122"/>
                <a:ea typeface="微软雅黑" panose="020B0503020204020204" pitchFamily="34" charset="-122"/>
              </a:rPr>
              <a:t>②20世纪初</a:t>
            </a:r>
            <a:r>
              <a:rPr lang="en-US" altLang="zh-CN" sz="2800" b="1" dirty="0">
                <a:solidFill>
                  <a:srgbClr val="000000"/>
                </a:solidFill>
                <a:latin typeface="方正宋一_GBK"/>
              </a:rPr>
              <a:t>，</a:t>
            </a:r>
            <a:r>
              <a:rPr lang="zh-CN" altLang="en-US" sz="2800" b="1" dirty="0">
                <a:solidFill>
                  <a:srgbClr val="000000"/>
                </a:solidFill>
                <a:latin typeface="NEU-BZ"/>
              </a:rPr>
              <a:t>中国资产阶级</a:t>
            </a:r>
            <a:r>
              <a:rPr lang="zh-CN" altLang="en-US" sz="2800" b="1" dirty="0">
                <a:solidFill>
                  <a:srgbClr val="FF0000"/>
                </a:solidFill>
                <a:latin typeface="微软雅黑" panose="020B0503020204020204" pitchFamily="34" charset="-122"/>
                <a:ea typeface="微软雅黑" panose="020B0503020204020204" pitchFamily="34" charset="-122"/>
              </a:rPr>
              <a:t>革命派</a:t>
            </a:r>
            <a:r>
              <a:rPr lang="zh-CN" altLang="en-US" sz="2800" b="1" dirty="0">
                <a:solidFill>
                  <a:srgbClr val="000000"/>
                </a:solidFill>
                <a:latin typeface="NEU-BZ"/>
              </a:rPr>
              <a:t>主张用</a:t>
            </a:r>
            <a:r>
              <a:rPr lang="zh-CN" altLang="en-US" sz="2800" b="1" dirty="0">
                <a:solidFill>
                  <a:srgbClr val="FF0000"/>
                </a:solidFill>
                <a:latin typeface="微软雅黑" panose="020B0503020204020204" pitchFamily="34" charset="-122"/>
                <a:ea typeface="微软雅黑" panose="020B0503020204020204" pitchFamily="34" charset="-122"/>
              </a:rPr>
              <a:t>暴力推翻清王朝</a:t>
            </a:r>
            <a:r>
              <a:rPr lang="zh-CN" altLang="en-US" sz="2800" b="1" dirty="0">
                <a:solidFill>
                  <a:srgbClr val="000000"/>
                </a:solidFill>
                <a:latin typeface="NEU-BZ"/>
              </a:rPr>
              <a:t>的统治</a:t>
            </a:r>
            <a:r>
              <a:rPr lang="en-US" altLang="zh-CN" sz="2800" b="1" dirty="0">
                <a:solidFill>
                  <a:srgbClr val="000000"/>
                </a:solidFill>
                <a:latin typeface="方正宋一_GBK"/>
              </a:rPr>
              <a:t>，</a:t>
            </a:r>
            <a:r>
              <a:rPr lang="zh-CN" altLang="en-US" sz="2800" b="1" dirty="0">
                <a:solidFill>
                  <a:srgbClr val="000000"/>
                </a:solidFill>
                <a:latin typeface="NEU-BZ"/>
              </a:rPr>
              <a:t>建立资产阶级</a:t>
            </a:r>
            <a:r>
              <a:rPr lang="zh-CN" altLang="en-US" sz="2800" b="1" dirty="0">
                <a:solidFill>
                  <a:srgbClr val="FF0000"/>
                </a:solidFill>
                <a:latin typeface="微软雅黑" panose="020B0503020204020204" pitchFamily="34" charset="-122"/>
                <a:ea typeface="微软雅黑" panose="020B0503020204020204" pitchFamily="34" charset="-122"/>
              </a:rPr>
              <a:t>民主共和政体</a:t>
            </a:r>
            <a:r>
              <a:rPr lang="zh-CN" altLang="en-US" sz="2800" b="1" dirty="0">
                <a:solidFill>
                  <a:srgbClr val="000000"/>
                </a:solidFill>
                <a:latin typeface="NEU-BZ"/>
              </a:rPr>
              <a:t>。</a:t>
            </a:r>
            <a:endParaRPr lang="zh-CN" altLang="en-US" sz="2800" b="1" dirty="0">
              <a:solidFill>
                <a:srgbClr val="000000"/>
              </a:solidFill>
            </a:endParaRPr>
          </a:p>
          <a:p>
            <a:pPr marL="0" lvl="0" indent="0" eaLnBrk="1" hangingPunct="1">
              <a:lnSpc>
                <a:spcPct val="150000"/>
              </a:lnSpc>
              <a:spcBef>
                <a:spcPct val="0"/>
              </a:spcBef>
              <a:buFontTx/>
              <a:buNone/>
            </a:pPr>
            <a:r>
              <a:rPr lang="zh-CN" altLang="en-US" sz="2800" b="1" dirty="0">
                <a:solidFill>
                  <a:srgbClr val="000000"/>
                </a:solidFill>
                <a:latin typeface="微软雅黑" panose="020B0503020204020204" pitchFamily="34" charset="-122"/>
                <a:ea typeface="微软雅黑" panose="020B0503020204020204" pitchFamily="34" charset="-122"/>
              </a:rPr>
              <a:t>③辛亥革命</a:t>
            </a:r>
            <a:r>
              <a:rPr lang="zh-CN" altLang="en-US" sz="2800" b="1" dirty="0">
                <a:solidFill>
                  <a:srgbClr val="000000"/>
                </a:solidFill>
                <a:latin typeface="NEU-BZ"/>
              </a:rPr>
              <a:t>后</a:t>
            </a:r>
            <a:r>
              <a:rPr lang="en-US" altLang="zh-CN" sz="2800" b="1" dirty="0">
                <a:solidFill>
                  <a:srgbClr val="000000"/>
                </a:solidFill>
                <a:latin typeface="方正宋一_GBK"/>
              </a:rPr>
              <a:t>，</a:t>
            </a:r>
            <a:r>
              <a:rPr lang="zh-CN" altLang="en-US" sz="2800" b="1" dirty="0">
                <a:solidFill>
                  <a:srgbClr val="000000"/>
                </a:solidFill>
                <a:latin typeface="NEU-BZ"/>
              </a:rPr>
              <a:t>建立了中华民国</a:t>
            </a:r>
            <a:r>
              <a:rPr lang="en-US" altLang="zh-CN" sz="2800" b="1" dirty="0">
                <a:solidFill>
                  <a:srgbClr val="000000"/>
                </a:solidFill>
                <a:latin typeface="方正宋一_GBK"/>
              </a:rPr>
              <a:t>，</a:t>
            </a:r>
            <a:r>
              <a:rPr lang="zh-CN" altLang="en-US" sz="2800" b="1" dirty="0">
                <a:solidFill>
                  <a:srgbClr val="000000"/>
                </a:solidFill>
                <a:latin typeface="NEU-BZ"/>
              </a:rPr>
              <a:t>颁布了</a:t>
            </a:r>
            <a:r>
              <a:rPr lang="en-US" altLang="zh-CN" sz="2800" b="1" dirty="0">
                <a:solidFill>
                  <a:srgbClr val="000000"/>
                </a:solidFill>
                <a:latin typeface="NEU-BZ"/>
              </a:rPr>
              <a:t>《</a:t>
            </a:r>
            <a:r>
              <a:rPr lang="zh-CN" altLang="en-US" sz="2800" b="1" dirty="0">
                <a:solidFill>
                  <a:srgbClr val="000000"/>
                </a:solidFill>
                <a:latin typeface="NEU-BZ"/>
              </a:rPr>
              <a:t>中华民国临时约法</a:t>
            </a:r>
            <a:r>
              <a:rPr lang="en-US" altLang="zh-CN" sz="2800" b="1" dirty="0">
                <a:solidFill>
                  <a:srgbClr val="000000"/>
                </a:solidFill>
                <a:latin typeface="NEU-BZ"/>
              </a:rPr>
              <a:t>》</a:t>
            </a:r>
            <a:r>
              <a:rPr lang="en-US" altLang="zh-CN" sz="2800" b="1" dirty="0">
                <a:solidFill>
                  <a:srgbClr val="000000"/>
                </a:solidFill>
                <a:latin typeface="方正宋一_GBK"/>
              </a:rPr>
              <a:t>，</a:t>
            </a:r>
            <a:r>
              <a:rPr lang="zh-CN" altLang="en-US" sz="2800" b="1" dirty="0">
                <a:solidFill>
                  <a:srgbClr val="000000"/>
                </a:solidFill>
                <a:latin typeface="NEU-BZ"/>
              </a:rPr>
              <a:t>规定国家主权属于全体国民</a:t>
            </a:r>
            <a:r>
              <a:rPr lang="en-US" altLang="zh-CN" sz="2800" b="1" dirty="0">
                <a:solidFill>
                  <a:srgbClr val="000000"/>
                </a:solidFill>
                <a:latin typeface="方正宋一_GBK"/>
              </a:rPr>
              <a:t>，</a:t>
            </a:r>
            <a:r>
              <a:rPr lang="zh-CN" altLang="en-US" sz="2800" b="1" dirty="0">
                <a:solidFill>
                  <a:srgbClr val="000000"/>
                </a:solidFill>
                <a:latin typeface="NEU-BZ"/>
              </a:rPr>
              <a:t>并按照三权分立原则确立了行政、立法、司法</a:t>
            </a:r>
            <a:r>
              <a:rPr lang="zh-CN" altLang="en-US" sz="2800" b="1" dirty="0">
                <a:solidFill>
                  <a:srgbClr val="FF0000"/>
                </a:solidFill>
                <a:latin typeface="微软雅黑" panose="020B0503020204020204" pitchFamily="34" charset="-122"/>
                <a:ea typeface="微软雅黑" panose="020B0503020204020204" pitchFamily="34" charset="-122"/>
              </a:rPr>
              <a:t>三权分立</a:t>
            </a:r>
            <a:r>
              <a:rPr lang="zh-CN" altLang="en-US" sz="2800" b="1" dirty="0">
                <a:solidFill>
                  <a:srgbClr val="000000"/>
                </a:solidFill>
                <a:latin typeface="NEU-BZ"/>
              </a:rPr>
              <a:t>的政治体制。</a:t>
            </a:r>
            <a:endParaRPr lang="zh-CN" altLang="en-US" sz="2800" b="1" dirty="0">
              <a:solidFill>
                <a:srgbClr val="000000"/>
              </a:solidFill>
            </a:endParaRPr>
          </a:p>
          <a:p>
            <a:pPr marL="0" lvl="0" indent="0" eaLnBrk="1" hangingPunct="1">
              <a:lnSpc>
                <a:spcPct val="150000"/>
              </a:lnSpc>
              <a:spcBef>
                <a:spcPct val="0"/>
              </a:spcBef>
              <a:buFontTx/>
              <a:buNone/>
            </a:pPr>
            <a:r>
              <a:rPr lang="zh-CN" altLang="en-US" sz="2800" b="1" dirty="0">
                <a:solidFill>
                  <a:srgbClr val="000000"/>
                </a:solidFill>
                <a:latin typeface="微软雅黑" panose="020B0503020204020204" pitchFamily="34" charset="-122"/>
                <a:ea typeface="微软雅黑" panose="020B0503020204020204" pitchFamily="34" charset="-122"/>
              </a:rPr>
              <a:t>④新文化运动时期</a:t>
            </a:r>
            <a:r>
              <a:rPr lang="en-US" altLang="zh-CN" sz="2800" b="1" dirty="0">
                <a:solidFill>
                  <a:srgbClr val="000000"/>
                </a:solidFill>
                <a:latin typeface="方正宋一_GBK"/>
              </a:rPr>
              <a:t>，</a:t>
            </a:r>
            <a:r>
              <a:rPr lang="zh-CN" altLang="en-US" sz="2800" b="1" dirty="0">
                <a:solidFill>
                  <a:srgbClr val="000000"/>
                </a:solidFill>
                <a:latin typeface="NEU-BZ"/>
              </a:rPr>
              <a:t>高举</a:t>
            </a:r>
            <a:r>
              <a:rPr lang="zh-CN" altLang="en-US" sz="2800" b="1" dirty="0">
                <a:solidFill>
                  <a:srgbClr val="FF0000"/>
                </a:solidFill>
                <a:latin typeface="微软雅黑" panose="020B0503020204020204" pitchFamily="34" charset="-122"/>
                <a:ea typeface="微软雅黑" panose="020B0503020204020204" pitchFamily="34" charset="-122"/>
              </a:rPr>
              <a:t>民主与科学</a:t>
            </a:r>
            <a:r>
              <a:rPr lang="zh-CN" altLang="en-US" sz="2800" b="1" dirty="0">
                <a:solidFill>
                  <a:srgbClr val="000000"/>
                </a:solidFill>
                <a:latin typeface="NEU-BZ"/>
              </a:rPr>
              <a:t>的旗帜</a:t>
            </a:r>
            <a:r>
              <a:rPr lang="en-US" altLang="zh-CN" sz="2800" b="1" dirty="0">
                <a:solidFill>
                  <a:srgbClr val="000000"/>
                </a:solidFill>
                <a:latin typeface="方正宋一_GBK"/>
              </a:rPr>
              <a:t>，</a:t>
            </a:r>
            <a:r>
              <a:rPr lang="zh-CN" altLang="en-US" sz="2800" b="1" dirty="0">
                <a:solidFill>
                  <a:srgbClr val="000000"/>
                </a:solidFill>
                <a:latin typeface="NEU-BZ"/>
              </a:rPr>
              <a:t>进一步解放了人们的思想。</a:t>
            </a:r>
            <a:endParaRPr lang="zh-CN" altLang="en-US" sz="2800" b="1" dirty="0">
              <a:solidFill>
                <a:srgbClr val="000000"/>
              </a:solidFill>
              <a:latin typeface="宋体" panose="02010600030101010101" pitchFamily="2" charset="-122"/>
            </a:endParaRPr>
          </a:p>
        </p:txBody>
      </p:sp>
    </p:spTree>
  </p:cSld>
  <p:clrMapOvr>
    <a:masterClrMapping/>
  </p:clrMapOvr>
  <p:transition>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 fill="hold">
                                          <p:stCondLst>
                                            <p:cond delay="0"/>
                                          </p:stCondLst>
                                        </p:cTn>
                                        <p:tgtEl>
                                          <p:spTgt spid="118787">
                                            <p:txEl>
                                              <p:charRg st="55" end="101"/>
                                            </p:txEl>
                                          </p:spTgt>
                                        </p:tgtEl>
                                        <p:attrNameLst>
                                          <p:attrName>style.visibility</p:attrName>
                                        </p:attrNameLst>
                                      </p:cBhvr>
                                      <p:to>
                                        <p:strVal val="visible"/>
                                      </p:to>
                                    </p:set>
                                    <p:animEffect transition="in" filter="wheel(4)">
                                      <p:cBhvr>
                                        <p:cTn id="7" dur="2000"/>
                                        <p:tgtEl>
                                          <p:spTgt spid="118787">
                                            <p:txEl>
                                              <p:charRg st="55" end="10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nodeType="clickEffect">
                                  <p:stCondLst>
                                    <p:cond delay="0"/>
                                  </p:stCondLst>
                                  <p:childTnLst>
                                    <p:set>
                                      <p:cBhvr>
                                        <p:cTn id="11" dur="1" fill="hold">
                                          <p:stCondLst>
                                            <p:cond delay="0"/>
                                          </p:stCondLst>
                                        </p:cTn>
                                        <p:tgtEl>
                                          <p:spTgt spid="118787">
                                            <p:txEl>
                                              <p:charRg st="101" end="176"/>
                                            </p:txEl>
                                          </p:spTgt>
                                        </p:tgtEl>
                                        <p:attrNameLst>
                                          <p:attrName>style.visibility</p:attrName>
                                        </p:attrNameLst>
                                      </p:cBhvr>
                                      <p:to>
                                        <p:strVal val="visible"/>
                                      </p:to>
                                    </p:set>
                                    <p:animEffect transition="in" filter="wheel(4)">
                                      <p:cBhvr>
                                        <p:cTn id="12" dur="2000"/>
                                        <p:tgtEl>
                                          <p:spTgt spid="118787">
                                            <p:txEl>
                                              <p:charRg st="101" end="176"/>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nodeType="clickEffect">
                                  <p:stCondLst>
                                    <p:cond delay="0"/>
                                  </p:stCondLst>
                                  <p:childTnLst>
                                    <p:set>
                                      <p:cBhvr>
                                        <p:cTn id="16" dur="1" fill="hold">
                                          <p:stCondLst>
                                            <p:cond delay="0"/>
                                          </p:stCondLst>
                                        </p:cTn>
                                        <p:tgtEl>
                                          <p:spTgt spid="118787">
                                            <p:txEl>
                                              <p:charRg st="176" end="211"/>
                                            </p:txEl>
                                          </p:spTgt>
                                        </p:tgtEl>
                                        <p:attrNameLst>
                                          <p:attrName>style.visibility</p:attrName>
                                        </p:attrNameLst>
                                      </p:cBhvr>
                                      <p:to>
                                        <p:strVal val="visible"/>
                                      </p:to>
                                    </p:set>
                                    <p:animEffect transition="in" filter="wheel(4)">
                                      <p:cBhvr>
                                        <p:cTn id="17" dur="2000"/>
                                        <p:tgtEl>
                                          <p:spTgt spid="118787">
                                            <p:txEl>
                                              <p:charRg st="176" end="2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p="http://schemas.openxmlformats.org/presentationml/2006/main">
  <p:tag name="KSO_WM_UNIT_TABLE_BEAUTIFY" val="smartTable{eecedb20-e479-49c5-a5b8-4a54abfa23e0}"/>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4838</Words>
  <Application>WPS 演示</Application>
  <PresentationFormat>自定义</PresentationFormat>
  <Paragraphs>250</Paragraphs>
  <Slides>22</Slides>
  <Notes>0</Notes>
  <HiddenSlides>0</HiddenSlides>
  <MMClips>0</MMClips>
  <ScaleCrop>false</ScaleCrop>
  <HeadingPairs>
    <vt:vector size="8" baseType="variant">
      <vt:variant>
        <vt:lpstr>已用的字体</vt:lpstr>
      </vt:variant>
      <vt:variant>
        <vt:i4>23</vt:i4>
      </vt:variant>
      <vt:variant>
        <vt:lpstr>主题</vt:lpstr>
      </vt:variant>
      <vt:variant>
        <vt:i4>1</vt:i4>
      </vt:variant>
      <vt:variant>
        <vt:lpstr>嵌入 OLE 服务器</vt:lpstr>
      </vt:variant>
      <vt:variant>
        <vt:i4>3</vt:i4>
      </vt:variant>
      <vt:variant>
        <vt:lpstr>幻灯片标题</vt:lpstr>
      </vt:variant>
      <vt:variant>
        <vt:i4>22</vt:i4>
      </vt:variant>
    </vt:vector>
  </HeadingPairs>
  <TitlesOfParts>
    <vt:vector size="49" baseType="lpstr">
      <vt:lpstr>Arial</vt:lpstr>
      <vt:lpstr>宋体</vt:lpstr>
      <vt:lpstr>Wingdings</vt:lpstr>
      <vt:lpstr>Calibri</vt:lpstr>
      <vt:lpstr>Times New Roman</vt:lpstr>
      <vt:lpstr>Calibri Light</vt:lpstr>
      <vt:lpstr>黑体</vt:lpstr>
      <vt:lpstr>Courier New</vt:lpstr>
      <vt:lpstr>Times New Roman</vt:lpstr>
      <vt:lpstr>Courier New</vt:lpstr>
      <vt:lpstr>微软雅黑</vt:lpstr>
      <vt:lpstr>Arial</vt:lpstr>
      <vt:lpstr>楷体_GB2312</vt:lpstr>
      <vt:lpstr>新宋体</vt:lpstr>
      <vt:lpstr>Arial Unicode MS</vt:lpstr>
      <vt:lpstr>楷体_GB2312</vt:lpstr>
      <vt:lpstr>华文细黑</vt:lpstr>
      <vt:lpstr>NEU-BZ</vt:lpstr>
      <vt:lpstr>Segoe Print</vt:lpstr>
      <vt:lpstr>方正楷体_GBK</vt:lpstr>
      <vt:lpstr>方正黑体_GBK</vt:lpstr>
      <vt:lpstr>方正宋一_GBK</vt:lpstr>
      <vt:lpstr>NEU-B6</vt:lpstr>
      <vt:lpstr>Office 主题</vt:lpstr>
      <vt:lpstr>Word.Document.12</vt:lpstr>
      <vt:lpstr>Word.Document.8</vt:lpstr>
      <vt:lpstr>Word.Document.8</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china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AutoBVT</dc:creator>
  <cp:lastModifiedBy>lenovo</cp:lastModifiedBy>
  <cp:revision>199</cp:revision>
  <dcterms:created xsi:type="dcterms:W3CDTF">2018-01-02T04:06:00Z</dcterms:created>
  <dcterms:modified xsi:type="dcterms:W3CDTF">2021-01-21T07:18:04Z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2052-11.1.0.10314</vt:lpwstr>
  </property>
</Properties>
</file>