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sldIdLst>
    <p:sldId id="256" r:id="rId2"/>
    <p:sldId id="300" r:id="rId3"/>
    <p:sldId id="258" r:id="rId4"/>
    <p:sldId id="261" r:id="rId5"/>
    <p:sldId id="265" r:id="rId6"/>
    <p:sldId id="259" r:id="rId7"/>
    <p:sldId id="289" r:id="rId8"/>
    <p:sldId id="290" r:id="rId9"/>
    <p:sldId id="291" r:id="rId10"/>
    <p:sldId id="269" r:id="rId11"/>
    <p:sldId id="294" r:id="rId12"/>
    <p:sldId id="303" r:id="rId13"/>
    <p:sldId id="304" r:id="rId14"/>
    <p:sldId id="297" r:id="rId15"/>
    <p:sldId id="299" r:id="rId1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222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792" y="66"/>
      </p:cViewPr>
      <p:guideLst>
        <p:guide orient="horz" pos="2160"/>
        <p:guide pos="3840"/>
      </p:guideLst>
    </p:cSldViewPr>
  </p:slideViewPr>
  <p:notesTextViewPr>
    <p:cViewPr>
      <p:scale>
        <a:sx n="100" d="100"/>
        <a:sy n="100" d="100"/>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ADFE7C-8EF6-46D1-928B-7A9FAB7B6995}" type="datetimeFigureOut">
              <a:rPr lang="zh-CN" altLang="en-US" smtClean="0"/>
              <a:t>2020/9/17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657DE9-F1C3-41BC-A4BF-6511B0F48DB1}"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37657DE9-F1C3-41BC-A4BF-6511B0F48DB1}" type="slidenum">
              <a:rPr lang="zh-CN" altLang="en-US" smtClean="0"/>
              <a:t>6</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37657DE9-F1C3-41BC-A4BF-6511B0F48DB1}" type="slidenum">
              <a:rPr lang="zh-CN" altLang="en-US" smtClean="0"/>
              <a:t>7</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37657DE9-F1C3-41BC-A4BF-6511B0F48DB1}" type="slidenum">
              <a:rPr lang="zh-CN" altLang="en-US" smtClean="0"/>
              <a:t>8</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37657DE9-F1C3-41BC-A4BF-6511B0F48DB1}" type="slidenum">
              <a:rPr lang="zh-CN" altLang="en-US" smtClean="0"/>
              <a:t>9</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2020/9/17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3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2020/9/17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3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2020/9/17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3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2020/9/17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3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2020/9/17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3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2020/9/17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3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2020/9/17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3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2020/9/17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3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2020/9/17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3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2020/9/17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3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2020/9/17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spd="slow" advClick="0" advTm="3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2020/9/17</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3000">
    <p:push di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image" Target="../media/image1.jpe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tags" Target="../tags/tag6.xml"/><Relationship Id="rId7" Type="http://schemas.openxmlformats.org/officeDocument/2006/relationships/image" Target="../media/image5.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_图片 3"/>
          <p:cNvPicPr>
            <a:picLocks noChangeAspect="1"/>
          </p:cNvPicPr>
          <p:nvPr>
            <p:custDataLst>
              <p:tags r:id="rId1"/>
            </p:custDataLst>
          </p:nvPr>
        </p:nvPicPr>
        <p:blipFill rotWithShape="1">
          <a:blip r:embed="rId5" cstate="screen"/>
          <a:srcRect/>
          <a:stretch>
            <a:fillRect/>
          </a:stretch>
        </p:blipFill>
        <p:spPr>
          <a:xfrm>
            <a:off x="0" y="0"/>
            <a:ext cx="12192000" cy="6858000"/>
          </a:xfrm>
          <a:prstGeom prst="rect">
            <a:avLst/>
          </a:prstGeom>
        </p:spPr>
      </p:pic>
      <p:sp>
        <p:nvSpPr>
          <p:cNvPr id="8" name="PA_任意多边形 7"/>
          <p:cNvSpPr/>
          <p:nvPr>
            <p:custDataLst>
              <p:tags r:id="rId2"/>
            </p:custDataLst>
          </p:nvPr>
        </p:nvSpPr>
        <p:spPr>
          <a:xfrm>
            <a:off x="5676953" y="1124744"/>
            <a:ext cx="838094" cy="675482"/>
          </a:xfrm>
          <a:custGeom>
            <a:avLst/>
            <a:gdLst>
              <a:gd name="connsiteX0" fmla="*/ 468052 w 1224136"/>
              <a:gd name="connsiteY0" fmla="*/ 0 h 986622"/>
              <a:gd name="connsiteX1" fmla="*/ 760814 w 1224136"/>
              <a:gd name="connsiteY1" fmla="*/ 617122 h 986622"/>
              <a:gd name="connsiteX2" fmla="*/ 900100 w 1224136"/>
              <a:gd name="connsiteY2" fmla="*/ 338550 h 986622"/>
              <a:gd name="connsiteX3" fmla="*/ 1224136 w 1224136"/>
              <a:gd name="connsiteY3" fmla="*/ 986622 h 986622"/>
              <a:gd name="connsiteX4" fmla="*/ 936104 w 1224136"/>
              <a:gd name="connsiteY4" fmla="*/ 986622 h 986622"/>
              <a:gd name="connsiteX5" fmla="*/ 576064 w 1224136"/>
              <a:gd name="connsiteY5" fmla="*/ 986622 h 986622"/>
              <a:gd name="connsiteX6" fmla="*/ 0 w 1224136"/>
              <a:gd name="connsiteY6" fmla="*/ 986622 h 98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4136" h="986622">
                <a:moveTo>
                  <a:pt x="468052" y="0"/>
                </a:moveTo>
                <a:lnTo>
                  <a:pt x="760814" y="617122"/>
                </a:lnTo>
                <a:lnTo>
                  <a:pt x="900100" y="338550"/>
                </a:lnTo>
                <a:lnTo>
                  <a:pt x="1224136" y="986622"/>
                </a:lnTo>
                <a:lnTo>
                  <a:pt x="936104" y="986622"/>
                </a:lnTo>
                <a:lnTo>
                  <a:pt x="576064" y="986622"/>
                </a:lnTo>
                <a:lnTo>
                  <a:pt x="0" y="986622"/>
                </a:lnTo>
                <a:close/>
              </a:path>
            </a:pathLst>
          </a:cu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PA_矩形 12"/>
          <p:cNvSpPr/>
          <p:nvPr>
            <p:custDataLst>
              <p:tags r:id="rId3"/>
            </p:custDataLst>
          </p:nvPr>
        </p:nvSpPr>
        <p:spPr>
          <a:xfrm>
            <a:off x="3167042" y="1928802"/>
            <a:ext cx="6824497" cy="923330"/>
          </a:xfrm>
          <a:prstGeom prst="rect">
            <a:avLst/>
          </a:prstGeom>
        </p:spPr>
        <p:txBody>
          <a:bodyPr wrap="none">
            <a:spAutoFit/>
          </a:bodyPr>
          <a:lstStyle/>
          <a:p>
            <a:r>
              <a:rPr lang="en-US" altLang="zh-CN" sz="5400" dirty="0"/>
              <a:t>Unit3 Fascinating Parks </a:t>
            </a:r>
            <a:endParaRPr lang="zh-CN" altLang="en-US" sz="5400" dirty="0"/>
          </a:p>
        </p:txBody>
      </p:sp>
      <p:sp>
        <p:nvSpPr>
          <p:cNvPr id="5" name="TextBox 4"/>
          <p:cNvSpPr txBox="1"/>
          <p:nvPr/>
        </p:nvSpPr>
        <p:spPr>
          <a:xfrm>
            <a:off x="238084" y="285728"/>
            <a:ext cx="2286016" cy="707886"/>
          </a:xfrm>
          <a:prstGeom prst="rect">
            <a:avLst/>
          </a:prstGeom>
          <a:noFill/>
        </p:spPr>
        <p:txBody>
          <a:bodyPr wrap="square" rtlCol="0">
            <a:spAutoFit/>
          </a:bodyPr>
          <a:lstStyle/>
          <a:p>
            <a:r>
              <a:rPr lang="en-US" altLang="zh-CN" sz="4000" b="1" dirty="0"/>
              <a:t>Reading </a:t>
            </a:r>
            <a:endParaRPr lang="zh-CN" altLang="en-US" sz="4000" b="1"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5000" fill="hold"/>
                                        <p:tgtEl>
                                          <p:spTgt spid="4"/>
                                        </p:tgtEl>
                                      </p:cBhvr>
                                      <p:by x="120000" y="120000"/>
                                    </p:animScale>
                                  </p:childTnLst>
                                </p:cTn>
                              </p:par>
                              <p:par>
                                <p:cTn id="7" presetID="42"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3000"/>
                                        <p:tgtEl>
                                          <p:spTgt spid="8"/>
                                        </p:tgtEl>
                                      </p:cBhvr>
                                    </p:animEffect>
                                    <p:anim calcmode="lin" valueType="num">
                                      <p:cBhvr>
                                        <p:cTn id="10" dur="3000" fill="hold"/>
                                        <p:tgtEl>
                                          <p:spTgt spid="8"/>
                                        </p:tgtEl>
                                        <p:attrNameLst>
                                          <p:attrName>ppt_x</p:attrName>
                                        </p:attrNameLst>
                                      </p:cBhvr>
                                      <p:tavLst>
                                        <p:tav tm="0">
                                          <p:val>
                                            <p:strVal val="#ppt_x"/>
                                          </p:val>
                                        </p:tav>
                                        <p:tav tm="100000">
                                          <p:val>
                                            <p:strVal val="#ppt_x"/>
                                          </p:val>
                                        </p:tav>
                                      </p:tavLst>
                                    </p:anim>
                                    <p:anim calcmode="lin" valueType="num">
                                      <p:cBhvr>
                                        <p:cTn id="11" dur="3000" fill="hold"/>
                                        <p:tgtEl>
                                          <p:spTgt spid="8"/>
                                        </p:tgtEl>
                                        <p:attrNameLst>
                                          <p:attrName>ppt_y</p:attrName>
                                        </p:attrNameLst>
                                      </p:cBhvr>
                                      <p:tavLst>
                                        <p:tav tm="0">
                                          <p:val>
                                            <p:strVal val="#ppt_y+.1"/>
                                          </p:val>
                                        </p:tav>
                                        <p:tav tm="100000">
                                          <p:val>
                                            <p:strVal val="#ppt_y"/>
                                          </p:val>
                                        </p:tav>
                                      </p:tavLst>
                                    </p:anim>
                                  </p:childTnLst>
                                </p:cTn>
                              </p:par>
                              <p:par>
                                <p:cTn id="12" presetID="10" presetClass="entr" presetSubtype="0" fill="hold" grpId="0"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8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309522" y="1202641"/>
            <a:ext cx="10996295" cy="2419985"/>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hangingPunct="1">
              <a:lnSpc>
                <a:spcPts val="4540"/>
              </a:lnSpc>
              <a:spcBef>
                <a:spcPct val="0"/>
              </a:spcBef>
              <a:spcAft>
                <a:spcPct val="0"/>
              </a:spcAft>
              <a:buClrTx/>
              <a:buSzTx/>
              <a:buFontTx/>
              <a:buNone/>
            </a:pPr>
            <a:r>
              <a:rPr kumimoji="0" lang="en-US" altLang="zh-CN" sz="3200" b="1"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rPr>
              <a:t>By the end of the class</a:t>
            </a:r>
            <a:r>
              <a:rPr kumimoji="0" lang="zh-CN" altLang="en-US" sz="3200" b="1"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rPr>
              <a:t>，</a:t>
            </a:r>
          </a:p>
          <a:p>
            <a:pPr marL="0" marR="0" lvl="0" indent="0" algn="l" defTabSz="914400" rtl="0" eaLnBrk="1" fontAlgn="base" hangingPunct="1">
              <a:lnSpc>
                <a:spcPts val="4540"/>
              </a:lnSpc>
              <a:spcBef>
                <a:spcPct val="0"/>
              </a:spcBef>
              <a:spcAft>
                <a:spcPct val="0"/>
              </a:spcAft>
              <a:buClrTx/>
              <a:buSzTx/>
              <a:buFontTx/>
              <a:buNone/>
            </a:pPr>
            <a:r>
              <a:rPr kumimoji="0" lang="en-US" altLang="zh-CN" sz="32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 Read about the beauty and history of Sarek National Park.</a:t>
            </a:r>
          </a:p>
          <a:p>
            <a:pPr marL="0" marR="0" lvl="0" indent="0" algn="l" defTabSz="914400" rtl="0" eaLnBrk="1" fontAlgn="base" hangingPunct="1">
              <a:lnSpc>
                <a:spcPts val="4540"/>
              </a:lnSpc>
              <a:spcBef>
                <a:spcPct val="0"/>
              </a:spcBef>
              <a:spcAft>
                <a:spcPct val="0"/>
              </a:spcAft>
              <a:buClrTx/>
              <a:buSzTx/>
              <a:buFontTx/>
              <a:buNone/>
            </a:pPr>
            <a:r>
              <a:rPr kumimoji="0" lang="en-US" altLang="zh-CN" sz="32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 Figure out the structure of the passage.</a:t>
            </a:r>
          </a:p>
          <a:p>
            <a:pPr marL="0" marR="0" lvl="0" indent="0" algn="l" defTabSz="914400" rtl="0" eaLnBrk="1" fontAlgn="base" hangingPunct="1">
              <a:lnSpc>
                <a:spcPts val="4540"/>
              </a:lnSpc>
              <a:spcBef>
                <a:spcPct val="0"/>
              </a:spcBef>
              <a:spcAft>
                <a:spcPct val="0"/>
              </a:spcAft>
              <a:buClrTx/>
              <a:buSzTx/>
              <a:buFontTx/>
              <a:buNone/>
            </a:pPr>
            <a:r>
              <a:rPr kumimoji="0" lang="en-US" altLang="zh-CN" sz="32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 Express your ideas on the given topics through critical thinking.</a:t>
            </a:r>
          </a:p>
        </p:txBody>
      </p:sp>
    </p:spTree>
  </p:cSld>
  <p:clrMapOvr>
    <a:masterClrMapping/>
  </p:clrMapOvr>
  <p:transition spd="slow" advClick="0" advTm="3000">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4956485" y="64751"/>
            <a:ext cx="4157190" cy="1608950"/>
            <a:chOff x="5029914" y="975631"/>
            <a:chExt cx="4157190" cy="1608950"/>
          </a:xfrm>
        </p:grpSpPr>
        <p:sp>
          <p:nvSpPr>
            <p:cNvPr id="4" name="任意多边形: 形状 3"/>
            <p:cNvSpPr/>
            <p:nvPr/>
          </p:nvSpPr>
          <p:spPr>
            <a:xfrm>
              <a:off x="5029914" y="975631"/>
              <a:ext cx="1996281" cy="1608950"/>
            </a:xfrm>
            <a:custGeom>
              <a:avLst/>
              <a:gdLst>
                <a:gd name="connsiteX0" fmla="*/ 468052 w 1224136"/>
                <a:gd name="connsiteY0" fmla="*/ 0 h 986622"/>
                <a:gd name="connsiteX1" fmla="*/ 760814 w 1224136"/>
                <a:gd name="connsiteY1" fmla="*/ 617122 h 986622"/>
                <a:gd name="connsiteX2" fmla="*/ 900100 w 1224136"/>
                <a:gd name="connsiteY2" fmla="*/ 338550 h 986622"/>
                <a:gd name="connsiteX3" fmla="*/ 1224136 w 1224136"/>
                <a:gd name="connsiteY3" fmla="*/ 986622 h 986622"/>
                <a:gd name="connsiteX4" fmla="*/ 936104 w 1224136"/>
                <a:gd name="connsiteY4" fmla="*/ 986622 h 986622"/>
                <a:gd name="connsiteX5" fmla="*/ 576064 w 1224136"/>
                <a:gd name="connsiteY5" fmla="*/ 986622 h 986622"/>
                <a:gd name="connsiteX6" fmla="*/ 0 w 1224136"/>
                <a:gd name="connsiteY6" fmla="*/ 986622 h 98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4136" h="986622">
                  <a:moveTo>
                    <a:pt x="468052" y="0"/>
                  </a:moveTo>
                  <a:lnTo>
                    <a:pt x="760814" y="617122"/>
                  </a:lnTo>
                  <a:lnTo>
                    <a:pt x="900100" y="338550"/>
                  </a:lnTo>
                  <a:lnTo>
                    <a:pt x="1224136" y="986622"/>
                  </a:lnTo>
                  <a:lnTo>
                    <a:pt x="936104" y="986622"/>
                  </a:lnTo>
                  <a:lnTo>
                    <a:pt x="576064" y="986622"/>
                  </a:lnTo>
                  <a:lnTo>
                    <a:pt x="0" y="986622"/>
                  </a:lnTo>
                  <a:close/>
                </a:path>
              </a:pathLst>
            </a:cu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846894" y="1294946"/>
              <a:ext cx="3340210" cy="1107996"/>
            </a:xfrm>
            <a:prstGeom prst="rect">
              <a:avLst/>
            </a:prstGeom>
            <a:noFill/>
          </p:spPr>
          <p:txBody>
            <a:bodyPr wrap="none" rtlCol="0">
              <a:spAutoFit/>
            </a:bodyPr>
            <a:lstStyle/>
            <a:p>
              <a:r>
                <a:rPr lang="en-US" altLang="zh-CN" sz="6600" dirty="0">
                  <a:solidFill>
                    <a:srgbClr val="2E4052"/>
                  </a:solidFill>
                  <a:latin typeface="Segoe UI" panose="020B0502040204020203" pitchFamily="34" charset="0"/>
                  <a:cs typeface="Segoe UI" panose="020B0502040204020203" pitchFamily="34" charset="0"/>
                </a:rPr>
                <a:t>1</a:t>
              </a:r>
              <a:r>
                <a:rPr lang="en-US" altLang="zh-CN" sz="5400" dirty="0">
                  <a:solidFill>
                    <a:srgbClr val="2E4052"/>
                  </a:solidFill>
                  <a:latin typeface="Segoe UI" panose="020B0502040204020203" pitchFamily="34" charset="0"/>
                  <a:cs typeface="Segoe UI" panose="020B0502040204020203" pitchFamily="34" charset="0"/>
                </a:rPr>
                <a:t> </a:t>
              </a:r>
              <a:r>
                <a:rPr lang="en-US" altLang="zh-CN" sz="3200" b="1" dirty="0">
                  <a:solidFill>
                    <a:srgbClr val="2E4052"/>
                  </a:solidFill>
                  <a:latin typeface="Segoe UI" panose="020B0502040204020203" pitchFamily="34" charset="0"/>
                  <a:cs typeface="Segoe UI" panose="020B0502040204020203" pitchFamily="34" charset="0"/>
                </a:rPr>
                <a:t>Warming up </a:t>
              </a:r>
              <a:endParaRPr lang="zh-CN" altLang="en-US" sz="6000" b="1" dirty="0">
                <a:solidFill>
                  <a:srgbClr val="2E4052"/>
                </a:solidFill>
                <a:latin typeface="Segoe UI" panose="020B0502040204020203" pitchFamily="34" charset="0"/>
                <a:cs typeface="Segoe UI" panose="020B0502040204020203" pitchFamily="34" charset="0"/>
              </a:endParaRPr>
            </a:p>
          </p:txBody>
        </p:sp>
      </p:grpSp>
      <p:sp>
        <p:nvSpPr>
          <p:cNvPr id="8" name="矩形 7"/>
          <p:cNvSpPr/>
          <p:nvPr/>
        </p:nvSpPr>
        <p:spPr>
          <a:xfrm>
            <a:off x="124460" y="1492250"/>
            <a:ext cx="11943080" cy="3599815"/>
          </a:xfrm>
          <a:prstGeom prst="rect">
            <a:avLst/>
          </a:prstGeom>
        </p:spPr>
        <p:txBody>
          <a:bodyPr wrap="square">
            <a:spAutoFit/>
          </a:bodyPr>
          <a:lstStyle/>
          <a:p>
            <a:pPr lvl="0" fontAlgn="auto">
              <a:lnSpc>
                <a:spcPts val="4560"/>
              </a:lnSpc>
              <a:buFont typeface="Wingdings" panose="05000000000000000000" pitchFamily="2" charset="2"/>
              <a:buChar char="Ø"/>
            </a:pPr>
            <a:r>
              <a:rPr lang="en-US" altLang="zh-CN" sz="3200" b="1" dirty="0"/>
              <a:t>What kinds of parks have you been to ? What were they like?</a:t>
            </a:r>
          </a:p>
          <a:p>
            <a:pPr lvl="0" fontAlgn="auto">
              <a:lnSpc>
                <a:spcPts val="4560"/>
              </a:lnSpc>
            </a:pPr>
            <a:r>
              <a:rPr lang="en-US" altLang="zh-CN" sz="3200" dirty="0">
                <a:solidFill>
                  <a:srgbClr val="FF0000"/>
                </a:solidFill>
              </a:rPr>
              <a:t>I have been to the theme parks and national parks. They are very beautiful and provide a </a:t>
            </a:r>
            <a:r>
              <a:rPr lang="en-US" altLang="zh-CN" sz="3200">
                <a:solidFill>
                  <a:srgbClr val="FF0000"/>
                </a:solidFill>
              </a:rPr>
              <a:t>wide range </a:t>
            </a:r>
            <a:r>
              <a:rPr lang="en-US" altLang="zh-CN" sz="3200" dirty="0">
                <a:solidFill>
                  <a:srgbClr val="FF0000"/>
                </a:solidFill>
              </a:rPr>
              <a:t>of activities for visitors.</a:t>
            </a:r>
            <a:endParaRPr lang="zh-CN" altLang="zh-CN" sz="3200" dirty="0">
              <a:solidFill>
                <a:srgbClr val="FF0000"/>
              </a:solidFill>
            </a:endParaRPr>
          </a:p>
          <a:p>
            <a:pPr lvl="0" fontAlgn="auto">
              <a:lnSpc>
                <a:spcPts val="4560"/>
              </a:lnSpc>
              <a:buFont typeface="Wingdings" panose="05000000000000000000" pitchFamily="2" charset="2"/>
              <a:buChar char="Ø"/>
            </a:pPr>
            <a:r>
              <a:rPr lang="en-US" altLang="zh-CN" sz="3200" b="1" dirty="0"/>
              <a:t>When you think of national parks, what comes to your mind first</a:t>
            </a:r>
            <a:r>
              <a:rPr lang="en-US" altLang="zh-CN" sz="2800" b="1" dirty="0"/>
              <a:t>?</a:t>
            </a:r>
          </a:p>
          <a:p>
            <a:pPr lvl="0" indent="0" fontAlgn="auto">
              <a:lnSpc>
                <a:spcPts val="4560"/>
              </a:lnSpc>
              <a:buFont typeface="Wingdings" panose="05000000000000000000" pitchFamily="2" charset="2"/>
              <a:buNone/>
            </a:pPr>
            <a:r>
              <a:rPr lang="en-US" altLang="zh-CN" sz="2800" dirty="0">
                <a:solidFill>
                  <a:srgbClr val="FF0000"/>
                </a:solidFill>
                <a:latin typeface="Times New Roman" panose="02020603050405020304" pitchFamily="18" charset="0"/>
                <a:cs typeface="Times New Roman" panose="02020603050405020304" pitchFamily="18" charset="0"/>
              </a:rPr>
              <a:t>When I think of national parks, beautiful scenery, wild plants and animals come to my mind first.</a:t>
            </a:r>
          </a:p>
        </p:txBody>
      </p:sp>
      <p:pic>
        <p:nvPicPr>
          <p:cNvPr id="10" name="图片 9"/>
          <p:cNvPicPr>
            <a:picLocks noChangeAspect="1"/>
          </p:cNvPicPr>
          <p:nvPr/>
        </p:nvPicPr>
        <p:blipFill rotWithShape="1">
          <a:blip r:embed="rId2" cstate="screen"/>
          <a:srcRect/>
          <a:stretch>
            <a:fillRect/>
          </a:stretch>
        </p:blipFill>
        <p:spPr>
          <a:xfrm>
            <a:off x="4204957" y="384160"/>
            <a:ext cx="1124730" cy="969595"/>
          </a:xfrm>
          <a:custGeom>
            <a:avLst/>
            <a:gdLst>
              <a:gd name="connsiteX0" fmla="*/ 835293 w 1670585"/>
              <a:gd name="connsiteY0" fmla="*/ 0 h 1440160"/>
              <a:gd name="connsiteX1" fmla="*/ 1670585 w 1670585"/>
              <a:gd name="connsiteY1" fmla="*/ 1440160 h 1440160"/>
              <a:gd name="connsiteX2" fmla="*/ 0 w 1670585"/>
              <a:gd name="connsiteY2" fmla="*/ 1440160 h 1440160"/>
            </a:gdLst>
            <a:ahLst/>
            <a:cxnLst>
              <a:cxn ang="0">
                <a:pos x="connsiteX0" y="connsiteY0"/>
              </a:cxn>
              <a:cxn ang="0">
                <a:pos x="connsiteX1" y="connsiteY1"/>
              </a:cxn>
              <a:cxn ang="0">
                <a:pos x="connsiteX2" y="connsiteY2"/>
              </a:cxn>
            </a:cxnLst>
            <a:rect l="l" t="t" r="r" b="b"/>
            <a:pathLst>
              <a:path w="1670585" h="1440160">
                <a:moveTo>
                  <a:pt x="835293" y="0"/>
                </a:moveTo>
                <a:lnTo>
                  <a:pt x="1670585" y="1440160"/>
                </a:lnTo>
                <a:lnTo>
                  <a:pt x="0" y="1440160"/>
                </a:lnTo>
                <a:close/>
              </a:path>
            </a:pathLst>
          </a:cu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07369" y="100992"/>
            <a:ext cx="5117127" cy="740022"/>
            <a:chOff x="5097859" y="1182618"/>
            <a:chExt cx="6757650" cy="2051568"/>
          </a:xfrm>
        </p:grpSpPr>
        <p:sp>
          <p:nvSpPr>
            <p:cNvPr id="5" name="任意多边形: 形状 4"/>
            <p:cNvSpPr/>
            <p:nvPr/>
          </p:nvSpPr>
          <p:spPr>
            <a:xfrm>
              <a:off x="5097859" y="1625236"/>
              <a:ext cx="1996281" cy="1608950"/>
            </a:xfrm>
            <a:custGeom>
              <a:avLst/>
              <a:gdLst>
                <a:gd name="connsiteX0" fmla="*/ 468052 w 1224136"/>
                <a:gd name="connsiteY0" fmla="*/ 0 h 986622"/>
                <a:gd name="connsiteX1" fmla="*/ 760814 w 1224136"/>
                <a:gd name="connsiteY1" fmla="*/ 617122 h 986622"/>
                <a:gd name="connsiteX2" fmla="*/ 900100 w 1224136"/>
                <a:gd name="connsiteY2" fmla="*/ 338550 h 986622"/>
                <a:gd name="connsiteX3" fmla="*/ 1224136 w 1224136"/>
                <a:gd name="connsiteY3" fmla="*/ 986622 h 986622"/>
                <a:gd name="connsiteX4" fmla="*/ 936104 w 1224136"/>
                <a:gd name="connsiteY4" fmla="*/ 986622 h 986622"/>
                <a:gd name="connsiteX5" fmla="*/ 576064 w 1224136"/>
                <a:gd name="connsiteY5" fmla="*/ 986622 h 986622"/>
                <a:gd name="connsiteX6" fmla="*/ 0 w 1224136"/>
                <a:gd name="connsiteY6" fmla="*/ 986622 h 98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4136" h="986622">
                  <a:moveTo>
                    <a:pt x="468052" y="0"/>
                  </a:moveTo>
                  <a:lnTo>
                    <a:pt x="760814" y="617122"/>
                  </a:lnTo>
                  <a:lnTo>
                    <a:pt x="900100" y="338550"/>
                  </a:lnTo>
                  <a:lnTo>
                    <a:pt x="1224136" y="986622"/>
                  </a:lnTo>
                  <a:lnTo>
                    <a:pt x="936104" y="986622"/>
                  </a:lnTo>
                  <a:lnTo>
                    <a:pt x="576064" y="986622"/>
                  </a:lnTo>
                  <a:lnTo>
                    <a:pt x="0" y="986622"/>
                  </a:lnTo>
                  <a:close/>
                </a:path>
              </a:pathLst>
            </a:cu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5896368" y="1182618"/>
              <a:ext cx="5959141" cy="1279877"/>
            </a:xfrm>
            <a:prstGeom prst="rect">
              <a:avLst/>
            </a:prstGeom>
            <a:noFill/>
          </p:spPr>
          <p:txBody>
            <a:bodyPr wrap="square" rtlCol="0">
              <a:spAutoFit/>
            </a:bodyPr>
            <a:lstStyle/>
            <a:p>
              <a:r>
                <a:rPr lang="en-US" altLang="zh-CN" sz="2400" b="1" dirty="0">
                  <a:solidFill>
                    <a:srgbClr val="2E4052"/>
                  </a:solidFill>
                  <a:latin typeface="Segoe UI" panose="020B0502040204020203" pitchFamily="34" charset="0"/>
                  <a:cs typeface="Segoe UI" panose="020B0502040204020203" pitchFamily="34" charset="0"/>
                </a:rPr>
                <a:t>National parks</a:t>
              </a:r>
              <a:endParaRPr lang="zh-CN" altLang="en-US" sz="2400" b="1" dirty="0">
                <a:solidFill>
                  <a:srgbClr val="2E4052"/>
                </a:solidFill>
                <a:latin typeface="Segoe UI" panose="020B0502040204020203" pitchFamily="34" charset="0"/>
                <a:cs typeface="Segoe UI" panose="020B0502040204020203" pitchFamily="34" charset="0"/>
              </a:endParaRPr>
            </a:p>
          </p:txBody>
        </p:sp>
      </p:grpSp>
      <p:sp>
        <p:nvSpPr>
          <p:cNvPr id="21" name="矩形 20"/>
          <p:cNvSpPr/>
          <p:nvPr/>
        </p:nvSpPr>
        <p:spPr>
          <a:xfrm>
            <a:off x="0" y="5072074"/>
            <a:ext cx="4784195" cy="523220"/>
          </a:xfrm>
          <a:prstGeom prst="rect">
            <a:avLst/>
          </a:prstGeom>
        </p:spPr>
        <p:txBody>
          <a:bodyPr wrap="none">
            <a:spAutoFit/>
          </a:bodyPr>
          <a:lstStyle/>
          <a:p>
            <a:r>
              <a:rPr lang="en-US" altLang="zh-CN" sz="2800" b="1" dirty="0"/>
              <a:t>Yellowstone National Park USA</a:t>
            </a:r>
            <a:endParaRPr lang="zh-CN" altLang="en-US" sz="2800" b="1" dirty="0">
              <a:solidFill>
                <a:srgbClr val="1B2229"/>
              </a:solidFill>
              <a:latin typeface="Segoe UI" panose="020B0502040204020203" pitchFamily="34" charset="0"/>
              <a:ea typeface="微软雅黑" panose="020B0503020204020204" pitchFamily="34" charset="-122"/>
              <a:cs typeface="Segoe UI" panose="020B0502040204020203" pitchFamily="34" charset="0"/>
            </a:endParaRPr>
          </a:p>
        </p:txBody>
      </p:sp>
      <p:sp>
        <p:nvSpPr>
          <p:cNvPr id="25" name="矩形 24"/>
          <p:cNvSpPr/>
          <p:nvPr/>
        </p:nvSpPr>
        <p:spPr>
          <a:xfrm>
            <a:off x="4257031" y="3571879"/>
            <a:ext cx="4234815" cy="521970"/>
          </a:xfrm>
          <a:prstGeom prst="rect">
            <a:avLst/>
          </a:prstGeom>
        </p:spPr>
        <p:txBody>
          <a:bodyPr wrap="none">
            <a:spAutoFit/>
          </a:bodyPr>
          <a:lstStyle/>
          <a:p>
            <a:r>
              <a:rPr lang="en-US" altLang="zh-CN" sz="2800" b="1" dirty="0" err="1"/>
              <a:t>Sanjiangyuan</a:t>
            </a:r>
            <a:r>
              <a:rPr lang="en-US" altLang="zh-CN" sz="2800" b="1" dirty="0"/>
              <a:t> National Park</a:t>
            </a:r>
            <a:endParaRPr lang="zh-CN" altLang="en-US" sz="2800" b="1" dirty="0">
              <a:solidFill>
                <a:srgbClr val="1B2229"/>
              </a:solidFill>
              <a:latin typeface="Segoe UI" panose="020B0502040204020203" pitchFamily="34" charset="0"/>
              <a:ea typeface="微软雅黑" panose="020B0503020204020204" pitchFamily="34" charset="-122"/>
              <a:cs typeface="Segoe UI" panose="020B0502040204020203" pitchFamily="34" charset="0"/>
            </a:endParaRPr>
          </a:p>
        </p:txBody>
      </p:sp>
      <p:sp>
        <p:nvSpPr>
          <p:cNvPr id="27" name="矩形 26"/>
          <p:cNvSpPr/>
          <p:nvPr/>
        </p:nvSpPr>
        <p:spPr>
          <a:xfrm>
            <a:off x="5841354" y="5794387"/>
            <a:ext cx="3113416" cy="523220"/>
          </a:xfrm>
          <a:prstGeom prst="rect">
            <a:avLst/>
          </a:prstGeom>
        </p:spPr>
        <p:txBody>
          <a:bodyPr wrap="none">
            <a:spAutoFit/>
          </a:bodyPr>
          <a:lstStyle/>
          <a:p>
            <a:r>
              <a:rPr lang="en-US" altLang="zh-CN" sz="2800" b="1" dirty="0" err="1"/>
              <a:t>Sarek</a:t>
            </a:r>
            <a:r>
              <a:rPr lang="en-US" altLang="zh-CN" sz="2800" b="1" dirty="0"/>
              <a:t> National Park</a:t>
            </a:r>
            <a:endParaRPr lang="zh-CN" altLang="en-US" sz="2800" b="1" dirty="0">
              <a:solidFill>
                <a:srgbClr val="1B2229"/>
              </a:solidFill>
              <a:latin typeface="Segoe UI" panose="020B0502040204020203" pitchFamily="34" charset="0"/>
              <a:ea typeface="微软雅黑" panose="020B0503020204020204" pitchFamily="34" charset="-122"/>
              <a:cs typeface="Segoe UI" panose="020B0502040204020203" pitchFamily="34" charset="0"/>
            </a:endParaRPr>
          </a:p>
        </p:txBody>
      </p:sp>
      <p:pic>
        <p:nvPicPr>
          <p:cNvPr id="24578" name="Picture 2" descr="http://www.feipiao.cn/uploads/2018/0122/484b3924ce87e0f55439ea2a4e4de9e1.jpg"/>
          <p:cNvPicPr>
            <a:picLocks noChangeAspect="1" noChangeArrowheads="1"/>
          </p:cNvPicPr>
          <p:nvPr>
            <p:custDataLst>
              <p:tags r:id="rId1"/>
            </p:custDataLst>
          </p:nvPr>
        </p:nvPicPr>
        <p:blipFill>
          <a:blip r:embed="rId5" cstate="print"/>
          <a:srcRect/>
          <a:stretch>
            <a:fillRect/>
          </a:stretch>
        </p:blipFill>
        <p:spPr bwMode="auto">
          <a:xfrm>
            <a:off x="62865" y="1152525"/>
            <a:ext cx="3780155" cy="3919220"/>
          </a:xfrm>
          <a:prstGeom prst="rect">
            <a:avLst/>
          </a:prstGeom>
          <a:noFill/>
        </p:spPr>
      </p:pic>
      <p:pic>
        <p:nvPicPr>
          <p:cNvPr id="24582" name="Picture 6" descr="https://icweiliimg1.pstatp.com/weili/bl/57405158497327742.jpg"/>
          <p:cNvPicPr>
            <a:picLocks noChangeAspect="1" noChangeArrowheads="1"/>
          </p:cNvPicPr>
          <p:nvPr>
            <p:custDataLst>
              <p:tags r:id="rId2"/>
            </p:custDataLst>
          </p:nvPr>
        </p:nvPicPr>
        <p:blipFill>
          <a:blip r:embed="rId6" cstate="print"/>
          <a:srcRect/>
          <a:stretch>
            <a:fillRect/>
          </a:stretch>
        </p:blipFill>
        <p:spPr bwMode="auto">
          <a:xfrm>
            <a:off x="9174182" y="3401998"/>
            <a:ext cx="2928958" cy="3286148"/>
          </a:xfrm>
          <a:prstGeom prst="rect">
            <a:avLst/>
          </a:prstGeom>
          <a:noFill/>
        </p:spPr>
      </p:pic>
      <p:pic>
        <p:nvPicPr>
          <p:cNvPr id="2" name="图片 1"/>
          <p:cNvPicPr>
            <a:picLocks noChangeAspect="1"/>
          </p:cNvPicPr>
          <p:nvPr>
            <p:custDataLst>
              <p:tags r:id="rId3"/>
            </p:custDataLst>
          </p:nvPr>
        </p:nvPicPr>
        <p:blipFill>
          <a:blip r:embed="rId7"/>
          <a:stretch>
            <a:fillRect/>
          </a:stretch>
        </p:blipFill>
        <p:spPr>
          <a:xfrm>
            <a:off x="4064000" y="0"/>
            <a:ext cx="5110480" cy="3401695"/>
          </a:xfrm>
          <a:prstGeom prst="rect">
            <a:avLst/>
          </a:prstGeom>
        </p:spPr>
      </p:pic>
    </p:spTree>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07369" y="100992"/>
            <a:ext cx="3259739" cy="923330"/>
            <a:chOff x="5097859" y="1182618"/>
            <a:chExt cx="9036991" cy="2559755"/>
          </a:xfrm>
        </p:grpSpPr>
        <p:sp>
          <p:nvSpPr>
            <p:cNvPr id="5" name="任意多边形: 形状 4"/>
            <p:cNvSpPr/>
            <p:nvPr/>
          </p:nvSpPr>
          <p:spPr>
            <a:xfrm>
              <a:off x="5097859" y="1625236"/>
              <a:ext cx="1996281" cy="1608950"/>
            </a:xfrm>
            <a:custGeom>
              <a:avLst/>
              <a:gdLst>
                <a:gd name="connsiteX0" fmla="*/ 468052 w 1224136"/>
                <a:gd name="connsiteY0" fmla="*/ 0 h 986622"/>
                <a:gd name="connsiteX1" fmla="*/ 760814 w 1224136"/>
                <a:gd name="connsiteY1" fmla="*/ 617122 h 986622"/>
                <a:gd name="connsiteX2" fmla="*/ 900100 w 1224136"/>
                <a:gd name="connsiteY2" fmla="*/ 338550 h 986622"/>
                <a:gd name="connsiteX3" fmla="*/ 1224136 w 1224136"/>
                <a:gd name="connsiteY3" fmla="*/ 986622 h 986622"/>
                <a:gd name="connsiteX4" fmla="*/ 936104 w 1224136"/>
                <a:gd name="connsiteY4" fmla="*/ 986622 h 986622"/>
                <a:gd name="connsiteX5" fmla="*/ 576064 w 1224136"/>
                <a:gd name="connsiteY5" fmla="*/ 986622 h 986622"/>
                <a:gd name="connsiteX6" fmla="*/ 0 w 1224136"/>
                <a:gd name="connsiteY6" fmla="*/ 986622 h 98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4136" h="986622">
                  <a:moveTo>
                    <a:pt x="468052" y="0"/>
                  </a:moveTo>
                  <a:lnTo>
                    <a:pt x="760814" y="617122"/>
                  </a:lnTo>
                  <a:lnTo>
                    <a:pt x="900100" y="338550"/>
                  </a:lnTo>
                  <a:lnTo>
                    <a:pt x="1224136" y="986622"/>
                  </a:lnTo>
                  <a:lnTo>
                    <a:pt x="936104" y="986622"/>
                  </a:lnTo>
                  <a:lnTo>
                    <a:pt x="576064" y="986622"/>
                  </a:lnTo>
                  <a:lnTo>
                    <a:pt x="0" y="986622"/>
                  </a:lnTo>
                  <a:close/>
                </a:path>
              </a:pathLst>
            </a:cu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5896369" y="1182618"/>
              <a:ext cx="8238481" cy="2559755"/>
            </a:xfrm>
            <a:prstGeom prst="rect">
              <a:avLst/>
            </a:prstGeom>
            <a:noFill/>
          </p:spPr>
          <p:txBody>
            <a:bodyPr wrap="square" rtlCol="0">
              <a:spAutoFit/>
            </a:bodyPr>
            <a:lstStyle/>
            <a:p>
              <a:r>
                <a:rPr lang="en-US" altLang="zh-CN" sz="5400" b="1" dirty="0">
                  <a:solidFill>
                    <a:srgbClr val="2E4052"/>
                  </a:solidFill>
                  <a:latin typeface="Segoe UI" panose="020B0502040204020203" pitchFamily="34" charset="0"/>
                  <a:cs typeface="Segoe UI" panose="020B0502040204020203" pitchFamily="34" charset="0"/>
                </a:rPr>
                <a:t>Reading </a:t>
              </a:r>
              <a:endParaRPr lang="zh-CN" altLang="en-US" sz="4400" b="1" dirty="0">
                <a:solidFill>
                  <a:srgbClr val="2E4052"/>
                </a:solidFill>
                <a:latin typeface="Segoe UI" panose="020B0502040204020203" pitchFamily="34" charset="0"/>
                <a:cs typeface="Segoe UI" panose="020B0502040204020203" pitchFamily="34" charset="0"/>
              </a:endParaRPr>
            </a:p>
          </p:txBody>
        </p:sp>
      </p:grpSp>
      <p:pic>
        <p:nvPicPr>
          <p:cNvPr id="3" name="图片 2"/>
          <p:cNvPicPr>
            <a:picLocks noChangeAspect="1"/>
          </p:cNvPicPr>
          <p:nvPr/>
        </p:nvPicPr>
        <p:blipFill>
          <a:blip r:embed="rId2" cstate="screen"/>
          <a:stretch>
            <a:fillRect/>
          </a:stretch>
        </p:blipFill>
        <p:spPr>
          <a:xfrm>
            <a:off x="6888088" y="0"/>
            <a:ext cx="5303912" cy="6862204"/>
          </a:xfrm>
          <a:prstGeom prst="rect">
            <a:avLst/>
          </a:prstGeom>
        </p:spPr>
      </p:pic>
      <p:sp>
        <p:nvSpPr>
          <p:cNvPr id="9" name="矩形 8"/>
          <p:cNvSpPr/>
          <p:nvPr/>
        </p:nvSpPr>
        <p:spPr>
          <a:xfrm>
            <a:off x="-261982" y="1857364"/>
            <a:ext cx="7286676" cy="2123658"/>
          </a:xfrm>
          <a:prstGeom prst="rect">
            <a:avLst/>
          </a:prstGeom>
        </p:spPr>
        <p:txBody>
          <a:bodyPr wrap="square">
            <a:spAutoFit/>
          </a:bodyPr>
          <a:lstStyle/>
          <a:p>
            <a:pPr algn="ctr"/>
            <a:r>
              <a:rPr lang="en-US" altLang="zh-CN" sz="4400" b="1" dirty="0"/>
              <a:t>SAREK NATIONAL PARK</a:t>
            </a:r>
            <a:endParaRPr lang="zh-CN" altLang="zh-CN" sz="4400" dirty="0"/>
          </a:p>
          <a:p>
            <a:pPr algn="ctr"/>
            <a:r>
              <a:rPr lang="en-US" altLang="zh-CN" sz="4400" dirty="0"/>
              <a:t>---EUROPES HIDDEN NATURAL TREASURE</a:t>
            </a:r>
            <a:endParaRPr lang="zh-CN" altLang="zh-CN" sz="4400" dirty="0"/>
          </a:p>
        </p:txBody>
      </p:sp>
    </p:spTree>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07369" y="0"/>
            <a:ext cx="1882353" cy="690905"/>
            <a:chOff x="5097859" y="831389"/>
            <a:chExt cx="5379540" cy="2402797"/>
          </a:xfrm>
        </p:grpSpPr>
        <p:sp>
          <p:nvSpPr>
            <p:cNvPr id="8" name="任意多边形: 形状 7"/>
            <p:cNvSpPr/>
            <p:nvPr/>
          </p:nvSpPr>
          <p:spPr>
            <a:xfrm>
              <a:off x="5097859" y="1625236"/>
              <a:ext cx="1996281" cy="1608950"/>
            </a:xfrm>
            <a:custGeom>
              <a:avLst/>
              <a:gdLst>
                <a:gd name="connsiteX0" fmla="*/ 468052 w 1224136"/>
                <a:gd name="connsiteY0" fmla="*/ 0 h 986622"/>
                <a:gd name="connsiteX1" fmla="*/ 760814 w 1224136"/>
                <a:gd name="connsiteY1" fmla="*/ 617122 h 986622"/>
                <a:gd name="connsiteX2" fmla="*/ 900100 w 1224136"/>
                <a:gd name="connsiteY2" fmla="*/ 338550 h 986622"/>
                <a:gd name="connsiteX3" fmla="*/ 1224136 w 1224136"/>
                <a:gd name="connsiteY3" fmla="*/ 986622 h 986622"/>
                <a:gd name="connsiteX4" fmla="*/ 936104 w 1224136"/>
                <a:gd name="connsiteY4" fmla="*/ 986622 h 986622"/>
                <a:gd name="connsiteX5" fmla="*/ 576064 w 1224136"/>
                <a:gd name="connsiteY5" fmla="*/ 986622 h 986622"/>
                <a:gd name="connsiteX6" fmla="*/ 0 w 1224136"/>
                <a:gd name="connsiteY6" fmla="*/ 986622 h 98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4136" h="986622">
                  <a:moveTo>
                    <a:pt x="468052" y="0"/>
                  </a:moveTo>
                  <a:lnTo>
                    <a:pt x="760814" y="617122"/>
                  </a:lnTo>
                  <a:lnTo>
                    <a:pt x="900100" y="338550"/>
                  </a:lnTo>
                  <a:lnTo>
                    <a:pt x="1224136" y="986622"/>
                  </a:lnTo>
                  <a:lnTo>
                    <a:pt x="936104" y="986622"/>
                  </a:lnTo>
                  <a:lnTo>
                    <a:pt x="576064" y="986622"/>
                  </a:lnTo>
                  <a:lnTo>
                    <a:pt x="0" y="986622"/>
                  </a:lnTo>
                  <a:close/>
                </a:path>
              </a:pathLst>
            </a:cu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39030" y="831389"/>
              <a:ext cx="4638369" cy="2133128"/>
            </a:xfrm>
            <a:prstGeom prst="rect">
              <a:avLst/>
            </a:prstGeom>
            <a:noFill/>
          </p:spPr>
          <p:txBody>
            <a:bodyPr wrap="square" rtlCol="0">
              <a:spAutoFit/>
            </a:bodyPr>
            <a:lstStyle/>
            <a:p>
              <a:r>
                <a:rPr lang="en-US" altLang="zh-CN" sz="4400" dirty="0">
                  <a:solidFill>
                    <a:srgbClr val="2E4052"/>
                  </a:solidFill>
                  <a:latin typeface="Segoe UI" panose="020B0502040204020203" pitchFamily="34" charset="0"/>
                  <a:cs typeface="Segoe UI" panose="020B0502040204020203" pitchFamily="34" charset="0"/>
                </a:rPr>
                <a:t>Para1</a:t>
              </a:r>
              <a:endParaRPr lang="zh-CN" altLang="en-US" sz="3600" dirty="0">
                <a:solidFill>
                  <a:srgbClr val="2E4052"/>
                </a:solidFill>
                <a:latin typeface="Segoe UI" panose="020B0502040204020203" pitchFamily="34" charset="0"/>
                <a:cs typeface="Segoe UI" panose="020B0502040204020203" pitchFamily="34" charset="0"/>
              </a:endParaRPr>
            </a:p>
          </p:txBody>
        </p:sp>
      </p:grpSp>
      <p:sp>
        <p:nvSpPr>
          <p:cNvPr id="25601" name="Rectangle 1"/>
          <p:cNvSpPr>
            <a:spLocks noChangeArrowheads="1"/>
          </p:cNvSpPr>
          <p:nvPr/>
        </p:nvSpPr>
        <p:spPr bwMode="auto">
          <a:xfrm>
            <a:off x="595274" y="1036392"/>
            <a:ext cx="11430080" cy="3539430"/>
          </a:xfrm>
          <a:prstGeom prst="rect">
            <a:avLst/>
          </a:prstGeom>
          <a:noFill/>
          <a:ln w="9525">
            <a:noFill/>
            <a:miter lim="800000"/>
          </a:ln>
          <a:effectLst/>
        </p:spPr>
        <p:txBody>
          <a:bodyPr vert="horz" wrap="square" lIns="91440" tIns="45720" rIns="91440" bIns="45720" numCol="1" anchor="ctr" anchorCtr="0" compatLnSpc="1">
            <a:spAutoFit/>
          </a:bodyPr>
          <a:lstStyle/>
          <a:p>
            <a:pPr marL="457200" marR="0" lvl="0" indent="-457200" algn="l" defTabSz="914400" rtl="0" eaLnBrk="1" fontAlgn="base" latinLnBrk="0" hangingPunct="1">
              <a:lnSpc>
                <a:spcPct val="100000"/>
              </a:lnSpc>
              <a:spcBef>
                <a:spcPct val="0"/>
              </a:spcBef>
              <a:spcAft>
                <a:spcPct val="0"/>
              </a:spcAft>
              <a:buClrTx/>
              <a:buSzTx/>
              <a:buFontTx/>
              <a:buAutoNum type="arabicPeriod"/>
            </a:pP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________________________________</a:t>
            </a:r>
            <a:endParaRPr kumimoji="0" lang="en-US" altLang="zh-CN" sz="1400" b="0" i="0" u="none" strike="noStrike" cap="none" normalizeH="0" baseline="0" dirty="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0" algn="just" defTabSz="914400" rtl="0" eaLnBrk="0" fontAlgn="base" latinLnBrk="0" hangingPunct="0">
              <a:lnSpc>
                <a:spcPct val="100000"/>
              </a:lnSpc>
              <a:spcBef>
                <a:spcPct val="0"/>
              </a:spcBef>
              <a:spcAft>
                <a:spcPct val="0"/>
              </a:spcAft>
              <a:buClrTx/>
              <a:buSzTx/>
              <a:buFontTx/>
              <a:buNone/>
            </a:pP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I wake up to the sound of the wind </a:t>
            </a:r>
            <a:r>
              <a:rPr kumimoji="0" lang="en-US" altLang="zh-CN" sz="2800" b="1"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buffeting</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the </a:t>
            </a:r>
            <a:r>
              <a:rPr kumimoji="0" lang="en-US" altLang="zh-CN" sz="2800" b="1"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cloth</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of my tent. Even though the sun is brightly shining, telling whether it is morning or night is impossible. I'm above the Arctic Circle, where in summer the sun never sets. Checking my watch, I see that it is 7: 30 a.m. I leave my tent and walk over to the mountain </a:t>
            </a:r>
            <a:r>
              <a:rPr kumimoji="0" lang="en-US" altLang="zh-CN" sz="2800" b="1"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edge</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Spreading out before me, branches of the Rapa River flow through the </a:t>
            </a:r>
            <a:r>
              <a:rPr kumimoji="0" lang="en-US" altLang="zh-CN" sz="2800" b="1"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valley</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below. I'm in the remote far north of Sweden in </a:t>
            </a:r>
            <a:r>
              <a:rPr kumimoji="0" lang="en-US" altLang="zh-CN" sz="2800" b="0" i="0" u="none" strike="noStrike" cap="none" normalizeH="0" baseline="0" dirty="0" err="1">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Sarek</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National Park, a place with no roads or towns.</a:t>
            </a:r>
            <a:endParaRPr kumimoji="0" lang="en-US" altLang="zh-CN" sz="4000" b="0" i="0" u="none" strike="noStrike" cap="none" normalizeH="0" baseline="0" dirty="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31745" name="Rectangle 1"/>
          <p:cNvSpPr>
            <a:spLocks noChangeArrowheads="1"/>
          </p:cNvSpPr>
          <p:nvPr/>
        </p:nvSpPr>
        <p:spPr bwMode="auto">
          <a:xfrm>
            <a:off x="523836" y="4643446"/>
            <a:ext cx="7143174" cy="954107"/>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800" b="1" i="0" u="none" strike="noStrike" cap="none" normalizeH="0" baseline="0" dirty="0">
                <a:ln>
                  <a:noFill/>
                </a:ln>
                <a:solidFill>
                  <a:srgbClr val="C00000"/>
                </a:solidFill>
                <a:effectLst/>
                <a:latin typeface="Times New Roman" panose="02020603050405020304" pitchFamily="18" charset="0"/>
                <a:ea typeface="宋体" panose="02010600030101010101" pitchFamily="2" charset="-122"/>
                <a:cs typeface="Times New Roman" panose="02020603050405020304" pitchFamily="18" charset="0"/>
              </a:rPr>
              <a:t>What’s the subheading of this paragraph?</a:t>
            </a:r>
          </a:p>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Char char="Ø"/>
            </a:pPr>
            <a:r>
              <a:rPr kumimoji="0" lang="en-US" altLang="zh-CN" sz="2800" b="1" i="0" u="none" strike="noStrike" cap="none" normalizeH="0" baseline="0" dirty="0">
                <a:ln>
                  <a:noFill/>
                </a:ln>
                <a:solidFill>
                  <a:schemeClr val="tx2">
                    <a:lumMod val="75000"/>
                  </a:schemeClr>
                </a:solidFill>
                <a:effectLst/>
                <a:latin typeface="Times New Roman" panose="02020603050405020304" pitchFamily="18" charset="0"/>
                <a:ea typeface="宋体" panose="02010600030101010101" pitchFamily="2" charset="-122"/>
                <a:cs typeface="Times New Roman" panose="02020603050405020304" pitchFamily="18" charset="0"/>
              </a:rPr>
              <a:t>Where was the author and what did he see?</a:t>
            </a:r>
          </a:p>
        </p:txBody>
      </p:sp>
      <p:sp>
        <p:nvSpPr>
          <p:cNvPr id="10" name="TextBox 9"/>
          <p:cNvSpPr txBox="1"/>
          <p:nvPr/>
        </p:nvSpPr>
        <p:spPr>
          <a:xfrm>
            <a:off x="1238216" y="857232"/>
            <a:ext cx="6643734" cy="523220"/>
          </a:xfrm>
          <a:prstGeom prst="rect">
            <a:avLst/>
          </a:prstGeom>
          <a:noFill/>
        </p:spPr>
        <p:txBody>
          <a:bodyPr wrap="square" rtlCol="0">
            <a:spAutoFit/>
          </a:bodyPr>
          <a:lstStyle/>
          <a:p>
            <a:pPr marL="457200" lvl="0" indent="-457200" fontAlgn="base">
              <a:spcBef>
                <a:spcPct val="0"/>
              </a:spcBef>
              <a:spcAft>
                <a:spcPct val="0"/>
              </a:spcAft>
            </a:pPr>
            <a:r>
              <a:rPr lang="en-US" altLang="zh-CN" sz="2800" b="1" dirty="0">
                <a:solidFill>
                  <a:srgbClr val="C00000"/>
                </a:solidFill>
                <a:latin typeface="Times New Roman" panose="02020603050405020304" pitchFamily="18" charset="0"/>
                <a:ea typeface="宋体" panose="02010600030101010101" pitchFamily="2" charset="-122"/>
                <a:cs typeface="Times New Roman" panose="02020603050405020304" pitchFamily="18" charset="0"/>
              </a:rPr>
              <a:t>A Summer Where the Sun Never Sleeps</a:t>
            </a:r>
          </a:p>
        </p:txBody>
      </p:sp>
      <p:cxnSp>
        <p:nvCxnSpPr>
          <p:cNvPr id="12" name="直接连接符 11"/>
          <p:cNvCxnSpPr/>
          <p:nvPr/>
        </p:nvCxnSpPr>
        <p:spPr>
          <a:xfrm>
            <a:off x="4738678" y="4071942"/>
            <a:ext cx="7143800" cy="7143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66712" y="4572008"/>
            <a:ext cx="2071702" cy="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1738282" y="2000240"/>
            <a:ext cx="4071966" cy="428628"/>
          </a:xfrm>
          <a:prstGeom prst="rect">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7239008" y="3214686"/>
            <a:ext cx="4786346" cy="428628"/>
          </a:xfrm>
          <a:prstGeom prst="rect">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523836" y="3714752"/>
            <a:ext cx="4071966" cy="428628"/>
          </a:xfrm>
          <a:prstGeom prst="rect">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809588" y="5657671"/>
            <a:ext cx="10858576" cy="1200329"/>
          </a:xfrm>
          <a:prstGeom prst="rect">
            <a:avLst/>
          </a:prstGeom>
        </p:spPr>
        <p:txBody>
          <a:bodyPr wrap="square">
            <a:spAutoFit/>
          </a:bodyPr>
          <a:lstStyle/>
          <a:p>
            <a:r>
              <a:rPr lang="en-US" altLang="zh-CN" sz="2400" b="1" dirty="0">
                <a:solidFill>
                  <a:schemeClr val="tx2">
                    <a:lumMod val="75000"/>
                  </a:schemeClr>
                </a:solidFill>
              </a:rPr>
              <a:t>The author was in the remote far north of Sweden in </a:t>
            </a:r>
            <a:r>
              <a:rPr lang="en-US" altLang="zh-CN" sz="2400" b="1" dirty="0" err="1">
                <a:solidFill>
                  <a:schemeClr val="tx2">
                    <a:lumMod val="75000"/>
                  </a:schemeClr>
                </a:solidFill>
              </a:rPr>
              <a:t>Sarek</a:t>
            </a:r>
            <a:r>
              <a:rPr lang="en-US" altLang="zh-CN" sz="2400" b="1" dirty="0">
                <a:solidFill>
                  <a:schemeClr val="tx2">
                    <a:lumMod val="75000"/>
                  </a:schemeClr>
                </a:solidFill>
              </a:rPr>
              <a:t> National Park above the Arctic Circle ;he saw beautiful scenery there, like the shining sun, the rivers and the valley. </a:t>
            </a:r>
            <a:endParaRPr lang="zh-CN" altLang="en-US" sz="2400" dirty="0">
              <a:solidFill>
                <a:schemeClr val="tx2">
                  <a:lumMod val="7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fill="hold"/>
                                        <p:tgtEl>
                                          <p:spTgt spid="14"/>
                                        </p:tgtEl>
                                        <p:attrNameLst>
                                          <p:attrName>ppt_x</p:attrName>
                                        </p:attrNameLst>
                                      </p:cBhvr>
                                      <p:tavLst>
                                        <p:tav tm="0">
                                          <p:val>
                                            <p:strVal val="#ppt_x"/>
                                          </p:val>
                                        </p:tav>
                                        <p:tav tm="100000">
                                          <p:val>
                                            <p:strVal val="#ppt_x"/>
                                          </p:val>
                                        </p:tav>
                                      </p:tavLst>
                                    </p:anim>
                                    <p:anim calcmode="lin" valueType="num">
                                      <p:cBhvr additive="base">
                                        <p:cTn id="1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down)">
                                      <p:cBhvr>
                                        <p:cTn id="22" dur="500"/>
                                        <p:tgtEl>
                                          <p:spTgt spid="20"/>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wipe(down)">
                                      <p:cBhvr>
                                        <p:cTn id="25" dur="500"/>
                                        <p:tgtEl>
                                          <p:spTgt spid="21"/>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down)">
                                      <p:cBhvr>
                                        <p:cTn id="28" dur="500"/>
                                        <p:tgtEl>
                                          <p:spTgt spid="22"/>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0" grpId="0" animBg="1"/>
      <p:bldP spid="21" grpId="0" animBg="1"/>
      <p:bldP spid="22" grpId="0" animBg="1"/>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p:nvPr/>
        </p:nvGrpSpPr>
        <p:grpSpPr>
          <a:xfrm>
            <a:off x="407369" y="0"/>
            <a:ext cx="1882353" cy="769441"/>
            <a:chOff x="5097859" y="831389"/>
            <a:chExt cx="5379540" cy="2675926"/>
          </a:xfrm>
        </p:grpSpPr>
        <p:sp>
          <p:nvSpPr>
            <p:cNvPr id="8" name="任意多边形: 形状 7"/>
            <p:cNvSpPr/>
            <p:nvPr/>
          </p:nvSpPr>
          <p:spPr>
            <a:xfrm>
              <a:off x="5097859" y="1625236"/>
              <a:ext cx="1996281" cy="1608950"/>
            </a:xfrm>
            <a:custGeom>
              <a:avLst/>
              <a:gdLst>
                <a:gd name="connsiteX0" fmla="*/ 468052 w 1224136"/>
                <a:gd name="connsiteY0" fmla="*/ 0 h 986622"/>
                <a:gd name="connsiteX1" fmla="*/ 760814 w 1224136"/>
                <a:gd name="connsiteY1" fmla="*/ 617122 h 986622"/>
                <a:gd name="connsiteX2" fmla="*/ 900100 w 1224136"/>
                <a:gd name="connsiteY2" fmla="*/ 338550 h 986622"/>
                <a:gd name="connsiteX3" fmla="*/ 1224136 w 1224136"/>
                <a:gd name="connsiteY3" fmla="*/ 986622 h 986622"/>
                <a:gd name="connsiteX4" fmla="*/ 936104 w 1224136"/>
                <a:gd name="connsiteY4" fmla="*/ 986622 h 986622"/>
                <a:gd name="connsiteX5" fmla="*/ 576064 w 1224136"/>
                <a:gd name="connsiteY5" fmla="*/ 986622 h 986622"/>
                <a:gd name="connsiteX6" fmla="*/ 0 w 1224136"/>
                <a:gd name="connsiteY6" fmla="*/ 986622 h 98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4136" h="986622">
                  <a:moveTo>
                    <a:pt x="468052" y="0"/>
                  </a:moveTo>
                  <a:lnTo>
                    <a:pt x="760814" y="617122"/>
                  </a:lnTo>
                  <a:lnTo>
                    <a:pt x="900100" y="338550"/>
                  </a:lnTo>
                  <a:lnTo>
                    <a:pt x="1224136" y="986622"/>
                  </a:lnTo>
                  <a:lnTo>
                    <a:pt x="936104" y="986622"/>
                  </a:lnTo>
                  <a:lnTo>
                    <a:pt x="576064" y="986622"/>
                  </a:lnTo>
                  <a:lnTo>
                    <a:pt x="0" y="986622"/>
                  </a:lnTo>
                  <a:close/>
                </a:path>
              </a:pathLst>
            </a:cu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39030" y="831389"/>
              <a:ext cx="4638369" cy="2675926"/>
            </a:xfrm>
            <a:prstGeom prst="rect">
              <a:avLst/>
            </a:prstGeom>
            <a:noFill/>
          </p:spPr>
          <p:txBody>
            <a:bodyPr wrap="square" rtlCol="0">
              <a:spAutoFit/>
            </a:bodyPr>
            <a:lstStyle/>
            <a:p>
              <a:r>
                <a:rPr lang="en-US" altLang="zh-CN" sz="4400" dirty="0">
                  <a:solidFill>
                    <a:srgbClr val="2E4052"/>
                  </a:solidFill>
                  <a:latin typeface="Segoe UI" panose="020B0502040204020203" pitchFamily="34" charset="0"/>
                  <a:cs typeface="Segoe UI" panose="020B0502040204020203" pitchFamily="34" charset="0"/>
                </a:rPr>
                <a:t>Para2</a:t>
              </a:r>
              <a:endParaRPr lang="zh-CN" altLang="en-US" sz="3600" dirty="0">
                <a:solidFill>
                  <a:srgbClr val="2E4052"/>
                </a:solidFill>
                <a:latin typeface="Segoe UI" panose="020B0502040204020203" pitchFamily="34" charset="0"/>
                <a:cs typeface="Segoe UI" panose="020B0502040204020203" pitchFamily="34" charset="0"/>
              </a:endParaRPr>
            </a:p>
          </p:txBody>
        </p:sp>
      </p:grpSp>
      <p:sp>
        <p:nvSpPr>
          <p:cNvPr id="56321" name="Rectangle 1"/>
          <p:cNvSpPr>
            <a:spLocks noChangeArrowheads="1"/>
          </p:cNvSpPr>
          <p:nvPr/>
        </p:nvSpPr>
        <p:spPr bwMode="auto">
          <a:xfrm>
            <a:off x="309522" y="714356"/>
            <a:ext cx="11144328" cy="4832092"/>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 ___________________________________</a:t>
            </a:r>
            <a:endParaRPr kumimoji="0" lang="en-US" altLang="zh-CN" sz="1400" b="0" i="0" u="none" strike="noStrike" cap="none" normalizeH="0" baseline="0" dirty="0">
              <a:ln>
                <a:noFill/>
              </a:ln>
              <a:solidFill>
                <a:srgbClr val="C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lvl="0" algn="just" eaLnBrk="0" fontAlgn="base" hangingPunct="0">
              <a:spcBef>
                <a:spcPct val="0"/>
              </a:spcBef>
              <a:spcAft>
                <a:spcPct val="0"/>
              </a:spcAft>
            </a:pPr>
            <a:r>
              <a:rPr kumimoji="0" lang="en-US" altLang="zh-CN" sz="2800" b="0" i="0" u="none" strike="noStrike" cap="none" normalizeH="0" baseline="0" dirty="0" err="1">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Sarek's</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mountains used to be covered by </a:t>
            </a:r>
            <a:r>
              <a:rPr kumimoji="0" lang="en-US" altLang="zh-CN" sz="2800" b="1"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vast</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sheets of ice. </a:t>
            </a:r>
            <a:r>
              <a:rPr lang="en-US" altLang="zh-CN" sz="2800" dirty="0">
                <a:latin typeface="Times New Roman" panose="02020603050405020304" pitchFamily="18" charset="0"/>
                <a:cs typeface="Times New Roman" panose="02020603050405020304" pitchFamily="18" charset="0"/>
              </a:rPr>
              <a:t>Spreading out before me, branches of the Rapa River flow through the </a:t>
            </a:r>
            <a:r>
              <a:rPr lang="en-US" altLang="zh-CN" sz="2800" b="1" dirty="0">
                <a:latin typeface="Times New Roman" panose="02020603050405020304" pitchFamily="18" charset="0"/>
                <a:cs typeface="Times New Roman" panose="02020603050405020304" pitchFamily="18" charset="0"/>
              </a:rPr>
              <a:t>valley</a:t>
            </a:r>
            <a:r>
              <a:rPr lang="en-US" altLang="zh-CN" sz="2800" dirty="0">
                <a:latin typeface="Times New Roman" panose="02020603050405020304" pitchFamily="18" charset="0"/>
                <a:cs typeface="Times New Roman" panose="02020603050405020304" pitchFamily="18" charset="0"/>
              </a:rPr>
              <a:t> below. Soon </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after, reindeer began to arrive. Following the reindeer were the Sami people, who made this territory their home. Getting here is quite difficult, so apart from the Sami very few people have ever seen </a:t>
            </a:r>
            <a:r>
              <a:rPr kumimoji="0" lang="en-US" altLang="zh-CN" sz="2800" b="0" i="0" u="none" strike="noStrike" cap="none" normalizeH="0" baseline="0" dirty="0" err="1">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Sarek</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In 1909, </a:t>
            </a:r>
            <a:r>
              <a:rPr kumimoji="0" lang="en-US" altLang="zh-CN" sz="2800" b="0" i="0" u="none" strike="noStrike" cap="none" normalizeH="0" baseline="0" dirty="0" err="1">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Sarek</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was made a national park in order to keep the land in its natural state. Though the Sami are allowed to continue their traditional way of life in the park, no one else can live here, and all new development is banned within park </a:t>
            </a:r>
            <a:r>
              <a:rPr kumimoji="0" lang="en-US" altLang="zh-CN" sz="2800" b="1"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boundaries</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At the far side of the valley, an ancient Sami </a:t>
            </a:r>
            <a:r>
              <a:rPr kumimoji="0" lang="en-US" altLang="zh-CN" sz="2800" b="1"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cottage</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is </a:t>
            </a:r>
            <a:r>
              <a:rPr kumimoji="0" lang="en-US" altLang="zh-CN" sz="2800" b="1"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visible</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Close by, there are a few reindeer feeding on grass.</a:t>
            </a:r>
            <a:endParaRPr kumimoji="0" lang="en-US" altLang="zh-CN" sz="4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p:txBody>
      </p:sp>
      <p:sp>
        <p:nvSpPr>
          <p:cNvPr id="6" name="TextBox 5"/>
          <p:cNvSpPr txBox="1"/>
          <p:nvPr/>
        </p:nvSpPr>
        <p:spPr>
          <a:xfrm>
            <a:off x="1095340" y="714356"/>
            <a:ext cx="7929618" cy="523220"/>
          </a:xfrm>
          <a:prstGeom prst="rect">
            <a:avLst/>
          </a:prstGeom>
          <a:noFill/>
        </p:spPr>
        <p:txBody>
          <a:bodyPr wrap="square" rtlCol="0">
            <a:spAutoFit/>
          </a:bodyPr>
          <a:lstStyle/>
          <a:p>
            <a:r>
              <a:rPr lang="en-US" altLang="zh-CN" sz="2800" b="1" dirty="0">
                <a:solidFill>
                  <a:srgbClr val="C00000"/>
                </a:solidFill>
                <a:latin typeface="Times New Roman" panose="02020603050405020304" pitchFamily="18" charset="0"/>
                <a:ea typeface="宋体" panose="02010600030101010101" pitchFamily="2" charset="-122"/>
                <a:cs typeface="Times New Roman" panose="02020603050405020304" pitchFamily="18" charset="0"/>
              </a:rPr>
              <a:t>A Land of Mountains and Ice</a:t>
            </a:r>
            <a:endParaRPr lang="zh-CN" altLang="en-US" sz="2800" dirty="0"/>
          </a:p>
        </p:txBody>
      </p:sp>
      <p:sp>
        <p:nvSpPr>
          <p:cNvPr id="29697" name="Rectangle 1"/>
          <p:cNvSpPr>
            <a:spLocks noChangeArrowheads="1"/>
          </p:cNvSpPr>
          <p:nvPr/>
        </p:nvSpPr>
        <p:spPr bwMode="auto">
          <a:xfrm>
            <a:off x="309522" y="5473005"/>
            <a:ext cx="10145663" cy="1384995"/>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800" b="1" i="0" u="none" strike="noStrike" cap="none" normalizeH="0" baseline="0" dirty="0">
                <a:ln>
                  <a:noFill/>
                </a:ln>
                <a:solidFill>
                  <a:srgbClr val="C00000"/>
                </a:solidFill>
                <a:effectLst/>
                <a:latin typeface="Times New Roman" panose="02020603050405020304" pitchFamily="18" charset="0"/>
                <a:ea typeface="宋体" panose="02010600030101010101" pitchFamily="2" charset="-122"/>
                <a:cs typeface="Times New Roman" panose="02020603050405020304" pitchFamily="18" charset="0"/>
              </a:rPr>
              <a:t>What’s the subheading of this paragraph?</a:t>
            </a:r>
          </a:p>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Char char="Ø"/>
            </a:pPr>
            <a:r>
              <a:rPr kumimoji="0" lang="en-US" altLang="zh-CN" sz="2800" b="1" i="0" u="none" strike="noStrike" cap="none" normalizeH="0" baseline="0" dirty="0">
                <a:ln>
                  <a:noFill/>
                </a:ln>
                <a:solidFill>
                  <a:schemeClr val="tx2">
                    <a:lumMod val="75000"/>
                  </a:schemeClr>
                </a:solidFill>
                <a:effectLst/>
                <a:latin typeface="Times New Roman" panose="02020603050405020304" pitchFamily="18" charset="0"/>
                <a:ea typeface="宋体" panose="02010600030101010101" pitchFamily="2" charset="-122"/>
                <a:cs typeface="Times New Roman" panose="02020603050405020304" pitchFamily="18" charset="0"/>
              </a:rPr>
              <a:t>What steps has the Swedish government taken to keep </a:t>
            </a:r>
            <a:r>
              <a:rPr kumimoji="0" lang="en-US" altLang="zh-CN" sz="2800" b="1" i="0" u="none" strike="noStrike" cap="none" normalizeH="0" baseline="0" dirty="0" err="1">
                <a:ln>
                  <a:noFill/>
                </a:ln>
                <a:solidFill>
                  <a:schemeClr val="tx2">
                    <a:lumMod val="75000"/>
                  </a:schemeClr>
                </a:solidFill>
                <a:effectLst/>
                <a:latin typeface="Times New Roman" panose="02020603050405020304" pitchFamily="18" charset="0"/>
                <a:ea typeface="宋体" panose="02010600030101010101" pitchFamily="2" charset="-122"/>
                <a:cs typeface="Times New Roman" panose="02020603050405020304" pitchFamily="18" charset="0"/>
              </a:rPr>
              <a:t>Sarek</a:t>
            </a:r>
            <a:r>
              <a:rPr kumimoji="0" lang="en-US" altLang="zh-CN" sz="2800" b="1" i="0" u="none" strike="noStrike" cap="none" normalizeH="0" baseline="0" dirty="0">
                <a:ln>
                  <a:noFill/>
                </a:ln>
                <a:solidFill>
                  <a:schemeClr val="tx2">
                    <a:lumMod val="75000"/>
                  </a:schemeClr>
                </a:solidFill>
                <a:effectLst/>
                <a:latin typeface="Times New Roman" panose="02020603050405020304" pitchFamily="18" charset="0"/>
                <a:ea typeface="宋体" panose="02010600030101010101" pitchFamily="2" charset="-122"/>
                <a:cs typeface="Times New Roman" panose="02020603050405020304" pitchFamily="18" charset="0"/>
              </a:rPr>
              <a:t> in</a:t>
            </a:r>
          </a:p>
          <a:p>
            <a:pPr marL="0" marR="0" lvl="0" indent="0" algn="l" defTabSz="914400" rtl="0" eaLnBrk="0" fontAlgn="base" latinLnBrk="0" hangingPunct="0">
              <a:lnSpc>
                <a:spcPct val="100000"/>
              </a:lnSpc>
              <a:spcBef>
                <a:spcPct val="0"/>
              </a:spcBef>
              <a:spcAft>
                <a:spcPct val="0"/>
              </a:spcAft>
              <a:buClrTx/>
              <a:buSzTx/>
            </a:pPr>
            <a:r>
              <a:rPr kumimoji="0" lang="en-US" altLang="zh-CN" sz="2800" b="1" i="0" u="none" strike="noStrike" cap="none" normalizeH="0" baseline="0" dirty="0">
                <a:ln>
                  <a:noFill/>
                </a:ln>
                <a:solidFill>
                  <a:schemeClr val="tx2">
                    <a:lumMod val="75000"/>
                  </a:schemeClr>
                </a:solidFill>
                <a:effectLst/>
                <a:latin typeface="Times New Roman" panose="02020603050405020304" pitchFamily="18" charset="0"/>
                <a:ea typeface="宋体" panose="02010600030101010101" pitchFamily="2" charset="-122"/>
                <a:cs typeface="Times New Roman" panose="02020603050405020304" pitchFamily="18" charset="0"/>
              </a:rPr>
              <a:t>     its natural state?</a:t>
            </a:r>
          </a:p>
        </p:txBody>
      </p:sp>
      <p:cxnSp>
        <p:nvCxnSpPr>
          <p:cNvPr id="10" name="直接连接符 9"/>
          <p:cNvCxnSpPr/>
          <p:nvPr/>
        </p:nvCxnSpPr>
        <p:spPr>
          <a:xfrm>
            <a:off x="7310446" y="3357562"/>
            <a:ext cx="4000528" cy="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452398" y="3786190"/>
            <a:ext cx="7929618" cy="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9667900" y="4214818"/>
            <a:ext cx="1714512" cy="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80960" y="4643446"/>
            <a:ext cx="10858576" cy="0"/>
          </a:xfrm>
          <a:prstGeom prst="line">
            <a:avLst/>
          </a:prstGeom>
          <a:ln w="25400"/>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ppt_x"/>
                                          </p:val>
                                        </p:tav>
                                        <p:tav tm="100000">
                                          <p:val>
                                            <p:strVal val="#ppt_x"/>
                                          </p:val>
                                        </p:tav>
                                      </p:tavLst>
                                    </p:anim>
                                    <p:anim calcmode="lin" valueType="num">
                                      <p:cBhvr additive="base">
                                        <p:cTn id="13" dur="500" fill="hold"/>
                                        <p:tgtEl>
                                          <p:spTgt spid="19"/>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ppt_x"/>
                                          </p:val>
                                        </p:tav>
                                        <p:tav tm="100000">
                                          <p:val>
                                            <p:strVal val="#ppt_x"/>
                                          </p:val>
                                        </p:tav>
                                      </p:tavLst>
                                    </p:anim>
                                    <p:anim calcmode="lin" valueType="num">
                                      <p:cBhvr additive="base">
                                        <p:cTn id="17" dur="500" fill="hold"/>
                                        <p:tgtEl>
                                          <p:spTgt spid="10"/>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ppt_x"/>
                                          </p:val>
                                        </p:tav>
                                        <p:tav tm="100000">
                                          <p:val>
                                            <p:strVal val="#ppt_x"/>
                                          </p:val>
                                        </p:tav>
                                      </p:tavLst>
                                    </p:anim>
                                    <p:anim calcmode="lin" valueType="num">
                                      <p:cBhvr additive="base">
                                        <p:cTn id="21" dur="500" fill="hold"/>
                                        <p:tgtEl>
                                          <p:spTgt spid="13"/>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p:nvPr/>
        </p:nvGrpSpPr>
        <p:grpSpPr>
          <a:xfrm>
            <a:off x="407369" y="0"/>
            <a:ext cx="1882353" cy="769441"/>
            <a:chOff x="5097859" y="831389"/>
            <a:chExt cx="5379540" cy="2675926"/>
          </a:xfrm>
        </p:grpSpPr>
        <p:sp>
          <p:nvSpPr>
            <p:cNvPr id="8" name="任意多边形: 形状 7"/>
            <p:cNvSpPr/>
            <p:nvPr/>
          </p:nvSpPr>
          <p:spPr>
            <a:xfrm>
              <a:off x="5097859" y="1625236"/>
              <a:ext cx="1996281" cy="1608950"/>
            </a:xfrm>
            <a:custGeom>
              <a:avLst/>
              <a:gdLst>
                <a:gd name="connsiteX0" fmla="*/ 468052 w 1224136"/>
                <a:gd name="connsiteY0" fmla="*/ 0 h 986622"/>
                <a:gd name="connsiteX1" fmla="*/ 760814 w 1224136"/>
                <a:gd name="connsiteY1" fmla="*/ 617122 h 986622"/>
                <a:gd name="connsiteX2" fmla="*/ 900100 w 1224136"/>
                <a:gd name="connsiteY2" fmla="*/ 338550 h 986622"/>
                <a:gd name="connsiteX3" fmla="*/ 1224136 w 1224136"/>
                <a:gd name="connsiteY3" fmla="*/ 986622 h 986622"/>
                <a:gd name="connsiteX4" fmla="*/ 936104 w 1224136"/>
                <a:gd name="connsiteY4" fmla="*/ 986622 h 986622"/>
                <a:gd name="connsiteX5" fmla="*/ 576064 w 1224136"/>
                <a:gd name="connsiteY5" fmla="*/ 986622 h 986622"/>
                <a:gd name="connsiteX6" fmla="*/ 0 w 1224136"/>
                <a:gd name="connsiteY6" fmla="*/ 986622 h 98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4136" h="986622">
                  <a:moveTo>
                    <a:pt x="468052" y="0"/>
                  </a:moveTo>
                  <a:lnTo>
                    <a:pt x="760814" y="617122"/>
                  </a:lnTo>
                  <a:lnTo>
                    <a:pt x="900100" y="338550"/>
                  </a:lnTo>
                  <a:lnTo>
                    <a:pt x="1224136" y="986622"/>
                  </a:lnTo>
                  <a:lnTo>
                    <a:pt x="936104" y="986622"/>
                  </a:lnTo>
                  <a:lnTo>
                    <a:pt x="576064" y="986622"/>
                  </a:lnTo>
                  <a:lnTo>
                    <a:pt x="0" y="986622"/>
                  </a:lnTo>
                  <a:close/>
                </a:path>
              </a:pathLst>
            </a:cu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39030" y="831389"/>
              <a:ext cx="4638369" cy="2675926"/>
            </a:xfrm>
            <a:prstGeom prst="rect">
              <a:avLst/>
            </a:prstGeom>
            <a:noFill/>
          </p:spPr>
          <p:txBody>
            <a:bodyPr wrap="square" rtlCol="0">
              <a:spAutoFit/>
            </a:bodyPr>
            <a:lstStyle/>
            <a:p>
              <a:r>
                <a:rPr lang="en-US" altLang="zh-CN" sz="4400" dirty="0">
                  <a:solidFill>
                    <a:srgbClr val="2E4052"/>
                  </a:solidFill>
                  <a:latin typeface="Segoe UI" panose="020B0502040204020203" pitchFamily="34" charset="0"/>
                  <a:cs typeface="Segoe UI" panose="020B0502040204020203" pitchFamily="34" charset="0"/>
                </a:rPr>
                <a:t>Para3</a:t>
              </a:r>
              <a:endParaRPr lang="zh-CN" altLang="en-US" sz="3600" dirty="0">
                <a:solidFill>
                  <a:srgbClr val="2E4052"/>
                </a:solidFill>
                <a:latin typeface="Segoe UI" panose="020B0502040204020203" pitchFamily="34" charset="0"/>
                <a:cs typeface="Segoe UI" panose="020B0502040204020203" pitchFamily="34" charset="0"/>
              </a:endParaRPr>
            </a:p>
          </p:txBody>
        </p:sp>
      </p:grpSp>
      <p:sp>
        <p:nvSpPr>
          <p:cNvPr id="61441" name="Rectangle 1"/>
          <p:cNvSpPr>
            <a:spLocks noChangeArrowheads="1"/>
          </p:cNvSpPr>
          <p:nvPr/>
        </p:nvSpPr>
        <p:spPr bwMode="auto">
          <a:xfrm>
            <a:off x="309522" y="714356"/>
            <a:ext cx="11358642" cy="4832092"/>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a:t>
            </a: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 ___________________________</a:t>
            </a:r>
            <a:endParaRPr kumimoji="0" lang="en-US" altLang="zh-CN" sz="2800" b="0" i="0" u="none" strike="noStrike" cap="none" normalizeH="0" baseline="0" dirty="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0" algn="just" defTabSz="914400" rtl="0" eaLnBrk="0" fontAlgn="base" latinLnBrk="0" hangingPunct="0">
              <a:lnSpc>
                <a:spcPct val="100000"/>
              </a:lnSpc>
              <a:spcBef>
                <a:spcPct val="0"/>
              </a:spcBef>
              <a:spcAft>
                <a:spcPct val="0"/>
              </a:spcAft>
              <a:buClrTx/>
              <a:buSzTx/>
              <a:buFontTx/>
              <a:buNone/>
            </a:pP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For hundreds of years, looking after reindeer was a way of life for the Sami. They used the reindeer's meat for food, their bones for tools, and their skin for making clothes and tents. Since reindeer were always on the move, the Sami would pick up their tents and </a:t>
            </a:r>
            <a:r>
              <a:rPr kumimoji="0" lang="en-US" altLang="zh-CN" sz="2800" b="1"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accompany</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them. Today, most Sami have houses in villages near </a:t>
            </a:r>
            <a:r>
              <a:rPr kumimoji="0" lang="en-US" altLang="zh-CN" sz="2800" b="0" i="0" u="none" strike="noStrike" cap="none" normalizeH="0" baseline="0" dirty="0" err="1">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Sarek</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and live a modern life just like their </a:t>
            </a:r>
            <a:r>
              <a:rPr kumimoji="0" lang="en-US" altLang="zh-CN" sz="2800" b="0" i="0" u="none" strike="noStrike" cap="none" normalizeH="0" baseline="0" dirty="0" err="1">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neighbours</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But every spring, a small number of Sami still follow their reindeer into the valleys of </a:t>
            </a:r>
            <a:r>
              <a:rPr kumimoji="0" lang="en-US" altLang="zh-CN" sz="2800" b="0" i="0" u="none" strike="noStrike" cap="none" normalizeH="0" baseline="0" dirty="0" err="1">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Sarek</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living in tents or old cottages and enjoying their traditions. I am not a Sami, but in </a:t>
            </a:r>
            <a:r>
              <a:rPr kumimoji="0" lang="en-US" altLang="zh-CN" sz="2800" b="0" i="0" u="none" strike="noStrike" cap="none" normalizeH="0" baseline="0" dirty="0" err="1">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Sarek</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I've </a:t>
            </a:r>
            <a:r>
              <a:rPr kumimoji="0" lang="en-US" altLang="zh-CN" sz="2800" b="1"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adopted </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some of their habits. For example, this morning my breakfast is flat bread warmed over a fire, dried reindeer meat, and some sweet and sour berries that I found growing near my tent.</a:t>
            </a:r>
            <a:endParaRPr kumimoji="0" lang="en-US" altLang="zh-CN" sz="2800" b="0" i="0" u="none" strike="noStrike" cap="none" normalizeH="0" baseline="0" dirty="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6" name="TextBox 5"/>
          <p:cNvSpPr txBox="1"/>
          <p:nvPr/>
        </p:nvSpPr>
        <p:spPr>
          <a:xfrm>
            <a:off x="809588" y="714356"/>
            <a:ext cx="4786346" cy="523220"/>
          </a:xfrm>
          <a:prstGeom prst="rect">
            <a:avLst/>
          </a:prstGeom>
          <a:noFill/>
        </p:spPr>
        <p:txBody>
          <a:bodyPr wrap="square" rtlCol="0">
            <a:spAutoFit/>
          </a:bodyPr>
          <a:lstStyle/>
          <a:p>
            <a:r>
              <a:rPr lang="en-US" altLang="zh-CN" sz="2800" b="1" dirty="0">
                <a:solidFill>
                  <a:srgbClr val="C00000"/>
                </a:solidFill>
                <a:latin typeface="Times New Roman" panose="02020603050405020304" pitchFamily="18" charset="0"/>
                <a:ea typeface="宋体" panose="02010600030101010101" pitchFamily="2" charset="-122"/>
                <a:cs typeface="Times New Roman" panose="02020603050405020304" pitchFamily="18" charset="0"/>
              </a:rPr>
              <a:t>Man at Peace with Nature</a:t>
            </a:r>
            <a:endParaRPr lang="zh-CN" altLang="en-US" sz="2800" dirty="0">
              <a:solidFill>
                <a:srgbClr val="C00000"/>
              </a:solidFill>
            </a:endParaRPr>
          </a:p>
        </p:txBody>
      </p:sp>
      <p:sp>
        <p:nvSpPr>
          <p:cNvPr id="27649" name="Rectangle 1"/>
          <p:cNvSpPr>
            <a:spLocks noChangeArrowheads="1"/>
          </p:cNvSpPr>
          <p:nvPr/>
        </p:nvSpPr>
        <p:spPr bwMode="auto">
          <a:xfrm>
            <a:off x="380960" y="5573756"/>
            <a:ext cx="6616700" cy="953135"/>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800" b="1" i="0" u="none" strike="noStrike" cap="none" normalizeH="0" baseline="0" dirty="0">
                <a:ln>
                  <a:noFill/>
                </a:ln>
                <a:solidFill>
                  <a:srgbClr val="C00000"/>
                </a:solidFill>
                <a:effectLst/>
                <a:latin typeface="Calibri" panose="020F0502020204030204" pitchFamily="34" charset="0"/>
                <a:ea typeface="宋体" panose="02010600030101010101" pitchFamily="2" charset="-122"/>
                <a:cs typeface="Times New Roman" panose="02020603050405020304" pitchFamily="18" charset="0"/>
              </a:rPr>
              <a:t>What’s the subheading of this paragraph?</a:t>
            </a:r>
            <a:endParaRPr kumimoji="0" lang="en-US" altLang="zh-CN" sz="2800" b="1" i="0" u="none" strike="noStrike" cap="none" normalizeH="0" baseline="0" dirty="0">
              <a:ln>
                <a:noFill/>
              </a:ln>
              <a:solidFill>
                <a:srgbClr val="C00000"/>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Char char="Ø"/>
            </a:pPr>
            <a:r>
              <a:rPr kumimoji="0" lang="en-US" altLang="zh-CN" sz="2800" b="1" i="0" u="none" strike="noStrike" cap="none" normalizeH="0" baseline="0" dirty="0">
                <a:ln>
                  <a:noFill/>
                </a:ln>
                <a:solidFill>
                  <a:schemeClr val="tx2">
                    <a:lumMod val="75000"/>
                  </a:schemeClr>
                </a:solidFill>
                <a:effectLst/>
                <a:latin typeface="Calibri" panose="020F0502020204030204" pitchFamily="34" charset="0"/>
                <a:ea typeface="宋体" panose="02010600030101010101" pitchFamily="2" charset="-122"/>
                <a:cs typeface="Times New Roman" panose="02020603050405020304" pitchFamily="18" charset="0"/>
              </a:rPr>
              <a:t>How has life changed for the Sami? </a:t>
            </a:r>
            <a:endParaRPr kumimoji="0" lang="en-US" altLang="zh-CN" sz="2800" b="1" i="0" u="none" strike="noStrike" cap="none" normalizeH="0" baseline="0" dirty="0">
              <a:ln>
                <a:noFill/>
              </a:ln>
              <a:solidFill>
                <a:schemeClr val="tx2">
                  <a:lumMod val="75000"/>
                </a:schemeClr>
              </a:solidFill>
              <a:effectLst/>
              <a:latin typeface="Arial" panose="020B0604020202020204" pitchFamily="34" charset="0"/>
              <a:ea typeface="宋体" panose="02010600030101010101" pitchFamily="2" charset="-122"/>
              <a:cs typeface="宋体" panose="02010600030101010101" pitchFamily="2" charset="-122"/>
            </a:endParaRPr>
          </a:p>
        </p:txBody>
      </p:sp>
      <p:cxnSp>
        <p:nvCxnSpPr>
          <p:cNvPr id="10" name="直接连接符 9"/>
          <p:cNvCxnSpPr/>
          <p:nvPr/>
        </p:nvCxnSpPr>
        <p:spPr>
          <a:xfrm>
            <a:off x="8024826" y="2928934"/>
            <a:ext cx="3500462" cy="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380960" y="3357562"/>
            <a:ext cx="11001452" cy="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309522" y="2071678"/>
            <a:ext cx="11144328" cy="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452398" y="2571744"/>
            <a:ext cx="3500462" cy="0"/>
          </a:xfrm>
          <a:prstGeom prst="line">
            <a:avLst/>
          </a:prstGeom>
          <a:ln w="25400"/>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ppt_x"/>
                                          </p:val>
                                        </p:tav>
                                        <p:tav tm="100000">
                                          <p:val>
                                            <p:strVal val="#ppt_x"/>
                                          </p:val>
                                        </p:tav>
                                      </p:tavLst>
                                    </p:anim>
                                    <p:anim calcmode="lin" valueType="num">
                                      <p:cBhvr additive="base">
                                        <p:cTn id="1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p:nvPr/>
        </p:nvGrpSpPr>
        <p:grpSpPr>
          <a:xfrm>
            <a:off x="407369" y="0"/>
            <a:ext cx="1882353" cy="769441"/>
            <a:chOff x="5097859" y="831389"/>
            <a:chExt cx="5379540" cy="2675926"/>
          </a:xfrm>
        </p:grpSpPr>
        <p:sp>
          <p:nvSpPr>
            <p:cNvPr id="8" name="任意多边形: 形状 7"/>
            <p:cNvSpPr/>
            <p:nvPr/>
          </p:nvSpPr>
          <p:spPr>
            <a:xfrm>
              <a:off x="5097859" y="1625236"/>
              <a:ext cx="1996281" cy="1608950"/>
            </a:xfrm>
            <a:custGeom>
              <a:avLst/>
              <a:gdLst>
                <a:gd name="connsiteX0" fmla="*/ 468052 w 1224136"/>
                <a:gd name="connsiteY0" fmla="*/ 0 h 986622"/>
                <a:gd name="connsiteX1" fmla="*/ 760814 w 1224136"/>
                <a:gd name="connsiteY1" fmla="*/ 617122 h 986622"/>
                <a:gd name="connsiteX2" fmla="*/ 900100 w 1224136"/>
                <a:gd name="connsiteY2" fmla="*/ 338550 h 986622"/>
                <a:gd name="connsiteX3" fmla="*/ 1224136 w 1224136"/>
                <a:gd name="connsiteY3" fmla="*/ 986622 h 986622"/>
                <a:gd name="connsiteX4" fmla="*/ 936104 w 1224136"/>
                <a:gd name="connsiteY4" fmla="*/ 986622 h 986622"/>
                <a:gd name="connsiteX5" fmla="*/ 576064 w 1224136"/>
                <a:gd name="connsiteY5" fmla="*/ 986622 h 986622"/>
                <a:gd name="connsiteX6" fmla="*/ 0 w 1224136"/>
                <a:gd name="connsiteY6" fmla="*/ 986622 h 98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4136" h="986622">
                  <a:moveTo>
                    <a:pt x="468052" y="0"/>
                  </a:moveTo>
                  <a:lnTo>
                    <a:pt x="760814" y="617122"/>
                  </a:lnTo>
                  <a:lnTo>
                    <a:pt x="900100" y="338550"/>
                  </a:lnTo>
                  <a:lnTo>
                    <a:pt x="1224136" y="986622"/>
                  </a:lnTo>
                  <a:lnTo>
                    <a:pt x="936104" y="986622"/>
                  </a:lnTo>
                  <a:lnTo>
                    <a:pt x="576064" y="986622"/>
                  </a:lnTo>
                  <a:lnTo>
                    <a:pt x="0" y="986622"/>
                  </a:lnTo>
                  <a:close/>
                </a:path>
              </a:pathLst>
            </a:cu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39030" y="831389"/>
              <a:ext cx="4638369" cy="2675926"/>
            </a:xfrm>
            <a:prstGeom prst="rect">
              <a:avLst/>
            </a:prstGeom>
            <a:noFill/>
          </p:spPr>
          <p:txBody>
            <a:bodyPr wrap="square" rtlCol="0">
              <a:spAutoFit/>
            </a:bodyPr>
            <a:lstStyle/>
            <a:p>
              <a:r>
                <a:rPr lang="en-US" altLang="zh-CN" sz="4400" dirty="0">
                  <a:solidFill>
                    <a:srgbClr val="2E4052"/>
                  </a:solidFill>
                  <a:latin typeface="Segoe UI" panose="020B0502040204020203" pitchFamily="34" charset="0"/>
                  <a:cs typeface="Segoe UI" panose="020B0502040204020203" pitchFamily="34" charset="0"/>
                </a:rPr>
                <a:t>Para4</a:t>
              </a:r>
              <a:endParaRPr lang="zh-CN" altLang="en-US" sz="3600" dirty="0">
                <a:solidFill>
                  <a:srgbClr val="2E4052"/>
                </a:solidFill>
                <a:latin typeface="Segoe UI" panose="020B0502040204020203" pitchFamily="34" charset="0"/>
                <a:cs typeface="Segoe UI" panose="020B0502040204020203" pitchFamily="34" charset="0"/>
              </a:endParaRPr>
            </a:p>
          </p:txBody>
        </p:sp>
      </p:grpSp>
      <p:sp>
        <p:nvSpPr>
          <p:cNvPr id="59393" name="Rectangle 1"/>
          <p:cNvSpPr>
            <a:spLocks noChangeArrowheads="1"/>
          </p:cNvSpPr>
          <p:nvPr/>
        </p:nvSpPr>
        <p:spPr bwMode="auto">
          <a:xfrm>
            <a:off x="309522" y="1000108"/>
            <a:ext cx="11430080" cy="3539430"/>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4. </a:t>
            </a:r>
            <a:r>
              <a:rPr lang="en-US" altLang="zh-CN" sz="2800" b="1" dirty="0">
                <a:latin typeface="Times New Roman" panose="02020603050405020304" pitchFamily="18" charset="0"/>
                <a:ea typeface="宋体" panose="02010600030101010101" pitchFamily="2" charset="-122"/>
                <a:cs typeface="Times New Roman" panose="02020603050405020304" pitchFamily="18" charset="0"/>
              </a:rPr>
              <a:t>_________________________</a:t>
            </a:r>
            <a:endParaRPr kumimoji="0" lang="en-US" altLang="zh-CN" sz="2800" b="0" i="0" u="none" strike="noStrike" cap="none" normalizeH="0" baseline="0" dirty="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0" algn="just" defTabSz="914400" rtl="0" eaLnBrk="0" fontAlgn="base" latinLnBrk="0" hangingPunct="0">
              <a:lnSpc>
                <a:spcPct val="100000"/>
              </a:lnSpc>
              <a:spcBef>
                <a:spcPct val="0"/>
              </a:spcBef>
              <a:spcAft>
                <a:spcPct val="0"/>
              </a:spcAft>
              <a:buClrTx/>
              <a:buSzTx/>
              <a:buFontTx/>
              <a:buNone/>
            </a:pP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After breakfast, I pack my bag and set out again. Since I must carry all of my food and supplies with me, my bag weighs about 30 kilograms. If today is anything like yesterday, it will be full of sweat and hard work as I hike over this difficult land to my destination on the other side of the valley. However, I cannot complain. Being in such a beautiful and wild place makes me feel </a:t>
            </a:r>
            <a:r>
              <a:rPr kumimoji="0" lang="en-US" altLang="zh-CN" sz="2800" b="1"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blessed</a:t>
            </a:r>
            <a:r>
              <a:rPr kumimoji="0" lang="en-US" altLang="zh-CN" sz="28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to be alive. Here I am, alone under this broad sky, breathing the fresh air, and enjoying this great adventure. What could be better?</a:t>
            </a:r>
            <a:endParaRPr kumimoji="0" lang="en-US" altLang="zh-CN" sz="2800" b="0" i="0" u="none" strike="noStrike" cap="none" normalizeH="0" baseline="0" dirty="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6" name="矩形 5"/>
          <p:cNvSpPr/>
          <p:nvPr/>
        </p:nvSpPr>
        <p:spPr>
          <a:xfrm>
            <a:off x="952464" y="1000108"/>
            <a:ext cx="3423117" cy="523220"/>
          </a:xfrm>
          <a:prstGeom prst="rect">
            <a:avLst/>
          </a:prstGeom>
        </p:spPr>
        <p:txBody>
          <a:bodyPr wrap="none">
            <a:spAutoFit/>
          </a:bodyPr>
          <a:lstStyle/>
          <a:p>
            <a:r>
              <a:rPr lang="en-US" altLang="zh-CN" sz="2800" b="1" dirty="0">
                <a:solidFill>
                  <a:srgbClr val="C00000"/>
                </a:solidFill>
                <a:latin typeface="Times New Roman" panose="02020603050405020304" pitchFamily="18" charset="0"/>
                <a:ea typeface="宋体" panose="02010600030101010101" pitchFamily="2" charset="-122"/>
                <a:cs typeface="Times New Roman" panose="02020603050405020304" pitchFamily="18" charset="0"/>
              </a:rPr>
              <a:t>A Land of Adventure</a:t>
            </a:r>
            <a:endParaRPr lang="zh-CN" altLang="en-US" sz="2800" dirty="0">
              <a:solidFill>
                <a:srgbClr val="C00000"/>
              </a:solidFill>
            </a:endParaRPr>
          </a:p>
        </p:txBody>
      </p:sp>
      <p:sp>
        <p:nvSpPr>
          <p:cNvPr id="25601" name="Rectangle 1"/>
          <p:cNvSpPr>
            <a:spLocks noChangeArrowheads="1"/>
          </p:cNvSpPr>
          <p:nvPr/>
        </p:nvSpPr>
        <p:spPr bwMode="auto">
          <a:xfrm>
            <a:off x="452398" y="4752183"/>
            <a:ext cx="9930796" cy="954107"/>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Char char="Ø"/>
            </a:pPr>
            <a:r>
              <a:rPr kumimoji="0" lang="en-US" altLang="zh-CN" sz="2800" b="1" i="0" u="none" strike="noStrike" cap="none" normalizeH="0" baseline="0" dirty="0">
                <a:ln>
                  <a:noFill/>
                </a:ln>
                <a:solidFill>
                  <a:srgbClr val="C00000"/>
                </a:solidFill>
                <a:effectLst/>
                <a:latin typeface="Calibri" panose="020F0502020204030204" pitchFamily="34" charset="0"/>
                <a:ea typeface="宋体" panose="02010600030101010101" pitchFamily="2" charset="-122"/>
                <a:cs typeface="Times New Roman" panose="02020603050405020304" pitchFamily="18" charset="0"/>
              </a:rPr>
              <a:t>What’s the subheading of this paragraph?</a:t>
            </a:r>
            <a:endParaRPr kumimoji="0" lang="en-US" altLang="zh-CN" sz="2800" b="1" i="0" u="none" strike="noStrike" cap="none" normalizeH="0" baseline="0" dirty="0">
              <a:ln>
                <a:noFill/>
              </a:ln>
              <a:solidFill>
                <a:srgbClr val="C00000"/>
              </a:solidFill>
              <a:effectLst/>
              <a:latin typeface="Arial" panose="020B0604020202020204" pitchFamily="34" charset="0"/>
              <a:ea typeface="宋体" panose="02010600030101010101" pitchFamily="2"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Char char="Ø"/>
            </a:pPr>
            <a:r>
              <a:rPr kumimoji="0" lang="en-US" altLang="zh-CN" sz="2800" b="1" i="0" u="none" strike="noStrike" cap="none" normalizeH="0" baseline="0" dirty="0">
                <a:ln>
                  <a:noFill/>
                </a:ln>
                <a:solidFill>
                  <a:schemeClr val="tx2">
                    <a:lumMod val="75000"/>
                  </a:schemeClr>
                </a:solidFill>
                <a:effectLst/>
                <a:latin typeface="Calibri" panose="020F0502020204030204" pitchFamily="34" charset="0"/>
                <a:ea typeface="宋体" panose="02010600030101010101" pitchFamily="2" charset="-122"/>
                <a:cs typeface="Times New Roman" panose="02020603050405020304" pitchFamily="18" charset="0"/>
              </a:rPr>
              <a:t>Why does the writer think the sweat and hard work is worth it?</a:t>
            </a:r>
            <a:endParaRPr kumimoji="0" lang="en-US" altLang="zh-CN" sz="2800" b="1" i="0" u="none" strike="noStrike" cap="none" normalizeH="0" baseline="0" dirty="0">
              <a:ln>
                <a:noFill/>
              </a:ln>
              <a:solidFill>
                <a:schemeClr val="tx2">
                  <a:lumMod val="75000"/>
                </a:schemeClr>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25602" name="Rectangle 2"/>
          <p:cNvSpPr>
            <a:spLocks noChangeArrowheads="1"/>
          </p:cNvSpPr>
          <p:nvPr/>
        </p:nvSpPr>
        <p:spPr bwMode="auto">
          <a:xfrm>
            <a:off x="595274" y="5857892"/>
            <a:ext cx="11264109" cy="52322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dirty="0">
                <a:ln>
                  <a:noFill/>
                </a:ln>
                <a:solidFill>
                  <a:schemeClr val="tx2">
                    <a:lumMod val="75000"/>
                  </a:schemeClr>
                </a:solidFill>
                <a:effectLst/>
                <a:latin typeface="Calibri" panose="020F0502020204030204" pitchFamily="34" charset="0"/>
                <a:ea typeface="宋体" panose="02010600030101010101" pitchFamily="2" charset="-122"/>
                <a:cs typeface="Times New Roman" panose="02020603050405020304" pitchFamily="18" charset="0"/>
              </a:rPr>
              <a:t>It is a beautiful and wild place and the writer is enjoying a great adventure</a:t>
            </a:r>
            <a:endParaRPr kumimoji="0" lang="en-US" altLang="zh-CN" sz="2800" b="0" i="0" u="none" strike="noStrike" cap="none" normalizeH="0" baseline="0" dirty="0">
              <a:ln>
                <a:noFill/>
              </a:ln>
              <a:solidFill>
                <a:schemeClr val="tx2">
                  <a:lumMod val="75000"/>
                </a:schemeClr>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10" name="矩形 9"/>
          <p:cNvSpPr/>
          <p:nvPr/>
        </p:nvSpPr>
        <p:spPr>
          <a:xfrm>
            <a:off x="3952860" y="2357430"/>
            <a:ext cx="5572164" cy="428628"/>
          </a:xfrm>
          <a:prstGeom prst="rect">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flipV="1">
            <a:off x="2952728" y="3571876"/>
            <a:ext cx="8572560" cy="7143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80960" y="4071942"/>
            <a:ext cx="11144328" cy="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09522" y="4500570"/>
            <a:ext cx="8786874" cy="0"/>
          </a:xfrm>
          <a:prstGeom prst="line">
            <a:avLst/>
          </a:prstGeom>
          <a:ln w="25400"/>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25602"/>
                                        </p:tgtEl>
                                        <p:attrNameLst>
                                          <p:attrName>style.visibility</p:attrName>
                                        </p:attrNameLst>
                                      </p:cBhvr>
                                      <p:to>
                                        <p:strVal val="visible"/>
                                      </p:to>
                                    </p:set>
                                    <p:animEffect transition="in" filter="blinds(horizontal)">
                                      <p:cBhvr>
                                        <p:cTn id="31" dur="5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5602"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8325228" y="6545425"/>
            <a:ext cx="775136" cy="246221"/>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p>
          <a:p>
            <a:pPr lvl="0"/>
            <a:r>
              <a:rPr lang="zh-CN" altLang="en-US" sz="100" dirty="0">
                <a:solidFill>
                  <a:schemeClr val="bg1"/>
                </a:solidFill>
              </a:rPr>
              <a:t>字体下载：</a:t>
            </a:r>
            <a:r>
              <a:rPr lang="en-US" altLang="zh-CN" sz="100" dirty="0">
                <a:solidFill>
                  <a:schemeClr val="bg1"/>
                </a:solidFill>
              </a:rPr>
              <a:t>www.1ppt.com/ziti/</a:t>
            </a:r>
          </a:p>
          <a:p>
            <a:pPr lvl="0"/>
            <a:r>
              <a:rPr lang="en-US" altLang="zh-CN" sz="100" dirty="0">
                <a:solidFill>
                  <a:schemeClr val="bg1"/>
                </a:solidFill>
              </a:rPr>
              <a:t> </a:t>
            </a:r>
            <a:endParaRPr lang="zh-CN" altLang="en-US" sz="100" dirty="0">
              <a:solidFill>
                <a:schemeClr val="bg1"/>
              </a:solidFill>
            </a:endParaRPr>
          </a:p>
        </p:txBody>
      </p:sp>
      <p:pic>
        <p:nvPicPr>
          <p:cNvPr id="8" name="图片 7"/>
          <p:cNvPicPr>
            <a:picLocks noChangeAspect="1"/>
          </p:cNvPicPr>
          <p:nvPr/>
        </p:nvPicPr>
        <p:blipFill rotWithShape="1">
          <a:blip r:embed="rId2" cstate="screen"/>
          <a:srcRect/>
          <a:stretch>
            <a:fillRect/>
          </a:stretch>
        </p:blipFill>
        <p:spPr>
          <a:xfrm flipH="1">
            <a:off x="0" y="-1"/>
            <a:ext cx="12192000" cy="3577693"/>
          </a:xfrm>
          <a:prstGeom prst="rect">
            <a:avLst/>
          </a:prstGeom>
        </p:spPr>
      </p:pic>
      <p:sp>
        <p:nvSpPr>
          <p:cNvPr id="9" name="矩形 8"/>
          <p:cNvSpPr/>
          <p:nvPr/>
        </p:nvSpPr>
        <p:spPr>
          <a:xfrm>
            <a:off x="670022" y="2643933"/>
            <a:ext cx="3769794" cy="3672408"/>
          </a:xfrm>
          <a:prstGeom prst="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952992" y="3643314"/>
            <a:ext cx="6408712" cy="584775"/>
          </a:xfrm>
          <a:prstGeom prst="rect">
            <a:avLst/>
          </a:prstGeom>
        </p:spPr>
        <p:txBody>
          <a:bodyPr wrap="square">
            <a:spAutoFit/>
          </a:bodyPr>
          <a:lstStyle/>
          <a:p>
            <a:r>
              <a:rPr lang="en-US" altLang="zh-CN" sz="3200" dirty="0"/>
              <a:t>1. What is the style of the text? </a:t>
            </a:r>
            <a:endParaRPr lang="zh-CN" altLang="zh-CN" sz="3200" dirty="0"/>
          </a:p>
        </p:txBody>
      </p:sp>
      <p:sp>
        <p:nvSpPr>
          <p:cNvPr id="12" name="矩形 11"/>
          <p:cNvSpPr/>
          <p:nvPr/>
        </p:nvSpPr>
        <p:spPr>
          <a:xfrm>
            <a:off x="452398" y="4286256"/>
            <a:ext cx="4169668" cy="707886"/>
          </a:xfrm>
          <a:prstGeom prst="rect">
            <a:avLst/>
          </a:prstGeom>
        </p:spPr>
        <p:txBody>
          <a:bodyPr wrap="none">
            <a:spAutoFit/>
          </a:bodyPr>
          <a:lstStyle/>
          <a:p>
            <a:r>
              <a:rPr lang="en-US" altLang="zh-CN" sz="4000" b="1" dirty="0"/>
              <a:t>Pragmatic Analysis</a:t>
            </a:r>
            <a:endParaRPr lang="zh-CN" altLang="zh-CN" sz="4000" dirty="0"/>
          </a:p>
        </p:txBody>
      </p:sp>
      <p:sp>
        <p:nvSpPr>
          <p:cNvPr id="17" name="矩形 16"/>
          <p:cNvSpPr/>
          <p:nvPr/>
        </p:nvSpPr>
        <p:spPr>
          <a:xfrm>
            <a:off x="4952992" y="5214950"/>
            <a:ext cx="7239008" cy="584775"/>
          </a:xfrm>
          <a:prstGeom prst="rect">
            <a:avLst/>
          </a:prstGeom>
        </p:spPr>
        <p:txBody>
          <a:bodyPr wrap="square">
            <a:spAutoFit/>
          </a:bodyPr>
          <a:lstStyle/>
          <a:p>
            <a:r>
              <a:rPr lang="en-US" altLang="zh-CN" sz="3200" dirty="0"/>
              <a:t>2. What’s the writing purpose of the text?</a:t>
            </a:r>
            <a:endParaRPr lang="zh-CN" altLang="zh-CN" sz="3200" dirty="0"/>
          </a:p>
        </p:txBody>
      </p:sp>
      <p:sp>
        <p:nvSpPr>
          <p:cNvPr id="11" name="TextBox 10"/>
          <p:cNvSpPr txBox="1"/>
          <p:nvPr/>
        </p:nvSpPr>
        <p:spPr>
          <a:xfrm>
            <a:off x="6381752" y="4429132"/>
            <a:ext cx="5214974" cy="523220"/>
          </a:xfrm>
          <a:prstGeom prst="rect">
            <a:avLst/>
          </a:prstGeom>
          <a:noFill/>
        </p:spPr>
        <p:txBody>
          <a:bodyPr wrap="square" rtlCol="0">
            <a:spAutoFit/>
          </a:bodyPr>
          <a:lstStyle/>
          <a:p>
            <a:r>
              <a:rPr lang="en-US" altLang="zh-CN" sz="2800" b="1" dirty="0">
                <a:solidFill>
                  <a:srgbClr val="C00000"/>
                </a:solidFill>
              </a:rPr>
              <a:t>Travel journal</a:t>
            </a:r>
            <a:endParaRPr lang="zh-CN" altLang="en-US" sz="2800" b="1" dirty="0">
              <a:solidFill>
                <a:srgbClr val="C00000"/>
              </a:solidFill>
            </a:endParaRPr>
          </a:p>
        </p:txBody>
      </p:sp>
      <p:sp>
        <p:nvSpPr>
          <p:cNvPr id="6145" name="Rectangle 1"/>
          <p:cNvSpPr>
            <a:spLocks noChangeArrowheads="1"/>
          </p:cNvSpPr>
          <p:nvPr/>
        </p:nvSpPr>
        <p:spPr bwMode="auto">
          <a:xfrm>
            <a:off x="4952992" y="5929330"/>
            <a:ext cx="7453322" cy="523220"/>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dirty="0">
                <a:ln>
                  <a:noFill/>
                </a:ln>
                <a:solidFill>
                  <a:srgbClr val="C00000"/>
                </a:solidFill>
                <a:effectLst/>
                <a:latin typeface="Calibri" panose="020F0502020204030204" pitchFamily="34" charset="0"/>
                <a:ea typeface="宋体" panose="02010600030101010101" pitchFamily="2" charset="-122"/>
                <a:cs typeface="Times New Roman" panose="02020603050405020304" pitchFamily="18" charset="0"/>
              </a:rPr>
              <a:t>To tell us the beauty of the </a:t>
            </a:r>
            <a:r>
              <a:rPr kumimoji="0" lang="en-US" altLang="zh-CN" sz="2800" b="1" i="0" u="none" strike="noStrike" cap="none" normalizeH="0" baseline="0" dirty="0" err="1">
                <a:ln>
                  <a:noFill/>
                </a:ln>
                <a:solidFill>
                  <a:srgbClr val="C00000"/>
                </a:solidFill>
                <a:effectLst/>
                <a:latin typeface="Calibri" panose="020F0502020204030204" pitchFamily="34" charset="0"/>
                <a:ea typeface="宋体" panose="02010600030101010101" pitchFamily="2" charset="-122"/>
                <a:cs typeface="Times New Roman" panose="02020603050405020304" pitchFamily="18" charset="0"/>
              </a:rPr>
              <a:t>Sarek</a:t>
            </a:r>
            <a:r>
              <a:rPr kumimoji="0" lang="en-US" altLang="zh-CN" sz="2800" b="1" i="0" u="none" strike="noStrike" cap="none" normalizeH="0" baseline="0" dirty="0">
                <a:ln>
                  <a:noFill/>
                </a:ln>
                <a:solidFill>
                  <a:srgbClr val="C00000"/>
                </a:solidFill>
                <a:effectLst/>
                <a:latin typeface="Calibri" panose="020F0502020204030204" pitchFamily="34" charset="0"/>
                <a:ea typeface="宋体" panose="02010600030101010101" pitchFamily="2" charset="-122"/>
                <a:cs typeface="Times New Roman" panose="02020603050405020304" pitchFamily="18" charset="0"/>
              </a:rPr>
              <a:t> National Park</a:t>
            </a:r>
            <a:endParaRPr kumimoji="0" lang="en-US" altLang="zh-CN" sz="2800" b="0" i="0" u="none" strike="noStrike" cap="none" normalizeH="0" baseline="0" dirty="0">
              <a:ln>
                <a:noFill/>
              </a:ln>
              <a:solidFill>
                <a:srgbClr val="C00000"/>
              </a:solidFill>
              <a:effectLst/>
              <a:latin typeface="Arial" panose="020B0604020202020204" pitchFamily="34" charset="0"/>
              <a:ea typeface="宋体" panose="02010600030101010101" pitchFamily="2" charset="-122"/>
              <a:cs typeface="宋体" panose="02010600030101010101" pitchFamily="2"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145"/>
                                        </p:tgtEl>
                                        <p:attrNameLst>
                                          <p:attrName>style.visibility</p:attrName>
                                        </p:attrNameLst>
                                      </p:cBhvr>
                                      <p:to>
                                        <p:strVal val="visible"/>
                                      </p:to>
                                    </p:set>
                                    <p:animEffect transition="in" filter="wipe(down)">
                                      <p:cBhvr>
                                        <p:cTn id="12" dur="500"/>
                                        <p:tgtEl>
                                          <p:spTgt spid="6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614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图片 37"/>
          <p:cNvPicPr>
            <a:picLocks noChangeAspect="1"/>
          </p:cNvPicPr>
          <p:nvPr/>
        </p:nvPicPr>
        <p:blipFill>
          <a:blip r:embed="rId2" cstate="screen"/>
          <a:srcRect/>
          <a:stretch>
            <a:fillRect/>
          </a:stretch>
        </p:blipFill>
        <p:spPr>
          <a:xfrm>
            <a:off x="6240016" y="0"/>
            <a:ext cx="1724913" cy="6858000"/>
          </a:xfrm>
          <a:custGeom>
            <a:avLst/>
            <a:gdLst>
              <a:gd name="connsiteX0" fmla="*/ 1335033 w 1724913"/>
              <a:gd name="connsiteY0" fmla="*/ 0 h 6858000"/>
              <a:gd name="connsiteX1" fmla="*/ 1724913 w 1724913"/>
              <a:gd name="connsiteY1" fmla="*/ 0 h 6858000"/>
              <a:gd name="connsiteX2" fmla="*/ 389880 w 1724913"/>
              <a:gd name="connsiteY2" fmla="*/ 6858000 h 6858000"/>
              <a:gd name="connsiteX3" fmla="*/ 0 w 172491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724913" h="6858000">
                <a:moveTo>
                  <a:pt x="1335033" y="0"/>
                </a:moveTo>
                <a:lnTo>
                  <a:pt x="1724913" y="0"/>
                </a:lnTo>
                <a:lnTo>
                  <a:pt x="389880" y="6858000"/>
                </a:lnTo>
                <a:lnTo>
                  <a:pt x="0" y="6858000"/>
                </a:lnTo>
                <a:close/>
              </a:path>
            </a:pathLst>
          </a:custGeom>
        </p:spPr>
      </p:pic>
      <p:pic>
        <p:nvPicPr>
          <p:cNvPr id="36" name="图片 35"/>
          <p:cNvPicPr>
            <a:picLocks noChangeAspect="1"/>
          </p:cNvPicPr>
          <p:nvPr/>
        </p:nvPicPr>
        <p:blipFill>
          <a:blip r:embed="rId3" cstate="screen"/>
          <a:srcRect/>
          <a:stretch>
            <a:fillRect/>
          </a:stretch>
        </p:blipFill>
        <p:spPr>
          <a:xfrm>
            <a:off x="11132876" y="1212814"/>
            <a:ext cx="1059124" cy="5645186"/>
          </a:xfrm>
          <a:custGeom>
            <a:avLst/>
            <a:gdLst>
              <a:gd name="connsiteX0" fmla="*/ 1059124 w 1059124"/>
              <a:gd name="connsiteY0" fmla="*/ 0 h 5645186"/>
              <a:gd name="connsiteX1" fmla="*/ 1059124 w 1059124"/>
              <a:gd name="connsiteY1" fmla="*/ 5645186 h 5645186"/>
              <a:gd name="connsiteX2" fmla="*/ 0 w 1059124"/>
              <a:gd name="connsiteY2" fmla="*/ 5645186 h 5645186"/>
            </a:gdLst>
            <a:ahLst/>
            <a:cxnLst>
              <a:cxn ang="0">
                <a:pos x="connsiteX0" y="connsiteY0"/>
              </a:cxn>
              <a:cxn ang="0">
                <a:pos x="connsiteX1" y="connsiteY1"/>
              </a:cxn>
              <a:cxn ang="0">
                <a:pos x="connsiteX2" y="connsiteY2"/>
              </a:cxn>
            </a:cxnLst>
            <a:rect l="l" t="t" r="r" b="b"/>
            <a:pathLst>
              <a:path w="1059124" h="5645186">
                <a:moveTo>
                  <a:pt x="1059124" y="0"/>
                </a:moveTo>
                <a:lnTo>
                  <a:pt x="1059124" y="5645186"/>
                </a:lnTo>
                <a:lnTo>
                  <a:pt x="0" y="5645186"/>
                </a:lnTo>
                <a:close/>
              </a:path>
            </a:pathLst>
          </a:custGeom>
        </p:spPr>
      </p:pic>
      <p:pic>
        <p:nvPicPr>
          <p:cNvPr id="34" name="图片 33"/>
          <p:cNvPicPr>
            <a:picLocks noChangeAspect="1"/>
          </p:cNvPicPr>
          <p:nvPr/>
        </p:nvPicPr>
        <p:blipFill>
          <a:blip r:embed="rId4" cstate="screen"/>
          <a:srcRect/>
          <a:stretch>
            <a:fillRect/>
          </a:stretch>
        </p:blipFill>
        <p:spPr>
          <a:xfrm>
            <a:off x="7092322" y="0"/>
            <a:ext cx="5099678" cy="6858000"/>
          </a:xfrm>
          <a:custGeom>
            <a:avLst/>
            <a:gdLst>
              <a:gd name="connsiteX0" fmla="*/ 1272576 w 5099678"/>
              <a:gd name="connsiteY0" fmla="*/ 0 h 6858000"/>
              <a:gd name="connsiteX1" fmla="*/ 5099678 w 5099678"/>
              <a:gd name="connsiteY1" fmla="*/ 0 h 6858000"/>
              <a:gd name="connsiteX2" fmla="*/ 3827102 w 5099678"/>
              <a:gd name="connsiteY2" fmla="*/ 6858000 h 6858000"/>
              <a:gd name="connsiteX3" fmla="*/ 0 w 509967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5099678" h="6858000">
                <a:moveTo>
                  <a:pt x="1272576" y="0"/>
                </a:moveTo>
                <a:lnTo>
                  <a:pt x="5099678" y="0"/>
                </a:lnTo>
                <a:lnTo>
                  <a:pt x="3827102" y="6858000"/>
                </a:lnTo>
                <a:lnTo>
                  <a:pt x="0" y="6858000"/>
                </a:lnTo>
                <a:close/>
              </a:path>
            </a:pathLst>
          </a:custGeom>
        </p:spPr>
      </p:pic>
      <p:grpSp>
        <p:nvGrpSpPr>
          <p:cNvPr id="2" name="组合 3"/>
          <p:cNvGrpSpPr/>
          <p:nvPr/>
        </p:nvGrpSpPr>
        <p:grpSpPr>
          <a:xfrm>
            <a:off x="407369" y="100992"/>
            <a:ext cx="1961141" cy="769441"/>
            <a:chOff x="5097859" y="1182618"/>
            <a:chExt cx="5436881" cy="2133127"/>
          </a:xfrm>
        </p:grpSpPr>
        <p:sp>
          <p:nvSpPr>
            <p:cNvPr id="5" name="任意多边形: 形状 4"/>
            <p:cNvSpPr/>
            <p:nvPr/>
          </p:nvSpPr>
          <p:spPr>
            <a:xfrm>
              <a:off x="5097859" y="1625236"/>
              <a:ext cx="1996281" cy="1608950"/>
            </a:xfrm>
            <a:custGeom>
              <a:avLst/>
              <a:gdLst>
                <a:gd name="connsiteX0" fmla="*/ 468052 w 1224136"/>
                <a:gd name="connsiteY0" fmla="*/ 0 h 986622"/>
                <a:gd name="connsiteX1" fmla="*/ 760814 w 1224136"/>
                <a:gd name="connsiteY1" fmla="*/ 617122 h 986622"/>
                <a:gd name="connsiteX2" fmla="*/ 900100 w 1224136"/>
                <a:gd name="connsiteY2" fmla="*/ 338550 h 986622"/>
                <a:gd name="connsiteX3" fmla="*/ 1224136 w 1224136"/>
                <a:gd name="connsiteY3" fmla="*/ 986622 h 986622"/>
                <a:gd name="connsiteX4" fmla="*/ 936104 w 1224136"/>
                <a:gd name="connsiteY4" fmla="*/ 986622 h 986622"/>
                <a:gd name="connsiteX5" fmla="*/ 576064 w 1224136"/>
                <a:gd name="connsiteY5" fmla="*/ 986622 h 986622"/>
                <a:gd name="connsiteX6" fmla="*/ 0 w 1224136"/>
                <a:gd name="connsiteY6" fmla="*/ 986622 h 986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4136" h="986622">
                  <a:moveTo>
                    <a:pt x="468052" y="0"/>
                  </a:moveTo>
                  <a:lnTo>
                    <a:pt x="760814" y="617122"/>
                  </a:lnTo>
                  <a:lnTo>
                    <a:pt x="900100" y="338550"/>
                  </a:lnTo>
                  <a:lnTo>
                    <a:pt x="1224136" y="986622"/>
                  </a:lnTo>
                  <a:lnTo>
                    <a:pt x="936104" y="986622"/>
                  </a:lnTo>
                  <a:lnTo>
                    <a:pt x="576064" y="986622"/>
                  </a:lnTo>
                  <a:lnTo>
                    <a:pt x="0" y="986622"/>
                  </a:lnTo>
                  <a:close/>
                </a:path>
              </a:pathLst>
            </a:cu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5896369" y="1182618"/>
              <a:ext cx="4638371" cy="2133127"/>
            </a:xfrm>
            <a:prstGeom prst="rect">
              <a:avLst/>
            </a:prstGeom>
            <a:noFill/>
          </p:spPr>
          <p:txBody>
            <a:bodyPr wrap="square" rtlCol="0">
              <a:spAutoFit/>
            </a:bodyPr>
            <a:lstStyle/>
            <a:p>
              <a:endParaRPr lang="zh-CN" altLang="en-US" sz="4400" dirty="0">
                <a:solidFill>
                  <a:srgbClr val="2E4052"/>
                </a:solidFill>
                <a:latin typeface="Segoe UI" panose="020B0502040204020203" pitchFamily="34" charset="0"/>
                <a:cs typeface="Segoe UI" panose="020B0502040204020203" pitchFamily="34" charset="0"/>
              </a:endParaRPr>
            </a:p>
          </p:txBody>
        </p:sp>
      </p:grpSp>
      <p:sp>
        <p:nvSpPr>
          <p:cNvPr id="7" name="矩形 6"/>
          <p:cNvSpPr/>
          <p:nvPr/>
        </p:nvSpPr>
        <p:spPr>
          <a:xfrm>
            <a:off x="809588" y="214290"/>
            <a:ext cx="4688078" cy="769441"/>
          </a:xfrm>
          <a:prstGeom prst="rect">
            <a:avLst/>
          </a:prstGeom>
        </p:spPr>
        <p:txBody>
          <a:bodyPr wrap="none">
            <a:spAutoFit/>
          </a:bodyPr>
          <a:lstStyle/>
          <a:p>
            <a:r>
              <a:rPr lang="en-US" altLang="zh-CN" sz="4400" b="1" dirty="0">
                <a:solidFill>
                  <a:schemeClr val="tx1">
                    <a:lumMod val="75000"/>
                    <a:lumOff val="25000"/>
                  </a:schemeClr>
                </a:solidFill>
                <a:latin typeface="Segoe UI" panose="020B0502040204020203" pitchFamily="34" charset="0"/>
                <a:ea typeface="Segoe UI Symbol" panose="020B0502040204020203" pitchFamily="34" charset="0"/>
                <a:cs typeface="Segoe UI" panose="020B0502040204020203" pitchFamily="34" charset="0"/>
              </a:rPr>
              <a:t>Critical Thinking </a:t>
            </a:r>
            <a:endParaRPr lang="zh-CN" altLang="en-US" sz="4400" b="1" dirty="0">
              <a:solidFill>
                <a:schemeClr val="tx1">
                  <a:lumMod val="75000"/>
                  <a:lumOff val="25000"/>
                </a:schemeClr>
              </a:solidFill>
            </a:endParaRPr>
          </a:p>
        </p:txBody>
      </p:sp>
      <p:sp>
        <p:nvSpPr>
          <p:cNvPr id="64513" name="Rectangle 1"/>
          <p:cNvSpPr>
            <a:spLocks noChangeArrowheads="1"/>
          </p:cNvSpPr>
          <p:nvPr/>
        </p:nvSpPr>
        <p:spPr bwMode="auto">
          <a:xfrm>
            <a:off x="238084" y="2428868"/>
            <a:ext cx="6715172" cy="1754326"/>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3600" i="1"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rPr>
              <a:t>Is it a good idea to make a place like </a:t>
            </a:r>
            <a:r>
              <a:rPr kumimoji="0" lang="en-US" altLang="zh-CN" sz="3600" i="1" u="none" strike="noStrike" cap="none" normalizeH="0" baseline="0" dirty="0" err="1">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rPr>
              <a:t>Sarek</a:t>
            </a:r>
            <a:r>
              <a:rPr kumimoji="0" lang="en-US" altLang="zh-CN" sz="3600" i="1"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rPr>
              <a:t> a national park? Give your reasons.</a:t>
            </a:r>
            <a:endParaRPr kumimoji="0" lang="en-US" altLang="zh-CN" sz="3600" i="1" u="none" strike="noStrike" cap="none" normalizeH="0" baseline="0" dirty="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3"/>
          <p:cNvSpPr>
            <a:spLocks noGrp="1"/>
          </p:cNvSpPr>
          <p:nvPr>
            <p:ph idx="1"/>
          </p:nvPr>
        </p:nvSpPr>
        <p:spPr>
          <a:xfrm>
            <a:off x="119336" y="116632"/>
            <a:ext cx="11953328" cy="6741368"/>
          </a:xfrm>
        </p:spPr>
        <p:txBody>
          <a:bodyPr>
            <a:noAutofit/>
          </a:bodyPr>
          <a:lstStyle/>
          <a:p>
            <a:pPr marL="0" indent="0">
              <a:lnSpc>
                <a:spcPts val="2700"/>
              </a:lnSpc>
              <a:buNone/>
            </a:pPr>
            <a:r>
              <a:rPr lang="en-US" altLang="zh-CN" sz="2800" b="1" dirty="0">
                <a:latin typeface="Times New Roman" panose="02020603050405020304" pitchFamily="18" charset="0"/>
                <a:cs typeface="Times New Roman" panose="02020603050405020304" pitchFamily="18" charset="0"/>
              </a:rPr>
              <a:t>Consolidation</a:t>
            </a:r>
            <a:endParaRPr lang="zh-CN" altLang="zh-CN" sz="2800" dirty="0">
              <a:latin typeface="Times New Roman" panose="02020603050405020304" pitchFamily="18" charset="0"/>
              <a:cs typeface="Times New Roman" panose="02020603050405020304" pitchFamily="18" charset="0"/>
            </a:endParaRPr>
          </a:p>
          <a:p>
            <a:pPr marL="0" indent="0">
              <a:lnSpc>
                <a:spcPts val="2700"/>
              </a:lnSpc>
              <a:buNone/>
            </a:pPr>
            <a:r>
              <a:rPr lang="en-US" altLang="zh-CN" sz="2800" dirty="0">
                <a:latin typeface="Times New Roman" panose="02020603050405020304" pitchFamily="18" charset="0"/>
                <a:cs typeface="Times New Roman" panose="02020603050405020304" pitchFamily="18" charset="0"/>
              </a:rPr>
              <a:t>       In the remote far north of Sweden, in </a:t>
            </a:r>
            <a:r>
              <a:rPr lang="en-US" altLang="zh-CN" sz="2800" dirty="0" err="1">
                <a:latin typeface="Times New Roman" panose="02020603050405020304" pitchFamily="18" charset="0"/>
                <a:cs typeface="Times New Roman" panose="02020603050405020304" pitchFamily="18" charset="0"/>
              </a:rPr>
              <a:t>Sarek</a:t>
            </a:r>
            <a:r>
              <a:rPr lang="en-US" altLang="zh-CN" sz="2800" dirty="0">
                <a:latin typeface="Times New Roman" panose="02020603050405020304" pitchFamily="18" charset="0"/>
                <a:cs typeface="Times New Roman" panose="02020603050405020304" pitchFamily="18" charset="0"/>
              </a:rPr>
              <a:t> National Park above the Arctic Circle, ____1____ in summer the sun never sets, I wake up to the sound of the wind ____2____</a:t>
            </a:r>
            <a:r>
              <a:rPr lang="zh-CN" altLang="zh-CN" sz="2800" dirty="0">
                <a:latin typeface="Times New Roman" panose="02020603050405020304" pitchFamily="18" charset="0"/>
                <a:cs typeface="Times New Roman" panose="02020603050405020304" pitchFamily="18" charset="0"/>
              </a:rPr>
              <a:t>（</a:t>
            </a:r>
            <a:r>
              <a:rPr lang="en-US" altLang="zh-CN" sz="2800" dirty="0">
                <a:latin typeface="Times New Roman" panose="02020603050405020304" pitchFamily="18" charset="0"/>
                <a:cs typeface="Times New Roman" panose="02020603050405020304" pitchFamily="18" charset="0"/>
              </a:rPr>
              <a:t>buffet)the cloth of my tent. Standing at the edge of the mountain, watching the Rapa River flow ___3__ the valley below, I feel so ____4____</a:t>
            </a:r>
            <a:r>
              <a:rPr lang="zh-CN" altLang="zh-CN" sz="2800" dirty="0">
                <a:latin typeface="Times New Roman" panose="02020603050405020304" pitchFamily="18" charset="0"/>
                <a:cs typeface="Times New Roman" panose="02020603050405020304" pitchFamily="18" charset="0"/>
              </a:rPr>
              <a:t>（</a:t>
            </a:r>
            <a:r>
              <a:rPr lang="en-US" altLang="zh-CN" sz="2800" dirty="0">
                <a:latin typeface="Times New Roman" panose="02020603050405020304" pitchFamily="18" charset="0"/>
                <a:cs typeface="Times New Roman" panose="02020603050405020304" pitchFamily="18" charset="0"/>
              </a:rPr>
              <a:t>bless</a:t>
            </a:r>
            <a:r>
              <a:rPr lang="zh-CN" altLang="zh-CN" sz="2800" dirty="0">
                <a:latin typeface="Times New Roman" panose="02020603050405020304" pitchFamily="18" charset="0"/>
                <a:cs typeface="Times New Roman" panose="02020603050405020304" pitchFamily="18" charset="0"/>
              </a:rPr>
              <a:t>）</a:t>
            </a:r>
            <a:r>
              <a:rPr lang="en-US" altLang="zh-CN" sz="2800" dirty="0">
                <a:latin typeface="Times New Roman" panose="02020603050405020304" pitchFamily="18" charset="0"/>
                <a:cs typeface="Times New Roman" panose="02020603050405020304" pitchFamily="18" charset="0"/>
              </a:rPr>
              <a:t>to be alive and have this rare opportunity to explore this unique territory, __5___ is almost unknown to the outside world. </a:t>
            </a:r>
            <a:endParaRPr lang="zh-CN" altLang="zh-CN" sz="2800" dirty="0">
              <a:latin typeface="Times New Roman" panose="02020603050405020304" pitchFamily="18" charset="0"/>
              <a:cs typeface="Times New Roman" panose="02020603050405020304" pitchFamily="18" charset="0"/>
            </a:endParaRPr>
          </a:p>
          <a:p>
            <a:pPr marL="0" indent="0">
              <a:lnSpc>
                <a:spcPts val="2700"/>
              </a:lnSpc>
              <a:buNone/>
            </a:pPr>
            <a:r>
              <a:rPr lang="en-US" altLang="zh-CN" sz="2800" dirty="0">
                <a:latin typeface="Times New Roman" panose="02020603050405020304" pitchFamily="18" charset="0"/>
                <a:cs typeface="Times New Roman" panose="02020603050405020304" pitchFamily="18" charset="0"/>
              </a:rPr>
              <a:t>      </a:t>
            </a:r>
            <a:r>
              <a:rPr lang="en-US" altLang="zh-CN" sz="2800" dirty="0" err="1">
                <a:latin typeface="Times New Roman" panose="02020603050405020304" pitchFamily="18" charset="0"/>
                <a:cs typeface="Times New Roman" panose="02020603050405020304" pitchFamily="18" charset="0"/>
              </a:rPr>
              <a:t>Sarek's</a:t>
            </a:r>
            <a:r>
              <a:rPr lang="en-US" altLang="zh-CN" sz="2800" dirty="0">
                <a:latin typeface="Times New Roman" panose="02020603050405020304" pitchFamily="18" charset="0"/>
                <a:cs typeface="Times New Roman" panose="02020603050405020304" pitchFamily="18" charset="0"/>
              </a:rPr>
              <a:t> mountains, home to the Sami people, who are </a:t>
            </a:r>
            <a:r>
              <a:rPr lang="en-US" altLang="zh-CN" sz="2800" dirty="0" err="1">
                <a:latin typeface="Times New Roman" panose="02020603050405020304" pitchFamily="18" charset="0"/>
                <a:cs typeface="Times New Roman" panose="02020603050405020304" pitchFamily="18" charset="0"/>
              </a:rPr>
              <a:t>th</a:t>
            </a:r>
            <a:r>
              <a:rPr lang="en-US" altLang="zh-CN" sz="2800" dirty="0">
                <a:latin typeface="Times New Roman" panose="02020603050405020304" pitchFamily="18" charset="0"/>
                <a:cs typeface="Times New Roman" panose="02020603050405020304" pitchFamily="18" charset="0"/>
              </a:rPr>
              <a:t> native residents of the park, used to ___6_____(cover) by vast sheets of ice. Around 9,000 years ago, this ice melted, ___7___(leave) behind about 100 glaciers. For hundreds of years, the Sami lived __8___ reindeer, moved with them, and ____9_____(accompany)them for hundreds of years. Today, most Sami have left their ancient cottage in the mountain valleys and live a modern life in villages near </a:t>
            </a:r>
            <a:r>
              <a:rPr lang="en-US" altLang="zh-CN" sz="2800" dirty="0" err="1">
                <a:latin typeface="Times New Roman" panose="02020603050405020304" pitchFamily="18" charset="0"/>
                <a:cs typeface="Times New Roman" panose="02020603050405020304" pitchFamily="18" charset="0"/>
              </a:rPr>
              <a:t>Sarek</a:t>
            </a:r>
            <a:r>
              <a:rPr lang="en-US" altLang="zh-CN" sz="2800" dirty="0">
                <a:latin typeface="Times New Roman" panose="02020603050405020304" pitchFamily="18" charset="0"/>
                <a:cs typeface="Times New Roman" panose="02020603050405020304" pitchFamily="18" charset="0"/>
              </a:rPr>
              <a:t> instead. </a:t>
            </a:r>
            <a:endParaRPr lang="zh-CN" altLang="zh-CN" sz="2800" dirty="0">
              <a:latin typeface="Times New Roman" panose="02020603050405020304" pitchFamily="18" charset="0"/>
              <a:cs typeface="Times New Roman" panose="02020603050405020304" pitchFamily="18" charset="0"/>
            </a:endParaRPr>
          </a:p>
          <a:p>
            <a:pPr marL="0" indent="0">
              <a:lnSpc>
                <a:spcPts val="2700"/>
              </a:lnSpc>
              <a:buNone/>
            </a:pPr>
            <a:r>
              <a:rPr lang="en-US" altLang="zh-CN" sz="2800" dirty="0">
                <a:latin typeface="Times New Roman" panose="02020603050405020304" pitchFamily="18" charset="0"/>
                <a:cs typeface="Times New Roman" panose="02020603050405020304" pitchFamily="18" charset="0"/>
              </a:rPr>
              <a:t>       ___10____(keep) its natural state, except for the Sami, no one is allowed to live in </a:t>
            </a:r>
            <a:r>
              <a:rPr lang="en-US" altLang="zh-CN" sz="2800" dirty="0" err="1">
                <a:latin typeface="Times New Roman" panose="02020603050405020304" pitchFamily="18" charset="0"/>
                <a:cs typeface="Times New Roman" panose="02020603050405020304" pitchFamily="18" charset="0"/>
              </a:rPr>
              <a:t>Sarek</a:t>
            </a:r>
            <a:r>
              <a:rPr lang="en-US" altLang="zh-CN" sz="2800" dirty="0">
                <a:latin typeface="Times New Roman" panose="02020603050405020304" pitchFamily="18" charset="0"/>
                <a:cs typeface="Times New Roman" panose="02020603050405020304" pitchFamily="18" charset="0"/>
              </a:rPr>
              <a:t>, and all new development is ____11__(ban) within the park boundaries. It is hoped __12___ </a:t>
            </a:r>
            <a:r>
              <a:rPr lang="en-US" altLang="zh-CN" sz="2800" dirty="0" err="1">
                <a:latin typeface="Times New Roman" panose="02020603050405020304" pitchFamily="18" charset="0"/>
                <a:cs typeface="Times New Roman" panose="02020603050405020304" pitchFamily="18" charset="0"/>
              </a:rPr>
              <a:t>Sarek</a:t>
            </a:r>
            <a:r>
              <a:rPr lang="en-US" altLang="zh-CN" sz="2800" dirty="0">
                <a:latin typeface="Times New Roman" panose="02020603050405020304" pitchFamily="18" charset="0"/>
                <a:cs typeface="Times New Roman" panose="02020603050405020304" pitchFamily="18" charset="0"/>
              </a:rPr>
              <a:t> National Park will always remain as it is, natural and beautiful.</a:t>
            </a:r>
            <a:endParaRPr lang="zh-CN" altLang="zh-CN" sz="2800" dirty="0">
              <a:latin typeface="Times New Roman" panose="02020603050405020304" pitchFamily="18" charset="0"/>
              <a:cs typeface="Times New Roman" panose="02020603050405020304" pitchFamily="18" charset="0"/>
            </a:endParaRPr>
          </a:p>
          <a:p>
            <a:pPr marL="0" indent="0">
              <a:lnSpc>
                <a:spcPts val="2700"/>
              </a:lnSpc>
              <a:buNone/>
            </a:pPr>
            <a:endParaRPr lang="zh-CN" altLang="en-US" sz="2800" dirty="0">
              <a:latin typeface="Times New Roman" panose="02020603050405020304" pitchFamily="18" charset="0"/>
              <a:cs typeface="Times New Roman" panose="02020603050405020304" pitchFamily="18" charset="0"/>
            </a:endParaRPr>
          </a:p>
        </p:txBody>
      </p:sp>
      <p:sp>
        <p:nvSpPr>
          <p:cNvPr id="2" name="文本框 1"/>
          <p:cNvSpPr txBox="1"/>
          <p:nvPr/>
        </p:nvSpPr>
        <p:spPr>
          <a:xfrm>
            <a:off x="1297305" y="855980"/>
            <a:ext cx="2030095" cy="521970"/>
          </a:xfrm>
          <a:prstGeom prst="rect">
            <a:avLst/>
          </a:prstGeom>
          <a:noFill/>
        </p:spPr>
        <p:txBody>
          <a:bodyPr wrap="square" rtlCol="0">
            <a:spAutoFit/>
          </a:bodyPr>
          <a:lstStyle/>
          <a:p>
            <a:r>
              <a:rPr lang="en-US" altLang="zh-CN" sz="2800">
                <a:solidFill>
                  <a:srgbClr val="FF0000"/>
                </a:solidFill>
              </a:rPr>
              <a:t>where</a:t>
            </a:r>
          </a:p>
        </p:txBody>
      </p:sp>
      <p:sp>
        <p:nvSpPr>
          <p:cNvPr id="3" name="文本框 2"/>
          <p:cNvSpPr txBox="1"/>
          <p:nvPr/>
        </p:nvSpPr>
        <p:spPr>
          <a:xfrm>
            <a:off x="1297305" y="1239520"/>
            <a:ext cx="1513840" cy="521970"/>
          </a:xfrm>
          <a:prstGeom prst="rect">
            <a:avLst/>
          </a:prstGeom>
          <a:noFill/>
        </p:spPr>
        <p:txBody>
          <a:bodyPr wrap="square" rtlCol="0">
            <a:spAutoFit/>
          </a:bodyPr>
          <a:lstStyle/>
          <a:p>
            <a:r>
              <a:rPr lang="en-US" altLang="zh-CN" sz="2800">
                <a:solidFill>
                  <a:srgbClr val="FF0000"/>
                </a:solidFill>
              </a:rPr>
              <a:t>buffeting</a:t>
            </a:r>
          </a:p>
        </p:txBody>
      </p:sp>
      <p:sp>
        <p:nvSpPr>
          <p:cNvPr id="5" name="文本框 4"/>
          <p:cNvSpPr txBox="1"/>
          <p:nvPr/>
        </p:nvSpPr>
        <p:spPr>
          <a:xfrm>
            <a:off x="6072505" y="1634490"/>
            <a:ext cx="1246505" cy="460375"/>
          </a:xfrm>
          <a:prstGeom prst="rect">
            <a:avLst/>
          </a:prstGeom>
          <a:noFill/>
        </p:spPr>
        <p:txBody>
          <a:bodyPr wrap="square" rtlCol="0">
            <a:spAutoFit/>
          </a:bodyPr>
          <a:lstStyle/>
          <a:p>
            <a:r>
              <a:rPr lang="en-US" altLang="zh-CN" sz="2400">
                <a:solidFill>
                  <a:srgbClr val="FF0000"/>
                </a:solidFill>
              </a:rPr>
              <a:t>through</a:t>
            </a:r>
          </a:p>
        </p:txBody>
      </p:sp>
      <p:sp>
        <p:nvSpPr>
          <p:cNvPr id="6" name="文本框 5"/>
          <p:cNvSpPr txBox="1"/>
          <p:nvPr/>
        </p:nvSpPr>
        <p:spPr>
          <a:xfrm>
            <a:off x="529590" y="1917065"/>
            <a:ext cx="1316990" cy="460375"/>
          </a:xfrm>
          <a:prstGeom prst="rect">
            <a:avLst/>
          </a:prstGeom>
          <a:noFill/>
        </p:spPr>
        <p:txBody>
          <a:bodyPr wrap="square" rtlCol="0">
            <a:spAutoFit/>
          </a:bodyPr>
          <a:lstStyle/>
          <a:p>
            <a:r>
              <a:rPr lang="en-US" altLang="zh-CN" sz="2400">
                <a:solidFill>
                  <a:srgbClr val="FF0000"/>
                </a:solidFill>
              </a:rPr>
              <a:t>blessed</a:t>
            </a:r>
          </a:p>
        </p:txBody>
      </p:sp>
      <p:sp>
        <p:nvSpPr>
          <p:cNvPr id="7" name="文本框 6"/>
          <p:cNvSpPr txBox="1"/>
          <p:nvPr/>
        </p:nvSpPr>
        <p:spPr>
          <a:xfrm>
            <a:off x="2550160" y="2176780"/>
            <a:ext cx="1258570" cy="460375"/>
          </a:xfrm>
          <a:prstGeom prst="rect">
            <a:avLst/>
          </a:prstGeom>
          <a:noFill/>
        </p:spPr>
        <p:txBody>
          <a:bodyPr wrap="square" rtlCol="0">
            <a:spAutoFit/>
          </a:bodyPr>
          <a:lstStyle/>
          <a:p>
            <a:r>
              <a:rPr lang="en-US" altLang="zh-CN" sz="2400">
                <a:solidFill>
                  <a:srgbClr val="FF0000"/>
                </a:solidFill>
              </a:rPr>
              <a:t>which</a:t>
            </a:r>
          </a:p>
        </p:txBody>
      </p:sp>
      <p:sp>
        <p:nvSpPr>
          <p:cNvPr id="8" name="文本框 7"/>
          <p:cNvSpPr txBox="1"/>
          <p:nvPr/>
        </p:nvSpPr>
        <p:spPr>
          <a:xfrm>
            <a:off x="2122170" y="3027680"/>
            <a:ext cx="1686560" cy="460375"/>
          </a:xfrm>
          <a:prstGeom prst="rect">
            <a:avLst/>
          </a:prstGeom>
          <a:noFill/>
        </p:spPr>
        <p:txBody>
          <a:bodyPr wrap="square" rtlCol="0">
            <a:spAutoFit/>
          </a:bodyPr>
          <a:lstStyle/>
          <a:p>
            <a:r>
              <a:rPr lang="en-US" altLang="zh-CN" sz="2400">
                <a:solidFill>
                  <a:srgbClr val="FF0000"/>
                </a:solidFill>
              </a:rPr>
              <a:t>be covered</a:t>
            </a:r>
          </a:p>
        </p:txBody>
      </p:sp>
      <p:sp>
        <p:nvSpPr>
          <p:cNvPr id="9" name="文本框 8"/>
          <p:cNvSpPr txBox="1"/>
          <p:nvPr/>
        </p:nvSpPr>
        <p:spPr>
          <a:xfrm>
            <a:off x="1846580" y="3363595"/>
            <a:ext cx="1288415" cy="460375"/>
          </a:xfrm>
          <a:prstGeom prst="rect">
            <a:avLst/>
          </a:prstGeom>
          <a:noFill/>
        </p:spPr>
        <p:txBody>
          <a:bodyPr wrap="square" rtlCol="0">
            <a:spAutoFit/>
          </a:bodyPr>
          <a:lstStyle/>
          <a:p>
            <a:r>
              <a:rPr lang="en-US" altLang="zh-CN" sz="2400">
                <a:solidFill>
                  <a:srgbClr val="FF0000"/>
                </a:solidFill>
              </a:rPr>
              <a:t>leaving</a:t>
            </a:r>
          </a:p>
        </p:txBody>
      </p:sp>
      <p:sp>
        <p:nvSpPr>
          <p:cNvPr id="10" name="文本框 9"/>
          <p:cNvSpPr txBox="1"/>
          <p:nvPr/>
        </p:nvSpPr>
        <p:spPr>
          <a:xfrm>
            <a:off x="2033270" y="3721735"/>
            <a:ext cx="915035" cy="460375"/>
          </a:xfrm>
          <a:prstGeom prst="rect">
            <a:avLst/>
          </a:prstGeom>
          <a:noFill/>
        </p:spPr>
        <p:txBody>
          <a:bodyPr wrap="square" rtlCol="0">
            <a:spAutoFit/>
          </a:bodyPr>
          <a:lstStyle/>
          <a:p>
            <a:r>
              <a:rPr lang="en-US" altLang="zh-CN" sz="2400">
                <a:solidFill>
                  <a:srgbClr val="FF0000"/>
                </a:solidFill>
              </a:rPr>
              <a:t>off</a:t>
            </a:r>
          </a:p>
        </p:txBody>
      </p:sp>
      <p:sp>
        <p:nvSpPr>
          <p:cNvPr id="12" name="文本框 11"/>
          <p:cNvSpPr txBox="1"/>
          <p:nvPr/>
        </p:nvSpPr>
        <p:spPr>
          <a:xfrm>
            <a:off x="7574915" y="3700780"/>
            <a:ext cx="1901190" cy="460375"/>
          </a:xfrm>
          <a:prstGeom prst="rect">
            <a:avLst/>
          </a:prstGeom>
          <a:noFill/>
        </p:spPr>
        <p:txBody>
          <a:bodyPr wrap="square" rtlCol="0">
            <a:spAutoFit/>
          </a:bodyPr>
          <a:lstStyle/>
          <a:p>
            <a:r>
              <a:rPr lang="en-US" altLang="zh-CN" sz="2400">
                <a:solidFill>
                  <a:srgbClr val="FF0000"/>
                </a:solidFill>
              </a:rPr>
              <a:t>accompanied</a:t>
            </a:r>
          </a:p>
        </p:txBody>
      </p:sp>
      <p:sp>
        <p:nvSpPr>
          <p:cNvPr id="13" name="文本框 12"/>
          <p:cNvSpPr txBox="1"/>
          <p:nvPr/>
        </p:nvSpPr>
        <p:spPr>
          <a:xfrm>
            <a:off x="1116965" y="4873625"/>
            <a:ext cx="1264920" cy="460375"/>
          </a:xfrm>
          <a:prstGeom prst="rect">
            <a:avLst/>
          </a:prstGeom>
          <a:noFill/>
        </p:spPr>
        <p:txBody>
          <a:bodyPr wrap="square" rtlCol="0">
            <a:spAutoFit/>
          </a:bodyPr>
          <a:lstStyle/>
          <a:p>
            <a:r>
              <a:rPr lang="en-US" altLang="zh-CN" sz="2400">
                <a:solidFill>
                  <a:srgbClr val="FF0000"/>
                </a:solidFill>
              </a:rPr>
              <a:t>To keep</a:t>
            </a:r>
          </a:p>
        </p:txBody>
      </p:sp>
      <p:sp>
        <p:nvSpPr>
          <p:cNvPr id="14" name="文本框 13"/>
          <p:cNvSpPr txBox="1"/>
          <p:nvPr/>
        </p:nvSpPr>
        <p:spPr>
          <a:xfrm>
            <a:off x="6072505" y="5167630"/>
            <a:ext cx="1764665" cy="521970"/>
          </a:xfrm>
          <a:prstGeom prst="rect">
            <a:avLst/>
          </a:prstGeom>
          <a:noFill/>
        </p:spPr>
        <p:txBody>
          <a:bodyPr wrap="square" rtlCol="0">
            <a:spAutoFit/>
          </a:bodyPr>
          <a:lstStyle/>
          <a:p>
            <a:r>
              <a:rPr lang="en-US" altLang="zh-CN" sz="2800">
                <a:solidFill>
                  <a:srgbClr val="FF0000"/>
                </a:solidFill>
              </a:rPr>
              <a:t> banned</a:t>
            </a:r>
            <a:endParaRPr lang="en-US" altLang="zh-CN" sz="2400">
              <a:solidFill>
                <a:srgbClr val="FF0000"/>
              </a:solidFill>
            </a:endParaRPr>
          </a:p>
        </p:txBody>
      </p:sp>
      <p:sp>
        <p:nvSpPr>
          <p:cNvPr id="15" name="文本框 14"/>
          <p:cNvSpPr txBox="1"/>
          <p:nvPr/>
        </p:nvSpPr>
        <p:spPr>
          <a:xfrm>
            <a:off x="3808730" y="5494020"/>
            <a:ext cx="879475" cy="521970"/>
          </a:xfrm>
          <a:prstGeom prst="rect">
            <a:avLst/>
          </a:prstGeom>
          <a:noFill/>
        </p:spPr>
        <p:txBody>
          <a:bodyPr wrap="square" rtlCol="0">
            <a:spAutoFit/>
          </a:bodyPr>
          <a:lstStyle/>
          <a:p>
            <a:r>
              <a:rPr lang="en-US" altLang="zh-CN" sz="2800">
                <a:solidFill>
                  <a:srgbClr val="FF0000"/>
                </a:solidFill>
              </a:rPr>
              <a:t>that</a:t>
            </a:r>
            <a:endParaRPr lang="en-US" altLang="zh-CN" sz="2400">
              <a:solidFill>
                <a:srgbClr val="FF0000"/>
              </a:solidFill>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linds(horizontal)">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linds(horizontal)">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1)">
                                      <p:cBhvr>
                                        <p:cTn id="25" dur="20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P spid="9" grpId="0"/>
      <p:bldP spid="10" grpId="0"/>
      <p:bldP spid="12" grpId="0"/>
      <p:bldP spid="13" grpId="0"/>
      <p:bldP spid="14"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3"/>
          <p:cNvSpPr>
            <a:spLocks noGrp="1"/>
          </p:cNvSpPr>
          <p:nvPr>
            <p:ph idx="1"/>
          </p:nvPr>
        </p:nvSpPr>
        <p:spPr>
          <a:xfrm>
            <a:off x="119336" y="116632"/>
            <a:ext cx="11953328" cy="6741368"/>
          </a:xfrm>
        </p:spPr>
        <p:txBody>
          <a:bodyPr>
            <a:noAutofit/>
          </a:bodyPr>
          <a:lstStyle/>
          <a:p>
            <a:pPr marL="514350" indent="-514350">
              <a:lnSpc>
                <a:spcPts val="3600"/>
              </a:lnSpc>
              <a:buAutoNum type="arabicPeriod"/>
            </a:pPr>
            <a:r>
              <a:rPr lang="zh-CN" altLang="en-US" sz="2800" dirty="0">
                <a:latin typeface="Times New Roman" panose="02020603050405020304" pitchFamily="18" charset="0"/>
                <a:cs typeface="Times New Roman" panose="02020603050405020304" pitchFamily="18" charset="0"/>
              </a:rPr>
              <a:t>我醒来时听到风在呼呼地吹我帐篷上的布。虽然阳关灿烂，但判断是早上还是晚上是不可能的。</a:t>
            </a:r>
            <a:endParaRPr lang="en-US" altLang="zh-CN" sz="2800" dirty="0">
              <a:latin typeface="Times New Roman" panose="02020603050405020304" pitchFamily="18" charset="0"/>
              <a:cs typeface="Times New Roman" panose="02020603050405020304" pitchFamily="18" charset="0"/>
            </a:endParaRPr>
          </a:p>
          <a:p>
            <a:pPr marL="514350" indent="-514350">
              <a:lnSpc>
                <a:spcPts val="3600"/>
              </a:lnSpc>
              <a:buAutoNum type="arabicPeriod"/>
            </a:pPr>
            <a:r>
              <a:rPr lang="zh-CN" altLang="en-US" sz="2800" dirty="0">
                <a:latin typeface="Times New Roman" panose="02020603050405020304" pitchFamily="18" charset="0"/>
                <a:cs typeface="Times New Roman" panose="02020603050405020304" pitchFamily="18" charset="0"/>
              </a:rPr>
              <a:t>虽然萨米人被允许在公园里继续他们的传统生活，但其他人不可以住在这里，公园范围内的一切新的开发活动都被禁止了。</a:t>
            </a:r>
            <a:endParaRPr lang="en-US" altLang="zh-CN" sz="2800" dirty="0">
              <a:latin typeface="Times New Roman" panose="02020603050405020304" pitchFamily="18" charset="0"/>
              <a:cs typeface="Times New Roman" panose="02020603050405020304" pitchFamily="18" charset="0"/>
            </a:endParaRPr>
          </a:p>
          <a:p>
            <a:pPr marL="514350" indent="-514350">
              <a:lnSpc>
                <a:spcPts val="3600"/>
              </a:lnSpc>
              <a:buAutoNum type="arabicPeriod"/>
            </a:pPr>
            <a:r>
              <a:rPr lang="zh-CN" altLang="en-US" sz="2800" dirty="0">
                <a:latin typeface="Times New Roman" panose="02020603050405020304" pitchFamily="18" charset="0"/>
                <a:cs typeface="Times New Roman" panose="02020603050405020304" pitchFamily="18" charset="0"/>
              </a:rPr>
              <a:t>例如，今天早上，我的早餐是在火上烤的扁面包，驯鹿肉干，和一些我在帐篷附近找到的酸甜的浆果。</a:t>
            </a:r>
            <a:endParaRPr lang="en-US" altLang="zh-CN" sz="2800" dirty="0">
              <a:latin typeface="Times New Roman" panose="02020603050405020304" pitchFamily="18" charset="0"/>
              <a:cs typeface="Times New Roman" panose="02020603050405020304" pitchFamily="18" charset="0"/>
            </a:endParaRPr>
          </a:p>
          <a:p>
            <a:pPr marL="514350" indent="-514350">
              <a:lnSpc>
                <a:spcPts val="3600"/>
              </a:lnSpc>
              <a:buAutoNum type="arabicPeriod"/>
            </a:pPr>
            <a:r>
              <a:rPr lang="zh-CN" altLang="en-US" sz="2800" dirty="0">
                <a:latin typeface="Times New Roman" panose="02020603050405020304" pitchFamily="18" charset="0"/>
                <a:cs typeface="Times New Roman" panose="02020603050405020304" pitchFamily="18" charset="0"/>
              </a:rPr>
              <a:t>由于我必须随身携带所有的食物和用品，我的包重约</a:t>
            </a:r>
            <a:r>
              <a:rPr lang="en-US" altLang="zh-CN" sz="2800" dirty="0">
                <a:latin typeface="Times New Roman" panose="02020603050405020304" pitchFamily="18" charset="0"/>
                <a:cs typeface="Times New Roman" panose="02020603050405020304" pitchFamily="18" charset="0"/>
              </a:rPr>
              <a:t>30</a:t>
            </a:r>
            <a:r>
              <a:rPr lang="zh-CN" altLang="en-US" sz="2800" dirty="0">
                <a:latin typeface="Times New Roman" panose="02020603050405020304" pitchFamily="18" charset="0"/>
                <a:cs typeface="Times New Roman" panose="02020603050405020304" pitchFamily="18" charset="0"/>
              </a:rPr>
              <a:t>千克。</a:t>
            </a:r>
            <a:endParaRPr lang="en-US" altLang="zh-CN" sz="2800" dirty="0">
              <a:latin typeface="Times New Roman" panose="02020603050405020304" pitchFamily="18" charset="0"/>
              <a:cs typeface="Times New Roman" panose="02020603050405020304" pitchFamily="18" charset="0"/>
            </a:endParaRPr>
          </a:p>
          <a:p>
            <a:pPr marL="514350" indent="-514350">
              <a:lnSpc>
                <a:spcPts val="3600"/>
              </a:lnSpc>
              <a:buAutoNum type="arabicPeriod"/>
            </a:pPr>
            <a:r>
              <a:rPr lang="zh-CN" altLang="en-US" sz="2800" dirty="0">
                <a:latin typeface="Times New Roman" panose="02020603050405020304" pitchFamily="18" charset="0"/>
                <a:cs typeface="Times New Roman" panose="02020603050405020304" pitchFamily="18" charset="0"/>
              </a:rPr>
              <a:t>如果今天像昨天一样，那将会充满汗水和艰辛，因为我要徒步跨越这片地形险峻的土地，到达峡谷另一端的目的地。</a:t>
            </a:r>
            <a:endParaRPr lang="en-US" altLang="zh-CN" sz="2800" dirty="0">
              <a:latin typeface="Times New Roman" panose="02020603050405020304" pitchFamily="18" charset="0"/>
              <a:cs typeface="Times New Roman" panose="02020603050405020304" pitchFamily="18" charset="0"/>
            </a:endParaRPr>
          </a:p>
          <a:p>
            <a:pPr marL="514350" indent="-514350">
              <a:lnSpc>
                <a:spcPts val="3600"/>
              </a:lnSpc>
              <a:buAutoNum type="arabicPeriod"/>
            </a:pPr>
            <a:r>
              <a:rPr lang="zh-CN" altLang="en-US" sz="2800" dirty="0">
                <a:latin typeface="Times New Roman" panose="02020603050405020304" pitchFamily="18" charset="0"/>
                <a:cs typeface="Times New Roman" panose="02020603050405020304" pitchFamily="18" charset="0"/>
              </a:rPr>
              <a:t>在这样一个美丽而荒凉的地方，我感到活着是幸运的。我在这里，独自一人在广阔的天空下，呼吸着新鲜的空气，享受着这伟大的冒险。</a:t>
            </a: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16632"/>
            <a:ext cx="5881686" cy="6671057"/>
          </a:xfrm>
          <a:prstGeom prst="rect">
            <a:avLst/>
          </a:prstGeom>
          <a:noFill/>
        </p:spPr>
        <p:txBody>
          <a:bodyPr wrap="square" rtlCol="0">
            <a:spAutoFit/>
          </a:bodyPr>
          <a:lstStyle/>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wake up to the sound of </a:t>
            </a:r>
          </a:p>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spread out</a:t>
            </a:r>
          </a:p>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used to do </a:t>
            </a:r>
            <a:r>
              <a:rPr lang="en-US" altLang="zh-CN" sz="2400" dirty="0" err="1">
                <a:latin typeface="Times New Roman" panose="02020603050405020304" pitchFamily="18" charset="0"/>
                <a:cs typeface="Times New Roman" panose="02020603050405020304" pitchFamily="18" charset="0"/>
              </a:rPr>
              <a:t>sth</a:t>
            </a:r>
            <a:r>
              <a:rPr lang="en-US" altLang="zh-CN" sz="2400" dirty="0">
                <a:latin typeface="Times New Roman" panose="02020603050405020304" pitchFamily="18" charset="0"/>
                <a:cs typeface="Times New Roman" panose="02020603050405020304" pitchFamily="18" charset="0"/>
              </a:rPr>
              <a:t> </a:t>
            </a:r>
          </a:p>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be covered by vast sheets of ice</a:t>
            </a:r>
          </a:p>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leave behind </a:t>
            </a:r>
          </a:p>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apart from</a:t>
            </a:r>
          </a:p>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make the territory their home </a:t>
            </a:r>
          </a:p>
          <a:p>
            <a:pPr marL="342900" indent="-342900">
              <a:lnSpc>
                <a:spcPts val="2700"/>
              </a:lnSpc>
              <a:buFontTx/>
              <a:buAutoNum type="arabicPeriod"/>
            </a:pPr>
            <a:r>
              <a:rPr lang="en-US" altLang="zh-CN" sz="2400" dirty="0">
                <a:latin typeface="Times New Roman" panose="02020603050405020304" pitchFamily="18" charset="0"/>
                <a:cs typeface="Times New Roman" panose="02020603050405020304" pitchFamily="18" charset="0"/>
              </a:rPr>
              <a:t>keep the land  in its natural state</a:t>
            </a:r>
          </a:p>
          <a:p>
            <a:pPr marL="342900" indent="-342900">
              <a:lnSpc>
                <a:spcPts val="2700"/>
              </a:lnSpc>
              <a:buFontTx/>
              <a:buAutoNum type="arabicPeriod"/>
            </a:pPr>
            <a:r>
              <a:rPr lang="en-US" altLang="zh-CN" sz="2400" dirty="0">
                <a:latin typeface="Times New Roman" panose="02020603050405020304" pitchFamily="18" charset="0"/>
                <a:cs typeface="Times New Roman" panose="02020603050405020304" pitchFamily="18" charset="0"/>
              </a:rPr>
              <a:t>close by</a:t>
            </a:r>
          </a:p>
          <a:p>
            <a:pPr marL="342900" indent="-342900">
              <a:lnSpc>
                <a:spcPts val="2700"/>
              </a:lnSpc>
              <a:buFontTx/>
              <a:buAutoNum type="arabicPeriod"/>
            </a:pPr>
            <a:r>
              <a:rPr lang="en-US" altLang="zh-CN" sz="2400" dirty="0">
                <a:latin typeface="Times New Roman" panose="02020603050405020304" pitchFamily="18" charset="0"/>
                <a:cs typeface="Times New Roman" panose="02020603050405020304" pitchFamily="18" charset="0"/>
              </a:rPr>
              <a:t>feed on</a:t>
            </a:r>
          </a:p>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Man is at peace with nature</a:t>
            </a:r>
          </a:p>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on the move </a:t>
            </a:r>
          </a:p>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pick up tents</a:t>
            </a:r>
          </a:p>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live a modern life</a:t>
            </a:r>
          </a:p>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a small number of </a:t>
            </a:r>
          </a:p>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 pack my bag</a:t>
            </a:r>
          </a:p>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 set out</a:t>
            </a:r>
          </a:p>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 make me feel blessed to be alive</a:t>
            </a:r>
          </a:p>
          <a:p>
            <a:pPr marL="342900" indent="-342900">
              <a:lnSpc>
                <a:spcPts val="2700"/>
              </a:lnSpc>
              <a:buAutoNum type="arabicPeriod"/>
            </a:pPr>
            <a:r>
              <a:rPr lang="en-US" altLang="zh-CN" sz="2400" dirty="0">
                <a:latin typeface="Times New Roman" panose="02020603050405020304" pitchFamily="18" charset="0"/>
                <a:cs typeface="Times New Roman" panose="02020603050405020304" pitchFamily="18" charset="0"/>
              </a:rPr>
              <a:t>breathe the fresh air</a:t>
            </a:r>
            <a:endParaRPr lang="zh-CN" altLang="en-US" sz="2400" dirty="0">
              <a:latin typeface="Times New Roman" panose="02020603050405020304" pitchFamily="18" charset="0"/>
              <a:cs typeface="Times New Roman" panose="02020603050405020304" pitchFamily="18" charset="0"/>
            </a:endParaRPr>
          </a:p>
        </p:txBody>
      </p:sp>
      <p:sp>
        <p:nvSpPr>
          <p:cNvPr id="10" name="TextBox 6"/>
          <p:cNvSpPr txBox="1"/>
          <p:nvPr/>
        </p:nvSpPr>
        <p:spPr>
          <a:xfrm>
            <a:off x="5591944" y="162798"/>
            <a:ext cx="6192688" cy="6704399"/>
          </a:xfrm>
          <a:prstGeom prst="rect">
            <a:avLst/>
          </a:prstGeom>
          <a:noFill/>
        </p:spPr>
        <p:txBody>
          <a:bodyPr wrap="square" rtlCol="0">
            <a:spAutoFit/>
          </a:bodyPr>
          <a:lstStyle/>
          <a:p>
            <a:pPr>
              <a:lnSpc>
                <a:spcPts val="2600"/>
              </a:lnSpc>
            </a:pPr>
            <a:r>
              <a:rPr lang="en-US" altLang="zh-CN" sz="2000" dirty="0"/>
              <a:t>1.</a:t>
            </a:r>
            <a:r>
              <a:rPr lang="zh-CN" altLang="zh-CN" sz="2000" dirty="0"/>
              <a:t>在</a:t>
            </a:r>
            <a:r>
              <a:rPr lang="en-US" altLang="zh-CN" sz="2000" dirty="0"/>
              <a:t>……</a:t>
            </a:r>
            <a:r>
              <a:rPr lang="zh-CN" altLang="zh-CN" sz="2000" dirty="0"/>
              <a:t>中声音在醒来 </a:t>
            </a:r>
          </a:p>
          <a:p>
            <a:pPr>
              <a:lnSpc>
                <a:spcPts val="2600"/>
              </a:lnSpc>
            </a:pPr>
            <a:r>
              <a:rPr lang="en-US" altLang="zh-CN" sz="2000" dirty="0"/>
              <a:t>2.</a:t>
            </a:r>
            <a:r>
              <a:rPr lang="zh-CN" altLang="zh-CN" sz="2000" dirty="0"/>
              <a:t>展开 </a:t>
            </a:r>
          </a:p>
          <a:p>
            <a:pPr>
              <a:lnSpc>
                <a:spcPts val="2600"/>
              </a:lnSpc>
            </a:pPr>
            <a:r>
              <a:rPr lang="en-US" altLang="zh-CN" sz="2000" dirty="0"/>
              <a:t>3.</a:t>
            </a:r>
            <a:r>
              <a:rPr lang="zh-CN" altLang="zh-CN" sz="2000" dirty="0"/>
              <a:t>过去常常做某事</a:t>
            </a:r>
          </a:p>
          <a:p>
            <a:pPr>
              <a:lnSpc>
                <a:spcPts val="2600"/>
              </a:lnSpc>
            </a:pPr>
            <a:r>
              <a:rPr lang="en-US" altLang="zh-CN" sz="2000" dirty="0"/>
              <a:t>4.</a:t>
            </a:r>
            <a:r>
              <a:rPr lang="zh-CN" altLang="zh-CN" sz="2000" dirty="0"/>
              <a:t>被巨大的冰层覆盖</a:t>
            </a:r>
          </a:p>
          <a:p>
            <a:pPr>
              <a:lnSpc>
                <a:spcPts val="2600"/>
              </a:lnSpc>
            </a:pPr>
            <a:r>
              <a:rPr lang="en-US" altLang="zh-CN" sz="2000" dirty="0"/>
              <a:t>5.</a:t>
            </a:r>
            <a:r>
              <a:rPr lang="zh-CN" altLang="zh-CN" sz="2000" dirty="0"/>
              <a:t>留下，遗留</a:t>
            </a:r>
            <a:r>
              <a:rPr lang="en-US" altLang="zh-CN" sz="2000" dirty="0"/>
              <a:t>  </a:t>
            </a:r>
            <a:endParaRPr lang="zh-CN" altLang="zh-CN" sz="2000" dirty="0"/>
          </a:p>
          <a:p>
            <a:pPr>
              <a:lnSpc>
                <a:spcPts val="2600"/>
              </a:lnSpc>
            </a:pPr>
            <a:r>
              <a:rPr lang="en-US" altLang="zh-CN" sz="2000" dirty="0"/>
              <a:t>6.</a:t>
            </a:r>
            <a:r>
              <a:rPr lang="zh-CN" altLang="zh-CN" sz="2000" dirty="0"/>
              <a:t>除</a:t>
            </a:r>
            <a:r>
              <a:rPr lang="en-US" altLang="zh-CN" sz="2000" dirty="0"/>
              <a:t>……</a:t>
            </a:r>
            <a:r>
              <a:rPr lang="zh-CN" altLang="zh-CN" sz="2000" dirty="0"/>
              <a:t>之外</a:t>
            </a:r>
          </a:p>
          <a:p>
            <a:pPr>
              <a:lnSpc>
                <a:spcPts val="2600"/>
              </a:lnSpc>
            </a:pPr>
            <a:r>
              <a:rPr lang="en-US" altLang="zh-CN" sz="2000" dirty="0"/>
              <a:t>7.</a:t>
            </a:r>
            <a:r>
              <a:rPr lang="zh-CN" altLang="zh-CN" sz="2000" dirty="0"/>
              <a:t>让这片土地成为他们的家</a:t>
            </a:r>
          </a:p>
          <a:p>
            <a:pPr>
              <a:lnSpc>
                <a:spcPts val="2600"/>
              </a:lnSpc>
            </a:pPr>
            <a:r>
              <a:rPr lang="en-US" altLang="zh-CN" sz="2000" dirty="0"/>
              <a:t>8.</a:t>
            </a:r>
            <a:r>
              <a:rPr lang="zh-CN" altLang="zh-CN" sz="2000" dirty="0"/>
              <a:t>让这片土地保持自然状态 </a:t>
            </a:r>
          </a:p>
          <a:p>
            <a:pPr>
              <a:lnSpc>
                <a:spcPts val="2600"/>
              </a:lnSpc>
            </a:pPr>
            <a:r>
              <a:rPr lang="en-US" altLang="zh-CN" sz="2000" dirty="0"/>
              <a:t>9.</a:t>
            </a:r>
            <a:r>
              <a:rPr lang="zh-CN" altLang="zh-CN" sz="2000" dirty="0"/>
              <a:t>在附近；接近于；在</a:t>
            </a:r>
            <a:r>
              <a:rPr lang="en-US" altLang="zh-CN" sz="2000" dirty="0"/>
              <a:t>…..</a:t>
            </a:r>
            <a:r>
              <a:rPr lang="zh-CN" altLang="zh-CN" sz="2000" dirty="0"/>
              <a:t>近旁</a:t>
            </a:r>
          </a:p>
          <a:p>
            <a:pPr>
              <a:lnSpc>
                <a:spcPts val="2600"/>
              </a:lnSpc>
            </a:pPr>
            <a:r>
              <a:rPr lang="en-US" altLang="zh-CN" sz="2000" dirty="0"/>
              <a:t>10.</a:t>
            </a:r>
            <a:r>
              <a:rPr lang="zh-CN" altLang="zh-CN" sz="2000" dirty="0"/>
              <a:t>以</a:t>
            </a:r>
            <a:r>
              <a:rPr lang="en-US" altLang="zh-CN" sz="2000" dirty="0"/>
              <a:t>……</a:t>
            </a:r>
            <a:r>
              <a:rPr lang="zh-CN" altLang="zh-CN" sz="2000" dirty="0"/>
              <a:t>为食 </a:t>
            </a:r>
          </a:p>
          <a:p>
            <a:pPr>
              <a:lnSpc>
                <a:spcPts val="2600"/>
              </a:lnSpc>
            </a:pPr>
            <a:r>
              <a:rPr lang="en-US" altLang="zh-CN" sz="2000" dirty="0"/>
              <a:t>11.</a:t>
            </a:r>
            <a:r>
              <a:rPr lang="zh-CN" altLang="zh-CN" sz="2000" dirty="0"/>
              <a:t>人类与自然和睦相处</a:t>
            </a:r>
          </a:p>
          <a:p>
            <a:pPr>
              <a:lnSpc>
                <a:spcPts val="2600"/>
              </a:lnSpc>
            </a:pPr>
            <a:r>
              <a:rPr lang="en-US" altLang="zh-CN" sz="2000" dirty="0"/>
              <a:t>12.</a:t>
            </a:r>
            <a:r>
              <a:rPr lang="zh-CN" altLang="zh-CN" sz="2000" dirty="0"/>
              <a:t>在活动中，在进行中</a:t>
            </a:r>
            <a:r>
              <a:rPr lang="en-US" altLang="zh-CN" sz="2000" dirty="0"/>
              <a:t>  </a:t>
            </a:r>
            <a:endParaRPr lang="zh-CN" altLang="zh-CN" sz="2000" dirty="0"/>
          </a:p>
          <a:p>
            <a:pPr>
              <a:lnSpc>
                <a:spcPts val="2600"/>
              </a:lnSpc>
            </a:pPr>
            <a:r>
              <a:rPr lang="en-US" altLang="zh-CN" sz="2000" dirty="0"/>
              <a:t>13.</a:t>
            </a:r>
            <a:r>
              <a:rPr lang="zh-CN" altLang="zh-CN" sz="2000" dirty="0"/>
              <a:t>收起帐篷</a:t>
            </a:r>
          </a:p>
          <a:p>
            <a:pPr>
              <a:lnSpc>
                <a:spcPts val="2600"/>
              </a:lnSpc>
            </a:pPr>
            <a:r>
              <a:rPr lang="en-US" altLang="zh-CN" sz="2000" dirty="0"/>
              <a:t>14.</a:t>
            </a:r>
            <a:r>
              <a:rPr lang="zh-CN" altLang="zh-CN" sz="2000" dirty="0"/>
              <a:t>过着现代人的生活</a:t>
            </a:r>
          </a:p>
          <a:p>
            <a:pPr>
              <a:lnSpc>
                <a:spcPts val="2600"/>
              </a:lnSpc>
            </a:pPr>
            <a:r>
              <a:rPr lang="en-US" altLang="zh-CN" sz="2000" dirty="0"/>
              <a:t>15.</a:t>
            </a:r>
            <a:r>
              <a:rPr lang="zh-CN" altLang="zh-CN" sz="2000" dirty="0"/>
              <a:t>少量的</a:t>
            </a:r>
          </a:p>
          <a:p>
            <a:pPr>
              <a:lnSpc>
                <a:spcPts val="2600"/>
              </a:lnSpc>
            </a:pPr>
            <a:r>
              <a:rPr lang="en-US" altLang="zh-CN" sz="2000" dirty="0"/>
              <a:t>16.</a:t>
            </a:r>
            <a:r>
              <a:rPr lang="zh-CN" altLang="zh-CN" sz="2000" dirty="0"/>
              <a:t>整理好书包 </a:t>
            </a:r>
          </a:p>
          <a:p>
            <a:pPr>
              <a:lnSpc>
                <a:spcPts val="2600"/>
              </a:lnSpc>
            </a:pPr>
            <a:r>
              <a:rPr lang="en-US" altLang="zh-CN" sz="2000" dirty="0"/>
              <a:t>17.</a:t>
            </a:r>
            <a:r>
              <a:rPr lang="zh-CN" altLang="zh-CN" sz="2000" dirty="0"/>
              <a:t>动身出发</a:t>
            </a:r>
          </a:p>
          <a:p>
            <a:pPr>
              <a:lnSpc>
                <a:spcPts val="2600"/>
              </a:lnSpc>
            </a:pPr>
            <a:r>
              <a:rPr lang="en-US" altLang="zh-CN" sz="2000" dirty="0"/>
              <a:t>18.</a:t>
            </a:r>
            <a:r>
              <a:rPr lang="zh-CN" altLang="zh-CN" sz="2000" dirty="0"/>
              <a:t>让我感觉活着真好 </a:t>
            </a:r>
            <a:br>
              <a:rPr lang="en-US" altLang="zh-CN" sz="2000" b="1" dirty="0"/>
            </a:br>
            <a:r>
              <a:rPr lang="en-US" altLang="zh-CN" sz="2000" dirty="0"/>
              <a:t>19. </a:t>
            </a:r>
            <a:r>
              <a:rPr lang="zh-CN" altLang="zh-CN" sz="2000" dirty="0"/>
              <a:t>呼吸着新鲜空气</a:t>
            </a:r>
          </a:p>
          <a:p>
            <a:pPr marL="342900" indent="-342900">
              <a:buAutoNum type="arabicPeriod"/>
            </a:pP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1"/>
          <p:cNvSpPr>
            <a:spLocks noChangeArrowheads="1"/>
          </p:cNvSpPr>
          <p:nvPr/>
        </p:nvSpPr>
        <p:spPr bwMode="auto">
          <a:xfrm>
            <a:off x="0" y="61882"/>
            <a:ext cx="12192000" cy="6123940"/>
          </a:xfrm>
          <a:prstGeom prst="rect">
            <a:avLst/>
          </a:prstGeom>
          <a:noFill/>
          <a:ln w="9525">
            <a:noFill/>
            <a:miter lim="800000"/>
          </a:ln>
          <a:effectLst/>
        </p:spPr>
        <p:txBody>
          <a:bodyPr vert="horz" wrap="square" lIns="91440" tIns="45720" rIns="91440" bIns="45720" numCol="1" anchor="ctr" anchorCtr="0" compatLnSpc="1">
            <a:spAutoFit/>
          </a:bodyPr>
          <a:lstStyle/>
          <a:p>
            <a:pPr marR="0" lvl="0" algn="l" defTabSz="914400" rtl="0" eaLnBrk="1" fontAlgn="base" latinLnBrk="0" hangingPunct="1">
              <a:lnSpc>
                <a:spcPct val="100000"/>
              </a:lnSpc>
              <a:spcBef>
                <a:spcPct val="0"/>
              </a:spcBef>
              <a:spcAft>
                <a:spcPct val="0"/>
              </a:spcAft>
              <a:buClrTx/>
              <a:buSzTx/>
            </a:pPr>
            <a:r>
              <a:rPr kumimoji="0" lang="en-US" altLang="zh-CN" sz="2400" b="1" i="0" u="none" strike="noStrike" cap="none" normalizeH="0" baseline="0" dirty="0">
                <a:ln>
                  <a:noFill/>
                </a:ln>
                <a:solidFill>
                  <a:srgbClr val="C00000"/>
                </a:solidFill>
                <a:effectLst/>
                <a:latin typeface="Calibri" panose="020F0502020204030204" pitchFamily="34" charset="0"/>
                <a:ea typeface="宋体" panose="02010600030101010101" pitchFamily="2" charset="-122"/>
                <a:cs typeface="Times New Roman" panose="02020603050405020304" pitchFamily="18" charset="0"/>
              </a:rPr>
              <a:t>Following the reindeer were the Sami people who made this territory their home.</a:t>
            </a:r>
            <a:r>
              <a:rPr kumimoji="0" lang="zh-CN" altLang="en-US" sz="2400"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rPr>
              <a:t>在驯鹿之后来的是萨米人，他们在这片土地上安家落户。</a:t>
            </a:r>
            <a:endParaRPr kumimoji="0" lang="zh-CN" altLang="en-US" sz="2400" b="0" i="0" u="none" strike="noStrike" cap="none" normalizeH="0" baseline="0" dirty="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a:p>
            <a:r>
              <a:rPr lang="zh-CN" altLang="zh-CN" sz="2000" dirty="0">
                <a:latin typeface="Times New Roman" panose="02020603050405020304" pitchFamily="18" charset="0"/>
                <a:cs typeface="Times New Roman" panose="02020603050405020304" pitchFamily="18" charset="0"/>
              </a:rPr>
              <a:t>分析：这是一个</a:t>
            </a:r>
            <a:r>
              <a:rPr lang="zh-CN" altLang="en-US" sz="2000" dirty="0">
                <a:solidFill>
                  <a:srgbClr val="FF0000"/>
                </a:solidFill>
                <a:latin typeface="Times New Roman" panose="02020603050405020304" pitchFamily="18" charset="0"/>
                <a:cs typeface="Times New Roman" panose="02020603050405020304" pitchFamily="18" charset="0"/>
              </a:rPr>
              <a:t>完全倒装</a:t>
            </a:r>
            <a:r>
              <a:rPr lang="zh-CN" altLang="en-US" sz="2000" dirty="0">
                <a:latin typeface="Times New Roman" panose="02020603050405020304" pitchFamily="18" charset="0"/>
                <a:cs typeface="Times New Roman" panose="02020603050405020304" pitchFamily="18" charset="0"/>
              </a:rPr>
              <a:t>句</a:t>
            </a:r>
            <a:r>
              <a:rPr lang="zh-CN" altLang="zh-CN" sz="2000" dirty="0">
                <a:latin typeface="Times New Roman" panose="02020603050405020304" pitchFamily="18" charset="0"/>
                <a:cs typeface="Times New Roman" panose="02020603050405020304" pitchFamily="18" charset="0"/>
              </a:rPr>
              <a:t>，把主语</a:t>
            </a:r>
            <a:r>
              <a:rPr lang="en-US" altLang="zh-CN" sz="2000" dirty="0">
                <a:latin typeface="Times New Roman" panose="02020603050405020304" pitchFamily="18" charset="0"/>
                <a:cs typeface="Times New Roman" panose="02020603050405020304" pitchFamily="18" charset="0"/>
              </a:rPr>
              <a:t>the Sami people</a:t>
            </a:r>
            <a:r>
              <a:rPr lang="zh-CN" altLang="zh-CN" sz="2000" dirty="0">
                <a:latin typeface="Times New Roman" panose="02020603050405020304" pitchFamily="18" charset="0"/>
                <a:cs typeface="Times New Roman" panose="02020603050405020304" pitchFamily="18" charset="0"/>
              </a:rPr>
              <a:t>后置，以便与后面的定语从句更好的衔接。</a:t>
            </a:r>
          </a:p>
          <a:p>
            <a:pPr lvl="0"/>
            <a:r>
              <a:rPr lang="zh-CN" altLang="zh-CN" sz="2000" dirty="0">
                <a:latin typeface="Times New Roman" panose="02020603050405020304" pitchFamily="18" charset="0"/>
                <a:cs typeface="Times New Roman" panose="02020603050405020304" pitchFamily="18" charset="0"/>
              </a:rPr>
              <a:t>英语中为了保持句子平衡，为了前后衔接或强调表语部分等，可以将作表语的形容词、分词、介词短语至于句首，并把句子的主语和谓语全部倒装，其倒装结构为形容词</a:t>
            </a:r>
            <a:r>
              <a:rPr lang="en-US" altLang="zh-CN" sz="2000" dirty="0">
                <a:latin typeface="Times New Roman" panose="02020603050405020304" pitchFamily="18" charset="0"/>
                <a:cs typeface="Times New Roman" panose="02020603050405020304" pitchFamily="18" charset="0"/>
              </a:rPr>
              <a:t>/</a:t>
            </a:r>
            <a:r>
              <a:rPr lang="zh-CN" altLang="zh-CN" sz="2000" dirty="0">
                <a:latin typeface="Times New Roman" panose="02020603050405020304" pitchFamily="18" charset="0"/>
                <a:cs typeface="Times New Roman" panose="02020603050405020304" pitchFamily="18" charset="0"/>
              </a:rPr>
              <a:t>现在分词</a:t>
            </a:r>
            <a:r>
              <a:rPr lang="en-US" altLang="zh-CN" sz="2000" dirty="0">
                <a:latin typeface="Times New Roman" panose="02020603050405020304" pitchFamily="18" charset="0"/>
                <a:cs typeface="Times New Roman" panose="02020603050405020304" pitchFamily="18" charset="0"/>
              </a:rPr>
              <a:t>/</a:t>
            </a:r>
            <a:r>
              <a:rPr lang="zh-CN" altLang="zh-CN" sz="2000" dirty="0">
                <a:latin typeface="Times New Roman" panose="02020603050405020304" pitchFamily="18" charset="0"/>
                <a:cs typeface="Times New Roman" panose="02020603050405020304" pitchFamily="18" charset="0"/>
              </a:rPr>
              <a:t>过去分词</a:t>
            </a:r>
            <a:r>
              <a:rPr lang="en-US" altLang="zh-CN" sz="2000" dirty="0">
                <a:latin typeface="Times New Roman" panose="02020603050405020304" pitchFamily="18" charset="0"/>
                <a:cs typeface="Times New Roman" panose="02020603050405020304" pitchFamily="18" charset="0"/>
              </a:rPr>
              <a:t>/</a:t>
            </a:r>
            <a:r>
              <a:rPr lang="zh-CN" altLang="zh-CN" sz="2000" dirty="0">
                <a:latin typeface="Times New Roman" panose="02020603050405020304" pitchFamily="18" charset="0"/>
                <a:cs typeface="Times New Roman" panose="02020603050405020304" pitchFamily="18" charset="0"/>
              </a:rPr>
              <a:t>介词短语</a:t>
            </a:r>
            <a:r>
              <a:rPr lang="en-US" altLang="zh-CN" sz="2000" dirty="0">
                <a:latin typeface="Times New Roman" panose="02020603050405020304" pitchFamily="18" charset="0"/>
                <a:cs typeface="Times New Roman" panose="02020603050405020304" pitchFamily="18" charset="0"/>
              </a:rPr>
              <a:t>+be +</a:t>
            </a:r>
            <a:r>
              <a:rPr lang="zh-CN" altLang="zh-CN" sz="2000" dirty="0">
                <a:latin typeface="Times New Roman" panose="02020603050405020304" pitchFamily="18" charset="0"/>
                <a:cs typeface="Times New Roman" panose="02020603050405020304" pitchFamily="18" charset="0"/>
              </a:rPr>
              <a:t>主语。</a:t>
            </a:r>
          </a:p>
          <a:p>
            <a:pPr lvl="0"/>
            <a:r>
              <a:rPr lang="en-US" altLang="zh-CN" sz="2000" dirty="0">
                <a:latin typeface="Times New Roman" panose="02020603050405020304" pitchFamily="18" charset="0"/>
                <a:cs typeface="Times New Roman" panose="02020603050405020304" pitchFamily="18" charset="0"/>
              </a:rPr>
              <a:t>here, there, now, then </a:t>
            </a:r>
            <a:r>
              <a:rPr lang="zh-CN" altLang="zh-CN" sz="2000" dirty="0">
                <a:latin typeface="Times New Roman" panose="02020603050405020304" pitchFamily="18" charset="0"/>
                <a:cs typeface="Times New Roman" panose="02020603050405020304" pitchFamily="18" charset="0"/>
              </a:rPr>
              <a:t>等副词开头的句子且主语又是名词时， 用完全倒装。</a:t>
            </a:r>
          </a:p>
          <a:p>
            <a:pPr lvl="0"/>
            <a:r>
              <a:rPr lang="zh-CN" altLang="zh-CN" sz="2000" dirty="0">
                <a:latin typeface="Times New Roman" panose="02020603050405020304" pitchFamily="18" charset="0"/>
                <a:cs typeface="Times New Roman" panose="02020603050405020304" pitchFamily="18" charset="0"/>
              </a:rPr>
              <a:t>将表示地点的介词短语放在句首时，用全部倒装。</a:t>
            </a:r>
          </a:p>
          <a:p>
            <a:r>
              <a:rPr lang="en-US" altLang="zh-CN" sz="2000" dirty="0" err="1">
                <a:latin typeface="Times New Roman" panose="02020603050405020304" pitchFamily="18" charset="0"/>
                <a:cs typeface="Times New Roman" panose="02020603050405020304" pitchFamily="18" charset="0"/>
              </a:rPr>
              <a:t>Eg</a:t>
            </a:r>
            <a:r>
              <a:rPr lang="en-US" altLang="zh-CN" sz="2000" dirty="0">
                <a:latin typeface="Times New Roman" panose="02020603050405020304" pitchFamily="18" charset="0"/>
                <a:cs typeface="Times New Roman" panose="02020603050405020304" pitchFamily="18" charset="0"/>
              </a:rPr>
              <a:t>: </a:t>
            </a:r>
            <a:endParaRPr lang="zh-CN" altLang="zh-CN" sz="2000" dirty="0">
              <a:latin typeface="Times New Roman" panose="02020603050405020304" pitchFamily="18" charset="0"/>
              <a:cs typeface="Times New Roman" panose="02020603050405020304" pitchFamily="18" charset="0"/>
            </a:endParaRPr>
          </a:p>
          <a:p>
            <a:pPr lvl="0"/>
            <a:r>
              <a:rPr lang="en-US" altLang="zh-CN" sz="2000" dirty="0">
                <a:latin typeface="Times New Roman" panose="02020603050405020304" pitchFamily="18" charset="0"/>
                <a:cs typeface="Times New Roman" panose="02020603050405020304" pitchFamily="18" charset="0"/>
              </a:rPr>
              <a:t>Happy are those who are contented.</a:t>
            </a:r>
            <a:r>
              <a:rPr lang="zh-CN" altLang="zh-CN" sz="2000" dirty="0">
                <a:latin typeface="Times New Roman" panose="02020603050405020304" pitchFamily="18" charset="0"/>
                <a:cs typeface="Times New Roman" panose="02020603050405020304" pitchFamily="18" charset="0"/>
              </a:rPr>
              <a:t>知足者常乐</a:t>
            </a:r>
          </a:p>
          <a:p>
            <a:pPr lvl="0"/>
            <a:r>
              <a:rPr lang="en-US" altLang="zh-CN" sz="2000" dirty="0">
                <a:latin typeface="Times New Roman" panose="02020603050405020304" pitchFamily="18" charset="0"/>
                <a:cs typeface="Times New Roman" panose="02020603050405020304" pitchFamily="18" charset="0"/>
              </a:rPr>
              <a:t>Growing all over the mountain are wild flowers.</a:t>
            </a:r>
            <a:r>
              <a:rPr lang="zh-CN" altLang="zh-CN" sz="2000" dirty="0">
                <a:latin typeface="Times New Roman" panose="02020603050405020304" pitchFamily="18" charset="0"/>
                <a:cs typeface="Times New Roman" panose="02020603050405020304" pitchFamily="18" charset="0"/>
              </a:rPr>
              <a:t>漫山遍野长满了野花。</a:t>
            </a:r>
          </a:p>
          <a:p>
            <a:pPr lvl="0"/>
            <a:r>
              <a:rPr lang="en-US" altLang="zh-CN" sz="2000" dirty="0">
                <a:latin typeface="Times New Roman" panose="02020603050405020304" pitchFamily="18" charset="0"/>
                <a:cs typeface="Times New Roman" panose="02020603050405020304" pitchFamily="18" charset="0"/>
              </a:rPr>
              <a:t>Gone are the days when we had nothing to eat.</a:t>
            </a:r>
            <a:endParaRPr lang="zh-CN" altLang="zh-CN" sz="2000" dirty="0">
              <a:latin typeface="Times New Roman" panose="02020603050405020304" pitchFamily="18" charset="0"/>
              <a:cs typeface="Times New Roman" panose="02020603050405020304" pitchFamily="18" charset="0"/>
            </a:endParaRPr>
          </a:p>
          <a:p>
            <a:r>
              <a:rPr lang="zh-CN" altLang="zh-CN" sz="2000" dirty="0">
                <a:latin typeface="Times New Roman" panose="02020603050405020304" pitchFamily="18" charset="0"/>
                <a:cs typeface="Times New Roman" panose="02020603050405020304" pitchFamily="18" charset="0"/>
              </a:rPr>
              <a:t>我们没有东西吃的日子一去不复返了。</a:t>
            </a:r>
          </a:p>
          <a:p>
            <a:pPr lvl="0"/>
            <a:r>
              <a:rPr lang="en-US" altLang="zh-CN" sz="2000" dirty="0">
                <a:latin typeface="Times New Roman" panose="02020603050405020304" pitchFamily="18" charset="0"/>
                <a:cs typeface="Times New Roman" panose="02020603050405020304" pitchFamily="18" charset="0"/>
              </a:rPr>
              <a:t>Inside the parcel was a letter.</a:t>
            </a:r>
            <a:r>
              <a:rPr lang="zh-CN" altLang="zh-CN" sz="2000" dirty="0">
                <a:latin typeface="Times New Roman" panose="02020603050405020304" pitchFamily="18" charset="0"/>
                <a:cs typeface="Times New Roman" panose="02020603050405020304" pitchFamily="18" charset="0"/>
              </a:rPr>
              <a:t>包裹里是一封信。</a:t>
            </a:r>
          </a:p>
          <a:p>
            <a:pPr lvl="0"/>
            <a:r>
              <a:rPr lang="en-US" altLang="zh-CN" sz="2000" dirty="0">
                <a:latin typeface="Times New Roman" panose="02020603050405020304" pitchFamily="18" charset="0"/>
                <a:cs typeface="Times New Roman" panose="02020603050405020304" pitchFamily="18" charset="0"/>
              </a:rPr>
              <a:t>At the meeting place of the Yangtze River and The Jialing River lies Chongqing, one of the ten largest cities in China.</a:t>
            </a:r>
            <a:endParaRPr lang="zh-CN" altLang="zh-CN" sz="2000" dirty="0">
              <a:latin typeface="Times New Roman" panose="02020603050405020304" pitchFamily="18" charset="0"/>
              <a:cs typeface="Times New Roman" panose="02020603050405020304" pitchFamily="18" charset="0"/>
            </a:endParaRPr>
          </a:p>
          <a:p>
            <a:r>
              <a:rPr lang="zh-CN" altLang="zh-CN" sz="2000" dirty="0">
                <a:latin typeface="Times New Roman" panose="02020603050405020304" pitchFamily="18" charset="0"/>
                <a:cs typeface="Times New Roman" panose="02020603050405020304" pitchFamily="18" charset="0"/>
              </a:rPr>
              <a:t>重庆位于长江和嘉陵江的交汇处，是中国十大城市之一。</a:t>
            </a:r>
          </a:p>
          <a:p>
            <a:pPr lvl="0"/>
            <a:r>
              <a:rPr lang="en-US" altLang="zh-CN" sz="2000" dirty="0">
                <a:latin typeface="Times New Roman" panose="02020603050405020304" pitchFamily="18" charset="0"/>
                <a:cs typeface="Times New Roman" panose="02020603050405020304" pitchFamily="18" charset="0"/>
              </a:rPr>
              <a:t>John opened the door. There stood a girl he had never seen before.</a:t>
            </a:r>
            <a:endParaRPr lang="zh-CN" altLang="zh-CN" sz="2000" dirty="0">
              <a:latin typeface="Times New Roman" panose="02020603050405020304" pitchFamily="18" charset="0"/>
              <a:cs typeface="Times New Roman" panose="02020603050405020304" pitchFamily="18" charset="0"/>
            </a:endParaRPr>
          </a:p>
          <a:p>
            <a:r>
              <a:rPr lang="zh-CN" altLang="zh-CN" sz="2000" dirty="0">
                <a:latin typeface="Times New Roman" panose="02020603050405020304" pitchFamily="18" charset="0"/>
                <a:cs typeface="Times New Roman" panose="02020603050405020304" pitchFamily="18" charset="0"/>
              </a:rPr>
              <a:t>即学即练：</a:t>
            </a:r>
          </a:p>
          <a:p>
            <a:r>
              <a:rPr lang="zh-CN" altLang="zh-CN" sz="2000" dirty="0">
                <a:latin typeface="Times New Roman" panose="02020603050405020304" pitchFamily="18" charset="0"/>
                <a:cs typeface="Times New Roman" panose="02020603050405020304" pitchFamily="18" charset="0"/>
              </a:rPr>
              <a:t>山脚下有一个村庄，在那里人们仍旧过着平静的生活。</a:t>
            </a:r>
          </a:p>
          <a:p>
            <a:r>
              <a:rPr lang="en-US" altLang="zh-CN" sz="2400" dirty="0">
                <a:solidFill>
                  <a:srgbClr val="FF0000"/>
                </a:solidFill>
                <a:latin typeface="Times New Roman" panose="02020603050405020304" pitchFamily="18" charset="0"/>
                <a:cs typeface="Times New Roman" panose="02020603050405020304" pitchFamily="18" charset="0"/>
              </a:rPr>
              <a:t>At the foot of the mountain lies a village, where people still live a peaceful life.</a:t>
            </a: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5537">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A" val="v3.0.1"/>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4377.6708661417324,&quot;width&quot;:6449.9779527559058}"/>
</p:tagLst>
</file>

<file path=ppt/tags/tag5.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5175.0362204724406,&quot;width&quot;:4612.5322834645667}"/>
</p:tagLst>
</file>

<file path=ppt/tags/tag6.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5990,&quot;width&quot;:900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lumMod val="6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2075</Words>
  <Application>Microsoft Office PowerPoint</Application>
  <PresentationFormat>宽屏</PresentationFormat>
  <Paragraphs>142</Paragraphs>
  <Slides>15</Slides>
  <Notes>4</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15</vt:i4>
      </vt:variant>
    </vt:vector>
  </HeadingPairs>
  <TitlesOfParts>
    <vt:vector size="21" baseType="lpstr">
      <vt:lpstr>Arial</vt:lpstr>
      <vt:lpstr>Calibri</vt:lpstr>
      <vt:lpstr>Segoe UI</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欧美自然风景</dc:title>
  <dc:creator>第一PPT</dc:creator>
  <cp:keywords>www.1ppt.com</cp:keywords>
  <dc:description>第一PPT</dc:description>
  <cp:lastModifiedBy> </cp:lastModifiedBy>
  <cp:revision>163</cp:revision>
  <dcterms:created xsi:type="dcterms:W3CDTF">2017-02-25T07:51:00Z</dcterms:created>
  <dcterms:modified xsi:type="dcterms:W3CDTF">2020-09-17T00:24:47Z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2052-11.1.0.9740</vt:lpwstr>
  </property>
</Properties>
</file>