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media/image1.svg" ContentType="image/svg+xml"/>
  <Override PartName="/ppt/media/image2.svg" ContentType="image/svg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370" r:id="rId4"/>
    <p:sldId id="371" r:id="rId5"/>
    <p:sldId id="402" r:id="rId6"/>
    <p:sldId id="304" r:id="rId7"/>
    <p:sldId id="374" r:id="rId8"/>
    <p:sldId id="375" r:id="rId9"/>
    <p:sldId id="376" r:id="rId10"/>
    <p:sldId id="377" r:id="rId11"/>
    <p:sldId id="378" r:id="rId12"/>
    <p:sldId id="391" r:id="rId13"/>
    <p:sldId id="392" r:id="rId14"/>
    <p:sldId id="393" r:id="rId15"/>
    <p:sldId id="394" r:id="rId16"/>
    <p:sldId id="395" r:id="rId17"/>
    <p:sldId id="379" r:id="rId18"/>
    <p:sldId id="396" r:id="rId19"/>
    <p:sldId id="397" r:id="rId20"/>
    <p:sldId id="398" r:id="rId2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0" d="100"/>
          <a:sy n="70" d="100"/>
        </p:scale>
        <p:origin x="49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4" Type="http://schemas.openxmlformats.org/officeDocument/2006/relationships/tableStyles" Target="tableStyles.xml"/><Relationship Id="rId23" Type="http://schemas.openxmlformats.org/officeDocument/2006/relationships/viewProps" Target="viewProps.xml"/><Relationship Id="rId22" Type="http://schemas.openxmlformats.org/officeDocument/2006/relationships/presProps" Target="presProps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7" Type="http://schemas.openxmlformats.org/officeDocument/2006/relationships/image" Target="../media/image19.wmf"/><Relationship Id="rId6" Type="http://schemas.openxmlformats.org/officeDocument/2006/relationships/image" Target="../media/image18.wmf"/><Relationship Id="rId5" Type="http://schemas.openxmlformats.org/officeDocument/2006/relationships/image" Target="../media/image17.wmf"/><Relationship Id="rId4" Type="http://schemas.openxmlformats.org/officeDocument/2006/relationships/image" Target="../media/image16.wmf"/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3.vml.rels><?xml version="1.0" encoding="UTF-8" standalone="yes"?>
<Relationships xmlns="http://schemas.openxmlformats.org/package/2006/relationships"><Relationship Id="rId7" Type="http://schemas.openxmlformats.org/officeDocument/2006/relationships/image" Target="../media/image30.wmf"/><Relationship Id="rId6" Type="http://schemas.openxmlformats.org/officeDocument/2006/relationships/image" Target="../media/image28.wmf"/><Relationship Id="rId5" Type="http://schemas.openxmlformats.org/officeDocument/2006/relationships/image" Target="../media/image26.wmf"/><Relationship Id="rId4" Type="http://schemas.openxmlformats.org/officeDocument/2006/relationships/image" Target="../media/image24.wmf"/><Relationship Id="rId3" Type="http://schemas.openxmlformats.org/officeDocument/2006/relationships/image" Target="../media/image23.wmf"/><Relationship Id="rId2" Type="http://schemas.openxmlformats.org/officeDocument/2006/relationships/image" Target="../media/image22.wmf"/><Relationship Id="rId1" Type="http://schemas.openxmlformats.org/officeDocument/2006/relationships/image" Target="../media/image21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41.wmf"/><Relationship Id="rId7" Type="http://schemas.openxmlformats.org/officeDocument/2006/relationships/image" Target="../media/image40.wmf"/><Relationship Id="rId6" Type="http://schemas.openxmlformats.org/officeDocument/2006/relationships/image" Target="../media/image39.wmf"/><Relationship Id="rId5" Type="http://schemas.openxmlformats.org/officeDocument/2006/relationships/image" Target="../media/image38.wmf"/><Relationship Id="rId4" Type="http://schemas.openxmlformats.org/officeDocument/2006/relationships/image" Target="../media/image37.wmf"/><Relationship Id="rId3" Type="http://schemas.openxmlformats.org/officeDocument/2006/relationships/image" Target="../media/image36.wmf"/><Relationship Id="rId2" Type="http://schemas.openxmlformats.org/officeDocument/2006/relationships/image" Target="../media/image35.wmf"/><Relationship Id="rId1" Type="http://schemas.openxmlformats.org/officeDocument/2006/relationships/image" Target="../media/image34.wmf"/></Relationships>
</file>

<file path=ppt/drawings/_rels/vmlDrawing5.vml.rels><?xml version="1.0" encoding="UTF-8" standalone="yes"?>
<Relationships xmlns="http://schemas.openxmlformats.org/package/2006/relationships"><Relationship Id="rId6" Type="http://schemas.openxmlformats.org/officeDocument/2006/relationships/image" Target="../media/image37.wmf"/><Relationship Id="rId5" Type="http://schemas.openxmlformats.org/officeDocument/2006/relationships/image" Target="../media/image36.wmf"/><Relationship Id="rId4" Type="http://schemas.openxmlformats.org/officeDocument/2006/relationships/image" Target="../media/image45.wmf"/><Relationship Id="rId3" Type="http://schemas.openxmlformats.org/officeDocument/2006/relationships/image" Target="../media/image44.wmf"/><Relationship Id="rId2" Type="http://schemas.openxmlformats.org/officeDocument/2006/relationships/image" Target="../media/image43.wmf"/><Relationship Id="rId1" Type="http://schemas.openxmlformats.org/officeDocument/2006/relationships/image" Target="../media/image42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1.sv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2.svg"/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.svg"/><Relationship Id="rId2" Type="http://schemas.openxmlformats.org/officeDocument/2006/relationships/image" Target="../media/image3.png"/><Relationship Id="rId1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7.wmf"/><Relationship Id="rId3" Type="http://schemas.openxmlformats.org/officeDocument/2006/relationships/oleObject" Target="../embeddings/oleObject1.bin"/><Relationship Id="rId2" Type="http://schemas.openxmlformats.org/officeDocument/2006/relationships/image" Target="../media/image6.png"/><Relationship Id="rId1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10.png"/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12.png"/><Relationship Id="rId3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6.bin"/><Relationship Id="rId8" Type="http://schemas.openxmlformats.org/officeDocument/2006/relationships/image" Target="../media/image15.wmf"/><Relationship Id="rId7" Type="http://schemas.openxmlformats.org/officeDocument/2006/relationships/oleObject" Target="../embeddings/oleObject5.bin"/><Relationship Id="rId6" Type="http://schemas.openxmlformats.org/officeDocument/2006/relationships/oleObject" Target="../embeddings/oleObject4.bin"/><Relationship Id="rId5" Type="http://schemas.openxmlformats.org/officeDocument/2006/relationships/image" Target="../media/image14.wmf"/><Relationship Id="rId4" Type="http://schemas.openxmlformats.org/officeDocument/2006/relationships/oleObject" Target="../embeddings/oleObject3.bin"/><Relationship Id="rId3" Type="http://schemas.openxmlformats.org/officeDocument/2006/relationships/image" Target="../media/image13.wmf"/><Relationship Id="rId21" Type="http://schemas.openxmlformats.org/officeDocument/2006/relationships/vmlDrawing" Target="../drawings/vmlDrawing2.vml"/><Relationship Id="rId20" Type="http://schemas.openxmlformats.org/officeDocument/2006/relationships/slideLayout" Target="../slideLayouts/slideLayout1.xml"/><Relationship Id="rId2" Type="http://schemas.openxmlformats.org/officeDocument/2006/relationships/oleObject" Target="../embeddings/oleObject2.bin"/><Relationship Id="rId19" Type="http://schemas.openxmlformats.org/officeDocument/2006/relationships/image" Target="../media/image20.png"/><Relationship Id="rId18" Type="http://schemas.openxmlformats.org/officeDocument/2006/relationships/image" Target="../media/image19.wmf"/><Relationship Id="rId17" Type="http://schemas.openxmlformats.org/officeDocument/2006/relationships/oleObject" Target="../embeddings/oleObject11.bin"/><Relationship Id="rId16" Type="http://schemas.openxmlformats.org/officeDocument/2006/relationships/image" Target="../media/image18.wmf"/><Relationship Id="rId15" Type="http://schemas.openxmlformats.org/officeDocument/2006/relationships/oleObject" Target="../embeddings/oleObject10.bin"/><Relationship Id="rId14" Type="http://schemas.openxmlformats.org/officeDocument/2006/relationships/oleObject" Target="../embeddings/oleObject9.bin"/><Relationship Id="rId13" Type="http://schemas.openxmlformats.org/officeDocument/2006/relationships/image" Target="../media/image17.wmf"/><Relationship Id="rId12" Type="http://schemas.openxmlformats.org/officeDocument/2006/relationships/oleObject" Target="../embeddings/oleObject8.bin"/><Relationship Id="rId11" Type="http://schemas.openxmlformats.org/officeDocument/2006/relationships/oleObject" Target="../embeddings/oleObject7.bin"/><Relationship Id="rId10" Type="http://schemas.openxmlformats.org/officeDocument/2006/relationships/image" Target="../media/image16.wmf"/><Relationship Id="rId1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image" Target="../media/image24.wmf"/><Relationship Id="rId8" Type="http://schemas.openxmlformats.org/officeDocument/2006/relationships/oleObject" Target="../embeddings/oleObject15.bin"/><Relationship Id="rId7" Type="http://schemas.openxmlformats.org/officeDocument/2006/relationships/image" Target="../media/image23.wmf"/><Relationship Id="rId6" Type="http://schemas.openxmlformats.org/officeDocument/2006/relationships/oleObject" Target="../embeddings/oleObject14.bin"/><Relationship Id="rId5" Type="http://schemas.openxmlformats.org/officeDocument/2006/relationships/image" Target="../media/image22.wmf"/><Relationship Id="rId4" Type="http://schemas.openxmlformats.org/officeDocument/2006/relationships/oleObject" Target="../embeddings/oleObject13.bin"/><Relationship Id="rId3" Type="http://schemas.openxmlformats.org/officeDocument/2006/relationships/image" Target="../media/image21.wmf"/><Relationship Id="rId21" Type="http://schemas.openxmlformats.org/officeDocument/2006/relationships/vmlDrawing" Target="../drawings/vmlDrawing3.vml"/><Relationship Id="rId20" Type="http://schemas.openxmlformats.org/officeDocument/2006/relationships/slideLayout" Target="../slideLayouts/slideLayout1.xml"/><Relationship Id="rId2" Type="http://schemas.openxmlformats.org/officeDocument/2006/relationships/oleObject" Target="../embeddings/oleObject12.bin"/><Relationship Id="rId19" Type="http://schemas.openxmlformats.org/officeDocument/2006/relationships/image" Target="../media/image31.png"/><Relationship Id="rId18" Type="http://schemas.openxmlformats.org/officeDocument/2006/relationships/image" Target="../media/image30.wmf"/><Relationship Id="rId17" Type="http://schemas.openxmlformats.org/officeDocument/2006/relationships/oleObject" Target="../embeddings/oleObject18.bin"/><Relationship Id="rId16" Type="http://schemas.openxmlformats.org/officeDocument/2006/relationships/image" Target="../media/image29.png"/><Relationship Id="rId15" Type="http://schemas.openxmlformats.org/officeDocument/2006/relationships/image" Target="../media/image28.wmf"/><Relationship Id="rId14" Type="http://schemas.openxmlformats.org/officeDocument/2006/relationships/oleObject" Target="../embeddings/oleObject17.bin"/><Relationship Id="rId13" Type="http://schemas.openxmlformats.org/officeDocument/2006/relationships/image" Target="../media/image27.png"/><Relationship Id="rId12" Type="http://schemas.openxmlformats.org/officeDocument/2006/relationships/image" Target="../media/image26.wmf"/><Relationship Id="rId11" Type="http://schemas.openxmlformats.org/officeDocument/2006/relationships/oleObject" Target="../embeddings/oleObject16.bin"/><Relationship Id="rId10" Type="http://schemas.openxmlformats.org/officeDocument/2006/relationships/image" Target="../media/image25.png"/><Relationship Id="rId1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image" Target="../media/image37.wmf"/><Relationship Id="rId8" Type="http://schemas.openxmlformats.org/officeDocument/2006/relationships/oleObject" Target="../embeddings/oleObject22.bin"/><Relationship Id="rId7" Type="http://schemas.openxmlformats.org/officeDocument/2006/relationships/image" Target="../media/image36.wmf"/><Relationship Id="rId6" Type="http://schemas.openxmlformats.org/officeDocument/2006/relationships/oleObject" Target="../embeddings/oleObject21.bin"/><Relationship Id="rId5" Type="http://schemas.openxmlformats.org/officeDocument/2006/relationships/image" Target="../media/image35.wmf"/><Relationship Id="rId4" Type="http://schemas.openxmlformats.org/officeDocument/2006/relationships/oleObject" Target="../embeddings/oleObject20.bin"/><Relationship Id="rId3" Type="http://schemas.openxmlformats.org/officeDocument/2006/relationships/image" Target="../media/image34.wmf"/><Relationship Id="rId20" Type="http://schemas.openxmlformats.org/officeDocument/2006/relationships/vmlDrawing" Target="../drawings/vmlDrawing4.vml"/><Relationship Id="rId2" Type="http://schemas.openxmlformats.org/officeDocument/2006/relationships/oleObject" Target="../embeddings/oleObject19.bin"/><Relationship Id="rId19" Type="http://schemas.openxmlformats.org/officeDocument/2006/relationships/slideLayout" Target="../slideLayouts/slideLayout1.xml"/><Relationship Id="rId18" Type="http://schemas.openxmlformats.org/officeDocument/2006/relationships/image" Target="../media/image41.wmf"/><Relationship Id="rId17" Type="http://schemas.openxmlformats.org/officeDocument/2006/relationships/oleObject" Target="../embeddings/oleObject27.bin"/><Relationship Id="rId16" Type="http://schemas.openxmlformats.org/officeDocument/2006/relationships/image" Target="../media/image40.wmf"/><Relationship Id="rId15" Type="http://schemas.openxmlformats.org/officeDocument/2006/relationships/oleObject" Target="../embeddings/oleObject26.bin"/><Relationship Id="rId14" Type="http://schemas.openxmlformats.org/officeDocument/2006/relationships/image" Target="../media/image39.wmf"/><Relationship Id="rId13" Type="http://schemas.openxmlformats.org/officeDocument/2006/relationships/oleObject" Target="../embeddings/oleObject25.bin"/><Relationship Id="rId12" Type="http://schemas.openxmlformats.org/officeDocument/2006/relationships/oleObject" Target="../embeddings/oleObject24.bin"/><Relationship Id="rId11" Type="http://schemas.openxmlformats.org/officeDocument/2006/relationships/image" Target="../media/image38.wmf"/><Relationship Id="rId10" Type="http://schemas.openxmlformats.org/officeDocument/2006/relationships/oleObject" Target="../embeddings/oleObject23.bin"/><Relationship Id="rId1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image" Target="../media/image45.wmf"/><Relationship Id="rId8" Type="http://schemas.openxmlformats.org/officeDocument/2006/relationships/oleObject" Target="../embeddings/oleObject31.bin"/><Relationship Id="rId7" Type="http://schemas.openxmlformats.org/officeDocument/2006/relationships/image" Target="../media/image44.wmf"/><Relationship Id="rId6" Type="http://schemas.openxmlformats.org/officeDocument/2006/relationships/oleObject" Target="../embeddings/oleObject30.bin"/><Relationship Id="rId5" Type="http://schemas.openxmlformats.org/officeDocument/2006/relationships/image" Target="../media/image43.wmf"/><Relationship Id="rId4" Type="http://schemas.openxmlformats.org/officeDocument/2006/relationships/oleObject" Target="../embeddings/oleObject29.bin"/><Relationship Id="rId3" Type="http://schemas.openxmlformats.org/officeDocument/2006/relationships/image" Target="../media/image42.wmf"/><Relationship Id="rId2" Type="http://schemas.openxmlformats.org/officeDocument/2006/relationships/oleObject" Target="../embeddings/oleObject28.bin"/><Relationship Id="rId16" Type="http://schemas.openxmlformats.org/officeDocument/2006/relationships/vmlDrawing" Target="../drawings/vmlDrawing5.vml"/><Relationship Id="rId15" Type="http://schemas.openxmlformats.org/officeDocument/2006/relationships/slideLayout" Target="../slideLayouts/slideLayout1.xml"/><Relationship Id="rId14" Type="http://schemas.openxmlformats.org/officeDocument/2006/relationships/image" Target="../media/image37.wmf"/><Relationship Id="rId13" Type="http://schemas.openxmlformats.org/officeDocument/2006/relationships/oleObject" Target="../embeddings/oleObject34.bin"/><Relationship Id="rId12" Type="http://schemas.openxmlformats.org/officeDocument/2006/relationships/image" Target="../media/image36.wmf"/><Relationship Id="rId11" Type="http://schemas.openxmlformats.org/officeDocument/2006/relationships/oleObject" Target="../embeddings/oleObject33.bin"/><Relationship Id="rId10" Type="http://schemas.openxmlformats.org/officeDocument/2006/relationships/oleObject" Target="../embeddings/oleObject32.bin"/><Relationship Id="rId1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6.vml"/><Relationship Id="rId8" Type="http://schemas.openxmlformats.org/officeDocument/2006/relationships/slideLayout" Target="../slideLayouts/slideLayout1.xml"/><Relationship Id="rId7" Type="http://schemas.openxmlformats.org/officeDocument/2006/relationships/image" Target="../media/image45.wmf"/><Relationship Id="rId6" Type="http://schemas.openxmlformats.org/officeDocument/2006/relationships/oleObject" Target="../embeddings/oleObject35.bin"/><Relationship Id="rId5" Type="http://schemas.openxmlformats.org/officeDocument/2006/relationships/image" Target="../media/image49.emf"/><Relationship Id="rId4" Type="http://schemas.openxmlformats.org/officeDocument/2006/relationships/image" Target="../media/image48.emf"/><Relationship Id="rId3" Type="http://schemas.openxmlformats.org/officeDocument/2006/relationships/image" Target="../media/image47.emf"/><Relationship Id="rId2" Type="http://schemas.openxmlformats.org/officeDocument/2006/relationships/image" Target="../media/image46.emf"/><Relationship Id="rId1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image" Target="../media/image45.wmf"/><Relationship Id="rId8" Type="http://schemas.openxmlformats.org/officeDocument/2006/relationships/oleObject" Target="../embeddings/oleObject36.bin"/><Relationship Id="rId7" Type="http://schemas.openxmlformats.org/officeDocument/2006/relationships/image" Target="../media/image54.emf"/><Relationship Id="rId6" Type="http://schemas.openxmlformats.org/officeDocument/2006/relationships/image" Target="../media/image53.emf"/><Relationship Id="rId5" Type="http://schemas.openxmlformats.org/officeDocument/2006/relationships/image" Target="../media/image52.emf"/><Relationship Id="rId4" Type="http://schemas.openxmlformats.org/officeDocument/2006/relationships/image" Target="../media/image51.emf"/><Relationship Id="rId3" Type="http://schemas.openxmlformats.org/officeDocument/2006/relationships/image" Target="../media/image50.emf"/><Relationship Id="rId2" Type="http://schemas.openxmlformats.org/officeDocument/2006/relationships/image" Target="../media/image46.emf"/><Relationship Id="rId11" Type="http://schemas.openxmlformats.org/officeDocument/2006/relationships/vmlDrawing" Target="../drawings/vmlDrawing7.vml"/><Relationship Id="rId10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56.png"/><Relationship Id="rId2" Type="http://schemas.openxmlformats.org/officeDocument/2006/relationships/image" Target="../media/image55.emf"/><Relationship Id="rId1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59.png"/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62.png"/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b="1">
                <a:solidFill>
                  <a:srgbClr val="7030A0"/>
                </a:solidFill>
              </a:rPr>
              <a:t>6.</a:t>
            </a:r>
            <a:r>
              <a:rPr lang="en-US" altLang="zh-CN" b="1">
                <a:solidFill>
                  <a:srgbClr val="7030A0"/>
                </a:solidFill>
              </a:rPr>
              <a:t>2.</a:t>
            </a:r>
            <a:r>
              <a:rPr lang="zh-CN" altLang="en-US" b="1">
                <a:solidFill>
                  <a:srgbClr val="7030A0"/>
                </a:solidFill>
              </a:rPr>
              <a:t>1</a:t>
            </a:r>
            <a:r>
              <a:rPr lang="en-US" altLang="zh-CN" b="1">
                <a:solidFill>
                  <a:srgbClr val="7030A0"/>
                </a:solidFill>
              </a:rPr>
              <a:t> </a:t>
            </a:r>
            <a:r>
              <a:rPr lang="zh-CN" altLang="en-US" b="1">
                <a:solidFill>
                  <a:srgbClr val="7030A0"/>
                </a:solidFill>
              </a:rPr>
              <a:t>向量的加法运算</a:t>
            </a:r>
            <a:r>
              <a:rPr lang="en-US" altLang="zh-CN"/>
              <a:t> </a:t>
            </a:r>
            <a:endParaRPr lang="zh-CN" altLang="en-US"/>
          </a:p>
        </p:txBody>
      </p:sp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文本框 6"/>
          <p:cNvSpPr txBox="1"/>
          <p:nvPr/>
        </p:nvSpPr>
        <p:spPr>
          <a:xfrm>
            <a:off x="1294068" y="1425882"/>
            <a:ext cx="9275097" cy="37592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200" b="1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学习重点</a:t>
            </a:r>
            <a:endParaRPr lang="en-US" altLang="zh-CN" sz="3200" b="1">
              <a:solidFill>
                <a:schemeClr val="tx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zh-CN" altLang="en-US" sz="240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  </a:t>
            </a:r>
            <a:endParaRPr lang="en-US" altLang="zh-CN" sz="2400">
              <a:solidFill>
                <a:schemeClr val="tx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l">
              <a:lnSpc>
                <a:spcPct val="120000"/>
              </a:lnSpc>
              <a:buClrTx/>
              <a:buSzTx/>
              <a:buFontTx/>
            </a:pPr>
            <a:r>
              <a:rPr lang="zh-CN" altLang="en-US" sz="2400" b="1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掌握向量加法运算法则，能熟练地进行向量加法运算</a:t>
            </a:r>
            <a:endParaRPr lang="zh-CN" altLang="en-US" sz="2400" b="1">
              <a:solidFill>
                <a:schemeClr val="tx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120000"/>
              </a:lnSpc>
            </a:pPr>
            <a:endParaRPr lang="en-US" altLang="zh-CN" sz="2400">
              <a:solidFill>
                <a:schemeClr val="tx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ctr">
              <a:lnSpc>
                <a:spcPct val="120000"/>
              </a:lnSpc>
            </a:pPr>
            <a:r>
              <a:rPr lang="zh-CN" altLang="en-US" sz="3200" b="1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学习难点 </a:t>
            </a:r>
            <a:r>
              <a:rPr lang="zh-CN" altLang="en-US" sz="240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  </a:t>
            </a:r>
            <a:endParaRPr lang="zh-CN" altLang="en-US" sz="2400">
              <a:solidFill>
                <a:schemeClr val="tx1"/>
              </a:solidFill>
              <a:latin typeface="仿宋" panose="02010609060101010101" pitchFamily="49" charset="-122"/>
              <a:ea typeface="仿宋" panose="02010609060101010101" pitchFamily="49" charset="-122"/>
              <a:sym typeface="+mn-ea"/>
            </a:endParaRPr>
          </a:p>
          <a:p>
            <a:pPr algn="ctr">
              <a:lnSpc>
                <a:spcPct val="120000"/>
              </a:lnSpc>
            </a:pPr>
            <a:endParaRPr lang="en-US" altLang="zh-CN" sz="2400">
              <a:solidFill>
                <a:schemeClr val="tx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400" b="1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理解并掌握向量加法的概念，了解向量加法的几何意义及运算律</a:t>
            </a:r>
            <a:endParaRPr lang="zh-CN" altLang="en-US" sz="2400" b="1">
              <a:solidFill>
                <a:schemeClr val="tx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120000"/>
              </a:lnSpc>
            </a:pPr>
            <a:endParaRPr lang="zh-CN" altLang="en-US" sz="2400" b="1">
              <a:solidFill>
                <a:schemeClr val="tx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6" name="内容占位符 5"/>
              <p:cNvSpPr>
                <a:spLocks noGrp="1"/>
              </p:cNvSpPr>
              <p:nvPr>
                <p:ph idx="1"/>
              </p:nvPr>
            </p:nvSpPr>
            <p:spPr>
              <a:xfrm>
                <a:off x="189865" y="1409177"/>
                <a:ext cx="11717383" cy="5532437"/>
              </a:xfrm>
            </p:spPr>
            <p:txBody>
              <a:bodyPr/>
              <a:p>
                <a:pPr algn="l">
                  <a:lnSpc>
                    <a:spcPct val="110000"/>
                  </a:lnSpc>
                </a:pPr>
                <a:r>
                  <a:rPr lang="zh-CN" altLang="en-US" sz="3200" b="1">
                    <a:highlight>
                      <a:srgbClr val="FFFF00"/>
                    </a:highlight>
                    <a:latin typeface="华文仿宋" panose="02010600040101010101" pitchFamily="2" charset="-122"/>
                    <a:ea typeface="华文仿宋" panose="02010600040101010101" pitchFamily="2" charset="-122"/>
                  </a:rPr>
                  <a:t>问题</a:t>
                </a:r>
                <a:r>
                  <a:rPr lang="en-US" altLang="zh-CN" sz="3200" b="1">
                    <a:highlight>
                      <a:srgbClr val="FFFF00"/>
                    </a:highlight>
                    <a:latin typeface="华文仿宋" panose="02010600040101010101" pitchFamily="2" charset="-122"/>
                    <a:ea typeface="华文仿宋" panose="02010600040101010101" pitchFamily="2" charset="-122"/>
                  </a:rPr>
                  <a:t>1 </a:t>
                </a:r>
                <a:r>
                  <a:rPr lang="zh-CN" altLang="en-US" sz="3200" b="1">
                    <a:latin typeface="华文仿宋" panose="02010600040101010101" pitchFamily="2" charset="-122"/>
                    <a:ea typeface="华文仿宋" panose="02010600040101010101" pitchFamily="2" charset="-122"/>
                  </a:rPr>
                  <a:t>位移、力是向量，它们可以合成．我们看看能否从</a:t>
                </a:r>
                <a:r>
                  <a:rPr lang="zh-CN" altLang="en-US" sz="3200" b="1">
                    <a:highlight>
                      <a:srgbClr val="E4F5FF"/>
                    </a:highlight>
                    <a:latin typeface="华文仿宋" panose="02010600040101010101" pitchFamily="2" charset="-122"/>
                    <a:ea typeface="华文仿宋" panose="02010600040101010101" pitchFamily="2" charset="-122"/>
                  </a:rPr>
                  <a:t>位移的合成、力的合成</a:t>
                </a:r>
                <a:r>
                  <a:rPr lang="zh-CN" altLang="en-US" sz="3200" b="1">
                    <a:latin typeface="华文仿宋" panose="02010600040101010101" pitchFamily="2" charset="-122"/>
                    <a:ea typeface="华文仿宋" panose="02010600040101010101" pitchFamily="2" charset="-122"/>
                  </a:rPr>
                  <a:t>中得到启发引进向量的运算，我们先来看一个与位移有关的问题</a:t>
                </a:r>
                <a:endParaRPr lang="en-US" altLang="zh-CN" sz="3200" b="1">
                  <a:latin typeface="华文仿宋" panose="02010600040101010101" pitchFamily="2" charset="-122"/>
                  <a:ea typeface="华文仿宋" panose="02010600040101010101" pitchFamily="2" charset="-122"/>
                </a:endParaRPr>
              </a:p>
              <a:p>
                <a:pPr>
                  <a:lnSpc>
                    <a:spcPct val="110000"/>
                  </a:lnSpc>
                </a:pPr>
                <a:r>
                  <a:rPr lang="zh-CN" altLang="en-US" sz="3200" b="1">
                    <a:latin typeface="华文仿宋" panose="02010600040101010101" pitchFamily="2" charset="-122"/>
                    <a:ea typeface="华文仿宋" panose="02010600040101010101" pitchFamily="2" charset="-122"/>
                  </a:rPr>
                  <a:t>如图，乌龟从点</a:t>
                </a:r>
                <a:r>
                  <a:rPr lang="en-US" altLang="zh-CN" sz="3200" b="1">
                    <a:latin typeface="华文仿宋" panose="02010600040101010101" pitchFamily="2" charset="-122"/>
                    <a:ea typeface="华文仿宋" panose="02010600040101010101" pitchFamily="2" charset="-122"/>
                  </a:rPr>
                  <a:t>A</a:t>
                </a:r>
                <a:r>
                  <a:rPr lang="zh-CN" altLang="en-US" sz="3200" b="1">
                    <a:latin typeface="华文仿宋" panose="02010600040101010101" pitchFamily="2" charset="-122"/>
                    <a:ea typeface="华文仿宋" panose="02010600040101010101" pitchFamily="2" charset="-122"/>
                  </a:rPr>
                  <a:t>经过点</a:t>
                </a:r>
                <a:r>
                  <a:rPr lang="en-US" altLang="zh-CN" sz="3200" b="1">
                    <a:latin typeface="华文仿宋" panose="02010600040101010101" pitchFamily="2" charset="-122"/>
                    <a:ea typeface="华文仿宋" panose="02010600040101010101" pitchFamily="2" charset="-122"/>
                  </a:rPr>
                  <a:t>B</a:t>
                </a:r>
                <a:r>
                  <a:rPr lang="zh-CN" altLang="en-US" sz="3200" b="1">
                    <a:latin typeface="华文仿宋" panose="02010600040101010101" pitchFamily="2" charset="-122"/>
                    <a:ea typeface="华文仿宋" panose="02010600040101010101" pitchFamily="2" charset="-122"/>
                  </a:rPr>
                  <a:t>到点</a:t>
                </a:r>
                <a:r>
                  <a:rPr lang="en-US" altLang="zh-CN" sz="3200" b="1">
                    <a:latin typeface="华文仿宋" panose="02010600040101010101" pitchFamily="2" charset="-122"/>
                    <a:ea typeface="华文仿宋" panose="02010600040101010101" pitchFamily="2" charset="-122"/>
                  </a:rPr>
                  <a:t>C</a:t>
                </a:r>
                <a:r>
                  <a:rPr lang="zh-CN" altLang="en-US" sz="3200" b="1">
                    <a:latin typeface="华文仿宋" panose="02010600040101010101" pitchFamily="2" charset="-122"/>
                    <a:ea typeface="华文仿宋" panose="02010600040101010101" pitchFamily="2" charset="-122"/>
                  </a:rPr>
                  <a:t>， 乌龟的位移如何表示？ </a:t>
                </a:r>
                <a:endParaRPr lang="en-US" altLang="zh-CN" sz="3200" b="1">
                  <a:latin typeface="华文仿宋" panose="02010600040101010101" pitchFamily="2" charset="-122"/>
                  <a:ea typeface="华文仿宋" panose="02010600040101010101" pitchFamily="2" charset="-122"/>
                </a:endParaRPr>
              </a:p>
              <a:p>
                <a:pPr>
                  <a:lnSpc>
                    <a:spcPct val="110000"/>
                  </a:lnSpc>
                </a:pPr>
                <a:endParaRPr lang="en-US" altLang="zh-CN" sz="3200" b="1">
                  <a:latin typeface="华文仿宋" panose="02010600040101010101" pitchFamily="2" charset="-122"/>
                  <a:ea typeface="华文仿宋" panose="02010600040101010101" pitchFamily="2" charset="-122"/>
                </a:endParaRPr>
              </a:p>
              <a:p>
                <a:pPr>
                  <a:lnSpc>
                    <a:spcPct val="11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zh-CN" altLang="zh-CN" sz="3200" b="1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altLang="zh-CN" sz="3200" b="1">
                              <a:latin typeface="Cambria Math" panose="02040503050406030204" pitchFamily="18" charset="0"/>
                            </a:rPr>
                            <m:t>𝐀𝐁</m:t>
                          </m:r>
                        </m:e>
                      </m:acc>
                      <m:r>
                        <a:rPr lang="en-US" altLang="zh-CN" sz="3200" b="1">
                          <a:latin typeface="Cambria Math" panose="02040503050406030204" pitchFamily="18" charset="0"/>
                        </a:rPr>
                        <m:t>+</m:t>
                      </m:r>
                      <m:acc>
                        <m:accPr>
                          <m:chr m:val="⃗"/>
                          <m:ctrlPr>
                            <a:rPr lang="zh-CN" altLang="zh-CN" sz="3200" b="1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altLang="zh-CN" sz="3200" b="1">
                              <a:latin typeface="Cambria Math" panose="02040503050406030204" pitchFamily="18" charset="0"/>
                            </a:rPr>
                            <m:t>𝐁𝐂</m:t>
                          </m:r>
                        </m:e>
                      </m:acc>
                      <m:r>
                        <a:rPr lang="en-US" altLang="zh-CN" sz="3200" b="1"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zh-CN" altLang="zh-CN" sz="3200" b="1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altLang="zh-CN" sz="3200" b="1">
                              <a:latin typeface="Cambria Math" panose="02040503050406030204" pitchFamily="18" charset="0"/>
                            </a:rPr>
                            <m:t>𝐀𝐂</m:t>
                          </m:r>
                        </m:e>
                      </m:acc>
                    </m:oMath>
                  </m:oMathPara>
                </a14:m>
                <a:endParaRPr lang="zh-CN" altLang="en-US" sz="3200" b="1">
                  <a:latin typeface="Agency FB" panose="020B0503020202020204" pitchFamily="34" charset="0"/>
                  <a:ea typeface="楷体" panose="02010609060101010101" pitchFamily="49" charset="-122"/>
                </a:endParaRPr>
              </a:p>
            </p:txBody>
          </p:sp>
        </mc:Choice>
        <mc:Fallback>
          <p:sp>
            <p:nvSpPr>
              <p:cNvPr id="6" name="内容占位符 5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89865" y="1409177"/>
                <a:ext cx="11717383" cy="5532437"/>
              </a:xfrm>
              <a:blipFill rotWithShape="1">
                <a:blip r:embed="rId2"/>
                <a:stretch>
                  <a:fillRect t="-2" r="3" b="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直接箭头连接符 7"/>
          <p:cNvCxnSpPr/>
          <p:nvPr/>
        </p:nvCxnSpPr>
        <p:spPr>
          <a:xfrm>
            <a:off x="8216356" y="4941298"/>
            <a:ext cx="1749425" cy="962025"/>
          </a:xfrm>
          <a:prstGeom prst="straightConnector1">
            <a:avLst/>
          </a:prstGeom>
          <a:ln w="412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箭头连接符 8"/>
          <p:cNvCxnSpPr/>
          <p:nvPr/>
        </p:nvCxnSpPr>
        <p:spPr>
          <a:xfrm flipV="1">
            <a:off x="8250011" y="4043408"/>
            <a:ext cx="2152650" cy="897890"/>
          </a:xfrm>
          <a:prstGeom prst="straightConnector1">
            <a:avLst/>
          </a:prstGeom>
          <a:ln w="41275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组合 9"/>
          <p:cNvGrpSpPr/>
          <p:nvPr/>
        </p:nvGrpSpPr>
        <p:grpSpPr>
          <a:xfrm>
            <a:off x="9965781" y="3750038"/>
            <a:ext cx="857885" cy="2101215"/>
            <a:chOff x="16373" y="3231"/>
            <a:chExt cx="1351" cy="3309"/>
          </a:xfrm>
        </p:grpSpPr>
        <p:cxnSp>
          <p:nvCxnSpPr>
            <p:cNvPr id="12" name="直接箭头连接符 11"/>
            <p:cNvCxnSpPr/>
            <p:nvPr/>
          </p:nvCxnSpPr>
          <p:spPr>
            <a:xfrm flipV="1">
              <a:off x="16373" y="3708"/>
              <a:ext cx="717" cy="2832"/>
            </a:xfrm>
            <a:prstGeom prst="straightConnector1">
              <a:avLst/>
            </a:prstGeom>
            <a:ln w="41275">
              <a:solidFill>
                <a:srgbClr val="00B0F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文本框 12"/>
            <p:cNvSpPr txBox="1"/>
            <p:nvPr/>
          </p:nvSpPr>
          <p:spPr>
            <a:xfrm>
              <a:off x="17090" y="3231"/>
              <a:ext cx="634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3200" i="1">
                  <a:latin typeface="Times New Roman" panose="02020603050405020304" charset="0"/>
                  <a:cs typeface="Times New Roman" panose="02020603050405020304" charset="0"/>
                </a:rPr>
                <a:t>C</a:t>
              </a:r>
              <a:endParaRPr lang="en-US" altLang="zh-CN" sz="3200" i="1">
                <a:latin typeface="Times New Roman" panose="02020603050405020304" charset="0"/>
                <a:cs typeface="Times New Roman" panose="02020603050405020304" charset="0"/>
              </a:endParaRPr>
            </a:p>
          </p:txBody>
        </p:sp>
      </p:grpSp>
      <p:pic>
        <p:nvPicPr>
          <p:cNvPr id="14" name="图形 5" descr="海龟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813766" y="4481876"/>
            <a:ext cx="914400" cy="914400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9965781" y="5788705"/>
            <a:ext cx="40259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 i="1">
                <a:latin typeface="Times New Roman" panose="02020603050405020304" charset="0"/>
                <a:cs typeface="Times New Roman" panose="02020603050405020304" charset="0"/>
              </a:rPr>
              <a:t>B</a:t>
            </a:r>
            <a:endParaRPr lang="en-US" altLang="zh-CN" sz="3200" i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665936" y="4691108"/>
            <a:ext cx="40259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 i="1">
                <a:latin typeface="Times New Roman" panose="02020603050405020304" charset="0"/>
                <a:cs typeface="Times New Roman" panose="02020603050405020304" charset="0"/>
              </a:rPr>
              <a:t>A</a:t>
            </a:r>
            <a:endParaRPr lang="en-US" altLang="zh-CN" sz="3200" i="1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3" name="内容占位符 2"/>
              <p:cNvSpPr>
                <a:spLocks noGrp="1"/>
              </p:cNvSpPr>
              <p:nvPr>
                <p:ph idx="1"/>
              </p:nvPr>
            </p:nvSpPr>
            <p:spPr>
              <a:xfrm>
                <a:off x="0" y="912607"/>
                <a:ext cx="11717383" cy="5532437"/>
              </a:xfrm>
            </p:spPr>
            <p:txBody>
              <a:bodyPr/>
              <a:p>
                <a:endParaRPr lang="en-US" altLang="zh-CN" sz="3200" b="1"/>
              </a:p>
              <a:p>
                <a:pPr algn="l"/>
                <a:r>
                  <a:rPr lang="zh-CN" altLang="en-US" sz="3200" b="1">
                    <a:highlight>
                      <a:srgbClr val="FFFF00"/>
                    </a:highlight>
                    <a:latin typeface="华文仿宋" panose="02010600040101010101" pitchFamily="2" charset="-122"/>
                    <a:ea typeface="华文仿宋" panose="02010600040101010101" pitchFamily="2" charset="-122"/>
                  </a:rPr>
                  <a:t>问题</a:t>
                </a:r>
                <a:r>
                  <a:rPr lang="en-US" altLang="zh-CN" sz="3200" b="1">
                    <a:highlight>
                      <a:srgbClr val="FFFF00"/>
                    </a:highlight>
                    <a:latin typeface="华文仿宋" panose="02010600040101010101" pitchFamily="2" charset="-122"/>
                    <a:ea typeface="华文仿宋" panose="02010600040101010101" pitchFamily="2" charset="-122"/>
                  </a:rPr>
                  <a:t>2</a:t>
                </a:r>
                <a:r>
                  <a:rPr lang="en-US" altLang="zh-CN" sz="3200" b="1">
                    <a:highlight>
                      <a:srgbClr val="FFFF00"/>
                    </a:highlight>
                    <a:latin typeface="华文仿宋" panose="02010600040101010101" pitchFamily="2" charset="-122"/>
                    <a:ea typeface="华文仿宋" panose="02010600040101010101" pitchFamily="2" charset="-122"/>
                  </a:rPr>
                  <a:t> </a:t>
                </a:r>
                <a:endParaRPr lang="en-US" altLang="zh-CN" sz="3200" b="1">
                  <a:latin typeface="华文仿宋" panose="02010600040101010101" pitchFamily="2" charset="-122"/>
                  <a:ea typeface="华文仿宋" panose="02010600040101010101" pitchFamily="2" charset="-122"/>
                </a:endParaRPr>
              </a:p>
              <a:p>
                <a:r>
                  <a:rPr lang="zh-CN" altLang="en-US" sz="3200" b="1">
                    <a:latin typeface="华文仿宋" panose="02010600040101010101" pitchFamily="2" charset="-122"/>
                    <a:ea typeface="华文仿宋" panose="02010600040101010101" pitchFamily="2" charset="-122"/>
                  </a:rPr>
                  <a:t>如图，大树受到</a:t>
                </a:r>
                <a:r>
                  <a:rPr lang="en-US" altLang="zh-CN" sz="3200" b="1">
                    <a:latin typeface="华文仿宋" panose="02010600040101010101" pitchFamily="2" charset="-122"/>
                    <a:ea typeface="华文仿宋" panose="02010600040101010101" pitchFamily="2" charset="-122"/>
                  </a:rPr>
                  <a:t>F1</a:t>
                </a:r>
                <a:r>
                  <a:rPr lang="zh-CN" altLang="en-US" sz="3200" b="1">
                    <a:latin typeface="华文仿宋" panose="02010600040101010101" pitchFamily="2" charset="-122"/>
                    <a:ea typeface="华文仿宋" panose="02010600040101010101" pitchFamily="2" charset="-122"/>
                  </a:rPr>
                  <a:t>，</a:t>
                </a:r>
                <a:r>
                  <a:rPr lang="en-US" altLang="zh-CN" sz="3200" b="1">
                    <a:latin typeface="华文仿宋" panose="02010600040101010101" pitchFamily="2" charset="-122"/>
                    <a:ea typeface="华文仿宋" panose="02010600040101010101" pitchFamily="2" charset="-122"/>
                  </a:rPr>
                  <a:t>F2</a:t>
                </a:r>
                <a:r>
                  <a:rPr lang="zh-CN" altLang="en-US" sz="3200" b="1">
                    <a:latin typeface="华文仿宋" panose="02010600040101010101" pitchFamily="2" charset="-122"/>
                    <a:ea typeface="华文仿宋" panose="02010600040101010101" pitchFamily="2" charset="-122"/>
                  </a:rPr>
                  <a:t>作用，则大树所受合力怎么求？</a:t>
                </a:r>
                <a:endParaRPr lang="en-US" altLang="zh-CN" sz="3200" b="1">
                  <a:latin typeface="华文仿宋" panose="02010600040101010101" pitchFamily="2" charset="-122"/>
                  <a:ea typeface="华文仿宋" panose="02010600040101010101" pitchFamily="2" charset="-122"/>
                </a:endParaRPr>
              </a:p>
              <a:p>
                <a:endParaRPr lang="en-US" altLang="zh-CN" sz="3200" b="1">
                  <a:latin typeface="华文仿宋" panose="02010600040101010101" pitchFamily="2" charset="-122"/>
                  <a:ea typeface="华文仿宋" panose="02010600040101010101" pitchFamily="2" charset="-122"/>
                </a:endParaRPr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zh-CN" altLang="zh-CN" sz="3200" b="1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altLang="zh-CN" sz="3200" b="1">
                              <a:latin typeface="Cambria Math" panose="02040503050406030204" pitchFamily="18" charset="0"/>
                            </a:rPr>
                            <m:t>𝐀𝐁</m:t>
                          </m:r>
                        </m:e>
                      </m:acc>
                      <m:r>
                        <a:rPr lang="en-US" altLang="zh-CN" sz="3200" b="1">
                          <a:latin typeface="Cambria Math" panose="02040503050406030204" pitchFamily="18" charset="0"/>
                        </a:rPr>
                        <m:t>+</m:t>
                      </m:r>
                      <m:acc>
                        <m:accPr>
                          <m:chr m:val="⃗"/>
                          <m:ctrlPr>
                            <a:rPr lang="zh-CN" altLang="zh-CN" sz="3200" b="1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altLang="zh-CN" sz="3200" b="1" i="1">
                              <a:latin typeface="Cambria Math" panose="02040503050406030204" pitchFamily="18" charset="0"/>
                            </a:rPr>
                            <m:t>𝑨</m:t>
                          </m:r>
                          <m:r>
                            <a:rPr lang="en-US" altLang="zh-CN" sz="3200" b="1">
                              <a:latin typeface="Cambria Math" panose="02040503050406030204" pitchFamily="18" charset="0"/>
                            </a:rPr>
                            <m:t>𝐂</m:t>
                          </m:r>
                        </m:e>
                      </m:acc>
                      <m:r>
                        <a:rPr lang="en-US" altLang="zh-CN" sz="3200" b="1"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zh-CN" altLang="zh-CN" sz="3200" b="1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altLang="zh-CN" sz="3200" b="1" i="1" smtClean="0">
                              <a:latin typeface="Cambria Math" panose="02040503050406030204" pitchFamily="18" charset="0"/>
                            </a:rPr>
                            <m:t>𝑨</m:t>
                          </m:r>
                          <m:r>
                            <a:rPr lang="en-US" altLang="zh-CN" sz="3200" b="1" i="0" smtClean="0">
                              <a:latin typeface="Cambria Math" panose="02040503050406030204" pitchFamily="18" charset="0"/>
                            </a:rPr>
                            <m:t>𝐃</m:t>
                          </m:r>
                        </m:e>
                      </m:acc>
                    </m:oMath>
                  </m:oMathPara>
                </a14:m>
                <a:endParaRPr lang="zh-CN" altLang="en-US" sz="3200" b="1">
                  <a:latin typeface="Agency FB" panose="020B0503020202020204" pitchFamily="34" charset="0"/>
                  <a:ea typeface="楷体" panose="02010609060101010101" pitchFamily="49" charset="-122"/>
                </a:endParaRPr>
              </a:p>
            </p:txBody>
          </p:sp>
        </mc:Choice>
        <mc:Fallback>
          <p:sp>
            <p:nvSpPr>
              <p:cNvPr id="3" name="内容占位符 2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0" y="912607"/>
                <a:ext cx="11717383" cy="5532437"/>
              </a:xfrm>
              <a:blipFill rotWithShape="1">
                <a:blip r:embed="rId2"/>
                <a:stretch>
                  <a:fillRect t="-2" r="3" b="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直接箭头连接符 7"/>
          <p:cNvCxnSpPr/>
          <p:nvPr/>
        </p:nvCxnSpPr>
        <p:spPr>
          <a:xfrm>
            <a:off x="8233184" y="4429646"/>
            <a:ext cx="1257980" cy="774337"/>
          </a:xfrm>
          <a:prstGeom prst="straightConnector1">
            <a:avLst/>
          </a:prstGeom>
          <a:ln w="412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箭头连接符 8"/>
          <p:cNvCxnSpPr/>
          <p:nvPr/>
        </p:nvCxnSpPr>
        <p:spPr>
          <a:xfrm>
            <a:off x="8233184" y="4429865"/>
            <a:ext cx="210639" cy="1511513"/>
          </a:xfrm>
          <a:prstGeom prst="straightConnector1">
            <a:avLst/>
          </a:prstGeom>
          <a:ln w="41275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箭头连接符 11"/>
          <p:cNvCxnSpPr/>
          <p:nvPr/>
        </p:nvCxnSpPr>
        <p:spPr>
          <a:xfrm flipH="1">
            <a:off x="7198360" y="4429646"/>
            <a:ext cx="1034824" cy="734299"/>
          </a:xfrm>
          <a:prstGeom prst="straightConnector1">
            <a:avLst/>
          </a:prstGeom>
          <a:ln w="412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6783852" y="4883070"/>
            <a:ext cx="6885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i="1">
                <a:latin typeface="Times New Roman" panose="02020603050405020304" charset="0"/>
                <a:cs typeface="Times New Roman" panose="02020603050405020304" charset="0"/>
              </a:rPr>
              <a:t>C</a:t>
            </a:r>
            <a:endParaRPr lang="en-US" altLang="zh-CN" sz="2800" i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9478647" y="4947013"/>
            <a:ext cx="40259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i="1">
                <a:latin typeface="Times New Roman" panose="02020603050405020304" charset="0"/>
                <a:cs typeface="Times New Roman" panose="02020603050405020304" charset="0"/>
              </a:rPr>
              <a:t>B</a:t>
            </a:r>
            <a:endParaRPr lang="en-US" altLang="zh-CN" sz="2800" i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303396" y="3960648"/>
            <a:ext cx="40259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i="1">
                <a:latin typeface="Times New Roman" panose="02020603050405020304" charset="0"/>
                <a:cs typeface="Times New Roman" panose="02020603050405020304" charset="0"/>
              </a:rPr>
              <a:t>A</a:t>
            </a:r>
            <a:endParaRPr lang="en-US" altLang="zh-CN" sz="2800" i="1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11" name="图形 10" descr="落叶树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811090" y="3624811"/>
            <a:ext cx="914400" cy="914400"/>
          </a:xfrm>
          <a:prstGeom prst="rect">
            <a:avLst/>
          </a:prstGeom>
        </p:spPr>
      </p:pic>
      <p:cxnSp>
        <p:nvCxnSpPr>
          <p:cNvPr id="21" name="直接箭头连接符 20"/>
          <p:cNvCxnSpPr/>
          <p:nvPr/>
        </p:nvCxnSpPr>
        <p:spPr>
          <a:xfrm flipH="1">
            <a:off x="8324261" y="5177888"/>
            <a:ext cx="1034824" cy="734299"/>
          </a:xfrm>
          <a:prstGeom prst="straightConnector1">
            <a:avLst/>
          </a:prstGeom>
          <a:ln w="41275">
            <a:solidFill>
              <a:srgbClr val="00B0F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箭头连接符 21"/>
          <p:cNvCxnSpPr/>
          <p:nvPr/>
        </p:nvCxnSpPr>
        <p:spPr>
          <a:xfrm>
            <a:off x="7220654" y="5157868"/>
            <a:ext cx="1257980" cy="774337"/>
          </a:xfrm>
          <a:prstGeom prst="straightConnector1">
            <a:avLst/>
          </a:prstGeom>
          <a:ln w="41275">
            <a:solidFill>
              <a:srgbClr val="FF000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8233184" y="5859620"/>
            <a:ext cx="40259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i="1">
                <a:latin typeface="Times New Roman" panose="02020603050405020304" charset="0"/>
                <a:cs typeface="Times New Roman" panose="02020603050405020304" charset="0"/>
              </a:rPr>
              <a:t>D </a:t>
            </a:r>
            <a:endParaRPr lang="en-US" altLang="zh-CN" sz="2800" i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8325690" y="5851598"/>
            <a:ext cx="40259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i="1">
                <a:latin typeface="Times New Roman" panose="02020603050405020304" charset="0"/>
                <a:cs typeface="Times New Roman" panose="02020603050405020304" charset="0"/>
              </a:rPr>
              <a:t> </a:t>
            </a:r>
            <a:endParaRPr lang="en-US" altLang="zh-CN" sz="2800" i="1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文本框 7"/>
          <p:cNvSpPr txBox="1"/>
          <p:nvPr/>
        </p:nvSpPr>
        <p:spPr>
          <a:xfrm>
            <a:off x="543560" y="1204595"/>
            <a:ext cx="647636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新知探究</a:t>
            </a:r>
            <a:endParaRPr lang="zh-CN" altLang="en-US" sz="28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2" name="矩形: 圆角 5"/>
          <p:cNvSpPr/>
          <p:nvPr/>
        </p:nvSpPr>
        <p:spPr>
          <a:xfrm>
            <a:off x="2618105" y="1150892"/>
            <a:ext cx="9277350" cy="822417"/>
          </a:xfrm>
          <a:prstGeom prst="roundRect">
            <a:avLst/>
          </a:prstGeom>
          <a:solidFill>
            <a:schemeClr val="bg1"/>
          </a:solidFill>
          <a:ln w="12700" cap="flat">
            <a:solidFill>
              <a:srgbClr val="8FA37E"/>
            </a:solidFill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p>
            <a:pPr marL="0" marR="0" indent="0" algn="l" defTabSz="914400" rtl="0" fontAlgn="auto" latinLnBrk="1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微软雅黑" panose="020B0503020204020204" charset="-122"/>
                <a:sym typeface="微软雅黑" panose="020B0503020204020204" charset="-122"/>
              </a:rPr>
              <a:t>思考：根据以上两个问题，向量的加法该如何运算呢？</a:t>
            </a:r>
            <a:endParaRPr kumimoji="0" lang="zh-CN" altLang="en-US" sz="2800" b="1" i="0" u="none" strike="noStrike" cap="none" spc="0" normalizeH="0" baseline="0">
              <a:ln>
                <a:noFill/>
              </a:ln>
              <a:solidFill>
                <a:srgbClr val="FF0000"/>
              </a:solidFill>
              <a:effectLst/>
              <a:uFillTx/>
              <a:latin typeface="楷体" panose="02010609060101010101" pitchFamily="49" charset="-122"/>
              <a:ea typeface="楷体" panose="02010609060101010101" pitchFamily="49" charset="-122"/>
              <a:cs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9" name="内容占位符 8"/>
          <p:cNvSpPr>
            <a:spLocks noGrp="1"/>
          </p:cNvSpPr>
          <p:nvPr>
            <p:ph idx="1"/>
          </p:nvPr>
        </p:nvSpPr>
        <p:spPr>
          <a:xfrm>
            <a:off x="643888" y="1991481"/>
            <a:ext cx="10515600" cy="4866519"/>
          </a:xfrm>
        </p:spPr>
        <p:txBody>
          <a:bodyPr>
            <a:normAutofit/>
          </a:bodyPr>
          <a:p>
            <a:pPr algn="l"/>
            <a:r>
              <a:rPr lang="zh-CN" altLang="en-US" sz="2800" b="1">
                <a:latin typeface="仿宋" panose="02010609060101010101" pitchFamily="49" charset="-122"/>
                <a:ea typeface="仿宋" panose="02010609060101010101" pitchFamily="49" charset="-122"/>
              </a:rPr>
              <a:t>向量的加法：求两个</a:t>
            </a:r>
            <a:r>
              <a:rPr lang="zh-CN" altLang="en-US" sz="2800" b="1">
                <a:solidFill>
                  <a:srgbClr val="FFC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向量和</a:t>
            </a:r>
            <a:r>
              <a:rPr lang="zh-CN" altLang="en-US" sz="2800" b="1">
                <a:latin typeface="仿宋" panose="02010609060101010101" pitchFamily="49" charset="-122"/>
                <a:ea typeface="仿宋" panose="02010609060101010101" pitchFamily="49" charset="-122"/>
              </a:rPr>
              <a:t>的运算叫做向量的加法。</a:t>
            </a:r>
            <a:endParaRPr lang="en-US" altLang="zh-CN" sz="2800" b="1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l"/>
            <a:endParaRPr lang="en-US" altLang="zh-CN" sz="2800" b="1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l"/>
            <a:r>
              <a:rPr lang="zh-CN" altLang="en-US" sz="2800" b="1">
                <a:latin typeface="仿宋" panose="02010609060101010101" pitchFamily="49" charset="-122"/>
                <a:ea typeface="仿宋" panose="02010609060101010101" pitchFamily="49" charset="-122"/>
              </a:rPr>
              <a:t>三角形法则：</a:t>
            </a:r>
            <a:endParaRPr lang="en-US" altLang="zh-CN" sz="2800" b="1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l"/>
            <a:r>
              <a:rPr lang="zh-CN" altLang="en-US" sz="2800" b="1">
                <a:highlight>
                  <a:srgbClr val="FFFF00"/>
                </a:highlight>
                <a:latin typeface="仿宋" panose="02010609060101010101" pitchFamily="49" charset="-122"/>
                <a:ea typeface="仿宋" panose="02010609060101010101" pitchFamily="49" charset="-122"/>
              </a:rPr>
              <a:t>尾首顺次相接，首指向尾</a:t>
            </a:r>
            <a:endParaRPr lang="en-US" altLang="zh-CN" sz="2800" b="1">
              <a:highlight>
                <a:srgbClr val="FFFF00"/>
              </a:highlight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l"/>
            <a:endParaRPr lang="en-US" altLang="zh-CN" sz="2800" b="1">
              <a:highlight>
                <a:srgbClr val="FFFF00"/>
              </a:highlight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l"/>
            <a:r>
              <a:rPr lang="zh-CN" altLang="en-US" sz="2800" b="1">
                <a:latin typeface="仿宋" panose="02010609060101010101" pitchFamily="49" charset="-122"/>
                <a:ea typeface="仿宋" panose="02010609060101010101" pitchFamily="49" charset="-122"/>
              </a:rPr>
              <a:t>平行四边形法则：</a:t>
            </a:r>
            <a:endParaRPr lang="en-US" altLang="zh-CN" sz="2800" b="1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l"/>
            <a:r>
              <a:rPr lang="zh-CN" altLang="en-US" sz="2800" b="1">
                <a:highlight>
                  <a:srgbClr val="FFFF00"/>
                </a:highlight>
                <a:latin typeface="仿宋" panose="02010609060101010101" pitchFamily="49" charset="-122"/>
                <a:ea typeface="仿宋" panose="02010609060101010101" pitchFamily="49" charset="-122"/>
              </a:rPr>
              <a:t>起点相同，两边平行    </a:t>
            </a:r>
            <a:endParaRPr lang="en-US" altLang="zh-CN" sz="2800" b="1">
              <a:highlight>
                <a:srgbClr val="FFFF00"/>
              </a:highlight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l"/>
            <a:r>
              <a:rPr lang="zh-CN" altLang="en-US" sz="2800" b="1">
                <a:highlight>
                  <a:srgbClr val="FFFF00"/>
                </a:highlight>
                <a:latin typeface="仿宋" panose="02010609060101010101" pitchFamily="49" charset="-122"/>
                <a:ea typeface="仿宋" panose="02010609060101010101" pitchFamily="49" charset="-122"/>
              </a:rPr>
              <a:t>同一起点，对角为和</a:t>
            </a:r>
            <a:endParaRPr lang="en-US" altLang="zh-CN" sz="2800" b="1">
              <a:highlight>
                <a:srgbClr val="FFFF00"/>
              </a:highligh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5593562" y="2405213"/>
            <a:ext cx="3009900" cy="2482354"/>
            <a:chOff x="7516342" y="2237740"/>
            <a:chExt cx="3009900" cy="2482354"/>
          </a:xfrm>
        </p:grpSpPr>
        <p:grpSp>
          <p:nvGrpSpPr>
            <p:cNvPr id="10" name="组合 9"/>
            <p:cNvGrpSpPr/>
            <p:nvPr/>
          </p:nvGrpSpPr>
          <p:grpSpPr>
            <a:xfrm>
              <a:off x="7516342" y="2237740"/>
              <a:ext cx="3009900" cy="2153285"/>
              <a:chOff x="7516342" y="2237740"/>
              <a:chExt cx="3009900" cy="2153285"/>
            </a:xfrm>
          </p:grpSpPr>
          <p:cxnSp>
            <p:nvCxnSpPr>
              <p:cNvPr id="11" name="直接箭头连接符 10"/>
              <p:cNvCxnSpPr/>
              <p:nvPr/>
            </p:nvCxnSpPr>
            <p:spPr>
              <a:xfrm>
                <a:off x="7952587" y="3429000"/>
                <a:ext cx="1749425" cy="962025"/>
              </a:xfrm>
              <a:prstGeom prst="straightConnector1">
                <a:avLst/>
              </a:prstGeom>
              <a:ln w="41275">
                <a:solidFill>
                  <a:srgbClr val="FF0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箭头连接符 11"/>
              <p:cNvCxnSpPr/>
              <p:nvPr/>
            </p:nvCxnSpPr>
            <p:spPr>
              <a:xfrm flipV="1">
                <a:off x="7952587" y="2531110"/>
                <a:ext cx="2152650" cy="897890"/>
              </a:xfrm>
              <a:prstGeom prst="straightConnector1">
                <a:avLst/>
              </a:prstGeom>
              <a:ln w="41275">
                <a:solidFill>
                  <a:srgbClr val="7030A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3" name="组合 12"/>
              <p:cNvGrpSpPr/>
              <p:nvPr/>
            </p:nvGrpSpPr>
            <p:grpSpPr>
              <a:xfrm>
                <a:off x="9668357" y="2237740"/>
                <a:ext cx="857885" cy="2101215"/>
                <a:chOff x="16373" y="3231"/>
                <a:chExt cx="1351" cy="3309"/>
              </a:xfrm>
            </p:grpSpPr>
            <p:cxnSp>
              <p:nvCxnSpPr>
                <p:cNvPr id="14" name="直接箭头连接符 13"/>
                <p:cNvCxnSpPr/>
                <p:nvPr/>
              </p:nvCxnSpPr>
              <p:spPr>
                <a:xfrm flipV="1">
                  <a:off x="16373" y="3708"/>
                  <a:ext cx="717" cy="2832"/>
                </a:xfrm>
                <a:prstGeom prst="straightConnector1">
                  <a:avLst/>
                </a:prstGeom>
                <a:ln w="41275">
                  <a:solidFill>
                    <a:srgbClr val="C00000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6" name="文本框 15"/>
                <p:cNvSpPr txBox="1"/>
                <p:nvPr/>
              </p:nvSpPr>
              <p:spPr>
                <a:xfrm>
                  <a:off x="17090" y="3231"/>
                  <a:ext cx="634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p>
                  <a:r>
                    <a:rPr lang="en-US" altLang="zh-CN" sz="2800" i="1">
                      <a:latin typeface="Times New Roman" panose="02020603050405020304" charset="0"/>
                      <a:cs typeface="Times New Roman" panose="02020603050405020304" charset="0"/>
                    </a:rPr>
                    <a:t>C</a:t>
                  </a:r>
                  <a:endParaRPr lang="en-US" altLang="zh-CN" sz="2800" i="1">
                    <a:latin typeface="Times New Roman" panose="02020603050405020304" charset="0"/>
                    <a:cs typeface="Times New Roman" panose="02020603050405020304" charset="0"/>
                  </a:endParaRPr>
                </a:p>
              </p:txBody>
            </p:sp>
          </p:grpSp>
          <p:pic>
            <p:nvPicPr>
              <p:cNvPr id="17" name="图形 11" descr="海龟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516342" y="2969578"/>
                <a:ext cx="914400" cy="914400"/>
              </a:xfrm>
              <a:prstGeom prst="rect">
                <a:avLst/>
              </a:prstGeom>
            </p:spPr>
          </p:pic>
        </p:grpSp>
        <p:sp>
          <p:nvSpPr>
            <p:cNvPr id="18" name="文本框 17"/>
            <p:cNvSpPr txBox="1"/>
            <p:nvPr/>
          </p:nvSpPr>
          <p:spPr>
            <a:xfrm>
              <a:off x="9702012" y="4198124"/>
              <a:ext cx="402590" cy="5219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2800" i="1">
                  <a:latin typeface="Times New Roman" panose="02020603050405020304" charset="0"/>
                  <a:cs typeface="Times New Roman" panose="02020603050405020304" charset="0"/>
                </a:rPr>
                <a:t>B</a:t>
              </a:r>
              <a:endParaRPr lang="en-US" altLang="zh-CN" sz="2800" i="1">
                <a:latin typeface="Times New Roman" panose="02020603050405020304" charset="0"/>
                <a:cs typeface="Times New Roman" panose="02020603050405020304" charset="0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8402167" y="3100527"/>
              <a:ext cx="402590" cy="5219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2800" i="1">
                  <a:latin typeface="Times New Roman" panose="02020603050405020304" charset="0"/>
                  <a:cs typeface="Times New Roman" panose="02020603050405020304" charset="0"/>
                </a:rPr>
                <a:t>A</a:t>
              </a:r>
              <a:endParaRPr lang="en-US" altLang="zh-CN" sz="2800" i="1">
                <a:latin typeface="Times New Roman" panose="02020603050405020304" charset="0"/>
                <a:cs typeface="Times New Roman" panose="02020603050405020304" charset="0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4712889" y="3861197"/>
            <a:ext cx="3097385" cy="2479913"/>
            <a:chOff x="8247788" y="4359598"/>
            <a:chExt cx="3097385" cy="2479913"/>
          </a:xfrm>
        </p:grpSpPr>
        <p:grpSp>
          <p:nvGrpSpPr>
            <p:cNvPr id="47" name="组合 46"/>
            <p:cNvGrpSpPr/>
            <p:nvPr/>
          </p:nvGrpSpPr>
          <p:grpSpPr>
            <a:xfrm>
              <a:off x="8247788" y="4887567"/>
              <a:ext cx="3097385" cy="1951944"/>
              <a:chOff x="6876358" y="4421624"/>
              <a:chExt cx="3097385" cy="1951944"/>
            </a:xfrm>
          </p:grpSpPr>
          <p:grpSp>
            <p:nvGrpSpPr>
              <p:cNvPr id="45" name="组合 44"/>
              <p:cNvGrpSpPr/>
              <p:nvPr/>
            </p:nvGrpSpPr>
            <p:grpSpPr>
              <a:xfrm>
                <a:off x="6876358" y="4421624"/>
                <a:ext cx="3097385" cy="1951944"/>
                <a:chOff x="6876358" y="4421624"/>
                <a:chExt cx="3097385" cy="1951944"/>
              </a:xfrm>
            </p:grpSpPr>
            <p:cxnSp>
              <p:nvCxnSpPr>
                <p:cNvPr id="38" name="直接箭头连接符 37"/>
                <p:cNvCxnSpPr/>
                <p:nvPr/>
              </p:nvCxnSpPr>
              <p:spPr>
                <a:xfrm>
                  <a:off x="8325690" y="4421624"/>
                  <a:ext cx="1257980" cy="774337"/>
                </a:xfrm>
                <a:prstGeom prst="straightConnector1">
                  <a:avLst/>
                </a:prstGeom>
                <a:ln w="41275">
                  <a:solidFill>
                    <a:srgbClr val="FF0000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" name="直接箭头连接符 38"/>
                <p:cNvCxnSpPr/>
                <p:nvPr/>
              </p:nvCxnSpPr>
              <p:spPr>
                <a:xfrm>
                  <a:off x="8325690" y="4421843"/>
                  <a:ext cx="210639" cy="1511513"/>
                </a:xfrm>
                <a:prstGeom prst="straightConnector1">
                  <a:avLst/>
                </a:prstGeom>
                <a:ln w="41275">
                  <a:solidFill>
                    <a:srgbClr val="7030A0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" name="直接箭头连接符 39"/>
                <p:cNvCxnSpPr/>
                <p:nvPr/>
              </p:nvCxnSpPr>
              <p:spPr>
                <a:xfrm flipH="1">
                  <a:off x="7290866" y="4421624"/>
                  <a:ext cx="1034824" cy="734299"/>
                </a:xfrm>
                <a:prstGeom prst="straightConnector1">
                  <a:avLst/>
                </a:prstGeom>
                <a:ln w="41275">
                  <a:solidFill>
                    <a:srgbClr val="00B0F0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41" name="文本框 40"/>
                <p:cNvSpPr txBox="1"/>
                <p:nvPr/>
              </p:nvSpPr>
              <p:spPr>
                <a:xfrm>
                  <a:off x="6876358" y="4875048"/>
                  <a:ext cx="688591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p>
                  <a:r>
                    <a:rPr lang="en-US" altLang="zh-CN" sz="2800" i="1">
                      <a:latin typeface="Times New Roman" panose="02020603050405020304" charset="0"/>
                      <a:cs typeface="Times New Roman" panose="02020603050405020304" charset="0"/>
                    </a:rPr>
                    <a:t>C</a:t>
                  </a:r>
                  <a:endParaRPr lang="en-US" altLang="zh-CN" sz="2800" i="1">
                    <a:latin typeface="Times New Roman" panose="02020603050405020304" charset="0"/>
                    <a:cs typeface="Times New Roman" panose="02020603050405020304" charset="0"/>
                  </a:endParaRPr>
                </a:p>
              </p:txBody>
            </p:sp>
            <p:sp>
              <p:nvSpPr>
                <p:cNvPr id="42" name="文本框 41"/>
                <p:cNvSpPr txBox="1"/>
                <p:nvPr/>
              </p:nvSpPr>
              <p:spPr>
                <a:xfrm>
                  <a:off x="9571153" y="4938991"/>
                  <a:ext cx="402590" cy="52197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p>
                  <a:r>
                    <a:rPr lang="en-US" altLang="zh-CN" sz="2800" i="1">
                      <a:latin typeface="Times New Roman" panose="02020603050405020304" charset="0"/>
                      <a:cs typeface="Times New Roman" panose="02020603050405020304" charset="0"/>
                    </a:rPr>
                    <a:t>B</a:t>
                  </a:r>
                  <a:endParaRPr lang="en-US" altLang="zh-CN" sz="2800" i="1">
                    <a:latin typeface="Times New Roman" panose="02020603050405020304" charset="0"/>
                    <a:cs typeface="Times New Roman" panose="02020603050405020304" charset="0"/>
                  </a:endParaRPr>
                </a:p>
              </p:txBody>
            </p:sp>
            <p:cxnSp>
              <p:nvCxnSpPr>
                <p:cNvPr id="43" name="直接箭头连接符 42"/>
                <p:cNvCxnSpPr/>
                <p:nvPr/>
              </p:nvCxnSpPr>
              <p:spPr>
                <a:xfrm flipH="1">
                  <a:off x="8416767" y="5169866"/>
                  <a:ext cx="1034824" cy="734299"/>
                </a:xfrm>
                <a:prstGeom prst="straightConnector1">
                  <a:avLst/>
                </a:prstGeom>
                <a:ln w="41275">
                  <a:solidFill>
                    <a:srgbClr val="00B0F0"/>
                  </a:solidFill>
                  <a:prstDash val="sysDot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44" name="文本框 43"/>
                <p:cNvSpPr txBox="1"/>
                <p:nvPr/>
              </p:nvSpPr>
              <p:spPr>
                <a:xfrm>
                  <a:off x="8325690" y="5851598"/>
                  <a:ext cx="402590" cy="52197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p>
                  <a:r>
                    <a:rPr lang="en-US" altLang="zh-CN" sz="2800" i="1">
                      <a:latin typeface="Times New Roman" panose="02020603050405020304" charset="0"/>
                      <a:cs typeface="Times New Roman" panose="02020603050405020304" charset="0"/>
                    </a:rPr>
                    <a:t>D </a:t>
                  </a:r>
                  <a:endParaRPr lang="en-US" altLang="zh-CN" sz="2800" i="1">
                    <a:latin typeface="Times New Roman" panose="02020603050405020304" charset="0"/>
                    <a:cs typeface="Times New Roman" panose="02020603050405020304" charset="0"/>
                  </a:endParaRPr>
                </a:p>
              </p:txBody>
            </p:sp>
          </p:grpSp>
          <p:cxnSp>
            <p:nvCxnSpPr>
              <p:cNvPr id="46" name="直接箭头连接符 45"/>
              <p:cNvCxnSpPr/>
              <p:nvPr/>
            </p:nvCxnSpPr>
            <p:spPr>
              <a:xfrm>
                <a:off x="7220654" y="5157868"/>
                <a:ext cx="1257980" cy="774337"/>
              </a:xfrm>
              <a:prstGeom prst="straightConnector1">
                <a:avLst/>
              </a:prstGeom>
              <a:ln w="41275">
                <a:solidFill>
                  <a:srgbClr val="FF0000"/>
                </a:solidFill>
                <a:prstDash val="sysDot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8" name="文本框 47"/>
            <p:cNvSpPr txBox="1"/>
            <p:nvPr/>
          </p:nvSpPr>
          <p:spPr>
            <a:xfrm>
              <a:off x="9495825" y="4359598"/>
              <a:ext cx="40259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2800" i="1">
                  <a:latin typeface="Times New Roman" panose="02020603050405020304" charset="0"/>
                  <a:cs typeface="Times New Roman" panose="02020603050405020304" charset="0"/>
                </a:rPr>
                <a:t>A</a:t>
              </a:r>
              <a:endParaRPr lang="en-US" altLang="zh-CN" sz="2800" i="1">
                <a:latin typeface="Times New Roman" panose="02020603050405020304" charset="0"/>
                <a:cs typeface="Times New Roman" panose="02020603050405020304" charset="0"/>
              </a:endParaRPr>
            </a:p>
          </p:txBody>
        </p:sp>
      </p:grpSp>
      <p:sp>
        <p:nvSpPr>
          <p:cNvPr id="50" name="思想气泡: 云 49"/>
          <p:cNvSpPr/>
          <p:nvPr/>
        </p:nvSpPr>
        <p:spPr>
          <a:xfrm>
            <a:off x="8956675" y="3204210"/>
            <a:ext cx="2994660" cy="1971040"/>
          </a:xfrm>
          <a:prstGeom prst="cloudCallout">
            <a:avLst>
              <a:gd name="adj1" fmla="val -61875"/>
              <a:gd name="adj2" fmla="val 29598"/>
            </a:avLst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400" b="1"/>
              <a:t>思考：运算时用哪一种法则比较简单呢？</a:t>
            </a:r>
            <a:endParaRPr lang="zh-CN" altLang="en-US" sz="2400" b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50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3" name="内容占位符 2"/>
              <p:cNvSpPr>
                <a:spLocks noGrp="1"/>
              </p:cNvSpPr>
              <p:nvPr>
                <p:ph idx="1"/>
              </p:nvPr>
            </p:nvSpPr>
            <p:spPr>
              <a:xfrm>
                <a:off x="618120" y="1759620"/>
                <a:ext cx="10515600" cy="4866519"/>
              </a:xfrm>
            </p:spPr>
            <p:txBody>
              <a:bodyPr>
                <a:normAutofit lnSpcReduction="20000"/>
              </a:bodyPr>
              <a:p>
                <a:pPr algn="l"/>
                <a:r>
                  <a:rPr lang="en-US" altLang="zh-CN" sz="2800">
                    <a:latin typeface="仿宋" panose="02010609060101010101" pitchFamily="49" charset="-122"/>
                    <a:ea typeface="仿宋" panose="02010609060101010101" pitchFamily="49" charset="-122"/>
                  </a:rPr>
                  <a:t>【1】</a:t>
                </a:r>
                <a:r>
                  <a:rPr lang="zh-CN" altLang="en-US" sz="2800" b="1">
                    <a:latin typeface="仿宋" panose="02010609060101010101" pitchFamily="49" charset="-122"/>
                    <a:ea typeface="仿宋" panose="02010609060101010101" pitchFamily="49" charset="-122"/>
                  </a:rPr>
                  <a:t>两个法则的使用条件不同：</a:t>
                </a:r>
                <a:endParaRPr lang="zh-CN" altLang="en-US" sz="2800" b="1"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  <a:p>
                <a:pPr algn="l"/>
                <a:r>
                  <a:rPr lang="zh-CN" altLang="en-US" sz="2800">
                    <a:latin typeface="楷体" panose="02010609060101010101" pitchFamily="49" charset="-122"/>
                    <a:ea typeface="楷体" panose="02010609060101010101" pitchFamily="49" charset="-122"/>
                  </a:rPr>
                  <a:t>三角形法则适用于任意两个非零向量求和</a:t>
                </a:r>
                <a:r>
                  <a:rPr lang="zh-CN" altLang="en-US" sz="2800" b="1">
                    <a:latin typeface="楷体" panose="02010609060101010101" pitchFamily="49" charset="-122"/>
                    <a:ea typeface="楷体" panose="02010609060101010101" pitchFamily="49" charset="-122"/>
                  </a:rPr>
                  <a:t>；</a:t>
                </a:r>
                <a:endParaRPr lang="zh-CN" altLang="en-US" sz="2800" b="1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pPr algn="l"/>
                <a:r>
                  <a:rPr lang="zh-CN" altLang="en-US" sz="2800">
                    <a:latin typeface="楷体" panose="02010609060101010101" pitchFamily="49" charset="-122"/>
                    <a:ea typeface="楷体" panose="02010609060101010101" pitchFamily="49" charset="-122"/>
                  </a:rPr>
                  <a:t>平行四边形法则只适用于两个不共线的相量求和；</a:t>
                </a:r>
                <a:endParaRPr lang="zh-CN" altLang="en-US" sz="280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pPr algn="l">
                  <a:lnSpc>
                    <a:spcPct val="20000"/>
                  </a:lnSpc>
                </a:pPr>
                <a:endParaRPr lang="en-US" altLang="zh-CN" sz="2800">
                  <a:highlight>
                    <a:srgbClr val="FFFF00"/>
                  </a:highlight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  <a:p>
                <a:pPr algn="l"/>
                <a:r>
                  <a:rPr lang="en-US" altLang="zh-CN" sz="2800" b="1">
                    <a:latin typeface="仿宋" panose="02010609060101010101" pitchFamily="49" charset="-122"/>
                    <a:ea typeface="仿宋" panose="02010609060101010101" pitchFamily="49" charset="-122"/>
                  </a:rPr>
                  <a:t>【2】</a:t>
                </a:r>
                <a:r>
                  <a:rPr lang="zh-CN" altLang="en-US" sz="2800" b="1">
                    <a:latin typeface="仿宋" panose="02010609060101010101" pitchFamily="49" charset="-122"/>
                    <a:ea typeface="仿宋" panose="02010609060101010101" pitchFamily="49" charset="-122"/>
                  </a:rPr>
                  <a:t>当两个向量不共线时，两个法则是一致的</a:t>
                </a:r>
                <a:r>
                  <a:rPr lang="en-US" altLang="zh-CN" sz="2800" b="1">
                    <a:latin typeface="仿宋" panose="02010609060101010101" pitchFamily="49" charset="-122"/>
                    <a:ea typeface="仿宋" panose="02010609060101010101" pitchFamily="49" charset="-122"/>
                  </a:rPr>
                  <a:t>.</a:t>
                </a:r>
                <a:endParaRPr lang="en-US" altLang="zh-CN" sz="2800" b="1"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  <a:p>
                <a:pPr algn="l">
                  <a:lnSpc>
                    <a:spcPct val="120000"/>
                  </a:lnSpc>
                </a:pPr>
                <a:r>
                  <a:rPr lang="zh-CN" altLang="en-US" sz="2800">
                    <a:latin typeface="楷体" panose="02010609060101010101" pitchFamily="49" charset="-122"/>
                    <a:ea typeface="楷体" panose="02010609060101010101" pitchFamily="49" charset="-122"/>
                  </a:rPr>
                  <a:t>如图所示，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altLang="zh-CN" sz="2800">
                            <a:latin typeface="Cambria Math" panose="02040503050406030204" pitchFamily="18" charset="0"/>
                          </a:rPr>
                          <m:t>OC</m:t>
                        </m:r>
                      </m:e>
                    </m:acc>
                  </m:oMath>
                </a14:m>
                <a:r>
                  <a:rPr lang="en-US" altLang="zh-CN" sz="2800">
                    <a:latin typeface="楷体" panose="02010609060101010101" pitchFamily="49" charset="-122"/>
                    <a:ea typeface="楷体" panose="02010609060101010101" pitchFamily="49" charset="-122"/>
                  </a:rPr>
                  <a:t>=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altLang="zh-CN" sz="2800">
                            <a:latin typeface="Cambria Math" panose="02040503050406030204" pitchFamily="18" charset="0"/>
                          </a:rPr>
                          <m:t>OA</m:t>
                        </m:r>
                      </m:e>
                    </m:acc>
                  </m:oMath>
                </a14:m>
                <a:r>
                  <a:rPr lang="en-US" altLang="zh-CN" sz="2800">
                    <a:latin typeface="楷体" panose="02010609060101010101" pitchFamily="49" charset="-122"/>
                    <a:ea typeface="楷体" panose="02010609060101010101" pitchFamily="49" charset="-122"/>
                  </a:rPr>
                  <a:t>+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altLang="zh-CN" sz="2800">
                            <a:latin typeface="Cambria Math" panose="02040503050406030204" pitchFamily="18" charset="0"/>
                          </a:rPr>
                          <m:t>O</m:t>
                        </m:r>
                        <m:r>
                          <m:rPr>
                            <m:sty m:val="p"/>
                          </m:rPr>
                          <a:rPr lang="en-US" altLang="zh-CN" sz="2800">
                            <a:latin typeface="Cambria Math" panose="02040503050406030204" pitchFamily="18" charset="0"/>
                          </a:rPr>
                          <m:t>B</m:t>
                        </m:r>
                      </m:e>
                    </m:acc>
                  </m:oMath>
                </a14:m>
                <a:r>
                  <a:rPr lang="en-US" altLang="zh-CN" sz="2800">
                    <a:latin typeface="楷体" panose="02010609060101010101" pitchFamily="49" charset="-122"/>
                    <a:ea typeface="楷体" panose="02010609060101010101" pitchFamily="49" charset="-122"/>
                  </a:rPr>
                  <a:t>(</a:t>
                </a:r>
                <a:r>
                  <a:rPr lang="zh-CN" altLang="en-US" sz="2800">
                    <a:latin typeface="楷体" panose="02010609060101010101" pitchFamily="49" charset="-122"/>
                    <a:ea typeface="楷体" panose="02010609060101010101" pitchFamily="49" charset="-122"/>
                  </a:rPr>
                  <a:t>平行四边形法则</a:t>
                </a:r>
                <a:r>
                  <a:rPr lang="en-US" altLang="zh-CN" sz="2800">
                    <a:latin typeface="楷体" panose="02010609060101010101" pitchFamily="49" charset="-122"/>
                    <a:ea typeface="楷体" panose="02010609060101010101" pitchFamily="49" charset="-122"/>
                  </a:rPr>
                  <a:t>)</a:t>
                </a:r>
                <a:r>
                  <a:rPr lang="zh-CN" altLang="en-US" sz="2800">
                    <a:latin typeface="楷体" panose="02010609060101010101" pitchFamily="49" charset="-122"/>
                    <a:ea typeface="楷体" panose="02010609060101010101" pitchFamily="49" charset="-122"/>
                  </a:rPr>
                  <a:t>，</a:t>
                </a:r>
                <a:endParaRPr lang="zh-CN" altLang="en-US" sz="280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pPr algn="l">
                  <a:lnSpc>
                    <a:spcPct val="110000"/>
                  </a:lnSpc>
                </a:pPr>
                <a:r>
                  <a:rPr lang="zh-CN" altLang="en-US" sz="2800">
                    <a:latin typeface="楷体" panose="02010609060101010101" pitchFamily="49" charset="-122"/>
                    <a:ea typeface="楷体" panose="02010609060101010101" pitchFamily="49" charset="-122"/>
                  </a:rPr>
                  <a:t>又因为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altLang="zh-CN" sz="2800">
                            <a:latin typeface="Cambria Math" panose="02040503050406030204" pitchFamily="18" charset="0"/>
                          </a:rPr>
                          <m:t>AC</m:t>
                        </m:r>
                      </m:e>
                    </m:acc>
                  </m:oMath>
                </a14:m>
                <a:r>
                  <a:rPr lang="en-US" altLang="zh-CN" sz="2800">
                    <a:latin typeface="楷体" panose="02010609060101010101" pitchFamily="49" charset="-122"/>
                    <a:ea typeface="楷体" panose="02010609060101010101" pitchFamily="49" charset="-122"/>
                  </a:rPr>
                  <a:t>=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altLang="zh-CN" sz="2800">
                            <a:latin typeface="Cambria Math" panose="02040503050406030204" pitchFamily="18" charset="0"/>
                          </a:rPr>
                          <m:t>OB</m:t>
                        </m:r>
                      </m:e>
                    </m:acc>
                  </m:oMath>
                </a14:m>
                <a:r>
                  <a:rPr lang="zh-CN" altLang="en-US" sz="2800">
                    <a:latin typeface="楷体" panose="02010609060101010101" pitchFamily="49" charset="-122"/>
                    <a:ea typeface="楷体" panose="02010609060101010101" pitchFamily="49" charset="-122"/>
                  </a:rPr>
                  <a:t>，所以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altLang="zh-CN" sz="2800">
                            <a:latin typeface="Cambria Math" panose="02040503050406030204" pitchFamily="18" charset="0"/>
                          </a:rPr>
                          <m:t>OC</m:t>
                        </m:r>
                      </m:e>
                    </m:acc>
                  </m:oMath>
                </a14:m>
                <a:br>
                  <a:rPr lang="en-US" altLang="zh-CN" sz="2800">
                    <a:latin typeface="Cambria Math" panose="02040503050406030204" pitchFamily="18" charset="0"/>
                  </a:rPr>
                </a:b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altLang="zh-CN" sz="2800">
                            <a:latin typeface="Cambria Math" panose="02040503050406030204" pitchFamily="18" charset="0"/>
                          </a:rPr>
                          <m:t>OA</m:t>
                        </m:r>
                      </m:e>
                    </m:acc>
                  </m:oMath>
                </a14:m>
                <a:r>
                  <a:rPr lang="en-US" altLang="zh-CN" sz="2800">
                    <a:latin typeface="楷体" panose="02010609060101010101" pitchFamily="49" charset="-122"/>
                    <a:ea typeface="楷体" panose="02010609060101010101" pitchFamily="49" charset="-122"/>
                    <a:sym typeface="+mn-ea"/>
                  </a:rPr>
                  <a:t>+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sz="2800" i="1">
                            <a:latin typeface="Cambria Math" panose="02040503050406030204" pitchFamily="18" charset="0"/>
                          </a:rPr>
                          <m:t>𝐴𝐶</m:t>
                        </m:r>
                      </m:e>
                    </m:acc>
                  </m:oMath>
                </a14:m>
                <a:r>
                  <a:rPr lang="en-US" altLang="zh-CN" sz="2800">
                    <a:latin typeface="楷体" panose="02010609060101010101" pitchFamily="49" charset="-122"/>
                    <a:ea typeface="楷体" panose="02010609060101010101" pitchFamily="49" charset="-122"/>
                  </a:rPr>
                  <a:t>(</a:t>
                </a:r>
                <a:r>
                  <a:rPr lang="zh-CN" altLang="en-US" sz="2800">
                    <a:latin typeface="楷体" panose="02010609060101010101" pitchFamily="49" charset="-122"/>
                    <a:ea typeface="楷体" panose="02010609060101010101" pitchFamily="49" charset="-122"/>
                  </a:rPr>
                  <a:t>三角形法则</a:t>
                </a:r>
                <a:r>
                  <a:rPr lang="en-US" altLang="zh-CN" sz="2800">
                    <a:latin typeface="楷体" panose="02010609060101010101" pitchFamily="49" charset="-122"/>
                    <a:ea typeface="楷体" panose="02010609060101010101" pitchFamily="49" charset="-122"/>
                  </a:rPr>
                  <a:t>)</a:t>
                </a:r>
                <a:endParaRPr lang="en-US" altLang="zh-CN" sz="280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pPr algn="l">
                  <a:lnSpc>
                    <a:spcPct val="40000"/>
                  </a:lnSpc>
                </a:pPr>
                <a:endParaRPr lang="en-US" altLang="zh-CN" sz="2800"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  <a:p>
                <a:pPr algn="l"/>
                <a:r>
                  <a:rPr lang="en-US" altLang="zh-CN" sz="2800">
                    <a:latin typeface="仿宋" panose="02010609060101010101" pitchFamily="49" charset="-122"/>
                    <a:ea typeface="仿宋" panose="02010609060101010101" pitchFamily="49" charset="-122"/>
                  </a:rPr>
                  <a:t>【3】</a:t>
                </a:r>
                <a:r>
                  <a:rPr lang="zh-CN" altLang="en-US" sz="2800">
                    <a:latin typeface="楷体" panose="02010609060101010101" pitchFamily="49" charset="-122"/>
                    <a:ea typeface="楷体" panose="02010609060101010101" pitchFamily="49" charset="-122"/>
                  </a:rPr>
                  <a:t>三角形法则中强调“</a:t>
                </a:r>
                <a:r>
                  <a:rPr lang="zh-CN" altLang="en-US" sz="2800">
                    <a:highlight>
                      <a:srgbClr val="FFFF00"/>
                    </a:highlight>
                    <a:latin typeface="楷体" panose="02010609060101010101" pitchFamily="49" charset="-122"/>
                    <a:ea typeface="楷体" panose="02010609060101010101" pitchFamily="49" charset="-122"/>
                  </a:rPr>
                  <a:t>首尾相连</a:t>
                </a:r>
                <a:r>
                  <a:rPr lang="zh-CN" altLang="en-US" sz="2800">
                    <a:latin typeface="楷体" panose="02010609060101010101" pitchFamily="49" charset="-122"/>
                    <a:ea typeface="楷体" panose="02010609060101010101" pitchFamily="49" charset="-122"/>
                  </a:rPr>
                  <a:t>”；</a:t>
                </a:r>
                <a:endParaRPr lang="zh-CN" altLang="en-US" sz="280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pPr algn="l"/>
                <a:r>
                  <a:rPr lang="zh-CN" altLang="en-US" sz="2800">
                    <a:latin typeface="楷体" panose="02010609060101010101" pitchFamily="49" charset="-122"/>
                    <a:ea typeface="楷体" panose="02010609060101010101" pitchFamily="49" charset="-122"/>
                  </a:rPr>
                  <a:t>    平行四边形法则中强调的是“共起点，</a:t>
                </a:r>
                <a:r>
                  <a:rPr lang="zh-CN" altLang="en-US" sz="2800">
                    <a:highlight>
                      <a:srgbClr val="FFFF00"/>
                    </a:highlight>
                    <a:latin typeface="楷体" panose="02010609060101010101" pitchFamily="49" charset="-122"/>
                    <a:ea typeface="楷体" panose="02010609060101010101" pitchFamily="49" charset="-122"/>
                  </a:rPr>
                  <a:t>不共线</a:t>
                </a:r>
                <a:r>
                  <a:rPr lang="zh-CN" altLang="en-US" sz="2800">
                    <a:latin typeface="楷体" panose="02010609060101010101" pitchFamily="49" charset="-122"/>
                    <a:ea typeface="楷体" panose="02010609060101010101" pitchFamily="49" charset="-122"/>
                  </a:rPr>
                  <a:t>”</a:t>
                </a:r>
                <a:r>
                  <a:rPr lang="en-US" altLang="zh-CN" sz="2800">
                    <a:latin typeface="仿宋" panose="02010609060101010101" pitchFamily="49" charset="-122"/>
                    <a:ea typeface="仿宋" panose="02010609060101010101" pitchFamily="49" charset="-122"/>
                  </a:rPr>
                  <a:t>.</a:t>
                </a:r>
                <a:endParaRPr lang="en-US" altLang="zh-CN" sz="2800"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  <a:p>
                <a:pPr algn="l"/>
                <a:endParaRPr lang="en-US" altLang="zh-CN" sz="2800"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</p:txBody>
          </p:sp>
        </mc:Choice>
        <mc:Fallback>
          <p:sp>
            <p:nvSpPr>
              <p:cNvPr id="3" name="内容占位符 2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18120" y="1759620"/>
                <a:ext cx="10515600" cy="4866519"/>
              </a:xfrm>
              <a:blipFill rotWithShape="1">
                <a:blip r:embed="rId2"/>
                <a:stretch>
                  <a:fillRect l="-3" t="-653" r="3" b="1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矩形: 圆角 5"/>
          <p:cNvSpPr/>
          <p:nvPr/>
        </p:nvSpPr>
        <p:spPr>
          <a:xfrm>
            <a:off x="857001" y="944638"/>
            <a:ext cx="7649747" cy="814633"/>
          </a:xfrm>
          <a:prstGeom prst="roundRect">
            <a:avLst/>
          </a:prstGeom>
          <a:solidFill>
            <a:schemeClr val="bg1"/>
          </a:solidFill>
          <a:ln w="12700" cap="flat">
            <a:solidFill>
              <a:srgbClr val="8FA37E"/>
            </a:solidFill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p>
            <a:pPr algn="l" latinLnBrk="1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微软雅黑" panose="020B0503020204020204" charset="-122"/>
                <a:sym typeface="微软雅黑" panose="020B0503020204020204" charset="-122"/>
              </a:rPr>
              <a:t>思考：运算时用哪一种法则比较简单呢？</a:t>
            </a:r>
            <a:endParaRPr lang="zh-CN" altLang="en-US" sz="28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cs typeface="微软雅黑" panose="020B0503020204020204" charset="-122"/>
              <a:sym typeface="微软雅黑" panose="020B0503020204020204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8616462" y="3962693"/>
            <a:ext cx="3400072" cy="1778000"/>
            <a:chOff x="12611" y="6113"/>
            <a:chExt cx="6039" cy="2800"/>
          </a:xfrm>
        </p:grpSpPr>
        <p:grpSp>
          <p:nvGrpSpPr>
            <p:cNvPr id="29" name="组合 28"/>
            <p:cNvGrpSpPr/>
            <p:nvPr/>
          </p:nvGrpSpPr>
          <p:grpSpPr>
            <a:xfrm>
              <a:off x="12611" y="6113"/>
              <a:ext cx="5466" cy="2800"/>
              <a:chOff x="12510" y="5425"/>
              <a:chExt cx="5466" cy="2800"/>
            </a:xfrm>
          </p:grpSpPr>
          <p:cxnSp>
            <p:nvCxnSpPr>
              <p:cNvPr id="32" name="直接箭头连接符 31"/>
              <p:cNvCxnSpPr/>
              <p:nvPr/>
            </p:nvCxnSpPr>
            <p:spPr>
              <a:xfrm flipV="1">
                <a:off x="13144" y="5922"/>
                <a:ext cx="2119" cy="1635"/>
              </a:xfrm>
              <a:prstGeom prst="straightConnector1">
                <a:avLst/>
              </a:prstGeom>
              <a:ln w="41275">
                <a:solidFill>
                  <a:srgbClr val="FF0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直接箭头连接符 32"/>
              <p:cNvCxnSpPr/>
              <p:nvPr/>
            </p:nvCxnSpPr>
            <p:spPr>
              <a:xfrm flipV="1">
                <a:off x="13144" y="7558"/>
                <a:ext cx="2842" cy="0"/>
              </a:xfrm>
              <a:prstGeom prst="straightConnector1">
                <a:avLst/>
              </a:prstGeom>
              <a:ln w="41275">
                <a:solidFill>
                  <a:srgbClr val="00B05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4" name="文本框 33"/>
              <p:cNvSpPr txBox="1"/>
              <p:nvPr/>
            </p:nvSpPr>
            <p:spPr>
              <a:xfrm>
                <a:off x="12510" y="7192"/>
                <a:ext cx="634" cy="8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pPr algn="l"/>
                <a:r>
                  <a:rPr lang="en-US" altLang="zh-CN" sz="2800" i="1">
                    <a:latin typeface="Times New Roman" panose="02020603050405020304" charset="0"/>
                    <a:cs typeface="Times New Roman" panose="02020603050405020304" charset="0"/>
                  </a:rPr>
                  <a:t>O</a:t>
                </a:r>
                <a:endParaRPr lang="en-US" altLang="zh-CN" sz="2800" i="1">
                  <a:latin typeface="Times New Roman" panose="02020603050405020304" charset="0"/>
                  <a:cs typeface="Times New Roman" panose="02020603050405020304" charset="0"/>
                </a:endParaRPr>
              </a:p>
            </p:txBody>
          </p:sp>
          <p:sp>
            <p:nvSpPr>
              <p:cNvPr id="35" name="文本框 34"/>
              <p:cNvSpPr txBox="1"/>
              <p:nvPr/>
            </p:nvSpPr>
            <p:spPr>
              <a:xfrm>
                <a:off x="15594" y="7403"/>
                <a:ext cx="634" cy="8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pPr algn="l"/>
                <a:r>
                  <a:rPr lang="en-US" altLang="zh-CN" sz="2800" i="1">
                    <a:latin typeface="Times New Roman" panose="02020603050405020304" charset="0"/>
                    <a:cs typeface="Times New Roman" panose="02020603050405020304" charset="0"/>
                  </a:rPr>
                  <a:t>A</a:t>
                </a:r>
                <a:endParaRPr lang="en-US" altLang="zh-CN" sz="2800" i="1">
                  <a:latin typeface="Times New Roman" panose="02020603050405020304" charset="0"/>
                  <a:cs typeface="Times New Roman" panose="02020603050405020304" charset="0"/>
                </a:endParaRPr>
              </a:p>
            </p:txBody>
          </p:sp>
          <p:sp>
            <p:nvSpPr>
              <p:cNvPr id="36" name="文本框 35"/>
              <p:cNvSpPr txBox="1"/>
              <p:nvPr/>
            </p:nvSpPr>
            <p:spPr>
              <a:xfrm>
                <a:off x="14606" y="5425"/>
                <a:ext cx="634" cy="8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pPr algn="l"/>
                <a:r>
                  <a:rPr lang="en-US" altLang="zh-CN" sz="2800" i="1">
                    <a:latin typeface="Times New Roman" panose="02020603050405020304" charset="0"/>
                    <a:cs typeface="Times New Roman" panose="02020603050405020304" charset="0"/>
                  </a:rPr>
                  <a:t>B</a:t>
                </a:r>
                <a:endParaRPr lang="en-US" altLang="zh-CN" sz="2800" i="1">
                  <a:latin typeface="Times New Roman" panose="02020603050405020304" charset="0"/>
                  <a:cs typeface="Times New Roman" panose="02020603050405020304" charset="0"/>
                </a:endParaRPr>
              </a:p>
            </p:txBody>
          </p:sp>
          <p:cxnSp>
            <p:nvCxnSpPr>
              <p:cNvPr id="37" name="直接连接符 36"/>
              <p:cNvCxnSpPr/>
              <p:nvPr/>
            </p:nvCxnSpPr>
            <p:spPr>
              <a:xfrm flipV="1">
                <a:off x="15240" y="5988"/>
                <a:ext cx="2665" cy="0"/>
              </a:xfrm>
              <a:prstGeom prst="line">
                <a:avLst/>
              </a:prstGeom>
              <a:ln w="41275"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/>
              <p:cNvCxnSpPr/>
              <p:nvPr/>
            </p:nvCxnSpPr>
            <p:spPr>
              <a:xfrm flipV="1">
                <a:off x="15986" y="5967"/>
                <a:ext cx="1990" cy="1540"/>
              </a:xfrm>
              <a:prstGeom prst="line">
                <a:avLst/>
              </a:prstGeom>
              <a:ln w="41275"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0" name="直接箭头连接符 29"/>
            <p:cNvCxnSpPr/>
            <p:nvPr/>
          </p:nvCxnSpPr>
          <p:spPr>
            <a:xfrm flipV="1">
              <a:off x="13245" y="6679"/>
              <a:ext cx="4806" cy="1541"/>
            </a:xfrm>
            <a:prstGeom prst="straightConnector1">
              <a:avLst/>
            </a:prstGeom>
            <a:ln w="41275">
              <a:solidFill>
                <a:srgbClr val="7030A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31" name="对象 30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18119" y="6308"/>
            <a:ext cx="531" cy="61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8" name="" r:id="rId3" imgW="152400" imgH="177165" progId="Equation.KSEE3">
                    <p:embed/>
                  </p:oleObj>
                </mc:Choice>
                <mc:Fallback>
                  <p:oleObj name="" r:id="rId3" imgW="152400" imgH="177165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18119" y="6308"/>
                          <a:ext cx="531" cy="618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9" name="标题 1"/>
              <p:cNvSpPr txBox="1"/>
              <p:nvPr/>
            </p:nvSpPr>
            <p:spPr>
              <a:xfrm>
                <a:off x="635836" y="1117621"/>
                <a:ext cx="11042248" cy="5354298"/>
              </a:xfrm>
              <a:prstGeom prst="rect">
                <a:avLst/>
              </a:prstGeom>
              <a:noFill/>
              <a:ln>
                <a:solidFill>
                  <a:srgbClr val="8FA37E"/>
                </a:solidFill>
              </a:ln>
            </p:spPr>
            <p:txBody>
              <a:bodyPr vert="horz" lIns="91440" tIns="45720" rIns="91440" bIns="45720" rtlCol="0" anchor="ctr">
                <a:normAutofit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:r>
                  <a:rPr lang="zh-CN" altLang="en-US" sz="3200">
                    <a:latin typeface="楷体" panose="02010609060101010101" pitchFamily="49" charset="-122"/>
                    <a:ea typeface="楷体" panose="02010609060101010101" pitchFamily="49" charset="-122"/>
                  </a:rPr>
                  <a:t>例</a:t>
                </a:r>
                <a:r>
                  <a:rPr lang="en-US" altLang="zh-CN" sz="3200">
                    <a:latin typeface="楷体" panose="02010609060101010101" pitchFamily="49" charset="-122"/>
                    <a:ea typeface="楷体" panose="02010609060101010101" pitchFamily="49" charset="-122"/>
                  </a:rPr>
                  <a:t>1.</a:t>
                </a:r>
                <a:r>
                  <a:rPr lang="zh-CN" altLang="en-US" sz="3200">
                    <a:latin typeface="楷体" panose="02010609060101010101" pitchFamily="49" charset="-122"/>
                    <a:ea typeface="楷体" panose="02010609060101010101" pitchFamily="49" charset="-122"/>
                  </a:rPr>
                  <a:t>如图，已知向量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32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sz="32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acc>
                    <m:r>
                      <a:rPr lang="en-US" altLang="zh-CN" sz="3200" b="1" i="1">
                        <a:latin typeface="Cambria Math" panose="02040503050406030204" pitchFamily="18" charset="0"/>
                      </a:rPr>
                      <m:t>  </m:t>
                    </m:r>
                  </m:oMath>
                </a14:m>
                <a:r>
                  <a:rPr lang="zh-CN" altLang="en-US" sz="3200">
                    <a:latin typeface="楷体" panose="02010609060101010101" pitchFamily="49" charset="-122"/>
                    <a:ea typeface="楷体" panose="02010609060101010101" pitchFamily="49" charset="-122"/>
                  </a:rPr>
                  <a:t>，</a:t>
                </a:r>
                <a:r>
                  <a:rPr lang="en-US" altLang="zh-CN" sz="3200" b="1"/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32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altLang="zh-CN" sz="3200">
                            <a:latin typeface="Cambria Math" panose="02040503050406030204" pitchFamily="18" charset="0"/>
                          </a:rPr>
                          <m:t>b</m:t>
                        </m:r>
                      </m:e>
                    </m:acc>
                    <m:r>
                      <a:rPr lang="en-US" altLang="zh-CN" sz="3200" b="1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zh-CN" altLang="en-US" sz="3200">
                    <a:latin typeface="楷体" panose="02010609060101010101" pitchFamily="49" charset="-122"/>
                    <a:ea typeface="楷体" panose="02010609060101010101" pitchFamily="49" charset="-122"/>
                  </a:rPr>
                  <a:t>，求作向量</a:t>
                </a: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zh-CN" altLang="zh-CN" sz="32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altLang="zh-CN" sz="3200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</m:acc>
                      <m:r>
                        <a:rPr lang="en-US" altLang="zh-CN" sz="3200" b="1" i="1">
                          <a:latin typeface="Cambria Math" panose="02040503050406030204" pitchFamily="18" charset="0"/>
                        </a:rPr>
                        <m:t> </m:t>
                      </m:r>
                    </m:oMath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zh-CN" altLang="zh-CN" sz="32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m:rPr>
                              <m:sty m:val="p"/>
                            </m:rPr>
                            <a:rPr lang="en-US" altLang="zh-CN" sz="3200">
                              <a:latin typeface="Cambria Math" panose="02040503050406030204" pitchFamily="18" charset="0"/>
                            </a:rPr>
                            <m:t>b</m:t>
                          </m:r>
                        </m:e>
                      </m:acc>
                    </m:oMath>
                  </m:oMathPara>
                </a14:m>
                <a:endParaRPr lang="en-US" altLang="zh-CN" sz="320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endParaRPr lang="en-US" altLang="zh-CN" sz="320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endParaRPr lang="en-US" altLang="zh-CN" sz="320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endParaRPr lang="en-US" altLang="zh-CN" sz="320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r>
                  <a:rPr lang="zh-CN" altLang="en-US" sz="3200">
                    <a:highlight>
                      <a:srgbClr val="FFFF00"/>
                    </a:highlight>
                    <a:latin typeface="楷体" panose="02010609060101010101" pitchFamily="49" charset="-122"/>
                    <a:ea typeface="楷体" panose="02010609060101010101" pitchFamily="49" charset="-122"/>
                  </a:rPr>
                  <a:t>作法</a:t>
                </a:r>
                <a:r>
                  <a:rPr lang="en-US" altLang="zh-CN" sz="3200">
                    <a:highlight>
                      <a:srgbClr val="FFFF00"/>
                    </a:highlight>
                    <a:latin typeface="楷体" panose="02010609060101010101" pitchFamily="49" charset="-122"/>
                    <a:ea typeface="楷体" panose="02010609060101010101" pitchFamily="49" charset="-122"/>
                  </a:rPr>
                  <a:t>1</a:t>
                </a:r>
                <a:r>
                  <a:rPr lang="zh-CN" altLang="en-US" sz="3200">
                    <a:highlight>
                      <a:srgbClr val="FFFF00"/>
                    </a:highlight>
                    <a:latin typeface="楷体" panose="02010609060101010101" pitchFamily="49" charset="-122"/>
                    <a:ea typeface="楷体" panose="02010609060101010101" pitchFamily="49" charset="-122"/>
                  </a:rPr>
                  <a:t>：</a:t>
                </a:r>
                <a:r>
                  <a:rPr lang="zh-CN" altLang="en-US" sz="3200">
                    <a:latin typeface="楷体" panose="02010609060101010101" pitchFamily="49" charset="-122"/>
                    <a:ea typeface="楷体" panose="02010609060101010101" pitchFamily="49" charset="-122"/>
                  </a:rPr>
                  <a:t>在平面内任取一点</a:t>
                </a:r>
                <a:r>
                  <a:rPr lang="en-US" altLang="zh-CN" sz="3200">
                    <a:latin typeface="楷体" panose="02010609060101010101" pitchFamily="49" charset="-122"/>
                    <a:ea typeface="楷体" panose="02010609060101010101" pitchFamily="49" charset="-122"/>
                  </a:rPr>
                  <a:t>O</a:t>
                </a:r>
                <a:r>
                  <a:rPr lang="zh-CN" altLang="en-US" sz="3200">
                    <a:latin typeface="楷体" panose="02010609060101010101" pitchFamily="49" charset="-122"/>
                    <a:ea typeface="楷体" panose="02010609060101010101" pitchFamily="49" charset="-122"/>
                  </a:rPr>
                  <a:t>，作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32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altLang="zh-CN" sz="3200">
                            <a:latin typeface="Cambria Math" panose="02040503050406030204" pitchFamily="18" charset="0"/>
                          </a:rPr>
                          <m:t>OA</m:t>
                        </m:r>
                      </m:e>
                    </m:acc>
                    <m:r>
                      <a:rPr lang="en-US" altLang="zh-CN" sz="3200">
                        <a:latin typeface="Cambria Math" panose="02040503050406030204" pitchFamily="18" charset="0"/>
                      </a:rPr>
                      <m:t>=</m:t>
                    </m:r>
                    <m:acc>
                      <m:accPr>
                        <m:chr m:val="⃗"/>
                        <m:ctrlPr>
                          <a:rPr lang="zh-CN" altLang="zh-CN" sz="32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sz="32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acc>
                    <m:r>
                      <a:rPr lang="en-US" altLang="zh-CN" sz="3200" b="1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zh-CN" altLang="zh-CN" sz="3200">
                        <a:latin typeface="Cambria Math" panose="02040503050406030204" pitchFamily="18" charset="0"/>
                      </a:rPr>
                      <m:t>，</m:t>
                    </m:r>
                    <m:acc>
                      <m:accPr>
                        <m:chr m:val="⃗"/>
                        <m:ctrlPr>
                          <a:rPr lang="zh-CN" altLang="zh-CN" sz="32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altLang="zh-CN" sz="3200">
                            <a:latin typeface="Cambria Math" panose="02040503050406030204" pitchFamily="18" charset="0"/>
                          </a:rPr>
                          <m:t>AB</m:t>
                        </m:r>
                      </m:e>
                    </m:acc>
                    <m:r>
                      <a:rPr lang="en-US" altLang="zh-CN" sz="3200">
                        <a:latin typeface="Cambria Math" panose="02040503050406030204" pitchFamily="18" charset="0"/>
                      </a:rPr>
                      <m:t>=</m:t>
                    </m:r>
                    <m:acc>
                      <m:accPr>
                        <m:chr m:val="⃗"/>
                        <m:ctrlPr>
                          <a:rPr lang="zh-CN" altLang="zh-CN" sz="32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altLang="zh-CN" sz="3200">
                            <a:latin typeface="Cambria Math" panose="02040503050406030204" pitchFamily="18" charset="0"/>
                          </a:rPr>
                          <m:t>b</m:t>
                        </m:r>
                      </m:e>
                    </m:acc>
                  </m:oMath>
                </a14:m>
                <a:endParaRPr lang="en-US" altLang="zh-CN" sz="200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r>
                  <a:rPr lang="zh-CN" altLang="en-US" sz="3600">
                    <a:latin typeface="楷体" panose="02010609060101010101" pitchFamily="49" charset="-122"/>
                    <a:ea typeface="楷体" panose="02010609060101010101" pitchFamily="49" charset="-122"/>
                  </a:rPr>
                  <a:t>则</a:t>
                </a:r>
                <a14:m>
                  <m:oMath xmlns:m="http://schemas.openxmlformats.org/officeDocument/2006/math">
                    <m:r>
                      <a:rPr lang="zh-CN" altLang="en-US" sz="3600" i="1">
                        <a:latin typeface="Cambria Math" panose="02040503050406030204" pitchFamily="18" charset="0"/>
                      </a:rPr>
                      <m:t>：</m:t>
                    </m:r>
                    <m:acc>
                      <m:accPr>
                        <m:chr m:val="⃗"/>
                        <m:ctrlPr>
                          <a:rPr lang="zh-CN" altLang="zh-CN" sz="36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altLang="zh-CN" sz="3600">
                            <a:latin typeface="Cambria Math" panose="02040503050406030204" pitchFamily="18" charset="0"/>
                          </a:rPr>
                          <m:t>OB</m:t>
                        </m:r>
                      </m:e>
                    </m:acc>
                    <m:r>
                      <a:rPr lang="en-US" altLang="zh-CN" sz="3600">
                        <a:latin typeface="Cambria Math" panose="02040503050406030204" pitchFamily="18" charset="0"/>
                      </a:rPr>
                      <m:t>=</m:t>
                    </m:r>
                    <m:groupChr>
                      <m:groupChrPr>
                        <m:chr m:val="→"/>
                        <m:pos m:val="top"/>
                        <m:vertJc m:val="bot"/>
                        <m:ctrlPr>
                          <a:rPr lang="zh-CN" altLang="zh-CN" sz="36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groupChrPr>
                      <m:e>
                        <m:r>
                          <a:rPr lang="en-US" altLang="zh-CN" sz="36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𝒂</m:t>
                        </m:r>
                      </m:e>
                    </m:groupChr>
                    <m:r>
                      <a:rPr lang="en-US" altLang="zh-CN" sz="36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groupChr>
                      <m:groupChrPr>
                        <m:chr m:val="→"/>
                        <m:pos m:val="top"/>
                        <m:vertJc m:val="bot"/>
                        <m:ctrlPr>
                          <a:rPr lang="zh-CN" altLang="zh-CN" sz="36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groupChrPr>
                      <m:e>
                        <m:r>
                          <a:rPr lang="en-US" altLang="zh-CN" sz="36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𝒃</m:t>
                        </m:r>
                      </m:e>
                    </m:groupChr>
                  </m:oMath>
                </a14:m>
                <a:endParaRPr lang="en-US" altLang="zh-CN" sz="240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endParaRPr lang="en-US" altLang="zh-CN" sz="320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endParaRPr lang="en-US" altLang="zh-CN" sz="320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endParaRPr lang="en-US" altLang="zh-CN" sz="320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endParaRPr lang="en-US" altLang="zh-CN" sz="320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</mc:Choice>
        <mc:Fallback>
          <p:sp>
            <p:nvSpPr>
              <p:cNvPr id="9" name="标题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5836" y="1117621"/>
                <a:ext cx="11042248" cy="5354298"/>
              </a:xfrm>
              <a:prstGeom prst="rect">
                <a:avLst/>
              </a:prstGeom>
              <a:blipFill rotWithShape="1">
                <a:blip r:embed="rId2"/>
                <a:stretch>
                  <a:fillRect l="-48" t="-95" r="-42" b="-83"/>
                </a:stretch>
              </a:blipFill>
              <a:ln>
                <a:solidFill>
                  <a:srgbClr val="8FA37E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图片 9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68433" y="1985824"/>
            <a:ext cx="3167795" cy="1325563"/>
          </a:xfrm>
          <a:prstGeom prst="rect">
            <a:avLst/>
          </a:prstGeom>
        </p:spPr>
      </p:pic>
      <p:pic>
        <p:nvPicPr>
          <p:cNvPr id="12" name="图片 11"/>
          <p:cNvPicPr/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00458" y="4039063"/>
            <a:ext cx="4835770" cy="206791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9" name="标题 1"/>
              <p:cNvSpPr txBox="1"/>
              <p:nvPr/>
            </p:nvSpPr>
            <p:spPr>
              <a:xfrm>
                <a:off x="643888" y="924190"/>
                <a:ext cx="11042248" cy="5933810"/>
              </a:xfrm>
              <a:prstGeom prst="rect">
                <a:avLst/>
              </a:prstGeom>
              <a:noFill/>
              <a:ln>
                <a:solidFill>
                  <a:srgbClr val="8FA37E"/>
                </a:solidFill>
              </a:ln>
            </p:spPr>
            <p:txBody>
              <a:bodyPr vert="horz" lIns="91440" tIns="45720" rIns="91440" bIns="45720" rtlCol="0" anchor="ctr">
                <a:normAutofit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r>
                  <a:rPr lang="zh-CN" altLang="en-US" sz="3200">
                    <a:latin typeface="楷体" panose="02010609060101010101" pitchFamily="49" charset="-122"/>
                    <a:ea typeface="楷体" panose="02010609060101010101" pitchFamily="49" charset="-122"/>
                  </a:rPr>
                  <a:t>例</a:t>
                </a:r>
                <a:r>
                  <a:rPr lang="en-US" altLang="zh-CN" sz="3200">
                    <a:latin typeface="楷体" panose="02010609060101010101" pitchFamily="49" charset="-122"/>
                    <a:ea typeface="楷体" panose="02010609060101010101" pitchFamily="49" charset="-122"/>
                  </a:rPr>
                  <a:t>1.</a:t>
                </a:r>
                <a:r>
                  <a:rPr lang="zh-CN" altLang="en-US" sz="3200">
                    <a:latin typeface="楷体" panose="02010609060101010101" pitchFamily="49" charset="-122"/>
                    <a:ea typeface="楷体" panose="02010609060101010101" pitchFamily="49" charset="-122"/>
                  </a:rPr>
                  <a:t>如图，已知向量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32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sz="32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acc>
                    <m:r>
                      <a:rPr lang="en-US" altLang="zh-CN" sz="3200" b="1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zh-CN" altLang="en-US" sz="3200">
                    <a:latin typeface="楷体" panose="02010609060101010101" pitchFamily="49" charset="-122"/>
                    <a:ea typeface="楷体" panose="02010609060101010101" pitchFamily="49" charset="-122"/>
                  </a:rPr>
                  <a:t>，</a:t>
                </a:r>
                <a:r>
                  <a:rPr lang="en-US" altLang="zh-CN" sz="3200" b="1"/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32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altLang="zh-CN" sz="3200">
                            <a:latin typeface="Cambria Math" panose="02040503050406030204" pitchFamily="18" charset="0"/>
                          </a:rPr>
                          <m:t>b</m:t>
                        </m:r>
                      </m:e>
                    </m:acc>
                  </m:oMath>
                </a14:m>
                <a:r>
                  <a:rPr lang="zh-CN" altLang="en-US" sz="3200">
                    <a:latin typeface="楷体" panose="02010609060101010101" pitchFamily="49" charset="-122"/>
                    <a:ea typeface="楷体" panose="02010609060101010101" pitchFamily="49" charset="-122"/>
                  </a:rPr>
                  <a:t>，求作向量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32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sz="32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acc>
                    <m:r>
                      <a:rPr lang="en-US" altLang="zh-CN" sz="3200" b="1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altLang="zh-CN" sz="3200" err="1">
                    <a:latin typeface="楷体" panose="02010609060101010101" pitchFamily="49" charset="-122"/>
                    <a:ea typeface="楷体" panose="02010609060101010101" pitchFamily="49" charset="-122"/>
                  </a:rPr>
                  <a:t>+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32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altLang="zh-CN" sz="3200">
                            <a:latin typeface="Cambria Math" panose="02040503050406030204" pitchFamily="18" charset="0"/>
                          </a:rPr>
                          <m:t>b</m:t>
                        </m:r>
                      </m:e>
                    </m:acc>
                  </m:oMath>
                </a14:m>
                <a:endParaRPr lang="en-US" altLang="zh-CN" sz="320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endParaRPr lang="en-US" altLang="zh-CN" sz="320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endParaRPr lang="en-US" altLang="zh-CN" sz="320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r>
                  <a:rPr lang="zh-CN" altLang="en-US" sz="3200">
                    <a:highlight>
                      <a:srgbClr val="FFFF00"/>
                    </a:highlight>
                    <a:latin typeface="楷体" panose="02010609060101010101" pitchFamily="49" charset="-122"/>
                    <a:ea typeface="楷体" panose="02010609060101010101" pitchFamily="49" charset="-122"/>
                  </a:rPr>
                  <a:t>作法</a:t>
                </a:r>
                <a:r>
                  <a:rPr lang="en-US" altLang="zh-CN" sz="3200">
                    <a:highlight>
                      <a:srgbClr val="FFFF00"/>
                    </a:highlight>
                    <a:latin typeface="楷体" panose="02010609060101010101" pitchFamily="49" charset="-122"/>
                    <a:ea typeface="楷体" panose="02010609060101010101" pitchFamily="49" charset="-122"/>
                  </a:rPr>
                  <a:t>2</a:t>
                </a:r>
                <a:r>
                  <a:rPr lang="zh-CN" altLang="en-US" sz="3200">
                    <a:highlight>
                      <a:srgbClr val="FFFF00"/>
                    </a:highlight>
                    <a:latin typeface="楷体" panose="02010609060101010101" pitchFamily="49" charset="-122"/>
                    <a:ea typeface="楷体" panose="02010609060101010101" pitchFamily="49" charset="-122"/>
                  </a:rPr>
                  <a:t>：</a:t>
                </a:r>
                <a:r>
                  <a:rPr lang="zh-CN" altLang="en-US" sz="3200">
                    <a:latin typeface="楷体" panose="02010609060101010101" pitchFamily="49" charset="-122"/>
                    <a:ea typeface="楷体" panose="02010609060101010101" pitchFamily="49" charset="-122"/>
                  </a:rPr>
                  <a:t>在平面内任取一点</a:t>
                </a:r>
                <a:r>
                  <a:rPr lang="en-US" altLang="zh-CN" sz="3200">
                    <a:latin typeface="楷体" panose="02010609060101010101" pitchFamily="49" charset="-122"/>
                    <a:ea typeface="楷体" panose="02010609060101010101" pitchFamily="49" charset="-122"/>
                  </a:rPr>
                  <a:t>O</a:t>
                </a:r>
                <a:r>
                  <a:rPr lang="zh-CN" altLang="en-US" sz="3200">
                    <a:latin typeface="楷体" panose="02010609060101010101" pitchFamily="49" charset="-122"/>
                    <a:ea typeface="楷体" panose="02010609060101010101" pitchFamily="49" charset="-122"/>
                  </a:rPr>
                  <a:t>，作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32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altLang="zh-CN" sz="3200">
                            <a:latin typeface="Cambria Math" panose="02040503050406030204" pitchFamily="18" charset="0"/>
                          </a:rPr>
                          <m:t>OA</m:t>
                        </m:r>
                      </m:e>
                    </m:acc>
                    <m:r>
                      <a:rPr lang="en-US" altLang="zh-CN" sz="3200">
                        <a:latin typeface="Cambria Math" panose="02040503050406030204" pitchFamily="18" charset="0"/>
                      </a:rPr>
                      <m:t>=</m:t>
                    </m:r>
                    <m:acc>
                      <m:accPr>
                        <m:chr m:val="⃗"/>
                        <m:ctrlPr>
                          <a:rPr lang="zh-CN" altLang="zh-CN" sz="32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sz="32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acc>
                    <m:r>
                      <a:rPr lang="zh-CN" altLang="zh-CN" sz="3200">
                        <a:latin typeface="Cambria Math" panose="02040503050406030204" pitchFamily="18" charset="0"/>
                      </a:rPr>
                      <m:t>，</m:t>
                    </m:r>
                    <m:acc>
                      <m:accPr>
                        <m:chr m:val="⃗"/>
                        <m:ctrlPr>
                          <a:rPr lang="zh-CN" altLang="zh-CN" sz="32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altLang="zh-CN" sz="3200">
                            <a:latin typeface="Cambria Math" panose="02040503050406030204" pitchFamily="18" charset="0"/>
                          </a:rPr>
                          <m:t>AB</m:t>
                        </m:r>
                      </m:e>
                    </m:acc>
                    <m:r>
                      <a:rPr lang="en-US" altLang="zh-CN" sz="320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CN" sz="3200" b="1" i="1">
                        <a:latin typeface="Cambria Math" panose="02040503050406030204" pitchFamily="18" charset="0"/>
                      </a:rPr>
                      <m:t>𝒃</m:t>
                    </m:r>
                  </m:oMath>
                </a14:m>
                <a:endParaRPr lang="en-US" altLang="zh-CN" sz="320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zh-CN" altLang="en-US" sz="3200">
                    <a:latin typeface="楷体" panose="02010609060101010101" pitchFamily="49" charset="-122"/>
                    <a:ea typeface="楷体" panose="02010609060101010101" pitchFamily="49" charset="-122"/>
                  </a:rPr>
                  <a:t>以</a:t>
                </a:r>
                <a:r>
                  <a:rPr lang="en-US" altLang="zh-CN" sz="3200">
                    <a:latin typeface="楷体" panose="02010609060101010101" pitchFamily="49" charset="-122"/>
                    <a:ea typeface="楷体" panose="02010609060101010101" pitchFamily="49" charset="-122"/>
                  </a:rPr>
                  <a:t>OA</a:t>
                </a:r>
                <a:r>
                  <a:rPr lang="zh-CN" altLang="en-US" sz="3200">
                    <a:latin typeface="楷体" panose="02010609060101010101" pitchFamily="49" charset="-122"/>
                    <a:ea typeface="楷体" panose="02010609060101010101" pitchFamily="49" charset="-122"/>
                  </a:rPr>
                  <a:t>，</a:t>
                </a:r>
                <a:r>
                  <a:rPr lang="en-US" altLang="zh-CN" sz="3200">
                    <a:latin typeface="楷体" panose="02010609060101010101" pitchFamily="49" charset="-122"/>
                    <a:ea typeface="楷体" panose="02010609060101010101" pitchFamily="49" charset="-122"/>
                  </a:rPr>
                  <a:t>OB</a:t>
                </a:r>
                <a:r>
                  <a:rPr lang="zh-CN" altLang="en-US" sz="3200">
                    <a:latin typeface="楷体" panose="02010609060101010101" pitchFamily="49" charset="-122"/>
                    <a:ea typeface="楷体" panose="02010609060101010101" pitchFamily="49" charset="-122"/>
                  </a:rPr>
                  <a:t>为邻边作平行四边形</a:t>
                </a:r>
                <a:r>
                  <a:rPr lang="en-US" altLang="zh-CN" sz="3200">
                    <a:latin typeface="楷体" panose="02010609060101010101" pitchFamily="49" charset="-122"/>
                    <a:ea typeface="楷体" panose="02010609060101010101" pitchFamily="49" charset="-122"/>
                  </a:rPr>
                  <a:t>OACB</a:t>
                </a:r>
                <a:r>
                  <a:rPr lang="zh-CN" altLang="en-US" sz="3200">
                    <a:latin typeface="楷体" panose="02010609060101010101" pitchFamily="49" charset="-122"/>
                    <a:ea typeface="楷体" panose="02010609060101010101" pitchFamily="49" charset="-122"/>
                  </a:rPr>
                  <a:t>，连接</a:t>
                </a:r>
                <a:r>
                  <a:rPr lang="en-US" altLang="zh-CN" sz="3200">
                    <a:latin typeface="楷体" panose="02010609060101010101" pitchFamily="49" charset="-122"/>
                    <a:ea typeface="楷体" panose="02010609060101010101" pitchFamily="49" charset="-122"/>
                  </a:rPr>
                  <a:t>OC</a:t>
                </a:r>
                <a:endParaRPr lang="en-US" altLang="zh-CN" sz="320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r>
                  <a:rPr lang="zh-CN" altLang="en-US" sz="3200">
                    <a:latin typeface="楷体" panose="02010609060101010101" pitchFamily="49" charset="-122"/>
                    <a:ea typeface="楷体" panose="02010609060101010101" pitchFamily="49" charset="-122"/>
                  </a:rPr>
                  <a:t>则：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32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altLang="zh-CN" sz="3200">
                            <a:latin typeface="Cambria Math" panose="02040503050406030204" pitchFamily="18" charset="0"/>
                          </a:rPr>
                          <m:t>OC</m:t>
                        </m:r>
                      </m:e>
                    </m:acc>
                    <m:r>
                      <a:rPr lang="en-US" altLang="zh-CN" sz="3200">
                        <a:latin typeface="Cambria Math" panose="02040503050406030204" pitchFamily="18" charset="0"/>
                      </a:rPr>
                      <m:t>=</m:t>
                    </m:r>
                    <m:acc>
                      <m:accPr>
                        <m:chr m:val="⃗"/>
                        <m:ctrlPr>
                          <a:rPr lang="zh-CN" altLang="zh-CN" sz="32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altLang="zh-CN" sz="3200">
                            <a:latin typeface="Cambria Math" panose="02040503050406030204" pitchFamily="18" charset="0"/>
                          </a:rPr>
                          <m:t>OA</m:t>
                        </m:r>
                      </m:e>
                    </m:acc>
                    <m:r>
                      <a:rPr lang="en-US" altLang="zh-CN" sz="3200">
                        <a:latin typeface="Cambria Math" panose="02040503050406030204" pitchFamily="18" charset="0"/>
                      </a:rPr>
                      <m:t>+</m:t>
                    </m:r>
                    <m:acc>
                      <m:accPr>
                        <m:chr m:val="⃗"/>
                        <m:ctrlPr>
                          <a:rPr lang="zh-CN" altLang="zh-CN" sz="32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altLang="zh-CN" sz="3200">
                            <a:latin typeface="Cambria Math" panose="02040503050406030204" pitchFamily="18" charset="0"/>
                          </a:rPr>
                          <m:t>AB</m:t>
                        </m:r>
                      </m:e>
                    </m:acc>
                    <m:r>
                      <a:rPr lang="en-US" altLang="zh-CN" sz="3200" b="1" i="1">
                        <a:latin typeface="Cambria Math" panose="02040503050406030204" pitchFamily="18" charset="0"/>
                      </a:rPr>
                      <m:t>=</m:t>
                    </m:r>
                    <m:groupChr>
                      <m:groupChrPr>
                        <m:chr m:val="→"/>
                        <m:pos m:val="top"/>
                        <m:vertJc m:val="bot"/>
                        <m:ctrlPr>
                          <a:rPr lang="zh-CN" altLang="zh-CN" sz="32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groupChrPr>
                      <m:e>
                        <m:r>
                          <a:rPr lang="en-US" altLang="zh-CN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𝒂</m:t>
                        </m:r>
                      </m:e>
                    </m:groupChr>
                    <m:r>
                      <a:rPr lang="en-US" altLang="zh-CN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groupChr>
                      <m:groupChrPr>
                        <m:chr m:val="→"/>
                        <m:pos m:val="top"/>
                        <m:vertJc m:val="bot"/>
                        <m:ctrlPr>
                          <a:rPr lang="zh-CN" altLang="zh-CN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groupChrPr>
                      <m:e>
                        <m:r>
                          <a:rPr lang="en-US" altLang="zh-CN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𝒃</m:t>
                        </m:r>
                      </m:e>
                    </m:groupChr>
                  </m:oMath>
                </a14:m>
                <a:endParaRPr lang="en-US" altLang="zh-CN" sz="320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endParaRPr lang="en-US" altLang="zh-CN" sz="320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endParaRPr lang="en-US" altLang="zh-CN" sz="320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endParaRPr lang="en-US" altLang="zh-CN" sz="320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</mc:Choice>
        <mc:Fallback>
          <p:sp>
            <p:nvSpPr>
              <p:cNvPr id="9" name="标题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3888" y="924190"/>
                <a:ext cx="11042248" cy="5933810"/>
              </a:xfrm>
              <a:prstGeom prst="rect">
                <a:avLst/>
              </a:prstGeom>
              <a:blipFill rotWithShape="1">
                <a:blip r:embed="rId2"/>
                <a:stretch>
                  <a:fillRect l="-46" t="-90" r="-38" b="-75"/>
                </a:stretch>
              </a:blipFill>
              <a:ln>
                <a:solidFill>
                  <a:srgbClr val="8FA37E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图片 9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68433" y="1734364"/>
            <a:ext cx="3167795" cy="1325563"/>
          </a:xfrm>
          <a:prstGeom prst="rect">
            <a:avLst/>
          </a:prstGeom>
        </p:spPr>
      </p:pic>
      <p:pic>
        <p:nvPicPr>
          <p:cNvPr id="11" name="图片 10"/>
          <p:cNvPicPr/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024547" y="3901433"/>
            <a:ext cx="4914521" cy="242710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5234" name="直接连接符 95233"/>
          <p:cNvSpPr/>
          <p:nvPr/>
        </p:nvSpPr>
        <p:spPr>
          <a:xfrm>
            <a:off x="2815273" y="4348163"/>
            <a:ext cx="1008062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arrow" w="med" len="med"/>
          </a:ln>
        </p:spPr>
        <p:txBody>
          <a:bodyPr/>
          <a:p/>
        </p:txBody>
      </p:sp>
      <p:sp>
        <p:nvSpPr>
          <p:cNvPr id="95235" name="直接连接符 95234"/>
          <p:cNvSpPr/>
          <p:nvPr/>
        </p:nvSpPr>
        <p:spPr>
          <a:xfrm>
            <a:off x="3788410" y="4356100"/>
            <a:ext cx="1655763" cy="0"/>
          </a:xfrm>
          <a:prstGeom prst="line">
            <a:avLst/>
          </a:prstGeom>
          <a:ln w="28575" cap="flat" cmpd="sng">
            <a:solidFill>
              <a:srgbClr val="66FF33"/>
            </a:solidFill>
            <a:prstDash val="solid"/>
            <a:headEnd type="none" w="med" len="med"/>
            <a:tailEnd type="arrow" w="med" len="med"/>
          </a:ln>
        </p:spPr>
        <p:txBody>
          <a:bodyPr/>
          <a:p/>
        </p:txBody>
      </p:sp>
      <p:sp>
        <p:nvSpPr>
          <p:cNvPr id="95236" name="直接连接符 95235"/>
          <p:cNvSpPr/>
          <p:nvPr/>
        </p:nvSpPr>
        <p:spPr>
          <a:xfrm>
            <a:off x="2827973" y="4348163"/>
            <a:ext cx="2630487" cy="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arrow" w="med" len="med"/>
          </a:ln>
        </p:spPr>
        <p:txBody>
          <a:bodyPr/>
          <a:p/>
        </p:txBody>
      </p:sp>
      <p:grpSp>
        <p:nvGrpSpPr>
          <p:cNvPr id="15" name="组合 14"/>
          <p:cNvGrpSpPr/>
          <p:nvPr/>
        </p:nvGrpSpPr>
        <p:grpSpPr>
          <a:xfrm>
            <a:off x="2780665" y="2165350"/>
            <a:ext cx="1656080" cy="1807210"/>
            <a:chOff x="2905" y="2776"/>
            <a:chExt cx="2608" cy="2846"/>
          </a:xfrm>
        </p:grpSpPr>
        <p:graphicFrame>
          <p:nvGraphicFramePr>
            <p:cNvPr id="95242" name="对象 95241"/>
            <p:cNvGraphicFramePr>
              <a:graphicFrameLocks noChangeAspect="1"/>
            </p:cNvGraphicFramePr>
            <p:nvPr/>
          </p:nvGraphicFramePr>
          <p:xfrm>
            <a:off x="3358" y="2776"/>
            <a:ext cx="535" cy="90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9" name="" r:id="rId2" imgW="127000" imgH="215265" progId="Equation.DSMT4">
                    <p:embed/>
                  </p:oleObj>
                </mc:Choice>
                <mc:Fallback>
                  <p:oleObj name="" r:id="rId2" imgW="127000" imgH="215265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3358" y="2776"/>
                          <a:ext cx="535" cy="90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10" name="组合 9"/>
            <p:cNvGrpSpPr/>
            <p:nvPr/>
          </p:nvGrpSpPr>
          <p:grpSpPr>
            <a:xfrm>
              <a:off x="2905" y="3568"/>
              <a:ext cx="2608" cy="2055"/>
              <a:chOff x="2905" y="3568"/>
              <a:chExt cx="2608" cy="2055"/>
            </a:xfrm>
          </p:grpSpPr>
          <p:sp>
            <p:nvSpPr>
              <p:cNvPr id="95238" name="直接连接符 95237"/>
              <p:cNvSpPr/>
              <p:nvPr/>
            </p:nvSpPr>
            <p:spPr>
              <a:xfrm>
                <a:off x="2905" y="3568"/>
                <a:ext cx="1588" cy="0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headEnd type="none" w="med" len="med"/>
                <a:tailEnd type="arrow" w="med" len="med"/>
              </a:ln>
            </p:spPr>
            <p:txBody>
              <a:bodyPr/>
              <a:p/>
            </p:txBody>
          </p:sp>
          <p:sp>
            <p:nvSpPr>
              <p:cNvPr id="95239" name="直接连接符 95238"/>
              <p:cNvSpPr/>
              <p:nvPr/>
            </p:nvSpPr>
            <p:spPr>
              <a:xfrm>
                <a:off x="2905" y="4703"/>
                <a:ext cx="2608" cy="0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headEnd type="none" w="med" len="med"/>
                <a:tailEnd type="arrow" w="med" len="med"/>
              </a:ln>
            </p:spPr>
            <p:txBody>
              <a:bodyPr/>
              <a:p/>
            </p:txBody>
          </p:sp>
          <p:graphicFrame>
            <p:nvGraphicFramePr>
              <p:cNvPr id="95243" name="对象 95242"/>
              <p:cNvGraphicFramePr>
                <a:graphicFrameLocks noChangeAspect="1"/>
              </p:cNvGraphicFramePr>
              <p:nvPr/>
            </p:nvGraphicFramePr>
            <p:xfrm>
              <a:off x="4038" y="3794"/>
              <a:ext cx="500" cy="903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40" name="" r:id="rId4" imgW="127000" imgH="228600" progId="Equation.3">
                      <p:embed/>
                    </p:oleObj>
                  </mc:Choice>
                  <mc:Fallback>
                    <p:oleObj name="" r:id="rId4" imgW="127000" imgH="228600" progId="Equation.3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5"/>
                          <a:stretch>
                            <a:fillRect/>
                          </a:stretch>
                        </p:blipFill>
                        <p:spPr>
                          <a:xfrm>
                            <a:off x="4038" y="3794"/>
                            <a:ext cx="500" cy="903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95246" name="文本框 95245"/>
              <p:cNvSpPr txBox="1"/>
              <p:nvPr/>
            </p:nvSpPr>
            <p:spPr>
              <a:xfrm>
                <a:off x="3644" y="4998"/>
                <a:ext cx="1700" cy="6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l">
                  <a:buClr>
                    <a:schemeClr val="bg1"/>
                  </a:buClr>
                </a:pPr>
                <a:r>
                  <a:rPr lang="zh-CN" altLang="en-US" sz="2000" b="1">
                    <a:latin typeface="Times New Roman" panose="02020603050405020304" charset="0"/>
                  </a:rPr>
                  <a:t>（</a:t>
                </a:r>
                <a:r>
                  <a:rPr lang="en-US" altLang="zh-CN" sz="2000" b="1">
                    <a:latin typeface="Times New Roman" panose="02020603050405020304" charset="0"/>
                  </a:rPr>
                  <a:t>1</a:t>
                </a:r>
                <a:r>
                  <a:rPr lang="zh-CN" altLang="en-US" sz="2000" b="1">
                    <a:latin typeface="Times New Roman" panose="02020603050405020304" charset="0"/>
                  </a:rPr>
                  <a:t>）</a:t>
                </a:r>
                <a:endParaRPr lang="zh-CN" altLang="en-US" sz="2000" b="1">
                  <a:latin typeface="Times New Roman" panose="02020603050405020304" charset="0"/>
                </a:endParaRPr>
              </a:p>
            </p:txBody>
          </p:sp>
        </p:grpSp>
      </p:grpSp>
      <p:grpSp>
        <p:nvGrpSpPr>
          <p:cNvPr id="14" name="组合 13"/>
          <p:cNvGrpSpPr/>
          <p:nvPr/>
        </p:nvGrpSpPr>
        <p:grpSpPr>
          <a:xfrm>
            <a:off x="7597458" y="2324418"/>
            <a:ext cx="2016125" cy="1620837"/>
            <a:chOff x="10491" y="2891"/>
            <a:chExt cx="3175" cy="2552"/>
          </a:xfrm>
        </p:grpSpPr>
        <p:sp>
          <p:nvSpPr>
            <p:cNvPr id="95240" name="直接连接符 95239"/>
            <p:cNvSpPr/>
            <p:nvPr/>
          </p:nvSpPr>
          <p:spPr>
            <a:xfrm flipH="1">
              <a:off x="11738" y="3683"/>
              <a:ext cx="1815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arrow" w="med" len="med"/>
              <a:tailEnd type="none" w="med" len="med"/>
            </a:ln>
          </p:spPr>
          <p:txBody>
            <a:bodyPr/>
            <a:p/>
          </p:txBody>
        </p:sp>
        <p:sp>
          <p:nvSpPr>
            <p:cNvPr id="95241" name="直接连接符 95240"/>
            <p:cNvSpPr/>
            <p:nvPr/>
          </p:nvSpPr>
          <p:spPr>
            <a:xfrm flipH="1">
              <a:off x="10491" y="4703"/>
              <a:ext cx="3175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arrow" w="med" len="med"/>
            </a:ln>
          </p:spPr>
          <p:txBody>
            <a:bodyPr/>
            <a:p/>
          </p:txBody>
        </p:sp>
        <p:graphicFrame>
          <p:nvGraphicFramePr>
            <p:cNvPr id="95244" name="对象 95243"/>
            <p:cNvGraphicFramePr>
              <a:graphicFrameLocks noChangeAspect="1"/>
            </p:cNvGraphicFramePr>
            <p:nvPr/>
          </p:nvGraphicFramePr>
          <p:xfrm>
            <a:off x="12418" y="2891"/>
            <a:ext cx="553" cy="9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1" name="" r:id="rId6" imgW="127000" imgH="215265" progId="Equation.DSMT4">
                    <p:embed/>
                  </p:oleObj>
                </mc:Choice>
                <mc:Fallback>
                  <p:oleObj name="" r:id="rId6" imgW="127000" imgH="215265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12418" y="2891"/>
                          <a:ext cx="553" cy="94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5245" name="对象 95244"/>
            <p:cNvGraphicFramePr>
              <a:graphicFrameLocks noChangeAspect="1"/>
            </p:cNvGraphicFramePr>
            <p:nvPr/>
          </p:nvGraphicFramePr>
          <p:xfrm>
            <a:off x="11966" y="3802"/>
            <a:ext cx="500" cy="90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2" name="" r:id="rId7" imgW="127000" imgH="228600" progId="Equation.3">
                    <p:embed/>
                  </p:oleObj>
                </mc:Choice>
                <mc:Fallback>
                  <p:oleObj name="" r:id="rId7" imgW="127000" imgH="228600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8"/>
                        <a:stretch>
                          <a:fillRect/>
                        </a:stretch>
                      </p:blipFill>
                      <p:spPr>
                        <a:xfrm>
                          <a:off x="11966" y="3802"/>
                          <a:ext cx="500" cy="90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5247" name="文本框 95246"/>
            <p:cNvSpPr txBox="1"/>
            <p:nvPr/>
          </p:nvSpPr>
          <p:spPr>
            <a:xfrm>
              <a:off x="11626" y="4818"/>
              <a:ext cx="1700" cy="6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buClr>
                  <a:schemeClr val="bg1"/>
                </a:buClr>
              </a:pPr>
              <a:r>
                <a:rPr lang="zh-CN" altLang="en-US" sz="2000" b="1">
                  <a:latin typeface="Times New Roman" panose="02020603050405020304" charset="0"/>
                </a:rPr>
                <a:t>（</a:t>
              </a:r>
              <a:r>
                <a:rPr lang="en-US" altLang="zh-CN" sz="2000" b="1">
                  <a:latin typeface="Times New Roman" panose="02020603050405020304" charset="0"/>
                </a:rPr>
                <a:t>2</a:t>
              </a:r>
              <a:r>
                <a:rPr lang="zh-CN" altLang="en-US" sz="2000" b="1">
                  <a:latin typeface="Times New Roman" panose="02020603050405020304" charset="0"/>
                </a:rPr>
                <a:t>）</a:t>
              </a:r>
              <a:endParaRPr lang="zh-CN" altLang="en-US" sz="2000" b="1">
                <a:latin typeface="Times New Roman" panose="02020603050405020304" charset="0"/>
              </a:endParaRPr>
            </a:p>
          </p:txBody>
        </p:sp>
      </p:grpSp>
      <p:grpSp>
        <p:nvGrpSpPr>
          <p:cNvPr id="95250" name="组合 95249"/>
          <p:cNvGrpSpPr/>
          <p:nvPr/>
        </p:nvGrpSpPr>
        <p:grpSpPr>
          <a:xfrm>
            <a:off x="2472373" y="4116388"/>
            <a:ext cx="381000" cy="396875"/>
            <a:chOff x="463" y="1993"/>
            <a:chExt cx="240" cy="250"/>
          </a:xfrm>
        </p:grpSpPr>
        <p:sp>
          <p:nvSpPr>
            <p:cNvPr id="95251" name="流程图: 联系 95250"/>
            <p:cNvSpPr/>
            <p:nvPr/>
          </p:nvSpPr>
          <p:spPr>
            <a:xfrm>
              <a:off x="657" y="2115"/>
              <a:ext cx="46" cy="45"/>
            </a:xfrm>
            <a:prstGeom prst="flowChartConnector">
              <a:avLst/>
            </a:prstGeom>
            <a:solidFill>
              <a:schemeClr val="tx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5252" name="文本框 95251"/>
            <p:cNvSpPr txBox="1"/>
            <p:nvPr/>
          </p:nvSpPr>
          <p:spPr>
            <a:xfrm>
              <a:off x="463" y="1993"/>
              <a:ext cx="232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l">
                <a:buClr>
                  <a:schemeClr val="bg1"/>
                </a:buClr>
              </a:pPr>
              <a:r>
                <a:rPr lang="en-US" altLang="zh-CN" sz="2000" b="1">
                  <a:latin typeface="Times New Roman" panose="02020603050405020304" charset="0"/>
                </a:rPr>
                <a:t>A</a:t>
              </a:r>
              <a:endParaRPr lang="en-US" altLang="zh-CN" sz="2000" b="1">
                <a:latin typeface="Times New Roman" panose="02020603050405020304" charset="0"/>
              </a:endParaRPr>
            </a:p>
          </p:txBody>
        </p:sp>
      </p:grpSp>
      <p:sp>
        <p:nvSpPr>
          <p:cNvPr id="95253" name="文本框 95252"/>
          <p:cNvSpPr txBox="1"/>
          <p:nvPr/>
        </p:nvSpPr>
        <p:spPr>
          <a:xfrm>
            <a:off x="3683635" y="4021138"/>
            <a:ext cx="354013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>
              <a:buClr>
                <a:schemeClr val="bg1"/>
              </a:buClr>
            </a:pPr>
            <a:r>
              <a:rPr lang="en-US" altLang="zh-CN" sz="2000" b="1">
                <a:latin typeface="Times New Roman" panose="02020603050405020304" charset="0"/>
              </a:rPr>
              <a:t>B</a:t>
            </a:r>
            <a:endParaRPr lang="en-US" altLang="zh-CN" sz="2000" b="1">
              <a:latin typeface="Times New Roman" panose="02020603050405020304" charset="0"/>
            </a:endParaRPr>
          </a:p>
        </p:txBody>
      </p:sp>
      <p:sp>
        <p:nvSpPr>
          <p:cNvPr id="95254" name="文本框 95253"/>
          <p:cNvSpPr txBox="1"/>
          <p:nvPr/>
        </p:nvSpPr>
        <p:spPr>
          <a:xfrm>
            <a:off x="5293360" y="4010025"/>
            <a:ext cx="368300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>
              <a:buClr>
                <a:schemeClr val="bg1"/>
              </a:buClr>
            </a:pPr>
            <a:r>
              <a:rPr lang="en-US" altLang="zh-CN" sz="2000" b="1">
                <a:latin typeface="Times New Roman" panose="02020603050405020304" charset="0"/>
              </a:rPr>
              <a:t>C</a:t>
            </a:r>
            <a:endParaRPr lang="en-US" altLang="zh-CN" sz="2000" b="1">
              <a:latin typeface="Times New Roman" panose="02020603050405020304" charset="0"/>
            </a:endParaRPr>
          </a:p>
        </p:txBody>
      </p:sp>
      <p:sp>
        <p:nvSpPr>
          <p:cNvPr id="95255" name="直接连接符 95254"/>
          <p:cNvSpPr/>
          <p:nvPr/>
        </p:nvSpPr>
        <p:spPr>
          <a:xfrm flipH="1">
            <a:off x="8849995" y="4394200"/>
            <a:ext cx="1152525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arrow" w="med" len="med"/>
            <a:tailEnd type="none" w="med" len="med"/>
          </a:ln>
        </p:spPr>
        <p:txBody>
          <a:bodyPr/>
          <a:p/>
        </p:txBody>
      </p:sp>
      <p:sp>
        <p:nvSpPr>
          <p:cNvPr id="95256" name="直接连接符 95255"/>
          <p:cNvSpPr/>
          <p:nvPr/>
        </p:nvSpPr>
        <p:spPr>
          <a:xfrm flipH="1">
            <a:off x="7957820" y="4394200"/>
            <a:ext cx="2016125" cy="0"/>
          </a:xfrm>
          <a:prstGeom prst="line">
            <a:avLst/>
          </a:prstGeom>
          <a:ln w="28575" cap="flat" cmpd="sng">
            <a:solidFill>
              <a:srgbClr val="66FF33"/>
            </a:solidFill>
            <a:prstDash val="solid"/>
            <a:headEnd type="none" w="med" len="med"/>
            <a:tailEnd type="arrow" w="med" len="med"/>
          </a:ln>
        </p:spPr>
        <p:txBody>
          <a:bodyPr/>
          <a:p/>
        </p:txBody>
      </p:sp>
      <p:sp>
        <p:nvSpPr>
          <p:cNvPr id="95257" name="文本框 95256"/>
          <p:cNvSpPr txBox="1"/>
          <p:nvPr/>
        </p:nvSpPr>
        <p:spPr>
          <a:xfrm>
            <a:off x="9945370" y="4178300"/>
            <a:ext cx="354013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>
              <a:buClr>
                <a:schemeClr val="bg1"/>
              </a:buClr>
            </a:pPr>
            <a:r>
              <a:rPr lang="en-US" altLang="zh-CN" sz="2000" b="1">
                <a:latin typeface="Times New Roman" panose="02020603050405020304" charset="0"/>
              </a:rPr>
              <a:t>B</a:t>
            </a:r>
            <a:endParaRPr lang="en-US" altLang="zh-CN" sz="2000" b="1">
              <a:latin typeface="Times New Roman" panose="02020603050405020304" charset="0"/>
            </a:endParaRPr>
          </a:p>
        </p:txBody>
      </p:sp>
      <p:sp>
        <p:nvSpPr>
          <p:cNvPr id="95258" name="文本框 95257"/>
          <p:cNvSpPr txBox="1"/>
          <p:nvPr/>
        </p:nvSpPr>
        <p:spPr>
          <a:xfrm>
            <a:off x="7632383" y="4164013"/>
            <a:ext cx="368300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>
              <a:buClr>
                <a:schemeClr val="bg1"/>
              </a:buClr>
            </a:pPr>
            <a:r>
              <a:rPr lang="en-US" altLang="zh-CN" sz="2000" b="1">
                <a:latin typeface="Times New Roman" panose="02020603050405020304" charset="0"/>
              </a:rPr>
              <a:t>C</a:t>
            </a:r>
            <a:endParaRPr lang="en-US" altLang="zh-CN" sz="2000" b="1">
              <a:latin typeface="Times New Roman" panose="02020603050405020304" charset="0"/>
            </a:endParaRPr>
          </a:p>
        </p:txBody>
      </p:sp>
      <p:sp>
        <p:nvSpPr>
          <p:cNvPr id="95259" name="直接连接符 95258"/>
          <p:cNvSpPr/>
          <p:nvPr/>
        </p:nvSpPr>
        <p:spPr>
          <a:xfrm flipH="1">
            <a:off x="7956233" y="4392613"/>
            <a:ext cx="936625" cy="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arrow" w="med" len="med"/>
          </a:ln>
        </p:spPr>
        <p:txBody>
          <a:bodyPr/>
          <a:p/>
        </p:txBody>
      </p:sp>
      <p:grpSp>
        <p:nvGrpSpPr>
          <p:cNvPr id="95260" name="组合 95259"/>
          <p:cNvGrpSpPr/>
          <p:nvPr/>
        </p:nvGrpSpPr>
        <p:grpSpPr>
          <a:xfrm>
            <a:off x="8534083" y="4164013"/>
            <a:ext cx="381000" cy="396875"/>
            <a:chOff x="463" y="1993"/>
            <a:chExt cx="240" cy="250"/>
          </a:xfrm>
        </p:grpSpPr>
        <p:sp>
          <p:nvSpPr>
            <p:cNvPr id="95261" name="流程图: 联系 95260"/>
            <p:cNvSpPr/>
            <p:nvPr/>
          </p:nvSpPr>
          <p:spPr>
            <a:xfrm>
              <a:off x="657" y="2115"/>
              <a:ext cx="46" cy="45"/>
            </a:xfrm>
            <a:prstGeom prst="flowChartConnector">
              <a:avLst/>
            </a:prstGeom>
            <a:solidFill>
              <a:schemeClr val="tx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5262" name="文本框 95261"/>
            <p:cNvSpPr txBox="1"/>
            <p:nvPr/>
          </p:nvSpPr>
          <p:spPr>
            <a:xfrm>
              <a:off x="463" y="1993"/>
              <a:ext cx="232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l">
                <a:buClr>
                  <a:schemeClr val="bg1"/>
                </a:buClr>
              </a:pPr>
              <a:r>
                <a:rPr lang="en-US" altLang="zh-CN" sz="2000" b="1">
                  <a:latin typeface="Times New Roman" panose="02020603050405020304" charset="0"/>
                </a:rPr>
                <a:t>A</a:t>
              </a:r>
              <a:endParaRPr lang="en-US" altLang="zh-CN" sz="2000" b="1">
                <a:latin typeface="Times New Roman" panose="02020603050405020304" charset="0"/>
              </a:endParaRPr>
            </a:p>
          </p:txBody>
        </p:sp>
      </p:grpSp>
      <p:graphicFrame>
        <p:nvGraphicFramePr>
          <p:cNvPr id="95263" name="对象 95262"/>
          <p:cNvGraphicFramePr>
            <a:graphicFrameLocks noChangeAspect="1"/>
          </p:cNvGraphicFramePr>
          <p:nvPr/>
        </p:nvGraphicFramePr>
        <p:xfrm>
          <a:off x="3788410" y="4400550"/>
          <a:ext cx="649288" cy="409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" r:id="rId9" imgW="342265" imgH="215900" progId="Equation.DSMT4">
                  <p:embed/>
                </p:oleObj>
              </mc:Choice>
              <mc:Fallback>
                <p:oleObj name="" r:id="rId9" imgW="342265" imgH="2159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788410" y="4400550"/>
                        <a:ext cx="649288" cy="409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5264" name="对象 95263"/>
          <p:cNvGraphicFramePr>
            <a:graphicFrameLocks noChangeAspect="1"/>
          </p:cNvGraphicFramePr>
          <p:nvPr/>
        </p:nvGraphicFramePr>
        <p:xfrm>
          <a:off x="8100695" y="4445000"/>
          <a:ext cx="649288" cy="409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name="" r:id="rId11" imgW="342265" imgH="215900" progId="Equation.DSMT4">
                  <p:embed/>
                </p:oleObj>
              </mc:Choice>
              <mc:Fallback>
                <p:oleObj name="" r:id="rId11" imgW="342265" imgH="2159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8100695" y="4445000"/>
                        <a:ext cx="649288" cy="409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7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2828290" y="4959350"/>
          <a:ext cx="1729105" cy="55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" name="" r:id="rId12" imgW="711200" imgH="228600" progId="Equation.KSEE3">
                  <p:embed/>
                </p:oleObj>
              </mc:Choice>
              <mc:Fallback>
                <p:oleObj name="" r:id="rId12" imgW="711200" imgH="2286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2828290" y="4959350"/>
                        <a:ext cx="1729105" cy="5556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对象 10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7993380" y="4940935"/>
          <a:ext cx="1729105" cy="55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" name="" r:id="rId14" imgW="711200" imgH="228600" progId="Equation.KSEE3">
                  <p:embed/>
                </p:oleObj>
              </mc:Choice>
              <mc:Fallback>
                <p:oleObj name="" r:id="rId14" imgW="711200" imgH="2286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7993380" y="4940935"/>
                        <a:ext cx="1729105" cy="5556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2594293" y="5679440"/>
          <a:ext cx="2532380" cy="6178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name="" r:id="rId15" imgW="1041400" imgH="254000" progId="Equation.KSEE3">
                  <p:embed/>
                </p:oleObj>
              </mc:Choice>
              <mc:Fallback>
                <p:oleObj name="" r:id="rId15" imgW="1041400" imgH="2540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2594293" y="5679440"/>
                        <a:ext cx="2532380" cy="617855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7923530" y="5634990"/>
          <a:ext cx="2687320" cy="7188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" name="" r:id="rId17" imgW="1104900" imgH="330200" progId="Equation.KSEE3">
                  <p:embed/>
                </p:oleObj>
              </mc:Choice>
              <mc:Fallback>
                <p:oleObj name="" r:id="rId17" imgW="1104900" imgH="3302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7923530" y="5634990"/>
                        <a:ext cx="2687320" cy="718820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89107" name="文本框 89106"/>
          <p:cNvSpPr txBox="1"/>
          <p:nvPr/>
        </p:nvSpPr>
        <p:spPr>
          <a:xfrm>
            <a:off x="824230" y="2278954"/>
            <a:ext cx="1845945" cy="491490"/>
          </a:xfrm>
          <a:prstGeom prst="rect">
            <a:avLst/>
          </a:prstGeom>
          <a:solidFill>
            <a:srgbClr val="003BFF">
              <a:alpha val="15000"/>
            </a:srgbClr>
          </a:solidFill>
          <a:ln w="9525">
            <a:noFill/>
          </a:ln>
        </p:spPr>
        <p:txBody>
          <a:bodyPr wrap="square">
            <a:spAutoFit/>
          </a:bodyPr>
          <a:p>
            <a:pPr algn="l">
              <a:buClr>
                <a:schemeClr val="bg1"/>
              </a:buClr>
            </a:pPr>
            <a:r>
              <a:rPr lang="zh-CN" sz="26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sz="26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sz="26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）同向</a:t>
            </a:r>
            <a:endParaRPr lang="zh-CN" altLang="en-US" sz="26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85046" name="文本框 85045"/>
          <p:cNvSpPr txBox="1"/>
          <p:nvPr/>
        </p:nvSpPr>
        <p:spPr>
          <a:xfrm>
            <a:off x="6257096" y="2296859"/>
            <a:ext cx="1898015" cy="491490"/>
          </a:xfrm>
          <a:prstGeom prst="rect">
            <a:avLst/>
          </a:prstGeom>
          <a:solidFill>
            <a:srgbClr val="003BFF">
              <a:alpha val="15000"/>
            </a:srgbClr>
          </a:solidFill>
          <a:ln w="9525">
            <a:noFill/>
          </a:ln>
        </p:spPr>
        <p:txBody>
          <a:bodyPr wrap="square">
            <a:spAutoFit/>
          </a:bodyPr>
          <a:p>
            <a:pPr algn="l">
              <a:buClr>
                <a:schemeClr val="bg1"/>
              </a:buClr>
            </a:pPr>
            <a:r>
              <a:rPr lang="zh-CN" sz="26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sz="26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sz="26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）反向</a:t>
            </a:r>
            <a:endParaRPr lang="zh-CN" sz="26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文本框 2"/>
              <p:cNvSpPr txBox="1"/>
              <p:nvPr/>
            </p:nvSpPr>
            <p:spPr>
              <a:xfrm>
                <a:off x="342900" y="1103630"/>
                <a:ext cx="11696700" cy="1122680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p>
                <a:pPr algn="l"/>
                <a:r>
                  <a:rPr lang="zh-CN" altLang="en-US" sz="2800" b="1">
                    <a:solidFill>
                      <a:srgbClr val="FF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+mn-ea"/>
                  </a:rPr>
                  <a:t>探究</a:t>
                </a:r>
                <a:r>
                  <a:rPr lang="en-US" altLang="zh-CN" sz="2800" b="1">
                    <a:solidFill>
                      <a:srgbClr val="FF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+mn-ea"/>
                  </a:rPr>
                  <a:t>1</a:t>
                </a:r>
                <a:r>
                  <a:rPr lang="zh-CN" altLang="en-US" sz="2800" b="1">
                    <a:solidFill>
                      <a:srgbClr val="FF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+mn-ea"/>
                  </a:rPr>
                  <a:t>：若向量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pos m:val="top"/>
                        <m:vertJc m:val="bot"/>
                        <m:ctrlPr>
                          <a:rPr lang="zh-CN" altLang="zh-CN" sz="28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宋体" panose="02010600030101010101" pitchFamily="2" charset="-122"/>
                          </a:rPr>
                        </m:ctrlPr>
                      </m:groupChrPr>
                      <m:e>
                        <m:r>
                          <a:rPr lang="en-US" altLang="zh-CN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宋体" panose="02010600030101010101" pitchFamily="2" charset="-122"/>
                          </a:rPr>
                          <m:t>𝒂</m:t>
                        </m:r>
                      </m:e>
                    </m:groupChr>
                    <m:r>
                      <a:rPr lang="en-US" altLang="zh-CN" sz="2800" b="1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rPr>
                      <m:t>，</m:t>
                    </m:r>
                    <m:groupChr>
                      <m:groupChrPr>
                        <m:chr m:val="→"/>
                        <m:pos m:val="top"/>
                        <m:vertJc m:val="bot"/>
                        <m:ctrlPr>
                          <a:rPr lang="zh-CN" altLang="zh-CN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groupChrPr>
                      <m:e>
                        <m:r>
                          <a:rPr lang="en-US" altLang="zh-CN" sz="2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𝒃</m:t>
                        </m:r>
                      </m:e>
                    </m:groupChr>
                  </m:oMath>
                </a14:m>
                <a:r>
                  <a:rPr lang="zh-CN" altLang="en-US" sz="2800" b="1">
                    <a:solidFill>
                      <a:srgbClr val="FF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+mn-ea"/>
                  </a:rPr>
                  <a:t>共线，它们的加法与数的加法有什么关系？</a:t>
                </a:r>
                <a:endParaRPr lang="zh-CN" altLang="en-US" sz="2800" b="1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endParaRPr>
              </a:p>
              <a:p>
                <a:pPr algn="l"/>
                <a:r>
                  <a:rPr lang="zh-CN" altLang="en-US" sz="2800" b="1">
                    <a:solidFill>
                      <a:srgbClr val="FF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+mn-ea"/>
                  </a:rPr>
                  <a:t>你能否做出向量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pos m:val="top"/>
                        <m:vertJc m:val="bot"/>
                        <m:ctrlPr>
                          <a:rPr lang="zh-CN" altLang="zh-CN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groupChrPr>
                      <m:e>
                        <m:r>
                          <a:rPr lang="en-US" altLang="zh-CN" sz="2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𝒂</m:t>
                        </m:r>
                      </m:e>
                    </m:groupChr>
                    <m:r>
                      <a:rPr lang="en-US" altLang="zh-CN" sz="28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groupChr>
                      <m:groupChrPr>
                        <m:chr m:val="→"/>
                        <m:pos m:val="top"/>
                        <m:vertJc m:val="bot"/>
                        <m:ctrlPr>
                          <a:rPr lang="zh-CN" altLang="zh-CN" sz="2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groupChrPr>
                      <m:e>
                        <m:r>
                          <a:rPr lang="en-US" altLang="zh-CN" sz="2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𝒃</m:t>
                        </m:r>
                      </m:e>
                    </m:groupChr>
                  </m:oMath>
                </a14:m>
                <a:r>
                  <a:rPr lang="zh-CN" altLang="en-US" sz="2800" b="1">
                    <a:solidFill>
                      <a:srgbClr val="FF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+mn-ea"/>
                  </a:rPr>
                  <a:t>吗？</a:t>
                </a:r>
                <a:endParaRPr lang="zh-CN" altLang="en-US" sz="2800" b="1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endParaRPr>
              </a:p>
            </p:txBody>
          </p:sp>
        </mc:Choice>
        <mc:Fallback>
          <p:sp>
            <p:nvSpPr>
              <p:cNvPr id="3" name="文本框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900" y="1103630"/>
                <a:ext cx="11696700" cy="1122680"/>
              </a:xfrm>
              <a:prstGeom prst="rect">
                <a:avLst/>
              </a:prstGeom>
              <a:blipFill rotWithShape="1"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9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85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95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95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95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95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95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95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95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95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95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95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95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6" dur="500"/>
                                        <p:tgtEl>
                                          <p:spTgt spid="95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95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6" dur="500"/>
                                        <p:tgtEl>
                                          <p:spTgt spid="95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53" grpId="0"/>
      <p:bldP spid="95254" grpId="0"/>
      <p:bldP spid="95257" grpId="0"/>
      <p:bldP spid="9525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6264" name="直接连接符 96263"/>
          <p:cNvSpPr/>
          <p:nvPr/>
        </p:nvSpPr>
        <p:spPr>
          <a:xfrm>
            <a:off x="514985" y="4707255"/>
            <a:ext cx="2886075" cy="635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triangle" w="lg" len="lg"/>
          </a:ln>
        </p:spPr>
        <p:txBody>
          <a:bodyPr/>
          <a:p/>
        </p:txBody>
      </p:sp>
      <p:sp>
        <p:nvSpPr>
          <p:cNvPr id="96265" name="直接连接符 96264"/>
          <p:cNvSpPr/>
          <p:nvPr/>
        </p:nvSpPr>
        <p:spPr>
          <a:xfrm flipH="1" flipV="1">
            <a:off x="1791970" y="3378200"/>
            <a:ext cx="1569720" cy="13462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triangle" w="lg" len="lg"/>
          </a:ln>
        </p:spPr>
        <p:txBody>
          <a:bodyPr/>
          <a:p/>
        </p:txBody>
      </p:sp>
      <p:sp>
        <p:nvSpPr>
          <p:cNvPr id="96266" name="直接连接符 96265"/>
          <p:cNvSpPr/>
          <p:nvPr/>
        </p:nvSpPr>
        <p:spPr>
          <a:xfrm flipV="1">
            <a:off x="514985" y="3382645"/>
            <a:ext cx="1268730" cy="132461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headEnd type="none" w="med" len="med"/>
            <a:tailEnd type="triangle" w="lg" len="lg"/>
          </a:ln>
        </p:spPr>
        <p:txBody>
          <a:bodyPr/>
          <a:p/>
        </p:txBody>
      </p:sp>
      <p:graphicFrame>
        <p:nvGraphicFramePr>
          <p:cNvPr id="96267" name="对象 96266"/>
          <p:cNvGraphicFramePr>
            <a:graphicFrameLocks noChangeAspect="1"/>
          </p:cNvGraphicFramePr>
          <p:nvPr/>
        </p:nvGraphicFramePr>
        <p:xfrm>
          <a:off x="1609090" y="4724400"/>
          <a:ext cx="423863" cy="500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9" name="" r:id="rId2" imgW="165100" imgH="215900" progId="Equation.DSMT4">
                  <p:embed/>
                </p:oleObj>
              </mc:Choice>
              <mc:Fallback>
                <p:oleObj name="" r:id="rId2" imgW="165100" imgH="2159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609090" y="4724400"/>
                        <a:ext cx="423863" cy="5000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268" name="对象 96267"/>
          <p:cNvGraphicFramePr>
            <a:graphicFrameLocks noChangeAspect="1"/>
          </p:cNvGraphicFramePr>
          <p:nvPr/>
        </p:nvGraphicFramePr>
        <p:xfrm>
          <a:off x="2577148" y="3539173"/>
          <a:ext cx="327025" cy="500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0" name="" r:id="rId4" imgW="127000" imgH="215265" progId="Equation.DSMT4">
                  <p:embed/>
                </p:oleObj>
              </mc:Choice>
              <mc:Fallback>
                <p:oleObj name="" r:id="rId4" imgW="127000" imgH="215265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577148" y="3539173"/>
                        <a:ext cx="327025" cy="5000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269" name="对象 96268"/>
          <p:cNvGraphicFramePr>
            <a:graphicFrameLocks noChangeAspect="1"/>
          </p:cNvGraphicFramePr>
          <p:nvPr/>
        </p:nvGraphicFramePr>
        <p:xfrm>
          <a:off x="746760" y="3481705"/>
          <a:ext cx="687388" cy="433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1" name="" r:id="rId6" imgW="342265" imgH="215900" progId="Equation.DSMT4">
                  <p:embed/>
                </p:oleObj>
              </mc:Choice>
              <mc:Fallback>
                <p:oleObj name="" r:id="rId6" imgW="342265" imgH="2159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46760" y="3481705"/>
                        <a:ext cx="687388" cy="4333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6270" name="文本框 96269"/>
          <p:cNvSpPr txBox="1"/>
          <p:nvPr/>
        </p:nvSpPr>
        <p:spPr>
          <a:xfrm>
            <a:off x="3736975" y="2769870"/>
            <a:ext cx="597154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buClr>
                <a:schemeClr val="bg1"/>
              </a:buClr>
            </a:pPr>
            <a:r>
              <a:rPr lang="en-US" altLang="zh-CN" sz="2800" b="1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</a:rPr>
              <a:t>∵</a:t>
            </a:r>
            <a:r>
              <a:rPr lang="zh-CN" altLang="en-US" sz="2800" b="1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</a:rPr>
              <a:t>三角形的两边之和大于第三边</a:t>
            </a:r>
            <a:endParaRPr lang="zh-CN" altLang="en-US" sz="2800" b="1">
              <a:solidFill>
                <a:srgbClr val="FF0000"/>
              </a:solidFill>
              <a:latin typeface="华文楷体" panose="02010600040101010101" charset="-122"/>
              <a:ea typeface="华文楷体" panose="02010600040101010101" charset="-122"/>
            </a:endParaRPr>
          </a:p>
        </p:txBody>
      </p:sp>
      <p:sp>
        <p:nvSpPr>
          <p:cNvPr id="96272" name="文本框 96271"/>
          <p:cNvSpPr txBox="1"/>
          <p:nvPr/>
        </p:nvSpPr>
        <p:spPr>
          <a:xfrm>
            <a:off x="514985" y="5337175"/>
            <a:ext cx="2008505" cy="521970"/>
          </a:xfrm>
          <a:prstGeom prst="rect">
            <a:avLst/>
          </a:prstGeom>
          <a:noFill/>
          <a:ln w="50800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综上所述：</a:t>
            </a:r>
            <a:endParaRPr lang="zh-CN" altLang="en-US" sz="28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3736975" y="3378200"/>
            <a:ext cx="6795135" cy="628389"/>
            <a:chOff x="7801" y="3700"/>
            <a:chExt cx="11162" cy="1032"/>
          </a:xfrm>
        </p:grpSpPr>
        <p:graphicFrame>
          <p:nvGraphicFramePr>
            <p:cNvPr id="96271" name="对象 96270"/>
            <p:cNvGraphicFramePr>
              <a:graphicFrameLocks noChangeAspect="1"/>
            </p:cNvGraphicFramePr>
            <p:nvPr/>
          </p:nvGraphicFramePr>
          <p:xfrm>
            <a:off x="8581" y="3700"/>
            <a:ext cx="10382" cy="90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2" name="" r:id="rId8" imgW="2514600" imgH="241300" progId="Equation.DSMT4">
                    <p:embed/>
                  </p:oleObj>
                </mc:Choice>
                <mc:Fallback>
                  <p:oleObj name="" r:id="rId8" imgW="2514600" imgH="2413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8581" y="3700"/>
                          <a:ext cx="10382" cy="90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" name="文本框 4"/>
            <p:cNvSpPr txBox="1"/>
            <p:nvPr/>
          </p:nvSpPr>
          <p:spPr>
            <a:xfrm>
              <a:off x="7801" y="3774"/>
              <a:ext cx="1714" cy="9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3200" b="1">
                  <a:latin typeface="华文楷体" panose="02010600040101010101" charset="-122"/>
                  <a:ea typeface="华文楷体" panose="02010600040101010101" charset="-122"/>
                </a:rPr>
                <a:t>∴</a:t>
              </a:r>
              <a:endParaRPr lang="en-US" altLang="zh-CN" sz="3200" b="1">
                <a:latin typeface="华文楷体" panose="02010600040101010101" charset="-122"/>
                <a:ea typeface="华文楷体" panose="02010600040101010101" charset="-122"/>
              </a:endParaRPr>
            </a:p>
          </p:txBody>
        </p:sp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对象 10">
                <a:hlinkClick r:id="" action="ppaction://ole?verb=0"/>
              </p:cNvPr>
              <p:cNvSpPr txBox="1"/>
              <p:nvPr/>
            </p:nvSpPr>
            <p:spPr>
              <a:xfrm>
                <a:off x="2401095" y="5263832"/>
                <a:ext cx="6382360" cy="831850"/>
              </a:xfrm>
              <a:prstGeom prst="rect">
                <a:avLst/>
              </a:prstGeom>
              <a:solidFill>
                <a:srgbClr val="FF0000">
                  <a:alpha val="15000"/>
                </a:srgbClr>
              </a:solidFill>
            </p:spPr>
            <p:txBody>
              <a:bodyPr>
                <a:noAutofit/>
              </a:bodyPr>
              <a:p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zh-CN" altLang="en-US" sz="28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||</m:t>
                      </m:r>
                      <m:groupChr>
                        <m:groupChrPr>
                          <m:chr m:val="→"/>
                          <m:pos m:val="top"/>
                          <m:vertJc m:val="bot"/>
                          <m:ctrlPr>
                            <a:rPr lang="zh-CN" altLang="en-US" sz="28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groupChrPr>
                        <m:e>
                          <m:r>
                            <a:rPr lang="zh-CN" altLang="en-US" sz="28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</m:groupChr>
                      <m:r>
                        <a:rPr lang="zh-CN" altLang="en-US" sz="28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|−|</m:t>
                      </m:r>
                      <m:groupChr>
                        <m:groupChrPr>
                          <m:chr m:val="→"/>
                          <m:pos m:val="top"/>
                          <m:vertJc m:val="bot"/>
                          <m:ctrlPr>
                            <a:rPr lang="zh-CN" altLang="en-US" sz="28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groupChrPr>
                        <m:e>
                          <m:r>
                            <a:rPr lang="zh-CN" altLang="en-US" sz="28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</m:groupChr>
                      <m:r>
                        <a:rPr lang="zh-CN" altLang="en-US" sz="28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||≤|</m:t>
                      </m:r>
                      <m:groupChr>
                        <m:groupChrPr>
                          <m:chr m:val="→"/>
                          <m:pos m:val="top"/>
                          <m:vertJc m:val="bot"/>
                          <m:ctrlPr>
                            <a:rPr lang="zh-CN" altLang="en-US" sz="28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groupChrPr>
                        <m:e>
                          <m:r>
                            <a:rPr lang="zh-CN" altLang="en-US" sz="28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</m:groupChr>
                      <m:r>
                        <a:rPr lang="zh-CN" altLang="en-US" sz="28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groupChr>
                        <m:groupChrPr>
                          <m:chr m:val="→"/>
                          <m:pos m:val="top"/>
                          <m:vertJc m:val="bot"/>
                          <m:ctrlPr>
                            <a:rPr lang="zh-CN" altLang="en-US" sz="28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groupChrPr>
                        <m:e>
                          <m:r>
                            <a:rPr lang="zh-CN" altLang="en-US" sz="28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</m:groupChr>
                      <m:r>
                        <a:rPr lang="zh-CN" altLang="en-US" sz="28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|≤|</m:t>
                      </m:r>
                      <m:groupChr>
                        <m:groupChrPr>
                          <m:chr m:val="→"/>
                          <m:pos m:val="top"/>
                          <m:vertJc m:val="bot"/>
                          <m:ctrlPr>
                            <a:rPr lang="zh-CN" altLang="en-US" sz="28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groupChrPr>
                        <m:e>
                          <m:r>
                            <a:rPr lang="zh-CN" altLang="en-US" sz="28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</m:groupChr>
                      <m:r>
                        <a:rPr lang="zh-CN" altLang="en-US" sz="28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|+|</m:t>
                      </m:r>
                      <m:groupChr>
                        <m:groupChrPr>
                          <m:chr m:val="→"/>
                          <m:pos m:val="top"/>
                          <m:vertJc m:val="bot"/>
                          <m:ctrlPr>
                            <a:rPr lang="zh-CN" altLang="en-US" sz="28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groupChrPr>
                        <m:e>
                          <m:r>
                            <a:rPr lang="zh-CN" altLang="en-US" sz="28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</m:groupChr>
                      <m:r>
                        <a:rPr lang="zh-CN" altLang="en-US" sz="28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|</m:t>
                      </m:r>
                    </m:oMath>
                  </m:oMathPara>
                </a14:m>
                <a:endParaRPr lang="zh-CN" altLang="en-US" sz="2800"/>
              </a:p>
            </p:txBody>
          </p:sp>
        </mc:Choice>
        <mc:Fallback>
          <p:sp>
            <p:nvSpPr>
              <p:cNvPr id="11" name="对象 10">
                <a:hlinkClick r:id="" action="ppaction://ole?verb=0"/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1095" y="5263832"/>
                <a:ext cx="6382360" cy="831850"/>
              </a:xfrm>
              <a:prstGeom prst="rect">
                <a:avLst/>
              </a:prstGeom>
              <a:blipFill rotWithShape="1">
                <a:blip r:embed="rId10"/>
                <a:stretch>
                  <a:fillRect l="-3" t="-38" r="2" b="3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文本框 11"/>
          <p:cNvSpPr txBox="1"/>
          <p:nvPr/>
        </p:nvSpPr>
        <p:spPr>
          <a:xfrm>
            <a:off x="3114040" y="6105525"/>
            <a:ext cx="437261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chemeClr val="tx1">
                    <a:lumMod val="95000"/>
                    <a:lumOff val="5000"/>
                  </a:schemeClr>
                </a:solidFill>
                <a:effectLst/>
                <a:highlight>
                  <a:srgbClr val="FFFF00"/>
                </a:highlight>
                <a:latin typeface="微软雅黑" panose="020B0503020204020204" charset="-122"/>
                <a:ea typeface="微软雅黑" panose="020B0503020204020204" charset="-122"/>
              </a:rPr>
              <a:t>向量形式的三角不等式</a:t>
            </a:r>
            <a:endParaRPr lang="zh-CN" altLang="en-US" sz="3200" b="1">
              <a:solidFill>
                <a:schemeClr val="tx1">
                  <a:lumMod val="95000"/>
                  <a:lumOff val="5000"/>
                </a:schemeClr>
              </a:solidFill>
              <a:effectLst/>
              <a:highlight>
                <a:srgbClr val="FFFF00"/>
              </a:highlight>
              <a:latin typeface="微软雅黑" panose="020B0503020204020204" charset="-122"/>
              <a:ea typeface="微软雅黑" panose="020B0503020204020204" charset="-122"/>
            </a:endParaRPr>
          </a:p>
        </p:txBody>
      </p:sp>
      <p:graphicFrame>
        <p:nvGraphicFramePr>
          <p:cNvPr id="95249" name="对象 95248"/>
          <p:cNvGraphicFramePr>
            <a:graphicFrameLocks noChangeAspect="1"/>
          </p:cNvGraphicFramePr>
          <p:nvPr/>
        </p:nvGraphicFramePr>
        <p:xfrm>
          <a:off x="2692400" y="1353185"/>
          <a:ext cx="5761355" cy="5765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3" name="" r:id="rId11" imgW="2297430" imgH="241300" progId="Equation.DSMT4">
                  <p:embed/>
                </p:oleObj>
              </mc:Choice>
              <mc:Fallback>
                <p:oleObj name="" r:id="rId11" imgW="2297430" imgH="2413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2692400" y="1353185"/>
                        <a:ext cx="5761355" cy="57658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9107" name="文本框 89106"/>
          <p:cNvSpPr txBox="1"/>
          <p:nvPr/>
        </p:nvSpPr>
        <p:spPr>
          <a:xfrm>
            <a:off x="570865" y="1353185"/>
            <a:ext cx="1845945" cy="491490"/>
          </a:xfrm>
          <a:prstGeom prst="rect">
            <a:avLst/>
          </a:prstGeom>
          <a:solidFill>
            <a:srgbClr val="003BFF">
              <a:alpha val="15000"/>
            </a:srgbClr>
          </a:solidFill>
          <a:ln w="9525">
            <a:noFill/>
          </a:ln>
        </p:spPr>
        <p:txBody>
          <a:bodyPr wrap="square">
            <a:spAutoFit/>
          </a:bodyPr>
          <a:p>
            <a:pPr algn="l">
              <a:buClr>
                <a:schemeClr val="bg1"/>
              </a:buClr>
            </a:pPr>
            <a:r>
              <a:rPr lang="zh-CN" sz="26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sz="26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sz="26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）共线</a:t>
            </a:r>
            <a:endParaRPr lang="zh-CN" altLang="en-US" sz="26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85046" name="文本框 85045"/>
          <p:cNvSpPr txBox="1"/>
          <p:nvPr/>
        </p:nvSpPr>
        <p:spPr>
          <a:xfrm>
            <a:off x="570865" y="2646045"/>
            <a:ext cx="2122170" cy="491490"/>
          </a:xfrm>
          <a:prstGeom prst="rect">
            <a:avLst/>
          </a:prstGeom>
          <a:solidFill>
            <a:srgbClr val="003BFF">
              <a:alpha val="15000"/>
            </a:srgbClr>
          </a:solidFill>
          <a:ln w="9525">
            <a:noFill/>
          </a:ln>
        </p:spPr>
        <p:txBody>
          <a:bodyPr wrap="square">
            <a:spAutoFit/>
          </a:bodyPr>
          <a:p>
            <a:pPr algn="l">
              <a:buClr>
                <a:schemeClr val="bg1"/>
              </a:buClr>
            </a:pPr>
            <a:r>
              <a:rPr lang="zh-CN" sz="26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sz="26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sz="26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）不共线</a:t>
            </a:r>
            <a:endParaRPr lang="zh-CN" sz="26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747135" y="4031615"/>
            <a:ext cx="597154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buClr>
                <a:schemeClr val="bg1"/>
              </a:buClr>
            </a:pPr>
            <a:r>
              <a:rPr lang="en-US" altLang="zh-CN" sz="2800" b="1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</a:rPr>
              <a:t>∵</a:t>
            </a:r>
            <a:r>
              <a:rPr lang="zh-CN" altLang="en-US" sz="2800" b="1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</a:rPr>
              <a:t>三角形的两边之差小于第三边</a:t>
            </a:r>
            <a:endParaRPr lang="zh-CN" altLang="en-US" sz="2800" b="1">
              <a:solidFill>
                <a:srgbClr val="FF0000"/>
              </a:solidFill>
              <a:latin typeface="华文楷体" panose="02010600040101010101" charset="-122"/>
              <a:ea typeface="华文楷体" panose="02010600040101010101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2719705" y="1985010"/>
            <a:ext cx="5734685" cy="774700"/>
            <a:chOff x="4283" y="3126"/>
            <a:chExt cx="9031" cy="1220"/>
          </a:xfrm>
        </p:grpSpPr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13"/>
            <a:srcRect r="60008" b="-3111"/>
            <a:stretch>
              <a:fillRect/>
            </a:stretch>
          </p:blipFill>
          <p:spPr>
            <a:xfrm>
              <a:off x="4283" y="3169"/>
              <a:ext cx="4951" cy="928"/>
            </a:xfrm>
            <a:prstGeom prst="rect">
              <a:avLst/>
            </a:prstGeom>
          </p:spPr>
        </p:pic>
        <p:graphicFrame>
          <p:nvGraphicFramePr>
            <p:cNvPr id="10" name="对象 9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9234" y="3126"/>
            <a:ext cx="4080" cy="12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4" name="" r:id="rId14" imgW="1104900" imgH="330200" progId="Equation.KSEE3">
                    <p:embed/>
                  </p:oleObj>
                </mc:Choice>
                <mc:Fallback>
                  <p:oleObj name="" r:id="rId14" imgW="1104900" imgH="3302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5"/>
                        <a:stretch>
                          <a:fillRect/>
                        </a:stretch>
                      </p:blipFill>
                      <p:spPr>
                        <a:xfrm>
                          <a:off x="9234" y="3126"/>
                          <a:ext cx="4080" cy="122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1" name="组合 20"/>
          <p:cNvGrpSpPr/>
          <p:nvPr/>
        </p:nvGrpSpPr>
        <p:grpSpPr>
          <a:xfrm>
            <a:off x="3747135" y="4528820"/>
            <a:ext cx="6863715" cy="774700"/>
            <a:chOff x="5901" y="7132"/>
            <a:chExt cx="10809" cy="1220"/>
          </a:xfrm>
        </p:grpSpPr>
        <p:sp>
          <p:nvSpPr>
            <p:cNvPr id="15" name="文本框 14"/>
            <p:cNvSpPr txBox="1"/>
            <p:nvPr/>
          </p:nvSpPr>
          <p:spPr>
            <a:xfrm>
              <a:off x="5901" y="7282"/>
              <a:ext cx="1643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3200" b="1">
                  <a:latin typeface="华文楷体" panose="02010600040101010101" charset="-122"/>
                  <a:ea typeface="华文楷体" panose="02010600040101010101" charset="-122"/>
                </a:rPr>
                <a:t>∴</a:t>
              </a:r>
              <a:endParaRPr lang="en-US" altLang="zh-CN" sz="3200" b="1">
                <a:latin typeface="华文楷体" panose="02010600040101010101" charset="-122"/>
                <a:ea typeface="华文楷体" panose="02010600040101010101" charset="-122"/>
              </a:endParaRPr>
            </a:p>
          </p:txBody>
        </p:sp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16"/>
            <a:srcRect r="41406" b="455"/>
            <a:stretch>
              <a:fillRect/>
            </a:stretch>
          </p:blipFill>
          <p:spPr>
            <a:xfrm>
              <a:off x="6793" y="7282"/>
              <a:ext cx="5836" cy="876"/>
            </a:xfrm>
            <a:prstGeom prst="rect">
              <a:avLst/>
            </a:prstGeom>
          </p:spPr>
        </p:pic>
        <p:graphicFrame>
          <p:nvGraphicFramePr>
            <p:cNvPr id="19" name="对象 18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12629" y="7132"/>
            <a:ext cx="4081" cy="12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5" name="" r:id="rId17" imgW="1104900" imgH="330200" progId="Equation.KSEE3">
                    <p:embed/>
                  </p:oleObj>
                </mc:Choice>
                <mc:Fallback>
                  <p:oleObj name="" r:id="rId17" imgW="1104900" imgH="3302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8"/>
                        <a:stretch>
                          <a:fillRect/>
                        </a:stretch>
                      </p:blipFill>
                      <p:spPr>
                        <a:xfrm>
                          <a:off x="12629" y="7132"/>
                          <a:ext cx="4081" cy="122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26" name="文本框 25"/>
              <p:cNvSpPr txBox="1"/>
              <p:nvPr/>
            </p:nvSpPr>
            <p:spPr>
              <a:xfrm>
                <a:off x="249872" y="317255"/>
                <a:ext cx="11833225" cy="714451"/>
              </a:xfrm>
              <a:prstGeom prst="rect">
                <a:avLst/>
              </a:prstGeom>
              <a:solidFill>
                <a:srgbClr val="7030A0"/>
              </a:solidFill>
            </p:spPr>
            <p:txBody>
              <a:bodyPr wrap="square" rtlCol="0" anchor="t">
                <a:spAutoFit/>
              </a:bodyPr>
              <a:p>
                <a:pPr>
                  <a:lnSpc>
                    <a:spcPct val="130000"/>
                  </a:lnSpc>
                  <a:buClr>
                    <a:schemeClr val="bg1"/>
                  </a:buClr>
                </a:pPr>
                <a:r>
                  <a:rPr lang="zh-CN" altLang="en-US" sz="2800" b="1">
                    <a:solidFill>
                      <a:schemeClr val="bg1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cs typeface="微软雅黑" panose="020B0503020204020204" charset="-122"/>
                    <a:sym typeface="+mn-ea"/>
                  </a:rPr>
                  <a:t>探究</a:t>
                </a:r>
                <a:r>
                  <a:rPr lang="en-US" altLang="zh-CN" sz="2800" b="1">
                    <a:solidFill>
                      <a:schemeClr val="bg1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cs typeface="微软雅黑" panose="020B0503020204020204" charset="-122"/>
                    <a:sym typeface="+mn-ea"/>
                  </a:rPr>
                  <a:t>2 </a:t>
                </a:r>
                <a:r>
                  <a:rPr lang="zh-CN" altLang="en-US" sz="2800" b="1">
                    <a:solidFill>
                      <a:schemeClr val="bg1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cs typeface="宋体" panose="02010600030101010101" pitchFamily="2" charset="-122"/>
                    <a:sym typeface="+mn-ea"/>
                  </a:rPr>
                  <a:t>结合例题</a:t>
                </a:r>
                <a:r>
                  <a:rPr lang="en-US" altLang="zh-CN" sz="2800" b="1">
                    <a:solidFill>
                      <a:schemeClr val="bg1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cs typeface="宋体" panose="02010600030101010101" pitchFamily="2" charset="-122"/>
                    <a:sym typeface="+mn-ea"/>
                  </a:rPr>
                  <a:t>1</a:t>
                </a:r>
                <a:r>
                  <a:rPr lang="zh-CN" altLang="en-US" sz="2800" b="1">
                    <a:solidFill>
                      <a:schemeClr val="bg1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cs typeface="宋体" panose="02010600030101010101" pitchFamily="2" charset="-122"/>
                    <a:sym typeface="+mn-ea"/>
                  </a:rPr>
                  <a:t>与思考</a:t>
                </a:r>
                <a:r>
                  <a:rPr lang="en-US" altLang="zh-CN" sz="2800" b="1">
                    <a:solidFill>
                      <a:schemeClr val="bg1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cs typeface="宋体" panose="02010600030101010101" pitchFamily="2" charset="-122"/>
                    <a:sym typeface="+mn-ea"/>
                  </a:rPr>
                  <a:t>1</a:t>
                </a:r>
                <a:r>
                  <a:rPr lang="zh-CN" altLang="en-US" sz="2800" b="1">
                    <a:solidFill>
                      <a:schemeClr val="bg1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cs typeface="宋体" panose="02010600030101010101" pitchFamily="2" charset="-122"/>
                    <a:sym typeface="+mn-ea"/>
                  </a:rPr>
                  <a:t>，</a:t>
                </a:r>
                <a14:m>
                  <m:oMath xmlns:m="http://schemas.openxmlformats.org/officeDocument/2006/math">
                    <m:r>
                      <a:rPr lang="zh-CN" altLang="en-US" sz="280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|</m:t>
                    </m:r>
                    <m:groupChr>
                      <m:groupChrPr>
                        <m:chr m:val="→"/>
                        <m:pos m:val="top"/>
                        <m:vertJc m:val="bot"/>
                        <m:ctrlPr>
                          <a:rPr lang="zh-CN" altLang="en-US" sz="28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groupChrPr>
                      <m:e>
                        <m:r>
                          <a:rPr lang="zh-CN" altLang="en-US" sz="28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groupChr>
                    <m:r>
                      <a:rPr lang="zh-CN" altLang="en-US" sz="2800" i="1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|</m:t>
                    </m:r>
                    <m:r>
                      <a:rPr lang="zh-CN" altLang="en-US" sz="2800" i="1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，</m:t>
                    </m:r>
                    <m:r>
                      <a:rPr lang="zh-CN" altLang="en-US" sz="2800" i="1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|</m:t>
                    </m:r>
                    <m:groupChr>
                      <m:groupChrPr>
                        <m:chr m:val="→"/>
                        <m:pos m:val="top"/>
                        <m:vertJc m:val="bot"/>
                        <m:ctrlPr>
                          <a:rPr lang="zh-CN" altLang="en-US" sz="28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groupChrPr>
                      <m:e>
                        <m:r>
                          <a:rPr lang="zh-CN" altLang="en-US" sz="28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</m:groupChr>
                    <m:r>
                      <a:rPr lang="zh-CN" altLang="en-US" sz="2800" i="1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|</m:t>
                    </m:r>
                  </m:oMath>
                </a14:m>
                <a:r>
                  <a:rPr lang="zh-CN" altLang="en-US" sz="2800" b="1">
                    <a:solidFill>
                      <a:schemeClr val="bg1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cs typeface="宋体" panose="02010600030101010101" pitchFamily="2" charset="-122"/>
                    <a:sym typeface="+mn-ea"/>
                  </a:rPr>
                  <a:t>与 </a:t>
                </a:r>
                <a14:m>
                  <m:oMath xmlns:m="http://schemas.openxmlformats.org/officeDocument/2006/math">
                    <m:r>
                      <a:rPr lang="zh-CN" altLang="en-US" sz="280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|</m:t>
                    </m:r>
                    <m:groupChr>
                      <m:groupChrPr>
                        <m:chr m:val="→"/>
                        <m:pos m:val="top"/>
                        <m:vertJc m:val="bot"/>
                        <m:ctrlPr>
                          <a:rPr lang="zh-CN" altLang="en-US" sz="28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groupChrPr>
                      <m:e>
                        <m:r>
                          <a:rPr lang="zh-CN" altLang="en-US" sz="28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groupChr>
                    <m:r>
                      <a:rPr lang="zh-CN" altLang="en-US" sz="2800" i="1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+</m:t>
                    </m:r>
                    <m:groupChr>
                      <m:groupChrPr>
                        <m:chr m:val="→"/>
                        <m:pos m:val="top"/>
                        <m:vertJc m:val="bot"/>
                        <m:ctrlPr>
                          <a:rPr lang="zh-CN" altLang="en-US" sz="28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groupChrPr>
                      <m:e>
                        <m:r>
                          <a:rPr lang="zh-CN" altLang="en-US" sz="28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</m:groupChr>
                    <m:r>
                      <a:rPr lang="zh-CN" altLang="en-US" sz="2800" i="1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|</m:t>
                    </m:r>
                  </m:oMath>
                </a14:m>
                <a:r>
                  <a:rPr lang="zh-CN" altLang="en-US" sz="2800" b="1">
                    <a:solidFill>
                      <a:schemeClr val="bg1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cs typeface="宋体" panose="02010600030101010101" pitchFamily="2" charset="-122"/>
                    <a:sym typeface="+mn-ea"/>
                  </a:rPr>
                  <a:t>之间的大小关系如何</a:t>
                </a:r>
                <a:r>
                  <a:rPr lang="zh-CN" altLang="en-US" sz="2800" b="1">
                    <a:solidFill>
                      <a:schemeClr val="bg1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2" charset="-122"/>
                    <a:sym typeface="+mn-ea"/>
                  </a:rPr>
                  <a:t>？</a:t>
                </a:r>
                <a:endParaRPr lang="zh-CN" altLang="en-US" sz="2800" b="1">
                  <a:solidFill>
                    <a:schemeClr val="bg1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  <a:sym typeface="+mn-ea"/>
                </a:endParaRPr>
              </a:p>
            </p:txBody>
          </p:sp>
        </mc:Choice>
        <mc:Fallback>
          <p:sp>
            <p:nvSpPr>
              <p:cNvPr id="26" name="文本框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872" y="317255"/>
                <a:ext cx="11833225" cy="714451"/>
              </a:xfrm>
              <a:prstGeom prst="rect">
                <a:avLst/>
              </a:prstGeom>
              <a:blipFill rotWithShape="1">
                <a:blip r:embed="rId19"/>
                <a:stretch>
                  <a:fillRect l="-3" t="-55" r="3" b="-366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9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5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95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62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62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6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6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6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6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6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6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6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6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6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6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96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96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70" grpId="0"/>
      <p:bldP spid="96272" grpId="0"/>
      <p:bldP spid="11" grpId="0" bldLvl="0" animBg="1"/>
      <p:bldP spid="12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9" name="标题 1"/>
              <p:cNvSpPr txBox="1"/>
              <p:nvPr/>
            </p:nvSpPr>
            <p:spPr>
              <a:xfrm>
                <a:off x="575310" y="1480185"/>
                <a:ext cx="11042015" cy="2604770"/>
              </a:xfrm>
              <a:prstGeom prst="rect">
                <a:avLst/>
              </a:prstGeom>
              <a:noFill/>
              <a:ln>
                <a:solidFill>
                  <a:srgbClr val="8FA37E"/>
                </a:solidFill>
              </a:ln>
            </p:spPr>
            <p:txBody>
              <a:bodyPr vert="horz" lIns="91440" tIns="45720" rIns="91440" bIns="45720" rtlCol="0" anchor="ctr">
                <a:normAutofit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r>
                  <a:rPr lang="zh-CN" altLang="en-US" sz="3200">
                    <a:latin typeface="楷体" panose="02010609060101010101" pitchFamily="49" charset="-122"/>
                    <a:ea typeface="楷体" panose="02010609060101010101" pitchFamily="49" charset="-122"/>
                  </a:rPr>
                  <a:t>例</a:t>
                </a:r>
                <a:r>
                  <a:rPr lang="en-US" altLang="zh-CN" sz="3200">
                    <a:latin typeface="楷体" panose="02010609060101010101" pitchFamily="49" charset="-122"/>
                    <a:ea typeface="楷体" panose="02010609060101010101" pitchFamily="49" charset="-122"/>
                  </a:rPr>
                  <a:t>2.</a:t>
                </a:r>
                <a:r>
                  <a:rPr lang="zh-CN" altLang="en-US" sz="3200">
                    <a:latin typeface="楷体" panose="02010609060101010101" pitchFamily="49" charset="-122"/>
                    <a:ea typeface="楷体" panose="02010609060101010101" pitchFamily="49" charset="-122"/>
                  </a:rPr>
                  <a:t> </a:t>
                </a:r>
                <a:endParaRPr lang="zh-CN" altLang="en-US" sz="320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r>
                  <a:rPr lang="zh-CN" altLang="en-US" sz="3200">
                    <a:latin typeface="楷体" panose="02010609060101010101" pitchFamily="49" charset="-122"/>
                    <a:ea typeface="楷体" panose="02010609060101010101" pitchFamily="49" charset="-122"/>
                  </a:rPr>
                  <a:t>若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en-US" sz="36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zh-CN" altLang="en-US" sz="36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acc>
                    <m:r>
                      <a:rPr lang="zh-CN" altLang="en-US" sz="36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,</m:t>
                    </m:r>
                    <m:acc>
                      <m:accPr>
                        <m:chr m:val="⃗"/>
                        <m:ctrlPr>
                          <a:rPr lang="zh-CN" altLang="en-US" sz="36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zh-CN" altLang="en-US" sz="36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</m:acc>
                  </m:oMath>
                </a14:m>
                <a:r>
                  <a:rPr lang="zh-CN" altLang="en-US" sz="3600">
                    <a:latin typeface="楷体" panose="02010609060101010101" pitchFamily="49" charset="-122"/>
                    <a:ea typeface="楷体" panose="02010609060101010101" pitchFamily="49" charset="-122"/>
                  </a:rPr>
                  <a:t> </a:t>
                </a:r>
                <a:r>
                  <a:rPr lang="zh-CN" altLang="en-US" sz="3200">
                    <a:latin typeface="楷体" panose="02010609060101010101" pitchFamily="49" charset="-122"/>
                    <a:ea typeface="楷体" panose="02010609060101010101" pitchFamily="49" charset="-122"/>
                  </a:rPr>
                  <a:t>都是单位向量，则</a:t>
                </a:r>
                <a14:m>
                  <m:oMath xmlns:m="http://schemas.openxmlformats.org/officeDocument/2006/math">
                    <m:r>
                      <a:rPr lang="zh-CN" altLang="en-US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|</m:t>
                    </m:r>
                    <m:groupChr>
                      <m:groupChrPr>
                        <m:chr m:val="→"/>
                        <m:pos m:val="top"/>
                        <m:vertJc m:val="bot"/>
                        <m:ctrlPr>
                          <a:rPr lang="zh-CN" altLang="en-US" sz="3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groupChrPr>
                      <m:e>
                        <m:r>
                          <a:rPr lang="zh-CN" altLang="en-US" sz="3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groupChr>
                    <m:r>
                      <a:rPr lang="zh-CN" altLang="en-US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groupChr>
                      <m:groupChrPr>
                        <m:chr m:val="→"/>
                        <m:pos m:val="top"/>
                        <m:vertJc m:val="bot"/>
                        <m:ctrlPr>
                          <a:rPr lang="zh-CN" altLang="en-US" sz="3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groupChrPr>
                      <m:e>
                        <m:r>
                          <a:rPr lang="zh-CN" altLang="en-US" sz="3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</m:groupChr>
                    <m:r>
                      <a:rPr lang="zh-CN" altLang="en-US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|</m:t>
                    </m:r>
                  </m:oMath>
                </a14:m>
                <a:r>
                  <a:rPr lang="zh-CN" altLang="en-US" sz="3200">
                    <a:latin typeface="楷体" panose="02010609060101010101" pitchFamily="49" charset="-122"/>
                    <a:ea typeface="楷体" panose="02010609060101010101" pitchFamily="49" charset="-122"/>
                  </a:rPr>
                  <a:t>的取值范围为</a:t>
                </a:r>
                <a:r>
                  <a:rPr lang="en-US" altLang="zh-CN" sz="3200">
                    <a:latin typeface="楷体" panose="02010609060101010101" pitchFamily="49" charset="-122"/>
                    <a:ea typeface="楷体" panose="02010609060101010101" pitchFamily="49" charset="-122"/>
                  </a:rPr>
                  <a:t>______.</a:t>
                </a:r>
                <a:endParaRPr lang="en-US" altLang="zh-CN" sz="320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endParaRPr lang="zh-CN" altLang="en-US" sz="320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r>
                  <a:rPr lang="zh-CN" altLang="en-US" sz="3200">
                    <a:latin typeface="楷体" panose="02010609060101010101" pitchFamily="49" charset="-122"/>
                    <a:ea typeface="楷体" panose="02010609060101010101" pitchFamily="49" charset="-122"/>
                  </a:rPr>
                  <a:t>若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en-US" sz="3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zh-CN" altLang="en-US" sz="3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acc>
                    <m:r>
                      <a:rPr lang="zh-CN" altLang="en-US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,</m:t>
                    </m:r>
                    <m:acc>
                      <m:accPr>
                        <m:chr m:val="⃗"/>
                        <m:ctrlPr>
                          <a:rPr lang="zh-CN" altLang="en-US" sz="3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zh-CN" altLang="en-US" sz="3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</m:acc>
                  </m:oMath>
                </a14:m>
                <a:r>
                  <a:rPr lang="zh-CN" altLang="en-US" sz="3200">
                    <a:latin typeface="楷体" panose="02010609060101010101" pitchFamily="49" charset="-122"/>
                    <a:ea typeface="楷体" panose="02010609060101010101" pitchFamily="49" charset="-122"/>
                  </a:rPr>
                  <a:t> 满足</a:t>
                </a:r>
                <a14:m>
                  <m:oMath xmlns:m="http://schemas.openxmlformats.org/officeDocument/2006/math">
                    <m:r>
                      <a:rPr lang="zh-CN" altLang="en-US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|</m:t>
                    </m:r>
                    <m:groupChr>
                      <m:groupChrPr>
                        <m:chr m:val="→"/>
                        <m:pos m:val="top"/>
                        <m:vertJc m:val="bot"/>
                        <m:ctrlPr>
                          <a:rPr lang="zh-CN" altLang="en-US" sz="3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groupChrPr>
                      <m:e>
                        <m:r>
                          <a:rPr lang="zh-CN" altLang="en-US" sz="3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groupChr>
                    <m:r>
                      <a:rPr lang="zh-CN" altLang="en-US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|=</m:t>
                    </m:r>
                    <m:r>
                      <a:rPr lang="zh-CN" altLang="en-US" sz="320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2</m:t>
                    </m:r>
                  </m:oMath>
                </a14:m>
                <a:r>
                  <a:rPr lang="zh-CN" altLang="en-US" sz="3200">
                    <a:latin typeface="楷体" panose="02010609060101010101" pitchFamily="49" charset="-122"/>
                    <a:ea typeface="楷体" panose="02010609060101010101" pitchFamily="49" charset="-122"/>
                  </a:rPr>
                  <a:t>，</a:t>
                </a:r>
                <a14:m>
                  <m:oMath xmlns:m="http://schemas.openxmlformats.org/officeDocument/2006/math">
                    <m:r>
                      <a:rPr lang="zh-CN" altLang="en-US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|</m:t>
                    </m:r>
                    <m:groupChr>
                      <m:groupChrPr>
                        <m:chr m:val="→"/>
                        <m:pos m:val="top"/>
                        <m:vertJc m:val="bot"/>
                        <m:ctrlPr>
                          <a:rPr lang="zh-CN" altLang="en-US" sz="3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groupChrPr>
                      <m:e>
                        <m:r>
                          <a:rPr lang="zh-CN" altLang="en-US" sz="3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</m:groupChr>
                    <m:r>
                      <a:rPr lang="zh-CN" altLang="en-US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|=</m:t>
                    </m:r>
                    <m:r>
                      <a:rPr lang="zh-CN" altLang="en-US" sz="320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3</m:t>
                    </m:r>
                  </m:oMath>
                </a14:m>
                <a:r>
                  <a:rPr lang="zh-CN" altLang="en-US" sz="3200">
                    <a:latin typeface="楷体" panose="02010609060101010101" pitchFamily="49" charset="-122"/>
                    <a:ea typeface="楷体" panose="02010609060101010101" pitchFamily="49" charset="-122"/>
                  </a:rPr>
                  <a:t>，则</a:t>
                </a:r>
                <a14:m>
                  <m:oMath xmlns:m="http://schemas.openxmlformats.org/officeDocument/2006/math">
                    <m:r>
                      <a:rPr lang="zh-CN" altLang="en-US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|</m:t>
                    </m:r>
                    <m:groupChr>
                      <m:groupChrPr>
                        <m:chr m:val="→"/>
                        <m:pos m:val="top"/>
                        <m:vertJc m:val="bot"/>
                        <m:ctrlPr>
                          <a:rPr lang="zh-CN" altLang="en-US" sz="3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groupChrPr>
                      <m:e>
                        <m:r>
                          <a:rPr lang="zh-CN" altLang="en-US" sz="3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groupChr>
                    <m:r>
                      <a:rPr lang="zh-CN" altLang="en-US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groupChr>
                      <m:groupChrPr>
                        <m:chr m:val="→"/>
                        <m:pos m:val="top"/>
                        <m:vertJc m:val="bot"/>
                        <m:ctrlPr>
                          <a:rPr lang="zh-CN" altLang="en-US" sz="3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groupChrPr>
                      <m:e>
                        <m:r>
                          <a:rPr lang="zh-CN" altLang="en-US" sz="3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</m:groupChr>
                    <m:r>
                      <a:rPr lang="zh-CN" altLang="en-US" sz="32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|</m:t>
                    </m:r>
                  </m:oMath>
                </a14:m>
                <a:r>
                  <a:rPr lang="zh-CN" altLang="en-US" sz="3200">
                    <a:latin typeface="楷体" panose="02010609060101010101" pitchFamily="49" charset="-122"/>
                    <a:ea typeface="楷体" panose="02010609060101010101" pitchFamily="49" charset="-122"/>
                  </a:rPr>
                  <a:t>的取值范围为</a:t>
                </a:r>
                <a:r>
                  <a:rPr lang="en-US" altLang="zh-CN" sz="3200">
                    <a:latin typeface="楷体" panose="02010609060101010101" pitchFamily="49" charset="-122"/>
                    <a:ea typeface="楷体" panose="02010609060101010101" pitchFamily="49" charset="-122"/>
                  </a:rPr>
                  <a:t>______.</a:t>
                </a:r>
                <a:endParaRPr lang="en-US" altLang="zh-CN" sz="320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endParaRPr lang="en-US" altLang="zh-CN" sz="320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endParaRPr lang="en-US" altLang="zh-CN" sz="320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</mc:Choice>
        <mc:Fallback>
          <p:sp>
            <p:nvSpPr>
              <p:cNvPr id="9" name="标题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310" y="1480185"/>
                <a:ext cx="11042015" cy="2604770"/>
              </a:xfrm>
              <a:prstGeom prst="rect">
                <a:avLst/>
              </a:prstGeom>
              <a:blipFill rotWithShape="1">
                <a:blip r:embed="rId2"/>
                <a:stretch>
                  <a:fillRect l="-46" t="-13579" r="-40" b="-13091"/>
                </a:stretch>
              </a:blipFill>
              <a:ln>
                <a:solidFill>
                  <a:srgbClr val="8FA37E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" name="文本框 1"/>
              <p:cNvSpPr txBox="1"/>
              <p:nvPr/>
            </p:nvSpPr>
            <p:spPr>
              <a:xfrm>
                <a:off x="1100455" y="4176395"/>
                <a:ext cx="6758940" cy="1706880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p>
                <a:r>
                  <a:rPr lang="zh-CN" altLang="en-US" sz="2800">
                    <a:latin typeface="楷体" panose="02010609060101010101" pitchFamily="49" charset="-122"/>
                    <a:ea typeface="楷体" panose="02010609060101010101" pitchFamily="49" charset="-122"/>
                    <a:sym typeface="+mn-ea"/>
                  </a:rPr>
                  <a:t>解析：</a:t>
                </a:r>
                <a:r>
                  <a:rPr lang="zh-CN" altLang="en-US" sz="2800">
                    <a:solidFill>
                      <a:srgbClr val="000000"/>
                    </a:solidFill>
                    <a:sym typeface="+mn-ea"/>
                  </a:rPr>
                  <a:t> </a:t>
                </a:r>
                <a:r>
                  <a:rPr lang="en-US" altLang="zh-CN" sz="2800">
                    <a:solidFill>
                      <a:srgbClr val="000000"/>
                    </a:solidFill>
                    <a:sym typeface="+mn-ea"/>
                  </a:rPr>
                  <a:t>0</a:t>
                </a:r>
                <a14:m>
                  <m:oMath xmlns:m="http://schemas.openxmlformats.org/officeDocument/2006/math">
                    <m:r>
                      <a:rPr lang="zh-CN" altLang="en-US" sz="2800" i="1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≤</m:t>
                    </m:r>
                    <m:r>
                      <a:rPr lang="zh-CN" altLang="en-US" sz="28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|</m:t>
                    </m:r>
                    <m:groupChr>
                      <m:groupChrPr>
                        <m:chr m:val="→"/>
                        <m:pos m:val="top"/>
                        <m:vertJc m:val="bot"/>
                        <m:ctrlPr>
                          <a:rPr lang="zh-CN" altLang="en-US" sz="28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groupChrPr>
                      <m:e>
                        <m:r>
                          <a:rPr lang="zh-CN" altLang="en-US" sz="28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groupChr>
                    <m:r>
                      <a:rPr lang="zh-CN" altLang="en-US" sz="28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groupChr>
                      <m:groupChrPr>
                        <m:chr m:val="→"/>
                        <m:pos m:val="top"/>
                        <m:vertJc m:val="bot"/>
                        <m:ctrlPr>
                          <a:rPr lang="zh-CN" altLang="en-US" sz="28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groupChrPr>
                      <m:e>
                        <m:r>
                          <a:rPr lang="zh-CN" altLang="en-US" sz="28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</m:groupChr>
                    <m:r>
                      <a:rPr lang="zh-CN" altLang="en-US" sz="28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|</m:t>
                    </m:r>
                    <m:r>
                      <a:rPr lang="zh-CN" altLang="en-US" sz="2800" i="1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≤</m:t>
                    </m:r>
                  </m:oMath>
                </a14:m>
                <a:r>
                  <a:rPr lang="en-US" altLang="zh-CN" sz="2800">
                    <a:latin typeface="楷体" panose="02010609060101010101" pitchFamily="49" charset="-122"/>
                    <a:ea typeface="楷体" panose="02010609060101010101" pitchFamily="49" charset="-122"/>
                    <a:sym typeface="+mn-ea"/>
                  </a:rPr>
                  <a:t>2</a:t>
                </a:r>
                <a:endParaRPr lang="en-US" altLang="zh-CN" sz="280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endParaRPr lang="en-US" altLang="zh-CN" sz="2800">
                  <a:highlight>
                    <a:srgbClr val="FFFF00"/>
                  </a:highlight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r>
                  <a:rPr lang="en-US" altLang="zh-CN" sz="2800">
                    <a:solidFill>
                      <a:srgbClr val="000000"/>
                    </a:solidFill>
                    <a:sym typeface="+mn-ea"/>
                  </a:rPr>
                  <a:t>              1</a:t>
                </a:r>
                <a14:m>
                  <m:oMath xmlns:m="http://schemas.openxmlformats.org/officeDocument/2006/math">
                    <m:r>
                      <a:rPr lang="zh-CN" altLang="en-US" sz="28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≤|</m:t>
                    </m:r>
                    <m:groupChr>
                      <m:groupChrPr>
                        <m:chr m:val="→"/>
                        <m:pos m:val="top"/>
                        <m:vertJc m:val="bot"/>
                        <m:ctrlPr>
                          <a:rPr lang="zh-CN" altLang="en-US" sz="28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groupChrPr>
                      <m:e>
                        <m:r>
                          <a:rPr lang="zh-CN" altLang="en-US" sz="28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groupChr>
                    <m:r>
                      <a:rPr lang="zh-CN" altLang="en-US" sz="28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groupChr>
                      <m:groupChrPr>
                        <m:chr m:val="→"/>
                        <m:pos m:val="top"/>
                        <m:vertJc m:val="bot"/>
                        <m:ctrlPr>
                          <a:rPr lang="zh-CN" altLang="en-US" sz="28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groupChrPr>
                      <m:e>
                        <m:r>
                          <a:rPr lang="zh-CN" altLang="en-US" sz="28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</m:groupChr>
                    <m:r>
                      <a:rPr lang="zh-CN" altLang="en-US" sz="28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|≤</m:t>
                    </m:r>
                    <m:r>
                      <a:rPr lang="en-US" altLang="zh-CN" sz="2800" b="0" i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5</m:t>
                    </m:r>
                  </m:oMath>
                </a14:m>
                <a:endParaRPr lang="zh-CN" altLang="en-US" sz="2800"/>
              </a:p>
            </p:txBody>
          </p:sp>
        </mc:Choice>
        <mc:Fallback>
          <p:sp>
            <p:nvSpPr>
              <p:cNvPr id="2" name="文本框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0455" y="4176395"/>
                <a:ext cx="6758940" cy="170688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03546" name="组合 103545"/>
          <p:cNvGrpSpPr/>
          <p:nvPr/>
        </p:nvGrpSpPr>
        <p:grpSpPr>
          <a:xfrm>
            <a:off x="5276533" y="3199130"/>
            <a:ext cx="3700462" cy="2319338"/>
            <a:chOff x="2998" y="790"/>
            <a:chExt cx="2331" cy="1461"/>
          </a:xfrm>
        </p:grpSpPr>
        <p:sp>
          <p:nvSpPr>
            <p:cNvPr id="103547" name="直接连接符 103546"/>
            <p:cNvSpPr/>
            <p:nvPr/>
          </p:nvSpPr>
          <p:spPr>
            <a:xfrm>
              <a:off x="3696" y="1065"/>
              <a:ext cx="1248" cy="0"/>
            </a:xfrm>
            <a:prstGeom prst="line">
              <a:avLst/>
            </a:prstGeom>
            <a:ln w="38100" cap="flat" cmpd="sng">
              <a:solidFill>
                <a:srgbClr val="000080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p/>
          </p:txBody>
        </p:sp>
        <p:grpSp>
          <p:nvGrpSpPr>
            <p:cNvPr id="103548" name="组合 103547"/>
            <p:cNvGrpSpPr/>
            <p:nvPr/>
          </p:nvGrpSpPr>
          <p:grpSpPr>
            <a:xfrm>
              <a:off x="4286" y="790"/>
              <a:ext cx="228" cy="327"/>
              <a:chOff x="1526" y="2730"/>
              <a:chExt cx="228" cy="327"/>
            </a:xfrm>
          </p:grpSpPr>
          <p:sp>
            <p:nvSpPr>
              <p:cNvPr id="103549" name="文本框 103548"/>
              <p:cNvSpPr txBox="1"/>
              <p:nvPr/>
            </p:nvSpPr>
            <p:spPr>
              <a:xfrm>
                <a:off x="1526" y="2730"/>
                <a:ext cx="228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 algn="l">
                  <a:buClr>
                    <a:schemeClr val="bg1"/>
                  </a:buClr>
                </a:pPr>
                <a:r>
                  <a:rPr lang="en-US" altLang="zh-CN" sz="2800" b="1" i="1">
                    <a:latin typeface="Times New Roman" panose="02020603050405020304" charset="0"/>
                  </a:rPr>
                  <a:t>b</a:t>
                </a:r>
                <a:endParaRPr lang="en-US" altLang="zh-CN" sz="2800" b="1" i="1">
                  <a:latin typeface="Times New Roman" panose="02020603050405020304" charset="0"/>
                </a:endParaRPr>
              </a:p>
            </p:txBody>
          </p:sp>
          <p:sp>
            <p:nvSpPr>
              <p:cNvPr id="103550" name="直接连接符 103549"/>
              <p:cNvSpPr/>
              <p:nvPr/>
            </p:nvSpPr>
            <p:spPr>
              <a:xfrm>
                <a:off x="1536" y="2784"/>
                <a:ext cx="192" cy="0"/>
              </a:xfrm>
              <a:prstGeom prst="line">
                <a:avLst/>
              </a:prstGeom>
              <a:ln w="9525" cap="flat" cmpd="sng">
                <a:solidFill>
                  <a:srgbClr val="008000"/>
                </a:solidFill>
                <a:prstDash val="solid"/>
                <a:headEnd type="none" w="med" len="med"/>
                <a:tailEnd type="triangle" w="med" len="med"/>
              </a:ln>
            </p:spPr>
            <p:txBody>
              <a:bodyPr/>
              <a:p/>
            </p:txBody>
          </p:sp>
        </p:grpSp>
        <p:grpSp>
          <p:nvGrpSpPr>
            <p:cNvPr id="103551" name="组合 103550"/>
            <p:cNvGrpSpPr/>
            <p:nvPr/>
          </p:nvGrpSpPr>
          <p:grpSpPr>
            <a:xfrm>
              <a:off x="2998" y="1050"/>
              <a:ext cx="720" cy="720"/>
              <a:chOff x="821" y="1634"/>
              <a:chExt cx="720" cy="720"/>
            </a:xfrm>
          </p:grpSpPr>
          <p:sp>
            <p:nvSpPr>
              <p:cNvPr id="103552" name="直接连接符 103551"/>
              <p:cNvSpPr/>
              <p:nvPr/>
            </p:nvSpPr>
            <p:spPr>
              <a:xfrm flipV="1">
                <a:off x="821" y="1634"/>
                <a:ext cx="720" cy="720"/>
              </a:xfrm>
              <a:prstGeom prst="line">
                <a:avLst/>
              </a:prstGeom>
              <a:ln w="38100" cap="flat" cmpd="sng">
                <a:solidFill>
                  <a:srgbClr val="000080"/>
                </a:solidFill>
                <a:prstDash val="solid"/>
                <a:headEnd type="none" w="med" len="med"/>
                <a:tailEnd type="triangle" w="med" len="med"/>
              </a:ln>
            </p:spPr>
            <p:txBody>
              <a:bodyPr/>
              <a:p/>
            </p:txBody>
          </p:sp>
          <p:grpSp>
            <p:nvGrpSpPr>
              <p:cNvPr id="103553" name="组合 103552"/>
              <p:cNvGrpSpPr/>
              <p:nvPr/>
            </p:nvGrpSpPr>
            <p:grpSpPr>
              <a:xfrm>
                <a:off x="884" y="1797"/>
                <a:ext cx="228" cy="327"/>
                <a:chOff x="902" y="1866"/>
                <a:chExt cx="228" cy="327"/>
              </a:xfrm>
            </p:grpSpPr>
            <p:sp>
              <p:nvSpPr>
                <p:cNvPr id="103554" name="直接连接符 103553"/>
                <p:cNvSpPr/>
                <p:nvPr/>
              </p:nvSpPr>
              <p:spPr>
                <a:xfrm>
                  <a:off x="960" y="1920"/>
                  <a:ext cx="144" cy="0"/>
                </a:xfrm>
                <a:prstGeom prst="line">
                  <a:avLst/>
                </a:prstGeom>
                <a:ln w="9525" cap="flat" cmpd="sng">
                  <a:solidFill>
                    <a:srgbClr val="008000"/>
                  </a:solidFill>
                  <a:prstDash val="solid"/>
                  <a:headEnd type="none" w="med" len="med"/>
                  <a:tailEnd type="triangle" w="med" len="med"/>
                </a:ln>
              </p:spPr>
              <p:txBody>
                <a:bodyPr/>
                <a:p/>
              </p:txBody>
            </p:sp>
            <p:sp>
              <p:nvSpPr>
                <p:cNvPr id="103555" name="文本框 103554"/>
                <p:cNvSpPr txBox="1"/>
                <p:nvPr/>
              </p:nvSpPr>
              <p:spPr>
                <a:xfrm>
                  <a:off x="902" y="1866"/>
                  <a:ext cx="228" cy="32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pPr algn="l">
                    <a:buClr>
                      <a:schemeClr val="bg1"/>
                    </a:buClr>
                  </a:pPr>
                  <a:r>
                    <a:rPr lang="en-US" altLang="zh-CN" sz="2800" b="1" i="1">
                      <a:latin typeface="Times New Roman" panose="02020603050405020304" charset="0"/>
                    </a:rPr>
                    <a:t>a</a:t>
                  </a:r>
                  <a:endParaRPr lang="en-US" altLang="zh-CN" sz="2800" b="1" i="1">
                    <a:latin typeface="Times New Roman" panose="02020603050405020304" charset="0"/>
                  </a:endParaRPr>
                </a:p>
              </p:txBody>
            </p:sp>
          </p:grpSp>
        </p:grpSp>
        <p:sp>
          <p:nvSpPr>
            <p:cNvPr id="103556" name="直接连接符 103555"/>
            <p:cNvSpPr/>
            <p:nvPr/>
          </p:nvSpPr>
          <p:spPr>
            <a:xfrm>
              <a:off x="4922" y="1071"/>
              <a:ext cx="407" cy="1180"/>
            </a:xfrm>
            <a:prstGeom prst="line">
              <a:avLst/>
            </a:prstGeom>
            <a:ln w="38100" cap="flat" cmpd="sng">
              <a:solidFill>
                <a:srgbClr val="000080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p/>
          </p:txBody>
        </p:sp>
        <p:grpSp>
          <p:nvGrpSpPr>
            <p:cNvPr id="103557" name="组合 103556"/>
            <p:cNvGrpSpPr/>
            <p:nvPr/>
          </p:nvGrpSpPr>
          <p:grpSpPr>
            <a:xfrm>
              <a:off x="5057" y="1207"/>
              <a:ext cx="215" cy="327"/>
              <a:chOff x="1526" y="2730"/>
              <a:chExt cx="215" cy="327"/>
            </a:xfrm>
          </p:grpSpPr>
          <p:sp>
            <p:nvSpPr>
              <p:cNvPr id="103558" name="文本框 103557"/>
              <p:cNvSpPr txBox="1"/>
              <p:nvPr/>
            </p:nvSpPr>
            <p:spPr>
              <a:xfrm>
                <a:off x="1526" y="2730"/>
                <a:ext cx="215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 algn="l">
                  <a:buClr>
                    <a:schemeClr val="bg1"/>
                  </a:buClr>
                </a:pPr>
                <a:r>
                  <a:rPr lang="en-US" altLang="zh-CN" sz="2800" b="1" i="1">
                    <a:latin typeface="Times New Roman" panose="02020603050405020304" charset="0"/>
                  </a:rPr>
                  <a:t>c</a:t>
                </a:r>
                <a:endParaRPr lang="en-US" altLang="zh-CN" sz="2800" b="1" i="1">
                  <a:latin typeface="Times New Roman" panose="02020603050405020304" charset="0"/>
                </a:endParaRPr>
              </a:p>
            </p:txBody>
          </p:sp>
          <p:sp>
            <p:nvSpPr>
              <p:cNvPr id="103559" name="直接连接符 103558"/>
              <p:cNvSpPr/>
              <p:nvPr/>
            </p:nvSpPr>
            <p:spPr>
              <a:xfrm>
                <a:off x="1536" y="2784"/>
                <a:ext cx="192" cy="0"/>
              </a:xfrm>
              <a:prstGeom prst="line">
                <a:avLst/>
              </a:prstGeom>
              <a:ln w="9525" cap="flat" cmpd="sng">
                <a:solidFill>
                  <a:srgbClr val="008000"/>
                </a:solidFill>
                <a:prstDash val="solid"/>
                <a:headEnd type="none" w="med" len="med"/>
                <a:tailEnd type="triangle" w="med" len="med"/>
              </a:ln>
            </p:spPr>
            <p:txBody>
              <a:bodyPr/>
              <a:p/>
            </p:txBody>
          </p:sp>
        </p:grpSp>
      </p:grpSp>
      <p:grpSp>
        <p:nvGrpSpPr>
          <p:cNvPr id="51" name="组合 50"/>
          <p:cNvGrpSpPr/>
          <p:nvPr/>
        </p:nvGrpSpPr>
        <p:grpSpPr>
          <a:xfrm>
            <a:off x="8819515" y="2145030"/>
            <a:ext cx="2586355" cy="2245360"/>
            <a:chOff x="13889" y="2300"/>
            <a:chExt cx="4073" cy="3536"/>
          </a:xfrm>
        </p:grpSpPr>
        <p:grpSp>
          <p:nvGrpSpPr>
            <p:cNvPr id="103426" name="组合 103425"/>
            <p:cNvGrpSpPr/>
            <p:nvPr/>
          </p:nvGrpSpPr>
          <p:grpSpPr>
            <a:xfrm>
              <a:off x="14106" y="4680"/>
              <a:ext cx="3120" cy="1157"/>
              <a:chOff x="975" y="2024"/>
              <a:chExt cx="1248" cy="463"/>
            </a:xfrm>
          </p:grpSpPr>
          <p:sp>
            <p:nvSpPr>
              <p:cNvPr id="103427" name="直接连接符 103426"/>
              <p:cNvSpPr/>
              <p:nvPr/>
            </p:nvSpPr>
            <p:spPr>
              <a:xfrm>
                <a:off x="975" y="2024"/>
                <a:ext cx="1248" cy="0"/>
              </a:xfrm>
              <a:prstGeom prst="line">
                <a:avLst/>
              </a:prstGeom>
              <a:ln w="38100" cap="flat" cmpd="sng">
                <a:solidFill>
                  <a:srgbClr val="000080"/>
                </a:solidFill>
                <a:prstDash val="solid"/>
                <a:headEnd type="none" w="med" len="med"/>
                <a:tailEnd type="triangle" w="med" len="med"/>
              </a:ln>
            </p:spPr>
            <p:txBody>
              <a:bodyPr/>
              <a:p/>
            </p:txBody>
          </p:sp>
          <p:grpSp>
            <p:nvGrpSpPr>
              <p:cNvPr id="103428" name="组合 103427"/>
              <p:cNvGrpSpPr/>
              <p:nvPr/>
            </p:nvGrpSpPr>
            <p:grpSpPr>
              <a:xfrm>
                <a:off x="1565" y="2160"/>
                <a:ext cx="228" cy="327"/>
                <a:chOff x="1526" y="2730"/>
                <a:chExt cx="228" cy="327"/>
              </a:xfrm>
            </p:grpSpPr>
            <p:sp>
              <p:nvSpPr>
                <p:cNvPr id="103429" name="文本框 103428"/>
                <p:cNvSpPr txBox="1"/>
                <p:nvPr/>
              </p:nvSpPr>
              <p:spPr>
                <a:xfrm>
                  <a:off x="1526" y="2730"/>
                  <a:ext cx="228" cy="32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pPr algn="l">
                    <a:buClr>
                      <a:schemeClr val="bg1"/>
                    </a:buClr>
                  </a:pPr>
                  <a:r>
                    <a:rPr lang="en-US" altLang="zh-CN" sz="2800" b="1" i="1">
                      <a:latin typeface="Times New Roman" panose="02020603050405020304" charset="0"/>
                    </a:rPr>
                    <a:t>b</a:t>
                  </a:r>
                  <a:endParaRPr lang="en-US" altLang="zh-CN" sz="2800" b="1" i="1">
                    <a:latin typeface="Times New Roman" panose="02020603050405020304" charset="0"/>
                  </a:endParaRPr>
                </a:p>
              </p:txBody>
            </p:sp>
            <p:sp>
              <p:nvSpPr>
                <p:cNvPr id="103430" name="直接连接符 103429"/>
                <p:cNvSpPr/>
                <p:nvPr/>
              </p:nvSpPr>
              <p:spPr>
                <a:xfrm>
                  <a:off x="1536" y="2784"/>
                  <a:ext cx="192" cy="0"/>
                </a:xfrm>
                <a:prstGeom prst="line">
                  <a:avLst/>
                </a:prstGeom>
                <a:ln w="9525" cap="flat" cmpd="sng">
                  <a:solidFill>
                    <a:srgbClr val="008000"/>
                  </a:solidFill>
                  <a:prstDash val="solid"/>
                  <a:headEnd type="none" w="med" len="med"/>
                  <a:tailEnd type="triangle" w="med" len="med"/>
                </a:ln>
              </p:spPr>
              <p:txBody>
                <a:bodyPr/>
                <a:p/>
              </p:txBody>
            </p:sp>
          </p:grpSp>
        </p:grpSp>
        <p:grpSp>
          <p:nvGrpSpPr>
            <p:cNvPr id="103431" name="组合 103430"/>
            <p:cNvGrpSpPr/>
            <p:nvPr/>
          </p:nvGrpSpPr>
          <p:grpSpPr>
            <a:xfrm>
              <a:off x="13889" y="2412"/>
              <a:ext cx="1800" cy="1800"/>
              <a:chOff x="839" y="1616"/>
              <a:chExt cx="720" cy="720"/>
            </a:xfrm>
          </p:grpSpPr>
          <p:sp>
            <p:nvSpPr>
              <p:cNvPr id="103432" name="直接连接符 103431"/>
              <p:cNvSpPr/>
              <p:nvPr/>
            </p:nvSpPr>
            <p:spPr>
              <a:xfrm flipV="1">
                <a:off x="839" y="1616"/>
                <a:ext cx="720" cy="720"/>
              </a:xfrm>
              <a:prstGeom prst="line">
                <a:avLst/>
              </a:prstGeom>
              <a:ln w="38100" cap="flat" cmpd="sng">
                <a:solidFill>
                  <a:srgbClr val="000080"/>
                </a:solidFill>
                <a:prstDash val="solid"/>
                <a:headEnd type="none" w="med" len="med"/>
                <a:tailEnd type="triangle" w="med" len="med"/>
              </a:ln>
            </p:spPr>
            <p:txBody>
              <a:bodyPr/>
              <a:p/>
            </p:txBody>
          </p:sp>
          <p:grpSp>
            <p:nvGrpSpPr>
              <p:cNvPr id="103433" name="组合 103432"/>
              <p:cNvGrpSpPr/>
              <p:nvPr/>
            </p:nvGrpSpPr>
            <p:grpSpPr>
              <a:xfrm>
                <a:off x="884" y="1851"/>
                <a:ext cx="228" cy="327"/>
                <a:chOff x="902" y="1920"/>
                <a:chExt cx="228" cy="327"/>
              </a:xfrm>
            </p:grpSpPr>
            <p:sp>
              <p:nvSpPr>
                <p:cNvPr id="103434" name="直接连接符 103433"/>
                <p:cNvSpPr/>
                <p:nvPr/>
              </p:nvSpPr>
              <p:spPr>
                <a:xfrm>
                  <a:off x="960" y="1920"/>
                  <a:ext cx="144" cy="0"/>
                </a:xfrm>
                <a:prstGeom prst="line">
                  <a:avLst/>
                </a:prstGeom>
                <a:ln w="9525" cap="flat" cmpd="sng">
                  <a:solidFill>
                    <a:srgbClr val="008000"/>
                  </a:solidFill>
                  <a:prstDash val="solid"/>
                  <a:headEnd type="none" w="med" len="med"/>
                  <a:tailEnd type="triangle" w="med" len="med"/>
                </a:ln>
              </p:spPr>
              <p:txBody>
                <a:bodyPr/>
                <a:p/>
              </p:txBody>
            </p:sp>
            <p:sp>
              <p:nvSpPr>
                <p:cNvPr id="103435" name="文本框 103434"/>
                <p:cNvSpPr txBox="1"/>
                <p:nvPr/>
              </p:nvSpPr>
              <p:spPr>
                <a:xfrm>
                  <a:off x="902" y="1920"/>
                  <a:ext cx="228" cy="32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pPr algn="l">
                    <a:buClr>
                      <a:schemeClr val="bg1"/>
                    </a:buClr>
                  </a:pPr>
                  <a:r>
                    <a:rPr lang="en-US" altLang="zh-CN" sz="2800" b="1" i="1">
                      <a:latin typeface="Times New Roman" panose="02020603050405020304" charset="0"/>
                    </a:rPr>
                    <a:t>a</a:t>
                  </a:r>
                  <a:endParaRPr lang="en-US" altLang="zh-CN" sz="2800" b="1" i="1">
                    <a:latin typeface="Times New Roman" panose="02020603050405020304" charset="0"/>
                  </a:endParaRPr>
                </a:p>
              </p:txBody>
            </p:sp>
          </p:grpSp>
        </p:grpSp>
        <p:grpSp>
          <p:nvGrpSpPr>
            <p:cNvPr id="103560" name="组合 103559"/>
            <p:cNvGrpSpPr/>
            <p:nvPr/>
          </p:nvGrpSpPr>
          <p:grpSpPr>
            <a:xfrm>
              <a:off x="16944" y="2300"/>
              <a:ext cx="1018" cy="2950"/>
              <a:chOff x="2065" y="1616"/>
              <a:chExt cx="407" cy="1180"/>
            </a:xfrm>
          </p:grpSpPr>
          <p:sp>
            <p:nvSpPr>
              <p:cNvPr id="103561" name="直接连接符 103560"/>
              <p:cNvSpPr/>
              <p:nvPr/>
            </p:nvSpPr>
            <p:spPr>
              <a:xfrm>
                <a:off x="2065" y="1616"/>
                <a:ext cx="407" cy="1180"/>
              </a:xfrm>
              <a:prstGeom prst="line">
                <a:avLst/>
              </a:prstGeom>
              <a:ln w="38100" cap="flat" cmpd="sng">
                <a:solidFill>
                  <a:srgbClr val="000080"/>
                </a:solidFill>
                <a:prstDash val="solid"/>
                <a:headEnd type="none" w="med" len="med"/>
                <a:tailEnd type="triangle" w="med" len="med"/>
              </a:ln>
            </p:spPr>
            <p:txBody>
              <a:bodyPr/>
              <a:p/>
            </p:txBody>
          </p:sp>
          <p:grpSp>
            <p:nvGrpSpPr>
              <p:cNvPr id="103562" name="组合 103561"/>
              <p:cNvGrpSpPr/>
              <p:nvPr/>
            </p:nvGrpSpPr>
            <p:grpSpPr>
              <a:xfrm>
                <a:off x="2200" y="1752"/>
                <a:ext cx="215" cy="327"/>
                <a:chOff x="1526" y="2730"/>
                <a:chExt cx="215" cy="327"/>
              </a:xfrm>
            </p:grpSpPr>
            <p:sp>
              <p:nvSpPr>
                <p:cNvPr id="103563" name="文本框 103562"/>
                <p:cNvSpPr txBox="1"/>
                <p:nvPr/>
              </p:nvSpPr>
              <p:spPr>
                <a:xfrm>
                  <a:off x="1526" y="2730"/>
                  <a:ext cx="215" cy="32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pPr algn="l">
                    <a:buClr>
                      <a:schemeClr val="bg1"/>
                    </a:buClr>
                  </a:pPr>
                  <a:r>
                    <a:rPr lang="en-US" altLang="zh-CN" sz="2800" b="1" i="1">
                      <a:latin typeface="Times New Roman" panose="02020603050405020304" charset="0"/>
                    </a:rPr>
                    <a:t>c</a:t>
                  </a:r>
                  <a:endParaRPr lang="en-US" altLang="zh-CN" sz="2800" b="1" i="1">
                    <a:latin typeface="Times New Roman" panose="02020603050405020304" charset="0"/>
                  </a:endParaRPr>
                </a:p>
              </p:txBody>
            </p:sp>
            <p:sp>
              <p:nvSpPr>
                <p:cNvPr id="103564" name="直接连接符 103563"/>
                <p:cNvSpPr/>
                <p:nvPr/>
              </p:nvSpPr>
              <p:spPr>
                <a:xfrm>
                  <a:off x="1536" y="2784"/>
                  <a:ext cx="192" cy="0"/>
                </a:xfrm>
                <a:prstGeom prst="line">
                  <a:avLst/>
                </a:prstGeom>
                <a:ln w="9525" cap="flat" cmpd="sng">
                  <a:solidFill>
                    <a:srgbClr val="008000"/>
                  </a:solidFill>
                  <a:prstDash val="solid"/>
                  <a:headEnd type="none" w="med" len="med"/>
                  <a:tailEnd type="triangle" w="med" len="med"/>
                </a:ln>
              </p:spPr>
              <p:txBody>
                <a:bodyPr/>
                <a:p/>
              </p:txBody>
            </p:sp>
          </p:grpSp>
        </p:grpSp>
      </p:grpSp>
      <p:grpSp>
        <p:nvGrpSpPr>
          <p:cNvPr id="54" name="组合 53"/>
          <p:cNvGrpSpPr/>
          <p:nvPr/>
        </p:nvGrpSpPr>
        <p:grpSpPr>
          <a:xfrm>
            <a:off x="5317490" y="4752975"/>
            <a:ext cx="3658870" cy="1080135"/>
            <a:chOff x="9716" y="7353"/>
            <a:chExt cx="5762" cy="1701"/>
          </a:xfrm>
        </p:grpSpPr>
        <p:graphicFrame>
          <p:nvGraphicFramePr>
            <p:cNvPr id="103566" name="对象 103565"/>
            <p:cNvGraphicFramePr>
              <a:graphicFrameLocks noChangeAspect="1"/>
            </p:cNvGraphicFramePr>
            <p:nvPr/>
          </p:nvGraphicFramePr>
          <p:xfrm>
            <a:off x="11423" y="8066"/>
            <a:ext cx="1982" cy="98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6" name="" r:id="rId2" imgW="545465" imgH="215900" progId="Equation.DSMT4">
                    <p:embed/>
                  </p:oleObj>
                </mc:Choice>
                <mc:Fallback>
                  <p:oleObj name="" r:id="rId2" imgW="545465" imgH="2159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>
                          <a:clrChange>
                            <a:clrFrom>
                              <a:srgbClr val="000000"/>
                            </a:clrFrom>
                            <a:clrTo>
                              <a:srgbClr val="008000"/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11423" y="8066"/>
                          <a:ext cx="1982" cy="98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3567" name="直接连接符 103566"/>
            <p:cNvSpPr/>
            <p:nvPr/>
          </p:nvSpPr>
          <p:spPr>
            <a:xfrm>
              <a:off x="9716" y="7353"/>
              <a:ext cx="5762" cy="1183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p/>
          </p:txBody>
        </p:sp>
      </p:grpSp>
      <p:grpSp>
        <p:nvGrpSpPr>
          <p:cNvPr id="103571" name="组合 103570"/>
          <p:cNvGrpSpPr/>
          <p:nvPr/>
        </p:nvGrpSpPr>
        <p:grpSpPr>
          <a:xfrm>
            <a:off x="6394768" y="3693795"/>
            <a:ext cx="2592387" cy="1800225"/>
            <a:chOff x="3742" y="1071"/>
            <a:chExt cx="1587" cy="1134"/>
          </a:xfrm>
        </p:grpSpPr>
        <p:sp>
          <p:nvSpPr>
            <p:cNvPr id="103572" name="直接连接符 103571"/>
            <p:cNvSpPr/>
            <p:nvPr/>
          </p:nvSpPr>
          <p:spPr>
            <a:xfrm>
              <a:off x="3742" y="1071"/>
              <a:ext cx="1587" cy="1134"/>
            </a:xfrm>
            <a:prstGeom prst="line">
              <a:avLst/>
            </a:prstGeom>
            <a:ln w="38100" cap="flat" cmpd="sng">
              <a:solidFill>
                <a:srgbClr val="000080"/>
              </a:solidFill>
              <a:prstDash val="sysDot"/>
              <a:headEnd type="none" w="med" len="med"/>
              <a:tailEnd type="triangle" w="med" len="med"/>
            </a:ln>
          </p:spPr>
          <p:txBody>
            <a:bodyPr/>
            <a:p/>
          </p:txBody>
        </p:sp>
        <p:graphicFrame>
          <p:nvGraphicFramePr>
            <p:cNvPr id="103573" name="对象 103572"/>
            <p:cNvGraphicFramePr>
              <a:graphicFrameLocks noChangeAspect="1"/>
            </p:cNvGraphicFramePr>
            <p:nvPr/>
          </p:nvGraphicFramePr>
          <p:xfrm>
            <a:off x="4468" y="1390"/>
            <a:ext cx="484" cy="31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7" name="" r:id="rId4" imgW="329565" imgH="215900" progId="Equation.DSMT4">
                    <p:embed/>
                  </p:oleObj>
                </mc:Choice>
                <mc:Fallback>
                  <p:oleObj name="" r:id="rId4" imgW="329565" imgH="2159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5">
                          <a:clrChange>
                            <a:clrFrom>
                              <a:srgbClr val="000000"/>
                            </a:clrFrom>
                            <a:clrTo>
                              <a:srgbClr val="008000"/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4468" y="1390"/>
                          <a:ext cx="484" cy="31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103574" name="对象 103573"/>
          <p:cNvGraphicFramePr>
            <a:graphicFrameLocks noChangeAspect="1"/>
          </p:cNvGraphicFramePr>
          <p:nvPr/>
        </p:nvGraphicFramePr>
        <p:xfrm>
          <a:off x="1266190" y="5624195"/>
          <a:ext cx="2232025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8" name="" r:id="rId6" imgW="773430" imgH="215900" progId="Equation.DSMT4">
                  <p:embed/>
                </p:oleObj>
              </mc:Choice>
              <mc:Fallback>
                <p:oleObj name="" r:id="rId6" imgW="773430" imgH="2159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266190" y="5624195"/>
                        <a:ext cx="2232025" cy="622300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575" name="对象 103574"/>
          <p:cNvGraphicFramePr>
            <a:graphicFrameLocks noChangeAspect="1"/>
          </p:cNvGraphicFramePr>
          <p:nvPr/>
        </p:nvGraphicFramePr>
        <p:xfrm>
          <a:off x="6590665" y="5728335"/>
          <a:ext cx="331978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9" name="" r:id="rId8" imgW="1421765" imgH="241300" progId="Equation.DSMT4">
                  <p:embed/>
                </p:oleObj>
              </mc:Choice>
              <mc:Fallback>
                <p:oleObj name="" r:id="rId8" imgW="1421765" imgH="2413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6590665" y="5728335"/>
                        <a:ext cx="3319780" cy="685800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3" name="组合 52"/>
          <p:cNvGrpSpPr/>
          <p:nvPr/>
        </p:nvGrpSpPr>
        <p:grpSpPr>
          <a:xfrm>
            <a:off x="5376545" y="3651250"/>
            <a:ext cx="2952750" cy="1080770"/>
            <a:chOff x="9809" y="5618"/>
            <a:chExt cx="4650" cy="1702"/>
          </a:xfrm>
        </p:grpSpPr>
        <p:sp>
          <p:nvSpPr>
            <p:cNvPr id="103569" name="直接连接符 103568"/>
            <p:cNvSpPr/>
            <p:nvPr/>
          </p:nvSpPr>
          <p:spPr>
            <a:xfrm flipV="1">
              <a:off x="9809" y="5618"/>
              <a:ext cx="4650" cy="1703"/>
            </a:xfrm>
            <a:prstGeom prst="line">
              <a:avLst/>
            </a:prstGeom>
            <a:ln w="38100" cap="flat" cmpd="sng">
              <a:solidFill>
                <a:srgbClr val="000080"/>
              </a:solidFill>
              <a:prstDash val="sysDot"/>
              <a:headEnd type="none" w="med" len="med"/>
              <a:tailEnd type="triangle" w="med" len="med"/>
            </a:ln>
          </p:spPr>
          <p:txBody>
            <a:bodyPr/>
            <a:p/>
          </p:txBody>
        </p:sp>
        <p:graphicFrame>
          <p:nvGraphicFramePr>
            <p:cNvPr id="11" name="对象 -2147482519"/>
            <p:cNvGraphicFramePr>
              <a:graphicFrameLocks noChangeAspect="1"/>
            </p:cNvGraphicFramePr>
            <p:nvPr/>
          </p:nvGraphicFramePr>
          <p:xfrm>
            <a:off x="11270" y="6489"/>
            <a:ext cx="1305" cy="79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64" name="" r:id="rId10" imgW="355600" imgH="215900" progId="Equation.KSEE3">
                    <p:embed/>
                  </p:oleObj>
                </mc:Choice>
                <mc:Fallback>
                  <p:oleObj name="" r:id="rId10" imgW="355600" imgH="2159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11270" y="6489"/>
                          <a:ext cx="1305" cy="79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3" name="组合 12"/>
          <p:cNvGrpSpPr/>
          <p:nvPr/>
        </p:nvGrpSpPr>
        <p:grpSpPr>
          <a:xfrm>
            <a:off x="424498" y="3302953"/>
            <a:ext cx="3097212" cy="1655762"/>
            <a:chOff x="521" y="2523"/>
            <a:chExt cx="1951" cy="1043"/>
          </a:xfrm>
        </p:grpSpPr>
        <p:sp>
          <p:nvSpPr>
            <p:cNvPr id="14" name="直接连接符 13"/>
            <p:cNvSpPr/>
            <p:nvPr/>
          </p:nvSpPr>
          <p:spPr>
            <a:xfrm>
              <a:off x="1209" y="2840"/>
              <a:ext cx="1248" cy="0"/>
            </a:xfrm>
            <a:prstGeom prst="line">
              <a:avLst/>
            </a:prstGeom>
            <a:ln w="38100" cap="flat" cmpd="sng">
              <a:solidFill>
                <a:srgbClr val="000080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p/>
          </p:txBody>
        </p:sp>
        <p:grpSp>
          <p:nvGrpSpPr>
            <p:cNvPr id="15" name="组合 14"/>
            <p:cNvGrpSpPr/>
            <p:nvPr/>
          </p:nvGrpSpPr>
          <p:grpSpPr>
            <a:xfrm>
              <a:off x="1791" y="2523"/>
              <a:ext cx="228" cy="327"/>
              <a:chOff x="1526" y="2730"/>
              <a:chExt cx="228" cy="327"/>
            </a:xfrm>
          </p:grpSpPr>
          <p:sp>
            <p:nvSpPr>
              <p:cNvPr id="16" name="文本框 15"/>
              <p:cNvSpPr txBox="1"/>
              <p:nvPr/>
            </p:nvSpPr>
            <p:spPr>
              <a:xfrm>
                <a:off x="1526" y="2730"/>
                <a:ext cx="228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 algn="l">
                  <a:buClr>
                    <a:schemeClr val="bg1"/>
                  </a:buClr>
                </a:pPr>
                <a:r>
                  <a:rPr lang="en-US" altLang="zh-CN" sz="2800" b="1" i="1">
                    <a:latin typeface="Times New Roman" panose="02020603050405020304" charset="0"/>
                  </a:rPr>
                  <a:t>b</a:t>
                </a:r>
                <a:endParaRPr lang="en-US" altLang="zh-CN" sz="2800" b="1" i="1">
                  <a:latin typeface="Times New Roman" panose="02020603050405020304" charset="0"/>
                </a:endParaRPr>
              </a:p>
            </p:txBody>
          </p:sp>
          <p:sp>
            <p:nvSpPr>
              <p:cNvPr id="17" name="直接连接符 16"/>
              <p:cNvSpPr/>
              <p:nvPr/>
            </p:nvSpPr>
            <p:spPr>
              <a:xfrm>
                <a:off x="1536" y="2784"/>
                <a:ext cx="192" cy="0"/>
              </a:xfrm>
              <a:prstGeom prst="line">
                <a:avLst/>
              </a:prstGeom>
              <a:ln w="9525" cap="flat" cmpd="sng">
                <a:solidFill>
                  <a:srgbClr val="008000"/>
                </a:solidFill>
                <a:prstDash val="solid"/>
                <a:headEnd type="none" w="med" len="med"/>
                <a:tailEnd type="triangle" w="med" len="med"/>
              </a:ln>
            </p:spPr>
            <p:txBody>
              <a:bodyPr/>
              <a:p/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521" y="2840"/>
              <a:ext cx="720" cy="720"/>
              <a:chOff x="839" y="1616"/>
              <a:chExt cx="720" cy="720"/>
            </a:xfrm>
          </p:grpSpPr>
          <p:sp>
            <p:nvSpPr>
              <p:cNvPr id="19" name="直接连接符 18"/>
              <p:cNvSpPr/>
              <p:nvPr/>
            </p:nvSpPr>
            <p:spPr>
              <a:xfrm flipV="1">
                <a:off x="839" y="1616"/>
                <a:ext cx="720" cy="720"/>
              </a:xfrm>
              <a:prstGeom prst="line">
                <a:avLst/>
              </a:prstGeom>
              <a:ln w="38100" cap="flat" cmpd="sng">
                <a:solidFill>
                  <a:srgbClr val="000080"/>
                </a:solidFill>
                <a:prstDash val="solid"/>
                <a:headEnd type="none" w="med" len="med"/>
                <a:tailEnd type="triangle" w="med" len="med"/>
              </a:ln>
            </p:spPr>
            <p:txBody>
              <a:bodyPr/>
              <a:p/>
            </p:txBody>
          </p:sp>
          <p:grpSp>
            <p:nvGrpSpPr>
              <p:cNvPr id="20" name="组合 19"/>
              <p:cNvGrpSpPr/>
              <p:nvPr/>
            </p:nvGrpSpPr>
            <p:grpSpPr>
              <a:xfrm>
                <a:off x="884" y="1797"/>
                <a:ext cx="228" cy="327"/>
                <a:chOff x="902" y="1866"/>
                <a:chExt cx="228" cy="327"/>
              </a:xfrm>
            </p:grpSpPr>
            <p:sp>
              <p:nvSpPr>
                <p:cNvPr id="21" name="直接连接符 20"/>
                <p:cNvSpPr/>
                <p:nvPr/>
              </p:nvSpPr>
              <p:spPr>
                <a:xfrm>
                  <a:off x="960" y="1920"/>
                  <a:ext cx="144" cy="0"/>
                </a:xfrm>
                <a:prstGeom prst="line">
                  <a:avLst/>
                </a:prstGeom>
                <a:ln w="9525" cap="flat" cmpd="sng">
                  <a:solidFill>
                    <a:srgbClr val="008000"/>
                  </a:solidFill>
                  <a:prstDash val="solid"/>
                  <a:headEnd type="none" w="med" len="med"/>
                  <a:tailEnd type="triangle" w="med" len="med"/>
                </a:ln>
              </p:spPr>
              <p:txBody>
                <a:bodyPr/>
                <a:p/>
              </p:txBody>
            </p:sp>
            <p:sp>
              <p:nvSpPr>
                <p:cNvPr id="22" name="文本框 21"/>
                <p:cNvSpPr txBox="1"/>
                <p:nvPr/>
              </p:nvSpPr>
              <p:spPr>
                <a:xfrm>
                  <a:off x="902" y="1866"/>
                  <a:ext cx="228" cy="32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pPr algn="l">
                    <a:buClr>
                      <a:schemeClr val="bg1"/>
                    </a:buClr>
                  </a:pPr>
                  <a:r>
                    <a:rPr lang="en-US" altLang="zh-CN" sz="2800" b="1" i="1">
                      <a:latin typeface="Times New Roman" panose="02020603050405020304" charset="0"/>
                    </a:rPr>
                    <a:t>a</a:t>
                  </a:r>
                  <a:endParaRPr lang="en-US" altLang="zh-CN" sz="2800" b="1" i="1">
                    <a:latin typeface="Times New Roman" panose="02020603050405020304" charset="0"/>
                  </a:endParaRPr>
                </a:p>
              </p:txBody>
            </p:sp>
          </p:grpSp>
        </p:grpSp>
        <p:sp>
          <p:nvSpPr>
            <p:cNvPr id="23" name="直接连接符 22"/>
            <p:cNvSpPr/>
            <p:nvPr/>
          </p:nvSpPr>
          <p:spPr>
            <a:xfrm flipV="1">
              <a:off x="521" y="2840"/>
              <a:ext cx="1951" cy="726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p/>
          </p:txBody>
        </p:sp>
        <p:grpSp>
          <p:nvGrpSpPr>
            <p:cNvPr id="24" name="组合 23"/>
            <p:cNvGrpSpPr/>
            <p:nvPr/>
          </p:nvGrpSpPr>
          <p:grpSpPr>
            <a:xfrm>
              <a:off x="1202" y="2886"/>
              <a:ext cx="549" cy="344"/>
              <a:chOff x="3152" y="2296"/>
              <a:chExt cx="549" cy="344"/>
            </a:xfrm>
          </p:grpSpPr>
          <p:sp>
            <p:nvSpPr>
              <p:cNvPr id="25" name="文本框 24"/>
              <p:cNvSpPr txBox="1"/>
              <p:nvPr/>
            </p:nvSpPr>
            <p:spPr>
              <a:xfrm>
                <a:off x="3313" y="2369"/>
                <a:ext cx="181" cy="231"/>
              </a:xfrm>
              <a:prstGeom prst="rect">
                <a:avLst/>
              </a:prstGeom>
              <a:noFill/>
              <a:ln w="38100">
                <a:noFill/>
              </a:ln>
            </p:spPr>
            <p:txBody>
              <a:bodyPr>
                <a:spAutoFit/>
              </a:bodyPr>
              <a:p>
                <a:pPr algn="l">
                  <a:spcBef>
                    <a:spcPct val="50000"/>
                  </a:spcBef>
                </a:pPr>
                <a:r>
                  <a:rPr lang="en-US" altLang="zh-CN" b="1">
                    <a:latin typeface="Arial" panose="020B0604020202020204" pitchFamily="34" charset="0"/>
                  </a:rPr>
                  <a:t>+</a:t>
                </a:r>
                <a:endParaRPr lang="en-US" altLang="zh-CN" b="1">
                  <a:latin typeface="Arial" panose="020B0604020202020204" pitchFamily="34" charset="0"/>
                </a:endParaRPr>
              </a:p>
            </p:txBody>
          </p:sp>
          <p:grpSp>
            <p:nvGrpSpPr>
              <p:cNvPr id="26" name="组合 25"/>
              <p:cNvGrpSpPr/>
              <p:nvPr/>
            </p:nvGrpSpPr>
            <p:grpSpPr>
              <a:xfrm>
                <a:off x="3152" y="2296"/>
                <a:ext cx="228" cy="327"/>
                <a:chOff x="902" y="1866"/>
                <a:chExt cx="228" cy="327"/>
              </a:xfrm>
            </p:grpSpPr>
            <p:sp>
              <p:nvSpPr>
                <p:cNvPr id="27" name="直接连接符 26"/>
                <p:cNvSpPr/>
                <p:nvPr/>
              </p:nvSpPr>
              <p:spPr>
                <a:xfrm>
                  <a:off x="960" y="1920"/>
                  <a:ext cx="144" cy="0"/>
                </a:xfrm>
                <a:prstGeom prst="line">
                  <a:avLst/>
                </a:prstGeom>
                <a:ln w="9525" cap="flat" cmpd="sng">
                  <a:solidFill>
                    <a:srgbClr val="008000"/>
                  </a:solidFill>
                  <a:prstDash val="solid"/>
                  <a:headEnd type="none" w="med" len="med"/>
                  <a:tailEnd type="triangle" w="med" len="med"/>
                </a:ln>
              </p:spPr>
              <p:txBody>
                <a:bodyPr/>
                <a:p/>
              </p:txBody>
            </p:sp>
            <p:sp>
              <p:nvSpPr>
                <p:cNvPr id="28" name="文本框 27"/>
                <p:cNvSpPr txBox="1"/>
                <p:nvPr/>
              </p:nvSpPr>
              <p:spPr>
                <a:xfrm>
                  <a:off x="902" y="1866"/>
                  <a:ext cx="228" cy="32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pPr algn="l">
                    <a:buClr>
                      <a:schemeClr val="bg1"/>
                    </a:buClr>
                  </a:pPr>
                  <a:r>
                    <a:rPr lang="en-US" altLang="zh-CN" sz="2800" b="1" i="1">
                      <a:latin typeface="Times New Roman" panose="02020603050405020304" charset="0"/>
                    </a:rPr>
                    <a:t>a</a:t>
                  </a:r>
                  <a:endParaRPr lang="en-US" altLang="zh-CN" sz="2800" b="1" i="1">
                    <a:latin typeface="Times New Roman" panose="02020603050405020304" charset="0"/>
                  </a:endParaRPr>
                </a:p>
              </p:txBody>
            </p:sp>
          </p:grpSp>
          <p:grpSp>
            <p:nvGrpSpPr>
              <p:cNvPr id="29" name="组合 28"/>
              <p:cNvGrpSpPr/>
              <p:nvPr/>
            </p:nvGrpSpPr>
            <p:grpSpPr>
              <a:xfrm>
                <a:off x="3473" y="2313"/>
                <a:ext cx="228" cy="327"/>
                <a:chOff x="902" y="1866"/>
                <a:chExt cx="228" cy="327"/>
              </a:xfrm>
            </p:grpSpPr>
            <p:sp>
              <p:nvSpPr>
                <p:cNvPr id="30" name="直接连接符 29"/>
                <p:cNvSpPr/>
                <p:nvPr/>
              </p:nvSpPr>
              <p:spPr>
                <a:xfrm>
                  <a:off x="960" y="1920"/>
                  <a:ext cx="144" cy="0"/>
                </a:xfrm>
                <a:prstGeom prst="line">
                  <a:avLst/>
                </a:prstGeom>
                <a:ln w="9525" cap="flat" cmpd="sng">
                  <a:solidFill>
                    <a:srgbClr val="008000"/>
                  </a:solidFill>
                  <a:prstDash val="solid"/>
                  <a:headEnd type="none" w="med" len="med"/>
                  <a:tailEnd type="triangle" w="med" len="med"/>
                </a:ln>
              </p:spPr>
              <p:txBody>
                <a:bodyPr/>
                <a:p/>
              </p:txBody>
            </p:sp>
            <p:sp>
              <p:nvSpPr>
                <p:cNvPr id="31" name="文本框 30"/>
                <p:cNvSpPr txBox="1"/>
                <p:nvPr/>
              </p:nvSpPr>
              <p:spPr>
                <a:xfrm>
                  <a:off x="902" y="1866"/>
                  <a:ext cx="228" cy="32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pPr algn="l">
                    <a:buClr>
                      <a:schemeClr val="bg1"/>
                    </a:buClr>
                  </a:pPr>
                  <a:r>
                    <a:rPr lang="en-US" altLang="zh-CN" sz="2800" b="1" i="1">
                      <a:latin typeface="Times New Roman" panose="02020603050405020304" charset="0"/>
                    </a:rPr>
                    <a:t>b</a:t>
                  </a:r>
                  <a:endParaRPr lang="en-US" altLang="zh-CN" sz="2800" b="1" i="1">
                    <a:latin typeface="Times New Roman" panose="02020603050405020304" charset="0"/>
                  </a:endParaRPr>
                </a:p>
              </p:txBody>
            </p:sp>
          </p:grpSp>
        </p:grpSp>
      </p:grpSp>
      <p:grpSp>
        <p:nvGrpSpPr>
          <p:cNvPr id="32" name="组合 31"/>
          <p:cNvGrpSpPr/>
          <p:nvPr/>
        </p:nvGrpSpPr>
        <p:grpSpPr>
          <a:xfrm>
            <a:off x="2007235" y="3757613"/>
            <a:ext cx="3125788" cy="1887537"/>
            <a:chOff x="3451" y="2115"/>
            <a:chExt cx="1969" cy="1189"/>
          </a:xfrm>
        </p:grpSpPr>
        <p:grpSp>
          <p:nvGrpSpPr>
            <p:cNvPr id="33" name="组合 32"/>
            <p:cNvGrpSpPr/>
            <p:nvPr/>
          </p:nvGrpSpPr>
          <p:grpSpPr>
            <a:xfrm>
              <a:off x="3451" y="2841"/>
              <a:ext cx="1248" cy="463"/>
              <a:chOff x="975" y="2024"/>
              <a:chExt cx="1248" cy="463"/>
            </a:xfrm>
          </p:grpSpPr>
          <p:sp>
            <p:nvSpPr>
              <p:cNvPr id="34" name="直接连接符 33"/>
              <p:cNvSpPr/>
              <p:nvPr/>
            </p:nvSpPr>
            <p:spPr>
              <a:xfrm>
                <a:off x="975" y="2024"/>
                <a:ext cx="1248" cy="0"/>
              </a:xfrm>
              <a:prstGeom prst="line">
                <a:avLst/>
              </a:prstGeom>
              <a:ln w="38100" cap="flat" cmpd="sng">
                <a:solidFill>
                  <a:srgbClr val="000080"/>
                </a:solidFill>
                <a:prstDash val="solid"/>
                <a:headEnd type="none" w="med" len="med"/>
                <a:tailEnd type="triangle" w="med" len="med"/>
              </a:ln>
            </p:spPr>
            <p:txBody>
              <a:bodyPr/>
              <a:p/>
            </p:txBody>
          </p:sp>
          <p:grpSp>
            <p:nvGrpSpPr>
              <p:cNvPr id="35" name="组合 34"/>
              <p:cNvGrpSpPr/>
              <p:nvPr/>
            </p:nvGrpSpPr>
            <p:grpSpPr>
              <a:xfrm>
                <a:off x="1565" y="2160"/>
                <a:ext cx="228" cy="327"/>
                <a:chOff x="1526" y="2730"/>
                <a:chExt cx="228" cy="327"/>
              </a:xfrm>
            </p:grpSpPr>
            <p:sp>
              <p:nvSpPr>
                <p:cNvPr id="36" name="文本框 35"/>
                <p:cNvSpPr txBox="1"/>
                <p:nvPr/>
              </p:nvSpPr>
              <p:spPr>
                <a:xfrm>
                  <a:off x="1526" y="2730"/>
                  <a:ext cx="228" cy="32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pPr algn="l">
                    <a:buClr>
                      <a:schemeClr val="bg1"/>
                    </a:buClr>
                  </a:pPr>
                  <a:r>
                    <a:rPr lang="en-US" altLang="zh-CN" sz="2800" b="1" i="1">
                      <a:latin typeface="Times New Roman" panose="02020603050405020304" charset="0"/>
                    </a:rPr>
                    <a:t>b</a:t>
                  </a:r>
                  <a:endParaRPr lang="en-US" altLang="zh-CN" sz="2800" b="1" i="1">
                    <a:latin typeface="Times New Roman" panose="02020603050405020304" charset="0"/>
                  </a:endParaRPr>
                </a:p>
              </p:txBody>
            </p:sp>
            <p:sp>
              <p:nvSpPr>
                <p:cNvPr id="37" name="直接连接符 36"/>
                <p:cNvSpPr/>
                <p:nvPr/>
              </p:nvSpPr>
              <p:spPr>
                <a:xfrm>
                  <a:off x="1536" y="2784"/>
                  <a:ext cx="192" cy="0"/>
                </a:xfrm>
                <a:prstGeom prst="line">
                  <a:avLst/>
                </a:prstGeom>
                <a:ln w="9525" cap="flat" cmpd="sng">
                  <a:solidFill>
                    <a:srgbClr val="008000"/>
                  </a:solidFill>
                  <a:prstDash val="solid"/>
                  <a:headEnd type="none" w="med" len="med"/>
                  <a:tailEnd type="triangle" w="med" len="med"/>
                </a:ln>
              </p:spPr>
              <p:txBody>
                <a:bodyPr/>
                <a:p/>
              </p:txBody>
            </p:sp>
          </p:grpSp>
        </p:grpSp>
        <p:sp>
          <p:nvSpPr>
            <p:cNvPr id="38" name="直接连接符 37"/>
            <p:cNvSpPr/>
            <p:nvPr/>
          </p:nvSpPr>
          <p:spPr>
            <a:xfrm flipV="1">
              <a:off x="4700" y="2115"/>
              <a:ext cx="720" cy="720"/>
            </a:xfrm>
            <a:prstGeom prst="line">
              <a:avLst/>
            </a:prstGeom>
            <a:ln w="38100" cap="flat" cmpd="sng">
              <a:solidFill>
                <a:srgbClr val="000080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p/>
          </p:txBody>
        </p:sp>
        <p:grpSp>
          <p:nvGrpSpPr>
            <p:cNvPr id="39" name="组合 38"/>
            <p:cNvGrpSpPr/>
            <p:nvPr/>
          </p:nvGrpSpPr>
          <p:grpSpPr>
            <a:xfrm>
              <a:off x="5129" y="2387"/>
              <a:ext cx="228" cy="327"/>
              <a:chOff x="902" y="1866"/>
              <a:chExt cx="228" cy="327"/>
            </a:xfrm>
          </p:grpSpPr>
          <p:sp>
            <p:nvSpPr>
              <p:cNvPr id="40" name="直接连接符 39"/>
              <p:cNvSpPr/>
              <p:nvPr/>
            </p:nvSpPr>
            <p:spPr>
              <a:xfrm>
                <a:off x="960" y="1920"/>
                <a:ext cx="144" cy="0"/>
              </a:xfrm>
              <a:prstGeom prst="line">
                <a:avLst/>
              </a:prstGeom>
              <a:ln w="9525" cap="flat" cmpd="sng">
                <a:solidFill>
                  <a:srgbClr val="008000"/>
                </a:solidFill>
                <a:prstDash val="solid"/>
                <a:headEnd type="none" w="med" len="med"/>
                <a:tailEnd type="triangle" w="med" len="med"/>
              </a:ln>
            </p:spPr>
            <p:txBody>
              <a:bodyPr/>
              <a:p/>
            </p:txBody>
          </p:sp>
          <p:sp>
            <p:nvSpPr>
              <p:cNvPr id="41" name="文本框 40"/>
              <p:cNvSpPr txBox="1"/>
              <p:nvPr/>
            </p:nvSpPr>
            <p:spPr>
              <a:xfrm>
                <a:off x="902" y="1866"/>
                <a:ext cx="228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 algn="l">
                  <a:buClr>
                    <a:schemeClr val="bg1"/>
                  </a:buClr>
                </a:pPr>
                <a:r>
                  <a:rPr lang="en-US" altLang="zh-CN" sz="2800" b="1" i="1">
                    <a:latin typeface="Times New Roman" panose="02020603050405020304" charset="0"/>
                  </a:rPr>
                  <a:t>a</a:t>
                </a:r>
                <a:endParaRPr lang="en-US" altLang="zh-CN" sz="2800" b="1" i="1">
                  <a:latin typeface="Times New Roman" panose="02020603050405020304" charset="0"/>
                </a:endParaRPr>
              </a:p>
            </p:txBody>
          </p:sp>
        </p:grpSp>
        <p:sp>
          <p:nvSpPr>
            <p:cNvPr id="42" name="直接连接符 41"/>
            <p:cNvSpPr/>
            <p:nvPr/>
          </p:nvSpPr>
          <p:spPr>
            <a:xfrm flipV="1">
              <a:off x="3451" y="2115"/>
              <a:ext cx="1951" cy="726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p/>
          </p:txBody>
        </p:sp>
        <p:grpSp>
          <p:nvGrpSpPr>
            <p:cNvPr id="43" name="组合 42"/>
            <p:cNvGrpSpPr/>
            <p:nvPr/>
          </p:nvGrpSpPr>
          <p:grpSpPr>
            <a:xfrm>
              <a:off x="4241" y="2451"/>
              <a:ext cx="549" cy="344"/>
              <a:chOff x="3152" y="2296"/>
              <a:chExt cx="549" cy="344"/>
            </a:xfrm>
          </p:grpSpPr>
          <p:sp>
            <p:nvSpPr>
              <p:cNvPr id="44" name="文本框 43"/>
              <p:cNvSpPr txBox="1"/>
              <p:nvPr/>
            </p:nvSpPr>
            <p:spPr>
              <a:xfrm>
                <a:off x="3313" y="2369"/>
                <a:ext cx="181" cy="231"/>
              </a:xfrm>
              <a:prstGeom prst="rect">
                <a:avLst/>
              </a:prstGeom>
              <a:noFill/>
              <a:ln w="38100">
                <a:noFill/>
              </a:ln>
            </p:spPr>
            <p:txBody>
              <a:bodyPr>
                <a:spAutoFit/>
              </a:bodyPr>
              <a:p>
                <a:pPr algn="l">
                  <a:spcBef>
                    <a:spcPct val="50000"/>
                  </a:spcBef>
                </a:pPr>
                <a:r>
                  <a:rPr lang="en-US" altLang="zh-CN" b="1">
                    <a:latin typeface="Arial" panose="020B0604020202020204" pitchFamily="34" charset="0"/>
                  </a:rPr>
                  <a:t>+</a:t>
                </a:r>
                <a:endParaRPr lang="en-US" altLang="zh-CN" b="1">
                  <a:latin typeface="Arial" panose="020B0604020202020204" pitchFamily="34" charset="0"/>
                </a:endParaRPr>
              </a:p>
            </p:txBody>
          </p:sp>
          <p:grpSp>
            <p:nvGrpSpPr>
              <p:cNvPr id="45" name="组合 44"/>
              <p:cNvGrpSpPr/>
              <p:nvPr/>
            </p:nvGrpSpPr>
            <p:grpSpPr>
              <a:xfrm>
                <a:off x="3152" y="2296"/>
                <a:ext cx="228" cy="327"/>
                <a:chOff x="902" y="1866"/>
                <a:chExt cx="228" cy="327"/>
              </a:xfrm>
            </p:grpSpPr>
            <p:sp>
              <p:nvSpPr>
                <p:cNvPr id="46" name="直接连接符 45"/>
                <p:cNvSpPr/>
                <p:nvPr/>
              </p:nvSpPr>
              <p:spPr>
                <a:xfrm>
                  <a:off x="960" y="1920"/>
                  <a:ext cx="144" cy="0"/>
                </a:xfrm>
                <a:prstGeom prst="line">
                  <a:avLst/>
                </a:prstGeom>
                <a:ln w="9525" cap="flat" cmpd="sng">
                  <a:solidFill>
                    <a:srgbClr val="008000"/>
                  </a:solidFill>
                  <a:prstDash val="solid"/>
                  <a:headEnd type="none" w="med" len="med"/>
                  <a:tailEnd type="triangle" w="med" len="med"/>
                </a:ln>
              </p:spPr>
              <p:txBody>
                <a:bodyPr/>
                <a:p/>
              </p:txBody>
            </p:sp>
            <p:sp>
              <p:nvSpPr>
                <p:cNvPr id="47" name="文本框 46"/>
                <p:cNvSpPr txBox="1"/>
                <p:nvPr/>
              </p:nvSpPr>
              <p:spPr>
                <a:xfrm>
                  <a:off x="902" y="1866"/>
                  <a:ext cx="228" cy="32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pPr algn="l">
                    <a:buClr>
                      <a:schemeClr val="bg1"/>
                    </a:buClr>
                  </a:pPr>
                  <a:r>
                    <a:rPr lang="en-US" altLang="zh-CN" sz="2800" b="1" i="1">
                      <a:latin typeface="Times New Roman" panose="02020603050405020304" charset="0"/>
                    </a:rPr>
                    <a:t>b</a:t>
                  </a:r>
                  <a:endParaRPr lang="en-US" altLang="zh-CN" sz="2800" b="1" i="1">
                    <a:latin typeface="Times New Roman" panose="02020603050405020304" charset="0"/>
                  </a:endParaRPr>
                </a:p>
              </p:txBody>
            </p:sp>
          </p:grpSp>
          <p:grpSp>
            <p:nvGrpSpPr>
              <p:cNvPr id="48" name="组合 47"/>
              <p:cNvGrpSpPr/>
              <p:nvPr/>
            </p:nvGrpSpPr>
            <p:grpSpPr>
              <a:xfrm>
                <a:off x="3473" y="2313"/>
                <a:ext cx="228" cy="327"/>
                <a:chOff x="902" y="1866"/>
                <a:chExt cx="228" cy="327"/>
              </a:xfrm>
            </p:grpSpPr>
            <p:sp>
              <p:nvSpPr>
                <p:cNvPr id="49" name="直接连接符 48"/>
                <p:cNvSpPr/>
                <p:nvPr/>
              </p:nvSpPr>
              <p:spPr>
                <a:xfrm>
                  <a:off x="960" y="1920"/>
                  <a:ext cx="144" cy="0"/>
                </a:xfrm>
                <a:prstGeom prst="line">
                  <a:avLst/>
                </a:prstGeom>
                <a:ln w="9525" cap="flat" cmpd="sng">
                  <a:solidFill>
                    <a:srgbClr val="008000"/>
                  </a:solidFill>
                  <a:prstDash val="solid"/>
                  <a:headEnd type="none" w="med" len="med"/>
                  <a:tailEnd type="triangle" w="med" len="med"/>
                </a:ln>
              </p:spPr>
              <p:txBody>
                <a:bodyPr/>
                <a:p/>
              </p:txBody>
            </p:sp>
            <p:sp>
              <p:nvSpPr>
                <p:cNvPr id="50" name="文本框 49"/>
                <p:cNvSpPr txBox="1"/>
                <p:nvPr/>
              </p:nvSpPr>
              <p:spPr>
                <a:xfrm>
                  <a:off x="902" y="1866"/>
                  <a:ext cx="228" cy="32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pPr algn="l">
                    <a:buClr>
                      <a:schemeClr val="bg1"/>
                    </a:buClr>
                  </a:pPr>
                  <a:r>
                    <a:rPr lang="en-US" altLang="zh-CN" sz="2800" b="1" i="1">
                      <a:latin typeface="Times New Roman" panose="02020603050405020304" charset="0"/>
                    </a:rPr>
                    <a:t>a</a:t>
                  </a:r>
                  <a:endParaRPr lang="en-US" altLang="zh-CN" sz="2800" b="1" i="1">
                    <a:latin typeface="Times New Roman" panose="02020603050405020304" charset="0"/>
                  </a:endParaRPr>
                </a:p>
              </p:txBody>
            </p:sp>
          </p:grpSp>
        </p:grpSp>
      </p:grpSp>
      <p:grpSp>
        <p:nvGrpSpPr>
          <p:cNvPr id="6" name="组合 5"/>
          <p:cNvGrpSpPr/>
          <p:nvPr/>
        </p:nvGrpSpPr>
        <p:grpSpPr>
          <a:xfrm>
            <a:off x="446405" y="1986915"/>
            <a:ext cx="8219440" cy="1223010"/>
            <a:chOff x="767" y="1015"/>
            <a:chExt cx="12944" cy="1926"/>
          </a:xfrm>
        </p:grpSpPr>
        <p:sp>
          <p:nvSpPr>
            <p:cNvPr id="10" name="文本框 9"/>
            <p:cNvSpPr txBox="1"/>
            <p:nvPr/>
          </p:nvSpPr>
          <p:spPr>
            <a:xfrm>
              <a:off x="767" y="1085"/>
              <a:ext cx="12944" cy="1840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b="1">
                  <a:solidFill>
                    <a:schemeClr val="accent6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例</a:t>
              </a:r>
              <a:r>
                <a:rPr lang="en-US" altLang="zh-CN" sz="2800" b="1">
                  <a:solidFill>
                    <a:schemeClr val="accent6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rPr>
                <a:t>3    </a:t>
              </a:r>
              <a:r>
                <a:rPr lang="zh-CN" altLang="en-US" sz="2800" b="1"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如图，已知  </a:t>
              </a:r>
              <a:r>
                <a:rPr lang="en-US" altLang="zh-CN" sz="2800" b="1"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, ,  </a:t>
              </a:r>
              <a:r>
                <a:rPr lang="zh-CN" altLang="en-US" sz="2800" b="1"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，请作出     ，    ，</a:t>
              </a:r>
              <a:endPara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endParaRPr>
            </a:p>
            <a:p>
              <a:pPr>
                <a:spcBef>
                  <a:spcPct val="50000"/>
                </a:spcBef>
              </a:pPr>
              <a:r>
                <a:rPr lang="zh-CN" altLang="en-US" sz="2800" b="1"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         ，         </a:t>
              </a:r>
              <a:r>
                <a:rPr lang="en-US" altLang="zh-CN" sz="2800" b="1"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.</a:t>
              </a:r>
              <a:endParaRPr lang="en-US" alt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970" y="1015"/>
              <a:ext cx="11669" cy="1926"/>
              <a:chOff x="970" y="1015"/>
              <a:chExt cx="11669" cy="1926"/>
            </a:xfrm>
          </p:grpSpPr>
          <p:grpSp>
            <p:nvGrpSpPr>
              <p:cNvPr id="52" name="组合 51"/>
              <p:cNvGrpSpPr/>
              <p:nvPr/>
            </p:nvGrpSpPr>
            <p:grpSpPr>
              <a:xfrm>
                <a:off x="5357" y="1085"/>
                <a:ext cx="570" cy="818"/>
                <a:chOff x="902" y="1866"/>
                <a:chExt cx="228" cy="327"/>
              </a:xfrm>
            </p:grpSpPr>
            <p:sp>
              <p:nvSpPr>
                <p:cNvPr id="55" name="文本框 54"/>
                <p:cNvSpPr txBox="1"/>
                <p:nvPr/>
              </p:nvSpPr>
              <p:spPr>
                <a:xfrm>
                  <a:off x="902" y="1866"/>
                  <a:ext cx="228" cy="32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pPr algn="l">
                    <a:buClr>
                      <a:schemeClr val="bg1"/>
                    </a:buClr>
                  </a:pPr>
                  <a:r>
                    <a:rPr lang="en-US" altLang="zh-CN" sz="2800" b="1" i="1">
                      <a:latin typeface="Times New Roman" panose="02020603050405020304" charset="0"/>
                    </a:rPr>
                    <a:t>a</a:t>
                  </a:r>
                  <a:endParaRPr lang="en-US" altLang="zh-CN" sz="2800" b="1" i="1">
                    <a:latin typeface="Times New Roman" panose="02020603050405020304" charset="0"/>
                  </a:endParaRPr>
                </a:p>
              </p:txBody>
            </p:sp>
            <p:sp>
              <p:nvSpPr>
                <p:cNvPr id="56" name="直接连接符 55"/>
                <p:cNvSpPr/>
                <p:nvPr/>
              </p:nvSpPr>
              <p:spPr>
                <a:xfrm>
                  <a:off x="960" y="1920"/>
                  <a:ext cx="144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triangle" w="med" len="med"/>
                </a:ln>
              </p:spPr>
              <p:txBody>
                <a:bodyPr/>
                <a:p/>
              </p:txBody>
            </p:sp>
          </p:grpSp>
          <p:grpSp>
            <p:nvGrpSpPr>
              <p:cNvPr id="57" name="组合 56"/>
              <p:cNvGrpSpPr/>
              <p:nvPr/>
            </p:nvGrpSpPr>
            <p:grpSpPr>
              <a:xfrm>
                <a:off x="6040" y="1085"/>
                <a:ext cx="1130" cy="818"/>
                <a:chOff x="902" y="1866"/>
                <a:chExt cx="452" cy="327"/>
              </a:xfrm>
            </p:grpSpPr>
            <p:sp>
              <p:nvSpPr>
                <p:cNvPr id="58" name="文本框 57"/>
                <p:cNvSpPr txBox="1"/>
                <p:nvPr/>
              </p:nvSpPr>
              <p:spPr>
                <a:xfrm>
                  <a:off x="902" y="1866"/>
                  <a:ext cx="452" cy="32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pPr algn="l">
                    <a:buClr>
                      <a:schemeClr val="bg1"/>
                    </a:buClr>
                  </a:pPr>
                  <a:r>
                    <a:rPr lang="en-US" altLang="zh-CN" sz="2800" b="1" i="1">
                      <a:latin typeface="Times New Roman" panose="02020603050405020304" charset="0"/>
                    </a:rPr>
                    <a:t>b</a:t>
                  </a:r>
                  <a:r>
                    <a:rPr lang="zh-CN" altLang="en-US" sz="2800" b="1" i="1">
                      <a:latin typeface="Times New Roman" panose="02020603050405020304" charset="0"/>
                    </a:rPr>
                    <a:t>　</a:t>
                  </a:r>
                  <a:endParaRPr lang="zh-CN" altLang="en-US" sz="2800" b="1" i="1">
                    <a:latin typeface="Times New Roman" panose="02020603050405020304" charset="0"/>
                  </a:endParaRPr>
                </a:p>
              </p:txBody>
            </p:sp>
            <p:sp>
              <p:nvSpPr>
                <p:cNvPr id="59" name="直接连接符 58"/>
                <p:cNvSpPr/>
                <p:nvPr/>
              </p:nvSpPr>
              <p:spPr>
                <a:xfrm>
                  <a:off x="960" y="1920"/>
                  <a:ext cx="144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triangle" w="med" len="med"/>
                </a:ln>
              </p:spPr>
              <p:txBody>
                <a:bodyPr/>
                <a:p/>
              </p:txBody>
            </p:sp>
          </p:grpSp>
          <p:grpSp>
            <p:nvGrpSpPr>
              <p:cNvPr id="60" name="组合 59"/>
              <p:cNvGrpSpPr/>
              <p:nvPr/>
            </p:nvGrpSpPr>
            <p:grpSpPr>
              <a:xfrm>
                <a:off x="6720" y="1085"/>
                <a:ext cx="538" cy="818"/>
                <a:chOff x="902" y="1866"/>
                <a:chExt cx="215" cy="327"/>
              </a:xfrm>
            </p:grpSpPr>
            <p:sp>
              <p:nvSpPr>
                <p:cNvPr id="61" name="文本框 60"/>
                <p:cNvSpPr txBox="1"/>
                <p:nvPr/>
              </p:nvSpPr>
              <p:spPr>
                <a:xfrm>
                  <a:off x="902" y="1866"/>
                  <a:ext cx="215" cy="32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p>
                  <a:pPr algn="l">
                    <a:buClr>
                      <a:schemeClr val="bg1"/>
                    </a:buClr>
                  </a:pPr>
                  <a:r>
                    <a:rPr lang="en-US" altLang="zh-CN" sz="2800" b="1" i="1">
                      <a:latin typeface="Times New Roman" panose="02020603050405020304" charset="0"/>
                    </a:rPr>
                    <a:t>c</a:t>
                  </a:r>
                  <a:endParaRPr lang="en-US" altLang="zh-CN" sz="2800" b="1" i="1">
                    <a:latin typeface="Times New Roman" panose="02020603050405020304" charset="0"/>
                  </a:endParaRPr>
                </a:p>
              </p:txBody>
            </p:sp>
            <p:sp>
              <p:nvSpPr>
                <p:cNvPr id="62" name="直接连接符 61"/>
                <p:cNvSpPr/>
                <p:nvPr/>
              </p:nvSpPr>
              <p:spPr>
                <a:xfrm>
                  <a:off x="960" y="1920"/>
                  <a:ext cx="144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triangle" w="med" len="med"/>
                </a:ln>
              </p:spPr>
              <p:txBody>
                <a:bodyPr/>
                <a:p/>
              </p:txBody>
            </p:sp>
          </p:grpSp>
          <p:graphicFrame>
            <p:nvGraphicFramePr>
              <p:cNvPr id="63" name="对象 -2147482519"/>
              <p:cNvGraphicFramePr>
                <a:graphicFrameLocks noChangeAspect="1"/>
              </p:cNvGraphicFramePr>
              <p:nvPr/>
            </p:nvGraphicFramePr>
            <p:xfrm>
              <a:off x="9703" y="1015"/>
              <a:ext cx="1305" cy="79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64" name="" r:id="rId12" imgW="355600" imgH="215900" progId="Equation.KSEE3">
                      <p:embed/>
                    </p:oleObj>
                  </mc:Choice>
                  <mc:Fallback>
                    <p:oleObj name="" r:id="rId12" imgW="355600" imgH="215900" progId="Equation.KSEE3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11"/>
                          <a:stretch>
                            <a:fillRect/>
                          </a:stretch>
                        </p:blipFill>
                        <p:spPr>
                          <a:xfrm>
                            <a:off x="9703" y="1015"/>
                            <a:ext cx="1305" cy="794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65" name="对象 -2147482518"/>
              <p:cNvGraphicFramePr>
                <a:graphicFrameLocks noChangeAspect="1"/>
              </p:cNvGraphicFramePr>
              <p:nvPr/>
            </p:nvGraphicFramePr>
            <p:xfrm>
              <a:off x="11334" y="1015"/>
              <a:ext cx="1305" cy="79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66" name="" r:id="rId13" imgW="355600" imgH="215900" progId="Equation.KSEE3">
                      <p:embed/>
                    </p:oleObj>
                  </mc:Choice>
                  <mc:Fallback>
                    <p:oleObj name="" r:id="rId13" imgW="355600" imgH="215900" progId="Equation.KSEE3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14"/>
                          <a:stretch>
                            <a:fillRect/>
                          </a:stretch>
                        </p:blipFill>
                        <p:spPr>
                          <a:xfrm>
                            <a:off x="11334" y="1015"/>
                            <a:ext cx="1305" cy="794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67" name="对象 -2147482517"/>
              <p:cNvGraphicFramePr>
                <a:graphicFrameLocks noChangeAspect="1"/>
              </p:cNvGraphicFramePr>
              <p:nvPr/>
            </p:nvGraphicFramePr>
            <p:xfrm>
              <a:off x="970" y="2052"/>
              <a:ext cx="2477" cy="889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68" name="" r:id="rId15" imgW="673100" imgH="241300" progId="Equation.KSEE3">
                      <p:embed/>
                    </p:oleObj>
                  </mc:Choice>
                  <mc:Fallback>
                    <p:oleObj name="" r:id="rId15" imgW="673100" imgH="241300" progId="Equation.KSEE3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16"/>
                          <a:stretch>
                            <a:fillRect/>
                          </a:stretch>
                        </p:blipFill>
                        <p:spPr>
                          <a:xfrm>
                            <a:off x="970" y="2052"/>
                            <a:ext cx="2477" cy="889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69" name="对象 -2147482516"/>
              <p:cNvGraphicFramePr>
                <a:graphicFrameLocks noChangeAspect="1"/>
              </p:cNvGraphicFramePr>
              <p:nvPr/>
            </p:nvGraphicFramePr>
            <p:xfrm>
              <a:off x="3908" y="2052"/>
              <a:ext cx="2477" cy="889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70" name="" r:id="rId17" imgW="673100" imgH="241300" progId="Equation.KSEE3">
                      <p:embed/>
                    </p:oleObj>
                  </mc:Choice>
                  <mc:Fallback>
                    <p:oleObj name="" r:id="rId17" imgW="673100" imgH="241300" progId="Equation.KSEE3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18"/>
                          <a:stretch>
                            <a:fillRect/>
                          </a:stretch>
                        </p:blipFill>
                        <p:spPr>
                          <a:xfrm>
                            <a:off x="3908" y="2052"/>
                            <a:ext cx="2477" cy="889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  <p:sp>
        <p:nvSpPr>
          <p:cNvPr id="71" name="文本框 70"/>
          <p:cNvSpPr txBox="1"/>
          <p:nvPr/>
        </p:nvSpPr>
        <p:spPr>
          <a:xfrm>
            <a:off x="235585" y="1149350"/>
            <a:ext cx="11089640" cy="95313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探究</a:t>
            </a:r>
            <a:r>
              <a:rPr lang="en-US" altLang="zh-CN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3  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数的加法满足交换律、结合律，向量的加法是否也满足交换律</a:t>
            </a:r>
            <a:endParaRPr lang="zh-CN" altLang="en-US" sz="28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和结合律呢？</a:t>
            </a:r>
            <a:endParaRPr lang="zh-CN" altLang="en-US" sz="28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03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03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03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03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5474" name="文本框 105473"/>
          <p:cNvSpPr txBox="1"/>
          <p:nvPr/>
        </p:nvSpPr>
        <p:spPr>
          <a:xfrm>
            <a:off x="738505" y="1293495"/>
            <a:ext cx="385762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3BFF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向量加法的运算律</a:t>
            </a:r>
            <a:endParaRPr lang="zh-CN" altLang="en-US" sz="3200" b="1">
              <a:solidFill>
                <a:srgbClr val="003BFF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5475" name="文本框 105474"/>
          <p:cNvSpPr txBox="1"/>
          <p:nvPr/>
        </p:nvSpPr>
        <p:spPr>
          <a:xfrm>
            <a:off x="4384040" y="1322070"/>
            <a:ext cx="175895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chemeClr val="tx1"/>
                </a:solidFill>
                <a:effectLst/>
                <a:latin typeface="华文楷体" panose="02010600040101010101" charset="-122"/>
                <a:ea typeface="华文楷体" panose="02010600040101010101" charset="-122"/>
              </a:rPr>
              <a:t>交换律：</a:t>
            </a:r>
            <a:endParaRPr lang="zh-CN" altLang="en-US" sz="3200" b="1">
              <a:solidFill>
                <a:schemeClr val="tx1"/>
              </a:solidFill>
              <a:effectLst/>
              <a:latin typeface="华文楷体" panose="02010600040101010101" charset="-122"/>
              <a:ea typeface="华文楷体" panose="02010600040101010101" charset="-122"/>
            </a:endParaRPr>
          </a:p>
        </p:txBody>
      </p:sp>
      <p:sp>
        <p:nvSpPr>
          <p:cNvPr id="105477" name="文本框 105476"/>
          <p:cNvSpPr txBox="1"/>
          <p:nvPr/>
        </p:nvSpPr>
        <p:spPr>
          <a:xfrm>
            <a:off x="4384040" y="2154555"/>
            <a:ext cx="165862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chemeClr val="tx1"/>
                </a:solidFill>
                <a:effectLst/>
                <a:latin typeface="华文楷体" panose="02010600040101010101" charset="-122"/>
                <a:ea typeface="华文楷体" panose="02010600040101010101" charset="-122"/>
              </a:rPr>
              <a:t>结合律：</a:t>
            </a:r>
            <a:endParaRPr lang="zh-CN" altLang="en-US" sz="3200" b="1">
              <a:solidFill>
                <a:schemeClr val="tx1"/>
              </a:solidFill>
              <a:effectLst/>
              <a:latin typeface="华文楷体" panose="02010600040101010101" charset="-122"/>
              <a:ea typeface="华文楷体" panose="02010600040101010101" charset="-122"/>
            </a:endParaRPr>
          </a:p>
        </p:txBody>
      </p:sp>
      <p:sp>
        <p:nvSpPr>
          <p:cNvPr id="105479" name="文本框 105478"/>
          <p:cNvSpPr txBox="1"/>
          <p:nvPr/>
        </p:nvSpPr>
        <p:spPr>
          <a:xfrm>
            <a:off x="1101090" y="3354705"/>
            <a:ext cx="2514600" cy="583565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chemeClr val="tx1"/>
                </a:solidFill>
                <a:latin typeface="华文行楷" panose="02010800040101010101" charset="-122"/>
                <a:ea typeface="华文行楷" panose="02010800040101010101" charset="-122"/>
              </a:rPr>
              <a:t>想一想</a:t>
            </a:r>
            <a:endParaRPr lang="zh-CN" altLang="en-US" sz="3200" b="1">
              <a:solidFill>
                <a:schemeClr val="tx1"/>
              </a:solidFill>
              <a:latin typeface="华文行楷" panose="02010800040101010101" charset="-122"/>
              <a:ea typeface="华文行楷" panose="02010800040101010101" charset="-122"/>
            </a:endParaRPr>
          </a:p>
        </p:txBody>
      </p:sp>
      <p:sp>
        <p:nvSpPr>
          <p:cNvPr id="105480" name="文本框 105479"/>
          <p:cNvSpPr txBox="1"/>
          <p:nvPr/>
        </p:nvSpPr>
        <p:spPr>
          <a:xfrm>
            <a:off x="3238500" y="3457575"/>
            <a:ext cx="7595870" cy="521970"/>
          </a:xfrm>
          <a:prstGeom prst="rect">
            <a:avLst/>
          </a:prstGeom>
          <a:noFill/>
          <a:ln w="38100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1.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若两向量互为相反向量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则它们的和为多少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?</a:t>
            </a:r>
            <a:endParaRPr lang="en-US" altLang="zh-CN" sz="28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aphicFrame>
        <p:nvGraphicFramePr>
          <p:cNvPr id="2" name="对象 -2147482564"/>
          <p:cNvGraphicFramePr>
            <a:graphicFrameLocks noChangeAspect="1"/>
          </p:cNvGraphicFramePr>
          <p:nvPr/>
        </p:nvGraphicFramePr>
        <p:xfrm>
          <a:off x="3615690" y="4200525"/>
          <a:ext cx="5341620" cy="5118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5" name="" r:id="rId2" imgW="2120900" imgH="203200" progId="Equation.KSEE3">
                  <p:embed/>
                </p:oleObj>
              </mc:Choice>
              <mc:Fallback>
                <p:oleObj name="" r:id="rId2" imgW="2120900" imgH="2032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615690" y="4200525"/>
                        <a:ext cx="5341620" cy="511810"/>
                      </a:xfrm>
                      <a:prstGeom prst="rect">
                        <a:avLst/>
                      </a:prstGeom>
                      <a:solidFill>
                        <a:srgbClr val="FF0000">
                          <a:alpha val="15000"/>
                        </a:srgbClr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3615690" y="5560060"/>
          <a:ext cx="4312920" cy="6070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6" name="" r:id="rId4" imgW="1714500" imgH="241300" progId="Equation.KSEE3">
                  <p:embed/>
                </p:oleObj>
              </mc:Choice>
              <mc:Fallback>
                <p:oleObj name="" r:id="rId4" imgW="1714500" imgH="2413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615690" y="5560060"/>
                        <a:ext cx="4312920" cy="607060"/>
                      </a:xfrm>
                      <a:prstGeom prst="rect">
                        <a:avLst/>
                      </a:prstGeom>
                      <a:solidFill>
                        <a:srgbClr val="FF0000">
                          <a:alpha val="15000"/>
                        </a:srgbClr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7" name="组合 6"/>
          <p:cNvGrpSpPr/>
          <p:nvPr/>
        </p:nvGrpSpPr>
        <p:grpSpPr>
          <a:xfrm>
            <a:off x="3238500" y="4895215"/>
            <a:ext cx="6858000" cy="521970"/>
            <a:chOff x="596" y="6897"/>
            <a:chExt cx="10800" cy="822"/>
          </a:xfrm>
        </p:grpSpPr>
        <p:sp>
          <p:nvSpPr>
            <p:cNvPr id="105484" name="文本框 105483"/>
            <p:cNvSpPr txBox="1"/>
            <p:nvPr/>
          </p:nvSpPr>
          <p:spPr>
            <a:xfrm>
              <a:off x="596" y="6897"/>
              <a:ext cx="10800" cy="822"/>
            </a:xfrm>
            <a:prstGeom prst="rect">
              <a:avLst/>
            </a:prstGeom>
            <a:noFill/>
            <a:ln w="38100">
              <a:noFill/>
            </a:ln>
          </p:spPr>
          <p:txBody>
            <a:bodyPr>
              <a:spAutoFit/>
            </a:bodyPr>
            <a:p>
              <a:pPr algn="l">
                <a:spcBef>
                  <a:spcPct val="50000"/>
                </a:spcBef>
              </a:pPr>
              <a:r>
                <a:rPr lang="en-US" altLang="zh-CN" sz="2800" b="1"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2.</a:t>
              </a:r>
              <a:r>
                <a:rPr lang="zh-CN" altLang="en-US" sz="2800" b="1"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零向量和任一向量  的和为多少</a:t>
              </a:r>
              <a:r>
                <a:rPr lang="en-US" altLang="zh-CN" sz="2800" b="1"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?</a:t>
              </a:r>
              <a:endParaRPr lang="en-US" alt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graphicFrame>
          <p:nvGraphicFramePr>
            <p:cNvPr id="5" name="对象 -2147482564"/>
            <p:cNvGraphicFramePr>
              <a:graphicFrameLocks noChangeAspect="1"/>
            </p:cNvGraphicFramePr>
            <p:nvPr/>
          </p:nvGraphicFramePr>
          <p:xfrm>
            <a:off x="5863" y="6913"/>
            <a:ext cx="504" cy="70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67" name="" r:id="rId6" imgW="127000" imgH="177165" progId="Equation.KSEE3">
                    <p:embed/>
                  </p:oleObj>
                </mc:Choice>
                <mc:Fallback>
                  <p:oleObj name="" r:id="rId6" imgW="127000" imgH="177165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5863" y="6913"/>
                          <a:ext cx="504" cy="70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8" name="对象 7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7564120" y="3938270"/>
          <a:ext cx="417195" cy="7518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8" name="" r:id="rId8" imgW="127000" imgH="228600" progId="Equation.KSEE3">
                  <p:embed/>
                </p:oleObj>
              </mc:Choice>
              <mc:Fallback>
                <p:oleObj name="" r:id="rId8" imgW="127000" imgH="2286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7564120" y="3938270"/>
                        <a:ext cx="417195" cy="7518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对象 -2147482564"/>
          <p:cNvGraphicFramePr>
            <a:graphicFrameLocks noChangeAspect="1"/>
          </p:cNvGraphicFramePr>
          <p:nvPr/>
        </p:nvGraphicFramePr>
        <p:xfrm>
          <a:off x="6623685" y="5417185"/>
          <a:ext cx="492125" cy="6864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9" name="" r:id="rId10" imgW="127000" imgH="177165" progId="Equation.KSEE3">
                  <p:embed/>
                </p:oleObj>
              </mc:Choice>
              <mc:Fallback>
                <p:oleObj name="" r:id="rId10" imgW="127000" imgH="177165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623685" y="5417185"/>
                        <a:ext cx="492125" cy="68643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574" name="对象 103573"/>
          <p:cNvGraphicFramePr>
            <a:graphicFrameLocks noChangeAspect="1"/>
          </p:cNvGraphicFramePr>
          <p:nvPr/>
        </p:nvGraphicFramePr>
        <p:xfrm>
          <a:off x="6169660" y="1303020"/>
          <a:ext cx="2232025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0" name="" r:id="rId11" imgW="773430" imgH="215900" progId="Equation.DSMT4">
                  <p:embed/>
                </p:oleObj>
              </mc:Choice>
              <mc:Fallback>
                <p:oleObj name="" r:id="rId11" imgW="773430" imgH="2159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6169660" y="1303020"/>
                        <a:ext cx="2232025" cy="622300"/>
                      </a:xfrm>
                      <a:prstGeom prst="rect">
                        <a:avLst/>
                      </a:prstGeom>
                      <a:solidFill>
                        <a:srgbClr val="FF0000">
                          <a:alpha val="15000"/>
                        </a:srgbClr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575" name="对象 103574"/>
          <p:cNvGraphicFramePr>
            <a:graphicFrameLocks noChangeAspect="1"/>
          </p:cNvGraphicFramePr>
          <p:nvPr/>
        </p:nvGraphicFramePr>
        <p:xfrm>
          <a:off x="6169660" y="2103755"/>
          <a:ext cx="331978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1" name="" r:id="rId13" imgW="1421765" imgH="241300" progId="Equation.DSMT4">
                  <p:embed/>
                </p:oleObj>
              </mc:Choice>
              <mc:Fallback>
                <p:oleObj name="" r:id="rId13" imgW="1421765" imgH="2413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6169660" y="2103755"/>
                        <a:ext cx="3319780" cy="685800"/>
                      </a:xfrm>
                      <a:prstGeom prst="rect">
                        <a:avLst/>
                      </a:prstGeom>
                      <a:solidFill>
                        <a:srgbClr val="FF0000">
                          <a:alpha val="15000"/>
                        </a:srgbClr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5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3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05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3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5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05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75" grpId="0"/>
      <p:bldP spid="105477" grpId="0"/>
      <p:bldP spid="105479" grpId="0"/>
      <p:bldP spid="10548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标题 1"/>
          <p:cNvSpPr txBox="1"/>
          <p:nvPr/>
        </p:nvSpPr>
        <p:spPr>
          <a:xfrm>
            <a:off x="448267" y="1295943"/>
            <a:ext cx="11042248" cy="5354298"/>
          </a:xfrm>
          <a:prstGeom prst="rect">
            <a:avLst/>
          </a:prstGeom>
          <a:noFill/>
          <a:ln>
            <a:solidFill>
              <a:srgbClr val="8FA37E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</a:rPr>
              <a:t>例</a:t>
            </a:r>
            <a:r>
              <a:rPr lang="en-US" altLang="zh-CN" sz="3200"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endParaRPr lang="en-US" altLang="zh-CN" sz="320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320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3200">
              <a:highlight>
                <a:srgbClr val="FFFF00"/>
              </a:highligh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3200">
              <a:highlight>
                <a:srgbClr val="FFFF00"/>
              </a:highligh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200">
                <a:highlight>
                  <a:srgbClr val="FFFF00"/>
                </a:highlight>
                <a:latin typeface="楷体" panose="02010609060101010101" pitchFamily="49" charset="-122"/>
                <a:ea typeface="楷体" panose="02010609060101010101" pitchFamily="49" charset="-122"/>
              </a:rPr>
              <a:t>解析：</a:t>
            </a:r>
            <a:endParaRPr lang="en-US" altLang="zh-CN" sz="320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320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320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320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320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320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320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32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rcRect r="52366" b="17164"/>
          <a:stretch>
            <a:fillRect/>
          </a:stretch>
        </p:blipFill>
        <p:spPr>
          <a:xfrm>
            <a:off x="731520" y="1548130"/>
            <a:ext cx="7188835" cy="100012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9705" y="2548547"/>
            <a:ext cx="15279773" cy="1460326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6259" y="3448876"/>
            <a:ext cx="17113145" cy="1290159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58589" y="4179039"/>
            <a:ext cx="19370287" cy="1460325"/>
          </a:xfrm>
          <a:prstGeom prst="rect">
            <a:avLst/>
          </a:prstGeom>
        </p:spPr>
      </p:pic>
      <p:graphicFrame>
        <p:nvGraphicFramePr>
          <p:cNvPr id="8" name="对象 7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8501380" y="4547870"/>
          <a:ext cx="417195" cy="7518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8" name="" r:id="rId6" imgW="127000" imgH="228600" progId="Equation.KSEE3">
                  <p:embed/>
                </p:oleObj>
              </mc:Choice>
              <mc:Fallback>
                <p:oleObj name="" r:id="rId6" imgW="127000" imgH="2286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501380" y="4547870"/>
                        <a:ext cx="417195" cy="7518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标题 1"/>
          <p:cNvSpPr txBox="1"/>
          <p:nvPr/>
        </p:nvSpPr>
        <p:spPr>
          <a:xfrm>
            <a:off x="448267" y="1237523"/>
            <a:ext cx="11042248" cy="5354298"/>
          </a:xfrm>
          <a:prstGeom prst="rect">
            <a:avLst/>
          </a:prstGeom>
          <a:noFill/>
          <a:ln>
            <a:solidFill>
              <a:srgbClr val="8FA37E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</a:rPr>
              <a:t>例</a:t>
            </a:r>
            <a:r>
              <a:rPr lang="en-US" altLang="zh-CN" sz="3200">
                <a:latin typeface="楷体" panose="02010609060101010101" pitchFamily="49" charset="-122"/>
                <a:ea typeface="楷体" panose="02010609060101010101" pitchFamily="49" charset="-122"/>
              </a:rPr>
              <a:t>4.</a:t>
            </a:r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endParaRPr lang="en-US" altLang="zh-CN" sz="320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320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3200">
              <a:highlight>
                <a:srgbClr val="FFFF00"/>
              </a:highligh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3200">
              <a:highlight>
                <a:srgbClr val="FFFF00"/>
              </a:highligh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200">
                <a:highlight>
                  <a:srgbClr val="FFFF00"/>
                </a:highlight>
                <a:latin typeface="楷体" panose="02010609060101010101" pitchFamily="49" charset="-122"/>
                <a:ea typeface="楷体" panose="02010609060101010101" pitchFamily="49" charset="-122"/>
              </a:rPr>
              <a:t>解析：</a:t>
            </a:r>
            <a:endParaRPr lang="en-US" altLang="zh-CN" sz="320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320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320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320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320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320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320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32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rcRect r="93479" b="9849"/>
          <a:stretch>
            <a:fillRect/>
          </a:stretch>
        </p:blipFill>
        <p:spPr>
          <a:xfrm>
            <a:off x="731521" y="1722284"/>
            <a:ext cx="862817" cy="899221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3516" y="1483445"/>
            <a:ext cx="19148920" cy="1443636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4"/>
          <a:srcRect t="-1" r="64451" b="-4468"/>
          <a:stretch>
            <a:fillRect/>
          </a:stretch>
        </p:blipFill>
        <p:spPr>
          <a:xfrm>
            <a:off x="1877592" y="2621505"/>
            <a:ext cx="6516131" cy="1443636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5"/>
          <a:srcRect t="-1" r="64993" b="-4263"/>
          <a:stretch>
            <a:fillRect/>
          </a:stretch>
        </p:blipFill>
        <p:spPr>
          <a:xfrm>
            <a:off x="2130107" y="3398615"/>
            <a:ext cx="6169831" cy="1385374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6"/>
          <a:srcRect l="40349" t="2138" r="21822" b="82487"/>
          <a:stretch>
            <a:fillRect/>
          </a:stretch>
        </p:blipFill>
        <p:spPr>
          <a:xfrm>
            <a:off x="1216025" y="4396740"/>
            <a:ext cx="6516370" cy="755015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7"/>
          <a:srcRect l="41350" t="4260" r="36853" b="64227"/>
          <a:stretch>
            <a:fillRect/>
          </a:stretch>
        </p:blipFill>
        <p:spPr>
          <a:xfrm>
            <a:off x="1360170" y="5483225"/>
            <a:ext cx="3806190" cy="762635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6"/>
          <a:srcRect l="40349" t="28569" r="21822" b="59754"/>
          <a:stretch>
            <a:fillRect/>
          </a:stretch>
        </p:blipFill>
        <p:spPr>
          <a:xfrm>
            <a:off x="1186815" y="5034915"/>
            <a:ext cx="6516370" cy="573405"/>
          </a:xfrm>
          <a:prstGeom prst="rect">
            <a:avLst/>
          </a:prstGeom>
        </p:spPr>
      </p:pic>
      <p:graphicFrame>
        <p:nvGraphicFramePr>
          <p:cNvPr id="8" name="对象 7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5006340" y="5608320"/>
          <a:ext cx="417195" cy="7518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8" name="" r:id="rId8" imgW="127000" imgH="228600" progId="Equation.KSEE3">
                  <p:embed/>
                </p:oleObj>
              </mc:Choice>
              <mc:Fallback>
                <p:oleObj name="" r:id="rId8" imgW="127000" imgH="2286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006340" y="5608320"/>
                        <a:ext cx="417195" cy="7518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065" y="1353820"/>
            <a:ext cx="11751945" cy="2077720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3" name="文本框 2"/>
              <p:cNvSpPr txBox="1"/>
              <p:nvPr/>
            </p:nvSpPr>
            <p:spPr>
              <a:xfrm>
                <a:off x="177165" y="3709035"/>
                <a:ext cx="8664575" cy="1758315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p>
                <a:pPr indent="400050" algn="just">
                  <a:lnSpc>
                    <a:spcPct val="150000"/>
                  </a:lnSpc>
                </a:pPr>
                <a:r>
                  <a:rPr lang="en-US" altLang="zh-CN" sz="2800" smtClean="0">
                    <a:solidFill>
                      <a:schemeClr val="tx1"/>
                    </a:solidFill>
                    <a:latin typeface="Cambria Math" panose="02040503050406030204" pitchFamily="18" charset="0"/>
                  </a:rPr>
                  <a:t>         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pos m:val="top"/>
                        <m:vertJc m:val="bot"/>
                        <m:ctrlPr>
                          <a:rPr lang="zh-CN" altLang="en-US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groupChrPr>
                      <m:e>
                        <m:sSub>
                          <m:sSubPr>
                            <m:ctrlPr>
                              <a:rPr lang="zh-CN" altLang="en-US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zh-CN" altLang="en-US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e>
                          <m:sub>
                            <m:r>
                              <a:rPr lang="zh-CN" altLang="en-US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lang="zh-CN" altLang="en-US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zh-CN" altLang="en-US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e>
                          <m:sub>
                            <m:r>
                              <a:rPr lang="zh-CN" altLang="en-US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groupChr>
                    <m:r>
                      <a:rPr lang="zh-CN" altLang="en-US" sz="28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  <m:groupChr>
                      <m:groupChrPr>
                        <m:chr m:val="→"/>
                        <m:pos m:val="top"/>
                        <m:vertJc m:val="bot"/>
                        <m:ctrlPr>
                          <a:rPr lang="zh-CN" altLang="en-US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groupChrPr>
                      <m:e>
                        <m:sSub>
                          <m:sSubPr>
                            <m:ctrlPr>
                              <a:rPr lang="zh-CN" altLang="en-US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zh-CN" altLang="en-US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e>
                          <m:sub>
                            <m:r>
                              <a:rPr lang="zh-CN" altLang="en-US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zh-CN" altLang="en-US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zh-CN" altLang="en-US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e>
                          <m:sub>
                            <m:r>
                              <a:rPr lang="zh-CN" altLang="en-US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e>
                    </m:groupChr>
                    <m:r>
                      <a:rPr lang="zh-CN" altLang="en-US" sz="28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  <m:groupChr>
                      <m:groupChrPr>
                        <m:chr m:val="→"/>
                        <m:pos m:val="top"/>
                        <m:vertJc m:val="bot"/>
                        <m:ctrlPr>
                          <a:rPr lang="zh-CN" altLang="en-US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groupChrPr>
                      <m:e>
                        <m:sSub>
                          <m:sSubPr>
                            <m:ctrlPr>
                              <a:rPr lang="zh-CN" altLang="en-US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zh-CN" altLang="en-US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e>
                          <m:sub>
                            <m:r>
                              <a:rPr lang="zh-CN" altLang="en-US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  <m:sSub>
                          <m:sSubPr>
                            <m:ctrlPr>
                              <a:rPr lang="zh-CN" altLang="en-US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zh-CN" altLang="en-US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e>
                          <m:sub>
                            <m:r>
                              <a:rPr lang="zh-CN" altLang="en-US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4</m:t>
                            </m:r>
                          </m:sub>
                        </m:sSub>
                      </m:e>
                    </m:groupChr>
                    <m:r>
                      <a:rPr lang="zh-CN" altLang="en-US" sz="28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+⋯+</m:t>
                    </m:r>
                    <m:groupChr>
                      <m:groupChrPr>
                        <m:chr m:val="→"/>
                        <m:pos m:val="top"/>
                        <m:vertJc m:val="bot"/>
                        <m:ctrlPr>
                          <a:rPr lang="zh-CN" altLang="en-US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groupChrPr>
                      <m:e>
                        <m:sSub>
                          <m:sSubPr>
                            <m:ctrlPr>
                              <a:rPr lang="zh-CN" altLang="en-US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zh-CN" altLang="en-US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e>
                          <m:sub>
                            <m:r>
                              <a:rPr lang="zh-CN" altLang="en-US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zh-CN" altLang="en-US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zh-CN" altLang="en-US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lang="zh-CN" altLang="en-US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zh-CN" altLang="en-US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e>
                          <m:sub>
                            <m:r>
                              <a:rPr lang="zh-CN" altLang="en-US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e>
                    </m:groupChr>
                    <m:r>
                      <a:rPr lang="en-US" altLang="zh-CN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altLang="zh-CN" sz="2800" u="sng" smtClean="0">
                    <a:solidFill>
                      <a:schemeClr val="tx1"/>
                    </a:solidFill>
                    <a:latin typeface="Cambria Math" panose="02040503050406030204" pitchFamily="18" charset="0"/>
                  </a:rPr>
                  <a:t>                </a:t>
                </a:r>
                <a:endParaRPr lang="en-US" altLang="zh-CN" sz="2800">
                  <a:solidFill>
                    <a:schemeClr val="tx1"/>
                  </a:solidFill>
                  <a:latin typeface="Calibri" panose="020F0502020204030204" charset="0"/>
                </a:endParaRPr>
              </a:p>
              <a:p>
                <a:pPr indent="400050" algn="just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groupChr>
                        <m:groupChrPr>
                          <m:chr m:val="→"/>
                          <m:pos m:val="top"/>
                          <m:vertJc m:val="bot"/>
                          <m:ctrlPr>
                            <a:rPr lang="zh-CN" altLang="en-US" sz="28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groupChrPr>
                        <m:e>
                          <m:sSub>
                            <m:sSubPr>
                              <m:ctrlPr>
                                <a:rPr lang="zh-CN" altLang="en-US" sz="28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zh-CN" altLang="en-US" sz="28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  <m:sub>
                              <m:r>
                                <a:rPr lang="zh-CN" altLang="en-US" sz="28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zh-CN" altLang="en-US" sz="28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zh-CN" altLang="en-US" sz="28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  <m:sub>
                              <m:r>
                                <a:rPr lang="zh-CN" altLang="en-US" sz="28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groupChr>
                      <m:r>
                        <a:rPr lang="zh-CN" altLang="en-US" sz="28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groupChr>
                        <m:groupChrPr>
                          <m:chr m:val="→"/>
                          <m:pos m:val="top"/>
                          <m:vertJc m:val="bot"/>
                          <m:ctrlPr>
                            <a:rPr lang="zh-CN" altLang="en-US" sz="28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groupChrPr>
                        <m:e>
                          <m:sSub>
                            <m:sSubPr>
                              <m:ctrlPr>
                                <a:rPr lang="zh-CN" altLang="en-US" sz="28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zh-CN" altLang="en-US" sz="28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  <m:sub>
                              <m:r>
                                <a:rPr lang="zh-CN" altLang="en-US" sz="28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sSub>
                            <m:sSubPr>
                              <m:ctrlPr>
                                <a:rPr lang="zh-CN" altLang="en-US" sz="28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zh-CN" altLang="en-US" sz="28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  <m:sub>
                              <m:r>
                                <a:rPr lang="zh-CN" altLang="en-US" sz="28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e>
                      </m:groupChr>
                      <m:r>
                        <a:rPr lang="zh-CN" altLang="en-US" sz="28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groupChr>
                        <m:groupChrPr>
                          <m:chr m:val="→"/>
                          <m:pos m:val="top"/>
                          <m:vertJc m:val="bot"/>
                          <m:ctrlPr>
                            <a:rPr lang="zh-CN" altLang="en-US" sz="28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groupChrPr>
                        <m:e>
                          <m:sSub>
                            <m:sSubPr>
                              <m:ctrlPr>
                                <a:rPr lang="zh-CN" altLang="en-US" sz="28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zh-CN" altLang="en-US" sz="28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  <m:sub>
                              <m:r>
                                <a:rPr lang="zh-CN" altLang="en-US" sz="28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  <m:sSub>
                            <m:sSubPr>
                              <m:ctrlPr>
                                <a:rPr lang="zh-CN" altLang="en-US" sz="28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zh-CN" altLang="en-US" sz="28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  <m:sub>
                              <m:r>
                                <a:rPr lang="zh-CN" altLang="en-US" sz="28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b>
                          </m:sSub>
                        </m:e>
                      </m:groupChr>
                      <m:r>
                        <a:rPr lang="zh-CN" altLang="en-US" sz="28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+⋯+</m:t>
                      </m:r>
                      <m:groupChr>
                        <m:groupChrPr>
                          <m:chr m:val="→"/>
                          <m:pos m:val="top"/>
                          <m:vertJc m:val="bot"/>
                          <m:ctrlPr>
                            <a:rPr lang="zh-CN" altLang="en-US" sz="28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groupChrPr>
                        <m:e>
                          <m:sSub>
                            <m:sSubPr>
                              <m:ctrlPr>
                                <a:rPr lang="zh-CN" altLang="en-US" sz="28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zh-CN" altLang="en-US" sz="28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  <m:sub>
                              <m:r>
                                <a:rPr lang="zh-CN" altLang="en-US" sz="28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zh-CN" altLang="en-US" sz="28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zh-CN" altLang="en-US" sz="28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zh-CN" altLang="en-US" sz="28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zh-CN" altLang="en-US" sz="28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  <m:sub>
                              <m:r>
                                <a:rPr lang="zh-CN" altLang="en-US" sz="28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groupChr>
                      <m:r>
                        <a:rPr lang="zh-CN" altLang="en-US" sz="28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MS Mincho" panose="02020609040205080304" charset="-128"/>
                          <a:cs typeface="Cambria Math" panose="02040503050406030204" pitchFamily="18" charset="0"/>
                        </a:rPr>
                        <m:t>=________.</m:t>
                      </m:r>
                    </m:oMath>
                  </m:oMathPara>
                </a14:m>
                <a:endParaRPr lang="zh-CN" altLang="en-US" sz="2800" i="1">
                  <a:solidFill>
                    <a:schemeClr val="tx1"/>
                  </a:solidFill>
                  <a:latin typeface="Cambria Math" panose="02040503050406030204" pitchFamily="18" charset="0"/>
                  <a:ea typeface="MS Mincho" panose="02020609040205080304" charset="-128"/>
                  <a:cs typeface="Cambria Math" panose="02040503050406030204" pitchFamily="18" charset="0"/>
                </a:endParaRPr>
              </a:p>
            </p:txBody>
          </p:sp>
        </mc:Choice>
        <mc:Fallback>
          <p:sp>
            <p:nvSpPr>
              <p:cNvPr id="3" name="文本框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165" y="3709035"/>
                <a:ext cx="8664575" cy="175831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6" name="文本框 15"/>
              <p:cNvSpPr txBox="1"/>
              <p:nvPr/>
            </p:nvSpPr>
            <p:spPr>
              <a:xfrm>
                <a:off x="447548" y="1121244"/>
                <a:ext cx="10883900" cy="268160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>
                  <a:lnSpc>
                    <a:spcPct val="120000"/>
                  </a:lnSpc>
                  <a:buClr>
                    <a:schemeClr val="bg1"/>
                  </a:buClr>
                </a:pPr>
                <a:r>
                  <a:rPr lang="zh-CN" altLang="en-US" sz="2600" b="1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【练习</a:t>
                </a:r>
                <a:r>
                  <a:rPr lang="en-US" altLang="zh-CN" sz="2600" b="1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2</a:t>
                </a:r>
                <a:r>
                  <a:rPr lang="zh-CN" altLang="en-US" sz="2600" b="1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】已知点</a:t>
                </a:r>
                <a:r>
                  <a:rPr lang="en-US" altLang="zh-CN" sz="2600" b="1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G</a:t>
                </a:r>
                <a:r>
                  <a:rPr lang="zh-CN" altLang="en-US" sz="2600" b="1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是三角形</a:t>
                </a:r>
                <a:r>
                  <a:rPr lang="en-US" altLang="zh-CN" sz="2600" b="1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ABC</a:t>
                </a:r>
                <a:r>
                  <a:rPr lang="zh-CN" altLang="en-US" sz="2600" b="1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所在平面内一点，满足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800" i="1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sz="280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𝐺𝐴</m:t>
                        </m:r>
                      </m:e>
                    </m:acc>
                    <m:r>
                      <a:rPr lang="en-US" altLang="zh-CN" sz="2800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+</m:t>
                    </m:r>
                    <m:acc>
                      <m:accPr>
                        <m:chr m:val="⃗"/>
                        <m:ctrlPr>
                          <a:rPr lang="zh-CN" altLang="zh-CN" sz="280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sz="280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𝐺𝐵</m:t>
                        </m:r>
                      </m:e>
                    </m:acc>
                    <m:r>
                      <a:rPr lang="en-US" altLang="zh-CN" sz="2800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+</m:t>
                    </m:r>
                    <m:acc>
                      <m:accPr>
                        <m:chr m:val="⃗"/>
                        <m:ctrlPr>
                          <a:rPr lang="zh-CN" altLang="zh-CN" sz="280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sz="280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𝐺𝐶</m:t>
                        </m:r>
                      </m:e>
                    </m:acc>
                    <m:r>
                      <a:rPr lang="en-US" altLang="zh-CN" sz="2800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=</m:t>
                    </m:r>
                    <m:acc>
                      <m:accPr>
                        <m:chr m:val="⃗"/>
                        <m:ctrlPr>
                          <a:rPr lang="zh-CN" altLang="zh-CN" sz="280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sz="280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0</m:t>
                        </m:r>
                      </m:e>
                    </m:acc>
                  </m:oMath>
                </a14:m>
                <a:r>
                  <a:rPr lang="zh-CN" altLang="en-US" sz="2600" b="1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，则</a:t>
                </a:r>
                <a:r>
                  <a:rPr lang="en-US" altLang="zh-CN" sz="2600" b="1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G</a:t>
                </a:r>
                <a:r>
                  <a:rPr lang="zh-CN" altLang="en-US" sz="2600" b="1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点是三角形</a:t>
                </a:r>
                <a:r>
                  <a:rPr lang="en-US" altLang="zh-CN" sz="2600" b="1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ABC</a:t>
                </a:r>
                <a:r>
                  <a:rPr lang="zh-CN" altLang="en-US" sz="2600" b="1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的（       ）</a:t>
                </a:r>
                <a:endParaRPr lang="zh-CN" altLang="en-US" sz="2600" b="1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endParaRPr>
              </a:p>
              <a:p>
                <a:pPr>
                  <a:lnSpc>
                    <a:spcPct val="120000"/>
                  </a:lnSpc>
                  <a:buClr>
                    <a:schemeClr val="bg1"/>
                  </a:buClr>
                </a:pPr>
                <a:r>
                  <a:rPr lang="en-US" altLang="zh-CN" sz="2600" b="1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A</a:t>
                </a:r>
                <a:r>
                  <a:rPr lang="zh-CN" altLang="en-US" sz="2600" b="1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．垂心	</a:t>
                </a:r>
                <a:r>
                  <a:rPr lang="en-US" altLang="zh-CN" sz="2600" b="1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B</a:t>
                </a:r>
                <a:r>
                  <a:rPr lang="zh-CN" altLang="en-US" sz="2600" b="1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．内心	</a:t>
                </a:r>
                <a:r>
                  <a:rPr lang="en-US" altLang="zh-CN" sz="2600" b="1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C</a:t>
                </a:r>
                <a:r>
                  <a:rPr lang="zh-CN" altLang="en-US" sz="2600" b="1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．外心	</a:t>
                </a:r>
                <a:r>
                  <a:rPr lang="en-US" altLang="zh-CN" sz="2600" b="1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D</a:t>
                </a:r>
                <a:r>
                  <a:rPr lang="zh-CN" altLang="en-US" sz="2600" b="1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．重心</a:t>
                </a:r>
                <a:endParaRPr lang="en-US" altLang="zh-CN" sz="2600" b="1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endParaRPr>
              </a:p>
              <a:p>
                <a:pPr>
                  <a:lnSpc>
                    <a:spcPct val="120000"/>
                  </a:lnSpc>
                  <a:buClr>
                    <a:schemeClr val="bg1"/>
                  </a:buClr>
                </a:pPr>
                <a:endParaRPr lang="zh-CN" altLang="en-US" sz="2600" b="1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  <a:sym typeface="+mn-ea"/>
                </a:endParaRPr>
              </a:p>
              <a:p>
                <a:pPr algn="l" fontAlgn="auto">
                  <a:lnSpc>
                    <a:spcPct val="120000"/>
                  </a:lnSpc>
                  <a:buClr>
                    <a:schemeClr val="bg1"/>
                  </a:buClr>
                </a:pPr>
                <a:endParaRPr lang="en-US" altLang="zh-CN" sz="2600" b="1">
                  <a:solidFill>
                    <a:schemeClr val="bg1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endParaRPr>
              </a:p>
            </p:txBody>
          </p:sp>
        </mc:Choice>
        <mc:Fallback>
          <p:sp>
            <p:nvSpPr>
              <p:cNvPr id="16" name="文本框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7548" y="1121244"/>
                <a:ext cx="10883900" cy="2681605"/>
              </a:xfrm>
              <a:prstGeom prst="rect">
                <a:avLst/>
              </a:prstGeom>
              <a:blipFill rotWithShape="1">
                <a:blip r:embed="rId2"/>
                <a:stretch>
                  <a:fillRect l="-5" t="-17" r="5" b="17"/>
                </a:stretch>
              </a:blipFill>
              <a:ln w="9525">
                <a:noFill/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文本框 9"/>
              <p:cNvSpPr txBox="1"/>
              <p:nvPr/>
            </p:nvSpPr>
            <p:spPr>
              <a:xfrm>
                <a:off x="574548" y="2850746"/>
                <a:ext cx="11042248" cy="3648075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pPr fontAlgn="ctr">
                  <a:lnSpc>
                    <a:spcPct val="110000"/>
                  </a:lnSpc>
                </a:pPr>
                <a:r>
                  <a:rPr lang="zh-CN" altLang="en-US" sz="3200"/>
                  <a:t>解析：</a:t>
                </a:r>
                <a:r>
                  <a:rPr lang="zh-CN" altLang="zh-CN" sz="2400"/>
                  <a:t>因为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𝐺𝐴</m:t>
                        </m:r>
                      </m:e>
                    </m:acc>
                    <m:r>
                      <a:rPr lang="en-US" altLang="zh-CN" sz="2400" i="1">
                        <a:latin typeface="Cambria Math" panose="02040503050406030204" pitchFamily="18" charset="0"/>
                      </a:rPr>
                      <m:t>+</m:t>
                    </m:r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𝐺𝐵</m:t>
                        </m:r>
                      </m:e>
                    </m:acc>
                    <m:r>
                      <a:rPr lang="en-US" altLang="zh-CN" sz="2400" i="1">
                        <a:latin typeface="Cambria Math" panose="02040503050406030204" pitchFamily="18" charset="0"/>
                      </a:rPr>
                      <m:t>+</m:t>
                    </m:r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𝐺𝐶</m:t>
                        </m:r>
                      </m:e>
                    </m:acc>
                    <m:r>
                      <a:rPr lang="en-US" altLang="zh-CN" sz="2400" i="1">
                        <a:latin typeface="Cambria Math" panose="02040503050406030204" pitchFamily="18" charset="0"/>
                      </a:rPr>
                      <m:t>=</m:t>
                    </m:r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0</m:t>
                        </m:r>
                      </m:e>
                    </m:acc>
                  </m:oMath>
                </a14:m>
                <a:r>
                  <a:rPr lang="zh-CN" altLang="zh-CN" sz="2400"/>
                  <a:t>，所以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𝐺𝐴</m:t>
                        </m:r>
                      </m:e>
                    </m:acc>
                    <m:r>
                      <a:rPr lang="en-US" altLang="zh-CN" sz="2400" i="1">
                        <a:latin typeface="Cambria Math" panose="02040503050406030204" pitchFamily="18" charset="0"/>
                      </a:rPr>
                      <m:t>+</m:t>
                    </m:r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𝐺𝐵</m:t>
                        </m:r>
                      </m:e>
                    </m:acc>
                    <m:r>
                      <a:rPr lang="en-US" altLang="zh-CN" sz="2400" i="1">
                        <a:latin typeface="Cambria Math" panose="02040503050406030204" pitchFamily="18" charset="0"/>
                      </a:rPr>
                      <m:t>=−</m:t>
                    </m:r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𝐺𝐶</m:t>
                        </m:r>
                      </m:e>
                    </m:acc>
                    <m:r>
                      <a:rPr lang="en-US" altLang="zh-CN" sz="2400" i="1">
                        <a:latin typeface="Cambria Math" panose="02040503050406030204" pitchFamily="18" charset="0"/>
                      </a:rPr>
                      <m:t>=</m:t>
                    </m:r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𝐶𝐺</m:t>
                        </m:r>
                      </m:e>
                    </m:acc>
                  </m:oMath>
                </a14:m>
                <a:r>
                  <a:rPr lang="zh-CN" altLang="zh-CN" sz="2400"/>
                  <a:t>，</a:t>
                </a:r>
                <a:endParaRPr lang="zh-CN" altLang="zh-CN" sz="2400"/>
              </a:p>
              <a:p>
                <a:pPr fontAlgn="ctr">
                  <a:lnSpc>
                    <a:spcPct val="110000"/>
                  </a:lnSpc>
                </a:pPr>
                <a:r>
                  <a:rPr lang="zh-CN" altLang="zh-CN" sz="2400"/>
                  <a:t>以</a:t>
                </a:r>
                <a:r>
                  <a:rPr lang="en-US" altLang="zh-CN" sz="2400" i="1"/>
                  <a:t>GA</a:t>
                </a:r>
                <a:r>
                  <a:rPr lang="zh-CN" altLang="zh-CN" sz="2400"/>
                  <a:t>､</a:t>
                </a:r>
                <a:r>
                  <a:rPr lang="en-US" altLang="zh-CN" sz="2400" i="1"/>
                  <a:t>GB</a:t>
                </a:r>
                <a:r>
                  <a:rPr lang="zh-CN" altLang="zh-CN" sz="2400"/>
                  <a:t>为邻边作平行四边形</a:t>
                </a:r>
                <a:r>
                  <a:rPr lang="en-US" altLang="zh-CN" sz="2400" i="1"/>
                  <a:t>GADB</a:t>
                </a:r>
                <a:r>
                  <a:rPr lang="zh-CN" altLang="zh-CN" sz="2400"/>
                  <a:t>，连接</a:t>
                </a:r>
                <a:r>
                  <a:rPr lang="en-US" altLang="zh-CN" sz="2400" i="1"/>
                  <a:t>GD</a:t>
                </a:r>
                <a:r>
                  <a:rPr lang="zh-CN" altLang="zh-CN" sz="2400"/>
                  <a:t>，交</a:t>
                </a:r>
                <a:r>
                  <a:rPr lang="en-US" altLang="zh-CN" sz="2400" i="1"/>
                  <a:t>AB</a:t>
                </a:r>
                <a:r>
                  <a:rPr lang="zh-CN" altLang="zh-CN" sz="2400"/>
                  <a:t>于点</a:t>
                </a:r>
                <a:r>
                  <a:rPr lang="en-US" altLang="zh-CN" sz="2400" i="1"/>
                  <a:t>O</a:t>
                </a:r>
                <a:r>
                  <a:rPr lang="zh-CN" altLang="zh-CN" sz="2400"/>
                  <a:t>，如图所示：</a:t>
                </a:r>
                <a:endParaRPr lang="en-US" altLang="zh-CN" sz="2400"/>
              </a:p>
              <a:p>
                <a:pPr fontAlgn="ctr">
                  <a:lnSpc>
                    <a:spcPct val="110000"/>
                  </a:lnSpc>
                </a:pPr>
                <a:endParaRPr lang="en-US" altLang="zh-CN" sz="2400"/>
              </a:p>
              <a:p>
                <a:pPr fontAlgn="ctr">
                  <a:lnSpc>
                    <a:spcPct val="110000"/>
                  </a:lnSpc>
                </a:pPr>
                <a:r>
                  <a:rPr lang="zh-CN" altLang="zh-CN" sz="2400"/>
                  <a:t>则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𝐶𝐺</m:t>
                        </m:r>
                      </m:e>
                    </m:acc>
                    <m:r>
                      <a:rPr lang="en-US" altLang="zh-CN" sz="2400" i="1">
                        <a:latin typeface="Cambria Math" panose="02040503050406030204" pitchFamily="18" charset="0"/>
                      </a:rPr>
                      <m:t>=</m:t>
                    </m:r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𝐺𝐷</m:t>
                        </m:r>
                      </m:e>
                    </m:acc>
                  </m:oMath>
                </a14:m>
                <a:r>
                  <a:rPr lang="zh-CN" altLang="zh-CN" sz="2400"/>
                  <a:t>，所以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𝐺𝑂</m:t>
                        </m:r>
                      </m:e>
                    </m:acc>
                    <m:r>
                      <a:rPr lang="en-US" altLang="zh-CN" sz="24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2400" i="1"/>
                        </m:ctrlPr>
                      </m:fPr>
                      <m:num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𝐶𝑂</m:t>
                        </m:r>
                      </m:e>
                    </m:acc>
                  </m:oMath>
                </a14:m>
                <a:r>
                  <a:rPr lang="zh-CN" altLang="zh-CN" sz="2400"/>
                  <a:t>，点</a:t>
                </a:r>
                <a:r>
                  <a:rPr lang="en-US" altLang="zh-CN" sz="2400" i="1"/>
                  <a:t>O</a:t>
                </a:r>
                <a:r>
                  <a:rPr lang="zh-CN" altLang="zh-CN" sz="2400"/>
                  <a:t>是</a:t>
                </a:r>
                <a:r>
                  <a:rPr lang="en-US" altLang="zh-CN" sz="2400" i="1"/>
                  <a:t>AB</a:t>
                </a:r>
                <a:r>
                  <a:rPr lang="zh-CN" altLang="zh-CN" sz="2400"/>
                  <a:t>边的中点，</a:t>
                </a:r>
                <a:endParaRPr lang="zh-CN" altLang="zh-CN" sz="2400"/>
              </a:p>
              <a:p>
                <a:pPr fontAlgn="ctr">
                  <a:lnSpc>
                    <a:spcPct val="110000"/>
                  </a:lnSpc>
                </a:pPr>
                <a:r>
                  <a:rPr lang="zh-CN" altLang="zh-CN" sz="2400"/>
                  <a:t>所以</a:t>
                </a:r>
                <a:r>
                  <a:rPr lang="en-US" altLang="zh-CN" sz="2400" i="1"/>
                  <a:t>CG</a:t>
                </a:r>
                <a:r>
                  <a:rPr lang="zh-CN" altLang="zh-CN" sz="2400"/>
                  <a:t>所在的直线</a:t>
                </a:r>
                <a:r>
                  <a:rPr lang="en-US" altLang="zh-CN" sz="2400" i="1"/>
                  <a:t>CO</a:t>
                </a:r>
                <a:r>
                  <a:rPr lang="zh-CN" altLang="zh-CN" sz="2400"/>
                  <a:t>是</a:t>
                </a:r>
                <a:r>
                  <a:rPr lang="en-US" altLang="zh-CN" sz="2400" i="1"/>
                  <a:t>AB</a:t>
                </a:r>
                <a:r>
                  <a:rPr lang="zh-CN" altLang="zh-CN" sz="2400"/>
                  <a:t>边上的中线，</a:t>
                </a:r>
                <a:endParaRPr lang="zh-CN" altLang="zh-CN" sz="2400"/>
              </a:p>
              <a:p>
                <a:pPr fontAlgn="ctr">
                  <a:lnSpc>
                    <a:spcPct val="110000"/>
                  </a:lnSpc>
                </a:pPr>
                <a:r>
                  <a:rPr lang="zh-CN" altLang="zh-CN" sz="2400"/>
                  <a:t>同理可证</a:t>
                </a:r>
                <a:r>
                  <a:rPr lang="en-US" altLang="zh-CN" sz="2400" i="1"/>
                  <a:t>AG</a:t>
                </a:r>
                <a:r>
                  <a:rPr lang="zh-CN" altLang="zh-CN" sz="2400"/>
                  <a:t>所在的直线是</a:t>
                </a:r>
                <a:r>
                  <a:rPr lang="en-US" altLang="zh-CN" sz="2400" i="1"/>
                  <a:t>BC</a:t>
                </a:r>
                <a:r>
                  <a:rPr lang="zh-CN" altLang="zh-CN" sz="2400"/>
                  <a:t>边上的中线，</a:t>
                </a:r>
                <a:endParaRPr lang="zh-CN" altLang="zh-CN" sz="2400"/>
              </a:p>
              <a:p>
                <a:pPr fontAlgn="ctr">
                  <a:lnSpc>
                    <a:spcPct val="110000"/>
                  </a:lnSpc>
                </a:pPr>
                <a:r>
                  <a:rPr lang="zh-CN" altLang="zh-CN" sz="2400"/>
                  <a:t> </a:t>
                </a:r>
                <a:r>
                  <a:rPr lang="en-US" altLang="zh-CN" sz="2400"/>
                  <a:t>                 </a:t>
                </a:r>
                <a:r>
                  <a:rPr lang="en-US" altLang="zh-CN" sz="2400" i="1"/>
                  <a:t>BG</a:t>
                </a:r>
                <a:r>
                  <a:rPr lang="zh-CN" altLang="zh-CN" sz="2400"/>
                  <a:t>所在的直线是</a:t>
                </a:r>
                <a:r>
                  <a:rPr lang="en-US" altLang="zh-CN" sz="2400" i="1"/>
                  <a:t>AC</a:t>
                </a:r>
                <a:r>
                  <a:rPr lang="zh-CN" altLang="zh-CN" sz="2400"/>
                  <a:t>边上的中线，</a:t>
                </a:r>
                <a:endParaRPr lang="zh-CN" altLang="zh-CN" sz="2400"/>
              </a:p>
              <a:p>
                <a:pPr fontAlgn="ctr">
                  <a:lnSpc>
                    <a:spcPct val="110000"/>
                  </a:lnSpc>
                </a:pPr>
                <a:r>
                  <a:rPr lang="zh-CN" altLang="zh-CN" sz="2400"/>
                  <a:t>所以</a:t>
                </a:r>
                <a:r>
                  <a:rPr lang="en-US" altLang="zh-CN" sz="2400" i="1"/>
                  <a:t>G</a:t>
                </a:r>
                <a:r>
                  <a:rPr lang="zh-CN" altLang="zh-CN" sz="2400"/>
                  <a:t>点是三角形</a:t>
                </a:r>
                <a:r>
                  <a:rPr lang="en-US" altLang="zh-CN" sz="2400" i="1"/>
                  <a:t>ABC</a:t>
                </a:r>
                <a:r>
                  <a:rPr lang="zh-CN" altLang="zh-CN" sz="2400"/>
                  <a:t>的重心</a:t>
                </a:r>
                <a:r>
                  <a:rPr lang="en-US" altLang="zh-CN" sz="2400"/>
                  <a:t>.</a:t>
                </a:r>
                <a:endParaRPr lang="zh-CN" altLang="zh-CN" sz="2400"/>
              </a:p>
            </p:txBody>
          </p:sp>
        </mc:Choice>
        <mc:Fallback>
          <p:sp>
            <p:nvSpPr>
              <p:cNvPr id="10" name="文本框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4548" y="2850746"/>
                <a:ext cx="11042248" cy="3648075"/>
              </a:xfrm>
              <a:prstGeom prst="rect">
                <a:avLst/>
              </a:prstGeom>
              <a:blipFill rotWithShape="1">
                <a:blip r:embed="rId3"/>
                <a:stretch>
                  <a:fillRect l="-5" t="-6" r="1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" name="图片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52740" y="3944620"/>
            <a:ext cx="3190240" cy="233807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" name="文本框 1"/>
              <p:cNvSpPr txBox="1"/>
              <p:nvPr/>
            </p:nvSpPr>
            <p:spPr>
              <a:xfrm>
                <a:off x="162560" y="988695"/>
                <a:ext cx="11887200" cy="13709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p>
                <a:pPr>
                  <a:lnSpc>
                    <a:spcPct val="120000"/>
                  </a:lnSpc>
                  <a:buClr>
                    <a:schemeClr val="bg1"/>
                  </a:buClr>
                </a:pPr>
                <a:r>
                  <a:rPr lang="zh-CN" altLang="en-US" sz="2600" b="1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【练</a:t>
                </a:r>
                <a:r>
                  <a:rPr lang="en-US" altLang="zh-CN" sz="2600" b="1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3</a:t>
                </a:r>
                <a:r>
                  <a:rPr lang="zh-CN" altLang="en-US" sz="2600" b="1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  <a:sym typeface="+mn-ea"/>
                  </a:rPr>
                  <a:t>】</a:t>
                </a:r>
                <a:r>
                  <a:rPr lang="zh-CN" altLang="zh-CN" sz="2400">
                    <a:solidFill>
                      <a:schemeClr val="tx1"/>
                    </a:solidFill>
                  </a:rPr>
                  <a:t>在</a:t>
                </a:r>
                <a14:m>
                  <m:oMath xmlns:m="http://schemas.openxmlformats.org/officeDocument/2006/math"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△</m:t>
                    </m:r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𝐴𝐵𝐶</m:t>
                    </m:r>
                  </m:oMath>
                </a14:m>
                <a:r>
                  <a:rPr lang="zh-CN" altLang="zh-CN" sz="2400">
                    <a:solidFill>
                      <a:schemeClr val="tx1"/>
                    </a:solidFill>
                  </a:rPr>
                  <a:t>中，点</a:t>
                </a:r>
                <a14:m>
                  <m:oMath xmlns:m="http://schemas.openxmlformats.org/officeDocument/2006/math"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𝑀</m:t>
                    </m:r>
                    <m:r>
                      <a:rPr lang="zh-CN" altLang="zh-CN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、</m:t>
                    </m:r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𝑁</m:t>
                    </m:r>
                  </m:oMath>
                </a14:m>
                <a:r>
                  <a:rPr lang="zh-CN" altLang="zh-CN" sz="2400">
                    <a:solidFill>
                      <a:schemeClr val="tx1"/>
                    </a:solidFill>
                  </a:rPr>
                  <a:t>满足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400" i="1">
                            <a:solidFill>
                              <a:schemeClr val="tx1"/>
                            </a:solidFill>
                          </a:rPr>
                        </m:ctrlPr>
                      </m:accPr>
                      <m:e>
                        <m: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𝐴𝑀</m:t>
                        </m:r>
                      </m:e>
                    </m:acc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2</m:t>
                    </m:r>
                    <m:acc>
                      <m:accPr>
                        <m:chr m:val="⃗"/>
                        <m:ctrlPr>
                          <a:rPr lang="zh-CN" altLang="zh-CN" sz="2400" i="1">
                            <a:solidFill>
                              <a:schemeClr val="tx1"/>
                            </a:solidFill>
                          </a:rPr>
                        </m:ctrlPr>
                      </m:accPr>
                      <m:e>
                        <m: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𝑀𝐶</m:t>
                        </m:r>
                      </m:e>
                    </m:acc>
                  </m:oMath>
                </a14:m>
                <a:r>
                  <a:rPr lang="zh-CN" altLang="zh-CN" sz="2400">
                    <a:solidFill>
                      <a:schemeClr val="tx1"/>
                    </a:solidFill>
                  </a:rPr>
                  <a:t>，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400" i="1">
                            <a:solidFill>
                              <a:schemeClr val="tx1"/>
                            </a:solidFill>
                          </a:rPr>
                        </m:ctrlPr>
                      </m:accPr>
                      <m:e>
                        <m: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𝐵𝑁</m:t>
                        </m:r>
                      </m:e>
                    </m:acc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3</m:t>
                    </m:r>
                    <m:acc>
                      <m:accPr>
                        <m:chr m:val="⃗"/>
                        <m:ctrlPr>
                          <a:rPr lang="zh-CN" altLang="zh-CN" sz="2400" i="1">
                            <a:solidFill>
                              <a:schemeClr val="tx1"/>
                            </a:solidFill>
                          </a:rPr>
                        </m:ctrlPr>
                      </m:accPr>
                      <m:e>
                        <m: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𝑁𝐶</m:t>
                        </m:r>
                      </m:e>
                    </m:acc>
                  </m:oMath>
                </a14:m>
                <a:r>
                  <a:rPr lang="zh-CN" altLang="en-US" sz="2400">
                    <a:solidFill>
                      <a:schemeClr val="tx1"/>
                    </a:solidFill>
                    <a:latin typeface="Cambria Math" panose="02040503050406030204" pitchFamily="18" charset="0"/>
                  </a:rPr>
                  <a:t>，</a:t>
                </a:r>
                <a:r>
                  <a:rPr lang="zh-CN" altLang="zh-CN" sz="2400">
                    <a:solidFill>
                      <a:schemeClr val="tx1"/>
                    </a:solidFill>
                  </a:rPr>
                  <a:t>若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400" i="1">
                            <a:solidFill>
                              <a:schemeClr val="tx1"/>
                            </a:solidFill>
                          </a:rPr>
                        </m:ctrlPr>
                      </m:accPr>
                      <m:e>
                        <m: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𝑀𝑁</m:t>
                        </m:r>
                      </m:e>
                    </m:acc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𝑥</m:t>
                    </m:r>
                    <m:acc>
                      <m:accPr>
                        <m:chr m:val="⃗"/>
                        <m:ctrlPr>
                          <a:rPr lang="zh-CN" altLang="zh-CN" sz="2400" i="1">
                            <a:solidFill>
                              <a:schemeClr val="tx1"/>
                            </a:solidFill>
                          </a:rPr>
                        </m:ctrlPr>
                      </m:accPr>
                      <m:e>
                        <m: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𝐴𝐵</m:t>
                        </m:r>
                      </m:e>
                    </m:acc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𝑦</m:t>
                    </m:r>
                    <m:acc>
                      <m:accPr>
                        <m:chr m:val="⃗"/>
                        <m:ctrlPr>
                          <a:rPr lang="zh-CN" altLang="zh-CN" sz="2400" i="1">
                            <a:solidFill>
                              <a:schemeClr val="tx1"/>
                            </a:solidFill>
                          </a:rPr>
                        </m:ctrlPr>
                      </m:accPr>
                      <m:e>
                        <m: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𝐴𝐶</m:t>
                        </m:r>
                      </m:e>
                    </m:acc>
                  </m:oMath>
                </a14:m>
                <a:r>
                  <a:rPr lang="zh-CN" altLang="zh-CN" sz="2400">
                    <a:solidFill>
                      <a:schemeClr val="tx1"/>
                    </a:solidFill>
                  </a:rPr>
                  <a:t>，则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>
                            <a:solidFill>
                              <a:schemeClr val="tx1"/>
                            </a:solidFill>
                          </a:rPr>
                        </m:ctrlPr>
                      </m:fPr>
                      <m:num>
                        <m:r>
                          <a:rPr lang="en-US" altLang="zh-CN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</m:num>
                      <m:den>
                        <m:r>
                          <a:rPr lang="en-US" altLang="zh-CN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den>
                    </m:f>
                    <m:r>
                      <a:rPr lang="en-US" altLang="zh-CN" sz="28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altLang="zh-CN" sz="2400">
                    <a:solidFill>
                      <a:schemeClr val="tx1"/>
                    </a:solidFill>
                  </a:rPr>
                  <a:t>__</a:t>
                </a:r>
                <a:endParaRPr lang="en-US" altLang="zh-CN" sz="24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endParaRPr>
              </a:p>
            </p:txBody>
          </p:sp>
        </mc:Choice>
        <mc:Fallback>
          <p:sp>
            <p:nvSpPr>
              <p:cNvPr id="2" name="文本框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2560" y="988695"/>
                <a:ext cx="11887200" cy="1370965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  <a:ln w="9525">
                <a:noFill/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文本框 5"/>
              <p:cNvSpPr txBox="1"/>
              <p:nvPr/>
            </p:nvSpPr>
            <p:spPr>
              <a:xfrm>
                <a:off x="334014" y="2379777"/>
                <a:ext cx="11615418" cy="4469765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</p:spPr>
            <p:txBody>
              <a:bodyPr wrap="square" rtlCol="0">
                <a:spAutoFit/>
              </a:bodyPr>
              <a:p>
                <a:pPr fontAlgn="ctr">
                  <a:lnSpc>
                    <a:spcPct val="90000"/>
                  </a:lnSpc>
                </a:pPr>
                <a:r>
                  <a:rPr lang="zh-CN" altLang="en-US" sz="3200"/>
                  <a:t>解析：</a:t>
                </a:r>
                <a:r>
                  <a:rPr lang="zh-CN" altLang="zh-CN" sz="2400"/>
                  <a:t>因为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𝐴𝑀</m:t>
                        </m:r>
                      </m:e>
                    </m:acc>
                    <m:r>
                      <a:rPr lang="en-US" altLang="zh-CN" sz="24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CN" sz="2400" i="1">
                        <a:latin typeface="Cambria Math" panose="02040503050406030204" pitchFamily="18" charset="0"/>
                      </a:rPr>
                      <m:t>2</m:t>
                    </m:r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𝑀𝐶</m:t>
                        </m:r>
                      </m:e>
                    </m:acc>
                  </m:oMath>
                </a14:m>
                <a:r>
                  <a:rPr lang="zh-CN" altLang="zh-CN" sz="2400"/>
                  <a:t>，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𝐵𝑁</m:t>
                        </m:r>
                      </m:e>
                    </m:acc>
                    <m:r>
                      <a:rPr lang="en-US" altLang="zh-CN" sz="24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CN" sz="2400" i="1">
                        <a:latin typeface="Cambria Math" panose="02040503050406030204" pitchFamily="18" charset="0"/>
                      </a:rPr>
                      <m:t>3</m:t>
                    </m:r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𝑁𝐶</m:t>
                        </m:r>
                      </m:e>
                    </m:acc>
                  </m:oMath>
                </a14:m>
                <a:r>
                  <a:rPr lang="zh-CN" altLang="zh-CN" sz="2400"/>
                  <a:t>，所以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𝐴𝑀</m:t>
                        </m:r>
                      </m:e>
                    </m:acc>
                    <m:r>
                      <a:rPr lang="en-US" altLang="zh-CN" sz="24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2400" i="1"/>
                        </m:ctrlPr>
                      </m:fPr>
                      <m:num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𝐴𝐶</m:t>
                        </m:r>
                      </m:e>
                    </m:acc>
                  </m:oMath>
                </a14:m>
                <a:r>
                  <a:rPr lang="zh-CN" altLang="zh-CN" sz="2400"/>
                  <a:t>，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𝐵𝑁</m:t>
                        </m:r>
                      </m:e>
                    </m:acc>
                    <m:r>
                      <a:rPr lang="en-US" altLang="zh-CN" sz="24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2400" i="1"/>
                        </m:ctrlPr>
                      </m:fPr>
                      <m:num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𝐵𝐶</m:t>
                        </m:r>
                      </m:e>
                    </m:acc>
                  </m:oMath>
                </a14:m>
                <a:r>
                  <a:rPr lang="zh-CN" altLang="zh-CN" sz="2400"/>
                  <a:t>，</a:t>
                </a:r>
                <a:endParaRPr lang="zh-CN" altLang="zh-CN" sz="2400"/>
              </a:p>
              <a:p>
                <a:pPr fontAlgn="ctr">
                  <a:lnSpc>
                    <a:spcPct val="120000"/>
                  </a:lnSpc>
                </a:pPr>
                <a:r>
                  <a:rPr lang="zh-CN" altLang="zh-CN" sz="2400"/>
                  <a:t>所以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𝑀𝑁</m:t>
                        </m:r>
                      </m:e>
                    </m:acc>
                    <m:r>
                      <a:rPr lang="en-US" altLang="zh-CN" sz="2400" i="1">
                        <a:latin typeface="Cambria Math" panose="02040503050406030204" pitchFamily="18" charset="0"/>
                      </a:rPr>
                      <m:t>=</m:t>
                    </m:r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𝐴𝑁</m:t>
                        </m:r>
                      </m:e>
                    </m:acc>
                    <m:r>
                      <a:rPr lang="en-US" altLang="zh-CN" sz="2400" i="1">
                        <a:latin typeface="Cambria Math" panose="02040503050406030204" pitchFamily="18" charset="0"/>
                      </a:rPr>
                      <m:t>−</m:t>
                    </m:r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𝐴𝑀</m:t>
                        </m:r>
                      </m:e>
                    </m:acc>
                    <m:r>
                      <a:rPr lang="en-US" altLang="zh-CN" sz="2400" i="1">
                        <a:latin typeface="Cambria Math" panose="02040503050406030204" pitchFamily="18" charset="0"/>
                      </a:rPr>
                      <m:t>=</m:t>
                    </m:r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𝐴𝐵</m:t>
                        </m:r>
                      </m:e>
                    </m:acc>
                    <m:r>
                      <a:rPr lang="en-US" altLang="zh-CN" sz="2400" i="1">
                        <a:latin typeface="Cambria Math" panose="02040503050406030204" pitchFamily="18" charset="0"/>
                      </a:rPr>
                      <m:t>+</m:t>
                    </m:r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𝐵𝑁</m:t>
                        </m:r>
                      </m:e>
                    </m:acc>
                    <m:r>
                      <a:rPr lang="en-US" altLang="zh-CN" sz="2400" i="1">
                        <a:latin typeface="Cambria Math" panose="02040503050406030204" pitchFamily="18" charset="0"/>
                      </a:rPr>
                      <m:t>−</m:t>
                    </m:r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𝐴𝑀</m:t>
                        </m:r>
                      </m:e>
                    </m:acc>
                    <m:r>
                      <a:rPr lang="en-US" altLang="zh-CN" sz="2400" i="1">
                        <a:latin typeface="Cambria Math" panose="02040503050406030204" pitchFamily="18" charset="0"/>
                      </a:rPr>
                      <m:t>=</m:t>
                    </m:r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𝐴𝐵</m:t>
                        </m:r>
                      </m:e>
                    </m:acc>
                    <m:r>
                      <a:rPr lang="en-US" altLang="zh-CN" sz="2400" i="1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zh-CN" altLang="zh-CN" sz="2400" i="1"/>
                        </m:ctrlPr>
                      </m:fPr>
                      <m:num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𝐵𝐶</m:t>
                        </m:r>
                      </m:e>
                    </m:acc>
                    <m:r>
                      <a:rPr lang="en-US" altLang="zh-CN" sz="2400" i="1"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zh-CN" altLang="zh-CN" sz="2400" i="1"/>
                        </m:ctrlPr>
                      </m:fPr>
                      <m:num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𝐴𝐶</m:t>
                        </m:r>
                      </m:e>
                    </m:acc>
                  </m:oMath>
                </a14:m>
                <a:endParaRPr lang="zh-CN" altLang="zh-CN" sz="2400"/>
              </a:p>
              <a:p>
                <a:pPr fontAlgn="ctr">
                  <a:lnSpc>
                    <a:spcPct val="120000"/>
                  </a:lnSpc>
                </a:pPr>
                <a:r>
                  <a:rPr lang="en-US" altLang="zh-CN" sz="2400">
                    <a:latin typeface="Cambria Math" panose="02040503050406030204" pitchFamily="18" charset="0"/>
                  </a:rPr>
                  <a:t>                  </a:t>
                </a:r>
                <a14:m>
                  <m:oMath xmlns:m="http://schemas.openxmlformats.org/officeDocument/2006/math">
                    <m:r>
                      <a:rPr lang="en-US" altLang="zh-CN" sz="2400" i="1">
                        <a:latin typeface="Cambria Math" panose="02040503050406030204" pitchFamily="18" charset="0"/>
                      </a:rPr>
                      <m:t>=</m:t>
                    </m:r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𝐴𝐵</m:t>
                        </m:r>
                      </m:e>
                    </m:acc>
                    <m:r>
                      <a:rPr lang="en-US" altLang="zh-CN" sz="2400" i="1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zh-CN" altLang="zh-CN" sz="2400" i="1"/>
                        </m:ctrlPr>
                      </m:fPr>
                      <m:num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  <m:d>
                      <m:dPr>
                        <m:ctrlPr>
                          <a:rPr lang="zh-CN" altLang="zh-CN" sz="2400" i="1"/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zh-CN" altLang="zh-CN" sz="2400" i="1"/>
                            </m:ctrlPr>
                          </m:accPr>
                          <m:e>
                            <m:r>
                              <a:rPr lang="en-US" altLang="zh-CN" sz="2400" i="1">
                                <a:latin typeface="Cambria Math" panose="02040503050406030204" pitchFamily="18" charset="0"/>
                              </a:rPr>
                              <m:t>𝐴𝐶</m:t>
                            </m:r>
                          </m:e>
                        </m:acc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−</m:t>
                        </m:r>
                        <m:acc>
                          <m:accPr>
                            <m:chr m:val="⃗"/>
                            <m:ctrlPr>
                              <a:rPr lang="zh-CN" altLang="zh-CN" sz="2400" i="1"/>
                            </m:ctrlPr>
                          </m:accPr>
                          <m:e>
                            <m:r>
                              <a:rPr lang="en-US" altLang="zh-CN" sz="2400" i="1">
                                <a:latin typeface="Cambria Math" panose="02040503050406030204" pitchFamily="18" charset="0"/>
                              </a:rPr>
                              <m:t>𝐴𝐵</m:t>
                            </m:r>
                          </m:e>
                        </m:acc>
                      </m:e>
                    </m:d>
                    <m:r>
                      <a:rPr lang="en-US" altLang="zh-CN" sz="2400" i="1"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zh-CN" altLang="zh-CN" sz="2400" i="1"/>
                        </m:ctrlPr>
                      </m:fPr>
                      <m:num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𝐴𝐶</m:t>
                        </m:r>
                      </m:e>
                    </m:acc>
                  </m:oMath>
                </a14:m>
                <a:endParaRPr lang="zh-CN" altLang="zh-CN" sz="2400"/>
              </a:p>
              <a:p>
                <a:pPr fontAlgn="ctr">
                  <a:lnSpc>
                    <a:spcPct val="120000"/>
                  </a:lnSpc>
                </a:pPr>
                <a:r>
                  <a:rPr lang="en-US" altLang="zh-CN" sz="2400">
                    <a:latin typeface="Cambria Math" panose="02040503050406030204" pitchFamily="18" charset="0"/>
                  </a:rPr>
                  <a:t>                  </a:t>
                </a:r>
                <a14:m>
                  <m:oMath xmlns:m="http://schemas.openxmlformats.org/officeDocument/2006/math">
                    <m:r>
                      <a:rPr lang="en-US" altLang="zh-CN" sz="24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2400" i="1"/>
                        </m:ctrlPr>
                      </m:fPr>
                      <m:num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𝐴𝐵</m:t>
                        </m:r>
                      </m:e>
                    </m:acc>
                    <m:r>
                      <a:rPr lang="en-US" altLang="zh-CN" sz="2400" i="1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zh-CN" altLang="zh-CN" sz="2400" i="1"/>
                        </m:ctrlPr>
                      </m:fPr>
                      <m:num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𝐴𝐶</m:t>
                        </m:r>
                      </m:e>
                    </m:acc>
                  </m:oMath>
                </a14:m>
                <a:endParaRPr lang="zh-CN" altLang="zh-CN" sz="2400"/>
              </a:p>
              <a:p>
                <a:pPr fontAlgn="ctr">
                  <a:lnSpc>
                    <a:spcPct val="120000"/>
                  </a:lnSpc>
                </a:pPr>
                <a14:m>
                  <m:oMath xmlns:m="http://schemas.openxmlformats.org/officeDocument/2006/math">
                    <m:r>
                      <a:rPr lang="en-US" altLang="zh-CN" sz="2400" i="1">
                        <a:latin typeface="Cambria Math" panose="02040503050406030204" pitchFamily="18" charset="0"/>
                      </a:rPr>
                      <m:t>                 =</m:t>
                    </m:r>
                    <m:r>
                      <a:rPr lang="en-US" altLang="zh-CN" sz="2400" i="1">
                        <a:latin typeface="Cambria Math" panose="02040503050406030204" pitchFamily="18" charset="0"/>
                      </a:rPr>
                      <m:t>𝑥</m:t>
                    </m:r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𝐴𝐵</m:t>
                        </m:r>
                      </m:e>
                    </m:acc>
                    <m:r>
                      <a:rPr lang="en-US" altLang="zh-CN" sz="24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altLang="zh-CN" sz="2400" i="1">
                        <a:latin typeface="Cambria Math" panose="02040503050406030204" pitchFamily="18" charset="0"/>
                      </a:rPr>
                      <m:t>𝑦</m:t>
                    </m:r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𝐴𝐶</m:t>
                        </m:r>
                      </m:e>
                    </m:acc>
                  </m:oMath>
                </a14:m>
                <a:r>
                  <a:rPr lang="zh-CN" altLang="zh-CN" sz="2400"/>
                  <a:t>，</a:t>
                </a:r>
                <a:endParaRPr lang="zh-CN" altLang="zh-CN" sz="2400"/>
              </a:p>
              <a:p>
                <a:pPr fontAlgn="ctr">
                  <a:lnSpc>
                    <a:spcPct val="120000"/>
                  </a:lnSpc>
                </a:pPr>
                <a:r>
                  <a:rPr lang="zh-CN" altLang="zh-CN" sz="2400"/>
                  <a:t>所以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ctrlPr>
                          <a:rPr lang="zh-CN" altLang="zh-CN" sz="2400" i="1"/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zh-CN" altLang="zh-CN" sz="2400" i="1"/>
                            </m:ctrlPr>
                          </m:mPr>
                          <m:mr>
                            <m:e>
                              <m:r>
                                <a:rPr lang="en-US" altLang="zh-CN" sz="2400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  <m:r>
                                <a:rPr lang="en-US" altLang="zh-CN" sz="2400" i="1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f>
                                <m:fPr>
                                  <m:ctrlPr>
                                    <a:rPr lang="zh-CN" altLang="zh-CN" sz="2400" i="1"/>
                                  </m:ctrlPr>
                                </m:fPr>
                                <m:num>
                                  <m:r>
                                    <a:rPr lang="en-US" altLang="zh-CN" sz="2400" i="1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altLang="zh-CN" sz="2400" i="1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den>
                              </m:f>
                            </m:e>
                          </m:mr>
                          <m:mr>
                            <m:e>
                              <m:r>
                                <a:rPr lang="en-US" altLang="zh-CN" sz="2400" i="1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  <m:r>
                                <a:rPr lang="en-US" altLang="zh-CN" sz="2400" i="1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f>
                                <m:fPr>
                                  <m:ctrlPr>
                                    <a:rPr lang="zh-CN" altLang="zh-CN" sz="2400" i="1"/>
                                  </m:ctrlPr>
                                </m:fPr>
                                <m:num>
                                  <m:r>
                                    <a:rPr lang="en-US" altLang="zh-CN" sz="2400" i="1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altLang="zh-CN" sz="2400" i="1">
                                      <a:latin typeface="Cambria Math" panose="02040503050406030204" pitchFamily="18" charset="0"/>
                                    </a:rPr>
                                    <m:t>12</m:t>
                                  </m:r>
                                </m:den>
                              </m:f>
                            </m:e>
                          </m:mr>
                        </m:m>
                      </m:e>
                    </m:d>
                  </m:oMath>
                </a14:m>
                <a:r>
                  <a:rPr lang="zh-CN" altLang="zh-CN" sz="2400"/>
                  <a:t>，所以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/>
                        </m:ctrlPr>
                      </m:fPr>
                      <m:num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𝑦</m:t>
                        </m:r>
                      </m:num>
                      <m:den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𝑥</m:t>
                        </m:r>
                      </m:den>
                    </m:f>
                    <m:r>
                      <a:rPr lang="en-US" altLang="zh-CN" sz="24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2400" i="1"/>
                        </m:ctrlPr>
                      </m:fPr>
                      <m:num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zh-CN" altLang="zh-CN" sz="2400"/>
                  <a:t>，</a:t>
                </a:r>
                <a:endParaRPr lang="zh-CN" altLang="zh-CN" sz="2400"/>
              </a:p>
            </p:txBody>
          </p:sp>
        </mc:Choice>
        <mc:Fallback>
          <p:sp>
            <p:nvSpPr>
              <p:cNvPr id="6" name="文本框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4014" y="2379777"/>
                <a:ext cx="11615418" cy="4469765"/>
              </a:xfrm>
              <a:prstGeom prst="rect">
                <a:avLst/>
              </a:prstGeom>
              <a:blipFill rotWithShape="1">
                <a:blip r:embed="rId3"/>
                <a:stretch>
                  <a:fillRect t="-10" b="1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85200" y="3429000"/>
            <a:ext cx="2914953" cy="281724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流程图: 可选过程 5"/>
          <p:cNvSpPr/>
          <p:nvPr/>
        </p:nvSpPr>
        <p:spPr>
          <a:xfrm>
            <a:off x="2479040" y="1461135"/>
            <a:ext cx="8129270" cy="4582160"/>
          </a:xfrm>
          <a:prstGeom prst="flowChartAlternateProcess">
            <a:avLst/>
          </a:prstGeom>
          <a:solidFill>
            <a:srgbClr val="8FA37E"/>
          </a:solidFill>
          <a:ln>
            <a:solidFill>
              <a:srgbClr val="8FA37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r>
              <a:rPr lang="en-US" altLang="zh-CN" sz="2800"/>
              <a:t>1.</a:t>
            </a:r>
            <a:r>
              <a:rPr lang="zh-CN" altLang="en-US" sz="2800"/>
              <a:t>知识清单：</a:t>
            </a:r>
            <a:r>
              <a:rPr lang="en-US" altLang="zh-CN" sz="2800"/>
              <a:t>(1)</a:t>
            </a:r>
            <a:r>
              <a:rPr lang="zh-CN" altLang="en-US" sz="2800"/>
              <a:t>向量加法的三角形法则</a:t>
            </a:r>
            <a:endParaRPr lang="zh-CN" altLang="en-US" sz="2800"/>
          </a:p>
          <a:p>
            <a:r>
              <a:rPr lang="en-US" altLang="zh-CN" sz="2800"/>
              <a:t>(2)</a:t>
            </a:r>
            <a:r>
              <a:rPr lang="zh-CN" altLang="en-US" sz="2800"/>
              <a:t>向量加法的平行四边形法则</a:t>
            </a:r>
            <a:endParaRPr lang="zh-CN" altLang="en-US" sz="2800"/>
          </a:p>
          <a:p>
            <a:r>
              <a:rPr lang="en-US" altLang="zh-CN" sz="2800"/>
              <a:t>(3)</a:t>
            </a:r>
            <a:r>
              <a:rPr lang="zh-CN" altLang="en-US" sz="2800"/>
              <a:t>向量加法的运算律</a:t>
            </a:r>
            <a:endParaRPr lang="en-US" altLang="zh-CN" sz="2800"/>
          </a:p>
          <a:p>
            <a:endParaRPr lang="zh-CN" altLang="en-US" sz="2800"/>
          </a:p>
          <a:p>
            <a:r>
              <a:rPr lang="en-US" altLang="zh-CN" sz="2800"/>
              <a:t>2.</a:t>
            </a:r>
            <a:r>
              <a:rPr lang="zh-CN" altLang="en-US" sz="2800"/>
              <a:t>方法归纳：数形结合</a:t>
            </a:r>
            <a:endParaRPr lang="en-US" altLang="zh-CN" sz="2800"/>
          </a:p>
          <a:p>
            <a:endParaRPr lang="zh-CN" altLang="en-US" sz="2800"/>
          </a:p>
          <a:p>
            <a:r>
              <a:rPr lang="en-US" altLang="zh-CN" sz="2800"/>
              <a:t>3.</a:t>
            </a:r>
            <a:r>
              <a:rPr lang="zh-CN" altLang="en-US" sz="2800"/>
              <a:t>常见误区：向量加法的三角形法则要注意向量首尾相接，平行四边形法则要注意把向量移到共同起点</a:t>
            </a:r>
            <a:endParaRPr lang="zh-CN" altLang="en-US" sz="28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2350</Words>
  <Application>WPS 演示</Application>
  <PresentationFormat>宽屏</PresentationFormat>
  <Paragraphs>277</Paragraphs>
  <Slides>19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36</vt:i4>
      </vt:variant>
      <vt:variant>
        <vt:lpstr>幻灯片标题</vt:lpstr>
      </vt:variant>
      <vt:variant>
        <vt:i4>19</vt:i4>
      </vt:variant>
    </vt:vector>
  </HeadingPairs>
  <TitlesOfParts>
    <vt:vector size="72" baseType="lpstr">
      <vt:lpstr>Arial</vt:lpstr>
      <vt:lpstr>宋体</vt:lpstr>
      <vt:lpstr>Wingdings</vt:lpstr>
      <vt:lpstr>仿宋</vt:lpstr>
      <vt:lpstr>华文仿宋</vt:lpstr>
      <vt:lpstr>Cambria Math</vt:lpstr>
      <vt:lpstr>Agency FB</vt:lpstr>
      <vt:lpstr>楷体</vt:lpstr>
      <vt:lpstr>Times New Roman</vt:lpstr>
      <vt:lpstr>黑体</vt:lpstr>
      <vt:lpstr>微软雅黑</vt:lpstr>
      <vt:lpstr>华文楷体</vt:lpstr>
      <vt:lpstr>华文行楷</vt:lpstr>
      <vt:lpstr>Calibri</vt:lpstr>
      <vt:lpstr>MS Mincho</vt:lpstr>
      <vt:lpstr>Arial Unicode MS</vt:lpstr>
      <vt:lpstr>Office 主题</vt:lpstr>
      <vt:lpstr>Equation.KSEE3</vt:lpstr>
      <vt:lpstr>Equation.KSEE3</vt:lpstr>
      <vt:lpstr>Equation.KSEE3</vt:lpstr>
      <vt:lpstr>Equation.DSMT4</vt:lpstr>
      <vt:lpstr>Equation.DSMT4</vt:lpstr>
      <vt:lpstr>Equation.DSMT4</vt:lpstr>
      <vt:lpstr>Equation.DSMT4</vt:lpstr>
      <vt:lpstr>Equation.DSMT4</vt:lpstr>
      <vt:lpstr>Equation.KSEE3</vt:lpstr>
      <vt:lpstr>Equation.KSEE3</vt:lpstr>
      <vt:lpstr>Equation.DSMT4</vt:lpstr>
      <vt:lpstr>Equation.DSMT4</vt:lpstr>
      <vt:lpstr>Equation.DSMT4</vt:lpstr>
      <vt:lpstr>Equation.DSMT4</vt:lpstr>
      <vt:lpstr>Equation.DSMT4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Equation.3</vt:lpstr>
      <vt:lpstr>Equation.KSEE3</vt:lpstr>
      <vt:lpstr>Equation.KSEE3</vt:lpstr>
      <vt:lpstr>Equation.KSEE3</vt:lpstr>
      <vt:lpstr>Equation.DSMT4</vt:lpstr>
      <vt:lpstr>Equation.DSMT4</vt:lpstr>
      <vt:lpstr>Equation.KSEE3</vt:lpstr>
      <vt:lpstr>Equation.KSEE3</vt:lpstr>
      <vt:lpstr>Equation.DSMT4</vt:lpstr>
      <vt:lpstr>Equation.3</vt:lpstr>
      <vt:lpstr>Equation.DSMT4</vt:lpstr>
      <vt:lpstr>Equation.DSMT4</vt:lpstr>
      <vt:lpstr>Equation.KSEE3</vt:lpstr>
      <vt:lpstr>Equation.KSEE3</vt:lpstr>
      <vt:lpstr>6.2.1 向量的加法运算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1.1 集合的概念 </dc:title>
  <dc:creator>Administrator</dc:creator>
  <cp:lastModifiedBy>豆爸</cp:lastModifiedBy>
  <cp:revision>46</cp:revision>
  <dcterms:created xsi:type="dcterms:W3CDTF">2021-08-30T01:33:00Z</dcterms:created>
  <dcterms:modified xsi:type="dcterms:W3CDTF">2022-02-18T01:24:08Z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A5F23D538FA94FECBAB6509A28629005</vt:lpwstr>
  </property>
  <property fmtid="{D5CDD505-2E9C-101B-9397-08002B2CF9AE}" pid="3" name="KSOProductBuildVer">
    <vt:lpwstr>2052-11.1.0.11294</vt:lpwstr>
  </property>
</Properties>
</file>