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3"/>
    <p:sldMasterId id="2147483664" r:id="rId4"/>
  </p:sldMasterIdLst>
  <p:notesMasterIdLst>
    <p:notesMasterId r:id="rId51"/>
  </p:notesMasterIdLst>
  <p:handoutMasterIdLst>
    <p:handoutMasterId r:id="rId52"/>
  </p:handoutMasterIdLst>
  <p:sldIdLst>
    <p:sldId id="297" r:id="rId5"/>
    <p:sldId id="441" r:id="rId6"/>
    <p:sldId id="474" r:id="rId7"/>
    <p:sldId id="475" r:id="rId8"/>
    <p:sldId id="442" r:id="rId9"/>
    <p:sldId id="443" r:id="rId10"/>
    <p:sldId id="444" r:id="rId11"/>
    <p:sldId id="324" r:id="rId12"/>
    <p:sldId id="325" r:id="rId13"/>
    <p:sldId id="326" r:id="rId14"/>
    <p:sldId id="327" r:id="rId15"/>
    <p:sldId id="569" r:id="rId16"/>
    <p:sldId id="328" r:id="rId17"/>
    <p:sldId id="476" r:id="rId18"/>
    <p:sldId id="477" r:id="rId19"/>
    <p:sldId id="478" r:id="rId20"/>
    <p:sldId id="321" r:id="rId21"/>
    <p:sldId id="479" r:id="rId22"/>
    <p:sldId id="480" r:id="rId23"/>
    <p:sldId id="445" r:id="rId24"/>
    <p:sldId id="520" r:id="rId25"/>
    <p:sldId id="521" r:id="rId26"/>
    <p:sldId id="522" r:id="rId27"/>
    <p:sldId id="523" r:id="rId28"/>
    <p:sldId id="524" r:id="rId29"/>
    <p:sldId id="570" r:id="rId30"/>
    <p:sldId id="525" r:id="rId31"/>
    <p:sldId id="526" r:id="rId32"/>
    <p:sldId id="571" r:id="rId33"/>
    <p:sldId id="556" r:id="rId34"/>
    <p:sldId id="557" r:id="rId35"/>
    <p:sldId id="572" r:id="rId36"/>
    <p:sldId id="558" r:id="rId37"/>
    <p:sldId id="559" r:id="rId38"/>
    <p:sldId id="560" r:id="rId39"/>
    <p:sldId id="573" r:id="rId40"/>
    <p:sldId id="561" r:id="rId41"/>
    <p:sldId id="562" r:id="rId42"/>
    <p:sldId id="563" r:id="rId43"/>
    <p:sldId id="564" r:id="rId44"/>
    <p:sldId id="565" r:id="rId45"/>
    <p:sldId id="574" r:id="rId46"/>
    <p:sldId id="566" r:id="rId47"/>
    <p:sldId id="575" r:id="rId48"/>
    <p:sldId id="567" r:id="rId49"/>
    <p:sldId id="568" r:id="rId50"/>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B3FE"/>
    <a:srgbClr val="00B3FD"/>
    <a:srgbClr val="0000FF"/>
    <a:srgbClr val="CCFFCC"/>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9247"/>
    <p:restoredTop sz="94979"/>
  </p:normalViewPr>
  <p:slideViewPr>
    <p:cSldViewPr showGuides="1">
      <p:cViewPr varScale="1">
        <p:scale>
          <a:sx n="82" d="100"/>
          <a:sy n="82" d="100"/>
        </p:scale>
        <p:origin x="-787" y="-91"/>
      </p:cViewPr>
      <p:guideLst>
        <p:guide orient="horz" pos="2159"/>
        <p:guide pos="333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5" Type="http://schemas.openxmlformats.org/officeDocument/2006/relationships/tableStyles" Target="tableStyles.xml"/><Relationship Id="rId54" Type="http://schemas.openxmlformats.org/officeDocument/2006/relationships/viewProps" Target="viewProps.xml"/><Relationship Id="rId53" Type="http://schemas.openxmlformats.org/officeDocument/2006/relationships/presProps" Target="presProps.xml"/><Relationship Id="rId52" Type="http://schemas.openxmlformats.org/officeDocument/2006/relationships/handoutMaster" Target="handoutMasters/handoutMaster1.xml"/><Relationship Id="rId51" Type="http://schemas.openxmlformats.org/officeDocument/2006/relationships/notesMaster" Target="notesMasters/notesMaster1.xml"/><Relationship Id="rId50" Type="http://schemas.openxmlformats.org/officeDocument/2006/relationships/slide" Target="slides/slide46.xml"/><Relationship Id="rId5" Type="http://schemas.openxmlformats.org/officeDocument/2006/relationships/slide" Target="slides/slide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Master" Target="slideMasters/slideMaster3.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30446;&#24405;.pptx" TargetMode="External"/><Relationship Id="rId4" Type="http://schemas.openxmlformats.org/officeDocument/2006/relationships/hyperlink" Target="..\&#30446;&#24405;.pptx" TargetMode="External"/><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1.xml"/><Relationship Id="rId8" Type="http://schemas.openxmlformats.org/officeDocument/2006/relationships/slideLayout" Target="../slideLayouts/slideLayout10.xml"/><Relationship Id="rId7" Type="http://schemas.openxmlformats.org/officeDocument/2006/relationships/slideLayout" Target="../slideLayouts/slideLayout9.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3" Type="http://schemas.openxmlformats.org/officeDocument/2006/relationships/slideLayout" Target="../slideLayouts/slideLayout5.xml"/><Relationship Id="rId2" Type="http://schemas.openxmlformats.org/officeDocument/2006/relationships/slideLayout" Target="../slideLayouts/slideLayout4.xml"/><Relationship Id="rId13" Type="http://schemas.openxmlformats.org/officeDocument/2006/relationships/theme" Target="../theme/theme2.xml"/><Relationship Id="rId12" Type="http://schemas.openxmlformats.org/officeDocument/2006/relationships/slideLayout" Target="../slideLayouts/slideLayout14.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4"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hlinkClick r:id="rId5" action="ppaction://hlinkfile"/>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26.png"/><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9.png"/><Relationship Id="rId1" Type="http://schemas.openxmlformats.org/officeDocument/2006/relationships/image" Target="../media/image28.jpeg"/></Relationships>
</file>

<file path=ppt/slides/_rels/slide1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3.png"/><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image" Target="../media/image30.jpeg"/></Relationships>
</file>

<file path=ppt/slides/_rels/slide14.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image" Target="../media/image34.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1.png"/><Relationship Id="rId1"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3.jpeg"/><Relationship Id="rId1" Type="http://schemas.openxmlformats.org/officeDocument/2006/relationships/image" Target="../media/image42.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image" Target="../media/image44.pn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50.png"/><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image" Target="../media/image47.jpe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54.png"/><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image" Target="../media/image51.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5.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6.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7.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image" Target="../media/image58.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1.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2.png"/></Relationships>
</file>

<file path=ppt/slides/_rels/slide28.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image" Target="../media/image63.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9.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1.png"/><Relationship Id="rId1" Type="http://schemas.openxmlformats.org/officeDocument/2006/relationships/image" Target="../media/image70.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3.png"/><Relationship Id="rId1" Type="http://schemas.openxmlformats.org/officeDocument/2006/relationships/image" Target="../media/image72.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4.png"/></Relationships>
</file>

<file path=ppt/slides/_rels/slide3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79.png"/><Relationship Id="rId4" Type="http://schemas.openxmlformats.org/officeDocument/2006/relationships/image" Target="../media/image78.png"/><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image" Target="../media/image75.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0.png"/></Relationships>
</file>

<file path=ppt/slides/_rels/slide35.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2.xml"/><Relationship Id="rId3" Type="http://schemas.openxmlformats.org/officeDocument/2006/relationships/image" Target="../media/image82.jpeg"/><Relationship Id="rId2" Type="http://schemas.openxmlformats.org/officeDocument/2006/relationships/image" Target="../media/image81.wmf"/><Relationship Id="rId1" Type="http://schemas.openxmlformats.org/officeDocument/2006/relationships/oleObject" Target="../embeddings/oleObject1.bin"/></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image" Target="../media/image83.pn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image" Target="../media/image86.jpeg"/></Relationships>
</file>

<file path=ppt/slides/_rels/slide3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image" Target="../media/image89.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2.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3.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4.jpeg"/></Relationships>
</file>

<file path=ppt/slides/_rels/slide4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98.png"/><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image" Target="../media/image95.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9.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0.pn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1.jpe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3.jpeg"/><Relationship Id="rId1" Type="http://schemas.openxmlformats.org/officeDocument/2006/relationships/image" Target="../media/image10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6"/>
          <p:cNvSpPr txBox="1">
            <a:spLocks noChangeArrowheads="1"/>
          </p:cNvSpPr>
          <p:nvPr/>
        </p:nvSpPr>
        <p:spPr bwMode="auto">
          <a:xfrm>
            <a:off x="-71437" y="1827213"/>
            <a:ext cx="10494963" cy="922020"/>
          </a:xfrm>
          <a:prstGeom prst="rect">
            <a:avLst/>
          </a:prstGeom>
          <a:noFill/>
          <a:ln>
            <a:noFill/>
          </a:ln>
        </p:spPr>
        <p:txBody>
          <a:bodyPr>
            <a:spAutoFit/>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defRPr/>
            </a:pPr>
            <a:endParaRPr kumimoji="0" lang="zh-CN" altLang="en-US" sz="3600" b="1" i="0" u="none" strike="noStrike" kern="1200" cap="none" spc="0" normalizeH="0" baseline="0" noProof="0" dirty="0">
              <a:ln>
                <a:noFill/>
              </a:ln>
              <a:solidFill>
                <a:srgbClr val="FF0000"/>
              </a:solidFill>
              <a:effectLst/>
              <a:uLnTx/>
              <a:uFillTx/>
              <a:latin typeface="+mn-ea"/>
              <a:ea typeface="+mn-ea"/>
              <a:cs typeface="+mn-cs"/>
            </a:endParaRPr>
          </a:p>
        </p:txBody>
      </p:sp>
      <p:sp>
        <p:nvSpPr>
          <p:cNvPr id="100" name="文本框 99"/>
          <p:cNvSpPr txBox="1"/>
          <p:nvPr/>
        </p:nvSpPr>
        <p:spPr>
          <a:xfrm>
            <a:off x="1998980" y="1412875"/>
            <a:ext cx="6134100" cy="2030095"/>
          </a:xfrm>
          <a:prstGeom prst="rect">
            <a:avLst/>
          </a:prstGeom>
          <a:noFill/>
          <a:ln w="9525">
            <a:noFill/>
          </a:ln>
        </p:spPr>
        <p:txBody>
          <a:bodyPr wrap="square">
            <a:spAutoFit/>
          </a:bodyPr>
          <a:lstStyle/>
          <a:p>
            <a:pPr algn="ctr"/>
            <a:r>
              <a:rPr lang="zh-CN" sz="4000" b="1">
                <a:solidFill>
                  <a:srgbClr val="FF0000"/>
                </a:solidFill>
                <a:latin typeface="宋体" panose="02010600030101010101" pitchFamily="2" charset="-122"/>
                <a:cs typeface="方正书宋_GBK" panose="03000509000000000000" charset="-122"/>
              </a:rPr>
              <a:t>第一章　运动的描述　匀变速直线运动</a:t>
            </a:r>
            <a:endParaRPr lang="zh-CN" sz="4000" b="1">
              <a:solidFill>
                <a:srgbClr val="FF0000"/>
              </a:solidFill>
              <a:latin typeface="宋体" panose="02010600030101010101" pitchFamily="2" charset="-122"/>
              <a:cs typeface="方正书宋_GBK" panose="03000509000000000000" charset="-122"/>
            </a:endParaRPr>
          </a:p>
          <a:p>
            <a:pPr algn="ctr"/>
            <a:endParaRPr lang="zh-CN" sz="1400" b="1">
              <a:solidFill>
                <a:srgbClr val="FF0000"/>
              </a:solidFill>
              <a:cs typeface="方正书宋_GBK" panose="03000509000000000000" charset="-122"/>
            </a:endParaRPr>
          </a:p>
          <a:p>
            <a:pPr algn="ctr"/>
            <a:endParaRPr lang="zh-CN" altLang="en-US" sz="1400" b="1">
              <a:solidFill>
                <a:srgbClr val="FF0000"/>
              </a:solidFill>
              <a:cs typeface="方正书宋_GBK" panose="03000509000000000000" charset="-122"/>
            </a:endParaRPr>
          </a:p>
        </p:txBody>
      </p:sp>
      <p:sp>
        <p:nvSpPr>
          <p:cNvPr id="2" name="文本框 1"/>
          <p:cNvSpPr txBox="1"/>
          <p:nvPr/>
        </p:nvSpPr>
        <p:spPr>
          <a:xfrm>
            <a:off x="1905635" y="2707640"/>
            <a:ext cx="6811645" cy="583565"/>
          </a:xfrm>
          <a:prstGeom prst="rect">
            <a:avLst/>
          </a:prstGeom>
          <a:noFill/>
          <a:ln w="9525">
            <a:noFill/>
          </a:ln>
        </p:spPr>
        <p:txBody>
          <a:bodyPr wrap="square">
            <a:spAutoFit/>
          </a:bodyPr>
          <a:lstStyle/>
          <a:p>
            <a:pPr algn="ctr"/>
            <a:r>
              <a:rPr>
                <a:solidFill>
                  <a:srgbClr val="FF0000"/>
                </a:solidFill>
                <a:cs typeface="方正书宋_GBK" panose="03000509000000000000" charset="-122"/>
              </a:rPr>
              <a:t>第2讲　匀变速直线运动的规律</a:t>
            </a:r>
            <a:endParaRPr lang="zh-CN">
              <a:solidFill>
                <a:srgbClr val="FF0000"/>
              </a:solidFill>
              <a:cs typeface="方正书宋_GBK" panose="03000509000000000000"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必备知识.eps" descr="id:2147493395;FounderCES"/>
          <p:cNvPicPr>
            <a:picLocks noChangeAspect="1"/>
          </p:cNvPicPr>
          <p:nvPr/>
        </p:nvPicPr>
        <p:blipFill>
          <a:blip r:embed="rId1"/>
          <a:stretch>
            <a:fillRect/>
          </a:stretch>
        </p:blipFill>
        <p:spPr>
          <a:xfrm>
            <a:off x="271145" y="476885"/>
            <a:ext cx="10061575" cy="461010"/>
          </a:xfrm>
          <a:prstGeom prst="rect">
            <a:avLst/>
          </a:prstGeom>
        </p:spPr>
      </p:pic>
      <p:sp>
        <p:nvSpPr>
          <p:cNvPr id="6" name="文本框 5"/>
          <p:cNvSpPr txBox="1"/>
          <p:nvPr/>
        </p:nvSpPr>
        <p:spPr>
          <a:xfrm>
            <a:off x="303530" y="1266825"/>
            <a:ext cx="4575810" cy="521970"/>
          </a:xfrm>
          <a:prstGeom prst="rect">
            <a:avLst/>
          </a:prstGeom>
          <a:noFill/>
        </p:spPr>
        <p:txBody>
          <a:bodyPr wrap="square" rtlCol="0">
            <a:spAutoFit/>
          </a:bodyPr>
          <a:lstStyle/>
          <a:p>
            <a:r>
              <a:rPr lang="zh-CN" altLang="en-US" sz="2800" b="1"/>
              <a:t>基本公式</a:t>
            </a:r>
            <a:endParaRPr lang="zh-CN" altLang="en-US" sz="2800" b="1"/>
          </a:p>
        </p:txBody>
      </p:sp>
      <p:pic>
        <p:nvPicPr>
          <p:cNvPr id="7" name="图片 6"/>
          <p:cNvPicPr>
            <a:picLocks noChangeAspect="1"/>
          </p:cNvPicPr>
          <p:nvPr/>
        </p:nvPicPr>
        <p:blipFill>
          <a:blip r:embed="rId2"/>
          <a:stretch>
            <a:fillRect/>
          </a:stretch>
        </p:blipFill>
        <p:spPr>
          <a:xfrm>
            <a:off x="1453329" y="2154252"/>
            <a:ext cx="7604125" cy="3346450"/>
          </a:xfrm>
          <a:prstGeom prst="rect">
            <a:avLst/>
          </a:prstGeom>
        </p:spPr>
      </p:pic>
      <p:sp>
        <p:nvSpPr>
          <p:cNvPr id="5" name="TextBox 2"/>
          <p:cNvSpPr txBox="1"/>
          <p:nvPr/>
        </p:nvSpPr>
        <p:spPr>
          <a:xfrm>
            <a:off x="6702404" y="2154536"/>
            <a:ext cx="1071570"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a:t>
            </a:r>
            <a:endParaRPr lang="zh-CN" altLang="en-US" sz="2000" b="1" dirty="0">
              <a:solidFill>
                <a:srgbClr val="FF0000"/>
              </a:solidFill>
              <a:latin typeface="宋体" panose="02010600030101010101" pitchFamily="2" charset="-122"/>
            </a:endParaRPr>
          </a:p>
        </p:txBody>
      </p:sp>
      <p:pic>
        <p:nvPicPr>
          <p:cNvPr id="30721" name="Picture 1"/>
          <p:cNvPicPr>
            <a:picLocks noChangeAspect="1" noChangeArrowheads="1"/>
          </p:cNvPicPr>
          <p:nvPr/>
        </p:nvPicPr>
        <p:blipFill>
          <a:blip r:embed="rId3"/>
          <a:srcRect/>
          <a:stretch>
            <a:fillRect/>
          </a:stretch>
        </p:blipFill>
        <p:spPr bwMode="auto">
          <a:xfrm>
            <a:off x="7444601" y="3173415"/>
            <a:ext cx="723900" cy="541337"/>
          </a:xfrm>
          <a:prstGeom prst="rect">
            <a:avLst/>
          </a:prstGeom>
          <a:noFill/>
          <a:ln w="9525">
            <a:noFill/>
            <a:miter lim="800000"/>
            <a:headEnd/>
            <a:tailEnd/>
          </a:ln>
          <a:effectLst/>
        </p:spPr>
      </p:pic>
      <p:pic>
        <p:nvPicPr>
          <p:cNvPr id="30722" name="Picture 2"/>
          <p:cNvPicPr>
            <a:picLocks noChangeAspect="1" noChangeArrowheads="1"/>
          </p:cNvPicPr>
          <p:nvPr/>
        </p:nvPicPr>
        <p:blipFill>
          <a:blip r:embed="rId4"/>
          <a:srcRect/>
          <a:stretch>
            <a:fillRect/>
          </a:stretch>
        </p:blipFill>
        <p:spPr bwMode="auto">
          <a:xfrm>
            <a:off x="6811179" y="4071942"/>
            <a:ext cx="1074737" cy="495300"/>
          </a:xfrm>
          <a:prstGeom prst="rect">
            <a:avLst/>
          </a:prstGeom>
          <a:noFill/>
          <a:ln w="9525">
            <a:noFill/>
            <a:miter lim="800000"/>
            <a:headEnd/>
            <a:tailEnd/>
          </a:ln>
          <a:effectLst/>
        </p:spPr>
      </p:pic>
      <p:pic>
        <p:nvPicPr>
          <p:cNvPr id="30723" name="Picture 3"/>
          <p:cNvPicPr>
            <a:picLocks noChangeAspect="1" noChangeArrowheads="1"/>
          </p:cNvPicPr>
          <p:nvPr/>
        </p:nvPicPr>
        <p:blipFill>
          <a:blip r:embed="rId5"/>
          <a:srcRect/>
          <a:stretch>
            <a:fillRect/>
          </a:stretch>
        </p:blipFill>
        <p:spPr bwMode="auto">
          <a:xfrm>
            <a:off x="5739609" y="4929198"/>
            <a:ext cx="1463675" cy="42703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0721"/>
                                        </p:tgtEl>
                                        <p:attrNameLst>
                                          <p:attrName>style.visibility</p:attrName>
                                        </p:attrNameLst>
                                      </p:cBhvr>
                                      <p:to>
                                        <p:strVal val="visible"/>
                                      </p:to>
                                    </p:set>
                                    <p:anim calcmode="lin" valueType="num">
                                      <p:cBhvr additive="base">
                                        <p:cTn id="13" dur="500" fill="hold"/>
                                        <p:tgtEl>
                                          <p:spTgt spid="30721"/>
                                        </p:tgtEl>
                                        <p:attrNameLst>
                                          <p:attrName>ppt_x</p:attrName>
                                        </p:attrNameLst>
                                      </p:cBhvr>
                                      <p:tavLst>
                                        <p:tav tm="0">
                                          <p:val>
                                            <p:strVal val="1+#ppt_w/2"/>
                                          </p:val>
                                        </p:tav>
                                        <p:tav tm="100000">
                                          <p:val>
                                            <p:strVal val="#ppt_x"/>
                                          </p:val>
                                        </p:tav>
                                      </p:tavLst>
                                    </p:anim>
                                    <p:anim calcmode="lin" valueType="num">
                                      <p:cBhvr additive="base">
                                        <p:cTn id="14" dur="500" fill="hold"/>
                                        <p:tgtEl>
                                          <p:spTgt spid="3072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0722"/>
                                        </p:tgtEl>
                                        <p:attrNameLst>
                                          <p:attrName>style.visibility</p:attrName>
                                        </p:attrNameLst>
                                      </p:cBhvr>
                                      <p:to>
                                        <p:strVal val="visible"/>
                                      </p:to>
                                    </p:set>
                                    <p:anim calcmode="lin" valueType="num">
                                      <p:cBhvr additive="base">
                                        <p:cTn id="19" dur="500" fill="hold"/>
                                        <p:tgtEl>
                                          <p:spTgt spid="30722"/>
                                        </p:tgtEl>
                                        <p:attrNameLst>
                                          <p:attrName>ppt_x</p:attrName>
                                        </p:attrNameLst>
                                      </p:cBhvr>
                                      <p:tavLst>
                                        <p:tav tm="0">
                                          <p:val>
                                            <p:strVal val="1+#ppt_w/2"/>
                                          </p:val>
                                        </p:tav>
                                        <p:tav tm="100000">
                                          <p:val>
                                            <p:strVal val="#ppt_x"/>
                                          </p:val>
                                        </p:tav>
                                      </p:tavLst>
                                    </p:anim>
                                    <p:anim calcmode="lin" valueType="num">
                                      <p:cBhvr additive="base">
                                        <p:cTn id="20" dur="500" fill="hold"/>
                                        <p:tgtEl>
                                          <p:spTgt spid="3072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0723"/>
                                        </p:tgtEl>
                                        <p:attrNameLst>
                                          <p:attrName>style.visibility</p:attrName>
                                        </p:attrNameLst>
                                      </p:cBhvr>
                                      <p:to>
                                        <p:strVal val="visible"/>
                                      </p:to>
                                    </p:set>
                                    <p:anim calcmode="lin" valueType="num">
                                      <p:cBhvr additive="base">
                                        <p:cTn id="25" dur="500" fill="hold"/>
                                        <p:tgtEl>
                                          <p:spTgt spid="30723"/>
                                        </p:tgtEl>
                                        <p:attrNameLst>
                                          <p:attrName>ppt_x</p:attrName>
                                        </p:attrNameLst>
                                      </p:cBhvr>
                                      <p:tavLst>
                                        <p:tav tm="0">
                                          <p:val>
                                            <p:strVal val="1+#ppt_w/2"/>
                                          </p:val>
                                        </p:tav>
                                        <p:tav tm="100000">
                                          <p:val>
                                            <p:strVal val="#ppt_x"/>
                                          </p:val>
                                        </p:tav>
                                      </p:tavLst>
                                    </p:anim>
                                    <p:anim calcmode="lin" valueType="num">
                                      <p:cBhvr additive="base">
                                        <p:cTn id="26" dur="500" fill="hold"/>
                                        <p:tgtEl>
                                          <p:spTgt spid="307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14655" y="621030"/>
            <a:ext cx="4575810" cy="521970"/>
          </a:xfrm>
          <a:prstGeom prst="rect">
            <a:avLst/>
          </a:prstGeom>
          <a:noFill/>
        </p:spPr>
        <p:txBody>
          <a:bodyPr wrap="square" rtlCol="0">
            <a:spAutoFit/>
          </a:bodyPr>
          <a:lstStyle/>
          <a:p>
            <a:r>
              <a:rPr lang="zh-CN" altLang="en-US" sz="2800" b="1"/>
              <a:t>特殊公式</a:t>
            </a:r>
            <a:endParaRPr lang="zh-CN" altLang="en-US" sz="2800" b="1"/>
          </a:p>
        </p:txBody>
      </p:sp>
      <p:pic>
        <p:nvPicPr>
          <p:cNvPr id="3" name="图片 2"/>
          <p:cNvPicPr>
            <a:picLocks noChangeAspect="1"/>
          </p:cNvPicPr>
          <p:nvPr/>
        </p:nvPicPr>
        <p:blipFill>
          <a:blip r:embed="rId1"/>
          <a:stretch>
            <a:fillRect/>
          </a:stretch>
        </p:blipFill>
        <p:spPr>
          <a:xfrm>
            <a:off x="953263" y="1357298"/>
            <a:ext cx="8528050" cy="5006340"/>
          </a:xfrm>
          <a:prstGeom prst="rect">
            <a:avLst/>
          </a:prstGeom>
        </p:spPr>
      </p:pic>
      <p:sp>
        <p:nvSpPr>
          <p:cNvPr id="4" name="TextBox 2"/>
          <p:cNvSpPr txBox="1"/>
          <p:nvPr/>
        </p:nvSpPr>
        <p:spPr>
          <a:xfrm>
            <a:off x="5096667" y="1947005"/>
            <a:ext cx="1071570"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at</a:t>
            </a:r>
            <a:r>
              <a:rPr lang="en-US" sz="2000" b="1" baseline="30000" dirty="0" smtClean="0">
                <a:solidFill>
                  <a:srgbClr val="FF0000"/>
                </a:solidFill>
                <a:latin typeface="宋体" panose="02010600030101010101" pitchFamily="2" charset="-122"/>
              </a:rPr>
              <a:t>2</a:t>
            </a:r>
            <a:endParaRPr lang="zh-CN" altLang="en-US" sz="2000" b="1" dirty="0">
              <a:solidFill>
                <a:srgbClr val="FF0000"/>
              </a:solidFill>
              <a:latin typeface="宋体" panose="02010600030101010101" pitchFamily="2" charset="-122"/>
            </a:endParaRPr>
          </a:p>
        </p:txBody>
      </p:sp>
      <p:sp>
        <p:nvSpPr>
          <p:cNvPr id="5" name="TextBox 2"/>
          <p:cNvSpPr txBox="1"/>
          <p:nvPr/>
        </p:nvSpPr>
        <p:spPr>
          <a:xfrm>
            <a:off x="5025229" y="2500306"/>
            <a:ext cx="1071570"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3at</a:t>
            </a:r>
            <a:r>
              <a:rPr lang="en-US" sz="2000" b="1" baseline="30000" dirty="0" smtClean="0">
                <a:solidFill>
                  <a:srgbClr val="FF0000"/>
                </a:solidFill>
                <a:latin typeface="宋体" panose="02010600030101010101" pitchFamily="2" charset="-122"/>
              </a:rPr>
              <a:t>2</a:t>
            </a:r>
            <a:endParaRPr lang="zh-CN" altLang="en-US" sz="2000" b="1" dirty="0">
              <a:solidFill>
                <a:srgbClr val="FF0000"/>
              </a:solidFill>
              <a:latin typeface="宋体" panose="02010600030101010101" pitchFamily="2" charset="-122"/>
            </a:endParaRPr>
          </a:p>
        </p:txBody>
      </p:sp>
      <p:sp>
        <p:nvSpPr>
          <p:cNvPr id="7" name="TextBox 2"/>
          <p:cNvSpPr txBox="1"/>
          <p:nvPr/>
        </p:nvSpPr>
        <p:spPr>
          <a:xfrm>
            <a:off x="5882485" y="3857628"/>
            <a:ext cx="3143272"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1∶3∶5∶7∶9∶11∶…</a:t>
            </a:r>
            <a:endParaRPr lang="zh-CN" altLang="en-US" sz="2000" b="1" dirty="0">
              <a:solidFill>
                <a:srgbClr val="FF0000"/>
              </a:solidFill>
              <a:latin typeface="宋体" panose="02010600030101010101" pitchFamily="2" charset="-122"/>
            </a:endParaRPr>
          </a:p>
        </p:txBody>
      </p:sp>
      <p:sp>
        <p:nvSpPr>
          <p:cNvPr id="10" name="TextBox 2"/>
          <p:cNvSpPr txBox="1"/>
          <p:nvPr/>
        </p:nvSpPr>
        <p:spPr>
          <a:xfrm>
            <a:off x="4596601" y="3161451"/>
            <a:ext cx="1071570"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0</a:t>
            </a:r>
            <a:endParaRPr lang="zh-CN" altLang="en-US" sz="2000" b="1" dirty="0">
              <a:solidFill>
                <a:srgbClr val="FF0000"/>
              </a:solidFill>
              <a:latin typeface="宋体" panose="02010600030101010101" pitchFamily="2" charset="-122"/>
            </a:endParaRPr>
          </a:p>
        </p:txBody>
      </p:sp>
      <p:pic>
        <p:nvPicPr>
          <p:cNvPr id="29697" name="Picture 1"/>
          <p:cNvPicPr>
            <a:picLocks noChangeAspect="1" noChangeArrowheads="1"/>
          </p:cNvPicPr>
          <p:nvPr/>
        </p:nvPicPr>
        <p:blipFill>
          <a:blip r:embed="rId2"/>
          <a:srcRect/>
          <a:stretch>
            <a:fillRect/>
          </a:stretch>
        </p:blipFill>
        <p:spPr bwMode="auto">
          <a:xfrm>
            <a:off x="5596733" y="4572008"/>
            <a:ext cx="642944" cy="558392"/>
          </a:xfrm>
          <a:prstGeom prst="rect">
            <a:avLst/>
          </a:prstGeom>
          <a:noFill/>
          <a:ln w="9525">
            <a:noFill/>
            <a:miter lim="800000"/>
            <a:headEnd/>
            <a:tailEnd/>
          </a:ln>
          <a:effectLst/>
        </p:spPr>
      </p:pic>
      <p:sp>
        <p:nvSpPr>
          <p:cNvPr id="13" name="TextBox 2"/>
          <p:cNvSpPr txBox="1"/>
          <p:nvPr/>
        </p:nvSpPr>
        <p:spPr>
          <a:xfrm>
            <a:off x="4596601" y="5143512"/>
            <a:ext cx="1071570"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0</a:t>
            </a:r>
            <a:endParaRPr lang="zh-CN" altLang="en-US" sz="2000" b="1" dirty="0">
              <a:solidFill>
                <a:srgbClr val="FF0000"/>
              </a:solidFill>
              <a:latin typeface="宋体" panose="02010600030101010101" pitchFamily="2" charset="-122"/>
            </a:endParaRPr>
          </a:p>
        </p:txBody>
      </p:sp>
      <p:pic>
        <p:nvPicPr>
          <p:cNvPr id="29698" name="Picture 2"/>
          <p:cNvPicPr>
            <a:picLocks noChangeAspect="1" noChangeArrowheads="1"/>
          </p:cNvPicPr>
          <p:nvPr/>
        </p:nvPicPr>
        <p:blipFill>
          <a:blip r:embed="rId3"/>
          <a:srcRect/>
          <a:stretch>
            <a:fillRect/>
          </a:stretch>
        </p:blipFill>
        <p:spPr bwMode="auto">
          <a:xfrm>
            <a:off x="4239412" y="5846194"/>
            <a:ext cx="3143271" cy="38158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1+#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29697"/>
                                        </p:tgtEl>
                                        <p:attrNameLst>
                                          <p:attrName>style.visibility</p:attrName>
                                        </p:attrNameLst>
                                      </p:cBhvr>
                                      <p:to>
                                        <p:strVal val="visible"/>
                                      </p:to>
                                    </p:set>
                                    <p:anim calcmode="lin" valueType="num">
                                      <p:cBhvr additive="base">
                                        <p:cTn id="31" dur="500" fill="hold"/>
                                        <p:tgtEl>
                                          <p:spTgt spid="29697"/>
                                        </p:tgtEl>
                                        <p:attrNameLst>
                                          <p:attrName>ppt_x</p:attrName>
                                        </p:attrNameLst>
                                      </p:cBhvr>
                                      <p:tavLst>
                                        <p:tav tm="0">
                                          <p:val>
                                            <p:strVal val="1+#ppt_w/2"/>
                                          </p:val>
                                        </p:tav>
                                        <p:tav tm="100000">
                                          <p:val>
                                            <p:strVal val="#ppt_x"/>
                                          </p:val>
                                        </p:tav>
                                      </p:tavLst>
                                    </p:anim>
                                    <p:anim calcmode="lin" valueType="num">
                                      <p:cBhvr additive="base">
                                        <p:cTn id="32" dur="500" fill="hold"/>
                                        <p:tgtEl>
                                          <p:spTgt spid="2969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29698"/>
                                        </p:tgtEl>
                                        <p:attrNameLst>
                                          <p:attrName>style.visibility</p:attrName>
                                        </p:attrNameLst>
                                      </p:cBhvr>
                                      <p:to>
                                        <p:strVal val="visible"/>
                                      </p:to>
                                    </p:set>
                                    <p:anim calcmode="lin" valueType="num">
                                      <p:cBhvr additive="base">
                                        <p:cTn id="43" dur="500" fill="hold"/>
                                        <p:tgtEl>
                                          <p:spTgt spid="29698"/>
                                        </p:tgtEl>
                                        <p:attrNameLst>
                                          <p:attrName>ppt_x</p:attrName>
                                        </p:attrNameLst>
                                      </p:cBhvr>
                                      <p:tavLst>
                                        <p:tav tm="0">
                                          <p:val>
                                            <p:strVal val="1+#ppt_w/2"/>
                                          </p:val>
                                        </p:tav>
                                        <p:tav tm="100000">
                                          <p:val>
                                            <p:strVal val="#ppt_x"/>
                                          </p:val>
                                        </p:tav>
                                      </p:tavLst>
                                    </p:anim>
                                    <p:anim calcmode="lin" valueType="num">
                                      <p:cBhvr additive="base">
                                        <p:cTn id="44" dur="500" fill="hold"/>
                                        <p:tgtEl>
                                          <p:spTgt spid="296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10"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14655" y="621030"/>
            <a:ext cx="4575810" cy="521970"/>
          </a:xfrm>
          <a:prstGeom prst="rect">
            <a:avLst/>
          </a:prstGeom>
          <a:noFill/>
        </p:spPr>
        <p:txBody>
          <a:bodyPr wrap="square" rtlCol="0">
            <a:spAutoFit/>
          </a:bodyPr>
          <a:lstStyle/>
          <a:p>
            <a:r>
              <a:rPr lang="zh-CN" altLang="en-US" sz="2800" b="1"/>
              <a:t>应用</a:t>
            </a:r>
            <a:endParaRPr lang="zh-CN" altLang="en-US" sz="2800" b="1"/>
          </a:p>
        </p:txBody>
      </p:sp>
      <p:pic>
        <p:nvPicPr>
          <p:cNvPr id="3" name="图片 2"/>
          <p:cNvPicPr>
            <a:picLocks noChangeAspect="1"/>
          </p:cNvPicPr>
          <p:nvPr/>
        </p:nvPicPr>
        <p:blipFill>
          <a:blip r:embed="rId1"/>
          <a:stretch>
            <a:fillRect/>
          </a:stretch>
        </p:blipFill>
        <p:spPr>
          <a:xfrm>
            <a:off x="918845" y="1484630"/>
            <a:ext cx="8613140" cy="2341880"/>
          </a:xfrm>
          <a:prstGeom prst="rect">
            <a:avLst/>
          </a:prstGeom>
        </p:spPr>
      </p:pic>
      <p:sp>
        <p:nvSpPr>
          <p:cNvPr id="4" name="TextBox 2"/>
          <p:cNvSpPr txBox="1"/>
          <p:nvPr/>
        </p:nvSpPr>
        <p:spPr>
          <a:xfrm>
            <a:off x="5168105" y="1500174"/>
            <a:ext cx="1643074"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2000" b="1" dirty="0" smtClean="0">
                <a:solidFill>
                  <a:srgbClr val="FF0000"/>
                </a:solidFill>
              </a:rPr>
              <a:t>停止时间</a:t>
            </a:r>
            <a:endParaRPr lang="zh-CN" altLang="en-US" sz="2000" b="1" dirty="0">
              <a:solidFill>
                <a:srgbClr val="FF0000"/>
              </a:solidFill>
              <a:latin typeface="宋体" panose="02010600030101010101" pitchFamily="2" charset="-122"/>
            </a:endParaRPr>
          </a:p>
        </p:txBody>
      </p:sp>
      <p:sp>
        <p:nvSpPr>
          <p:cNvPr id="5" name="TextBox 2"/>
          <p:cNvSpPr txBox="1"/>
          <p:nvPr/>
        </p:nvSpPr>
        <p:spPr>
          <a:xfrm>
            <a:off x="7882749" y="2071678"/>
            <a:ext cx="1071570"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2000" b="1" dirty="0" smtClean="0">
                <a:solidFill>
                  <a:srgbClr val="FF0000"/>
                </a:solidFill>
              </a:rPr>
              <a:t>纽带</a:t>
            </a:r>
            <a:endParaRPr lang="zh-CN" altLang="en-US" sz="2000" b="1" dirty="0">
              <a:solidFill>
                <a:srgbClr val="FF0000"/>
              </a:solidFill>
              <a:latin typeface="宋体" panose="02010600030101010101" pitchFamily="2" charset="-122"/>
            </a:endParaRPr>
          </a:p>
        </p:txBody>
      </p:sp>
      <p:sp>
        <p:nvSpPr>
          <p:cNvPr id="7" name="TextBox 2"/>
          <p:cNvSpPr txBox="1"/>
          <p:nvPr/>
        </p:nvSpPr>
        <p:spPr>
          <a:xfrm>
            <a:off x="4525163" y="2643182"/>
            <a:ext cx="1071570"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0</a:t>
            </a:r>
            <a:endParaRPr lang="zh-CN" altLang="en-US" sz="2000" b="1" dirty="0">
              <a:solidFill>
                <a:srgbClr val="FF0000"/>
              </a:solidFill>
              <a:latin typeface="宋体" panose="02010600030101010101" pitchFamily="2" charset="-122"/>
            </a:endParaRPr>
          </a:p>
        </p:txBody>
      </p:sp>
      <p:sp>
        <p:nvSpPr>
          <p:cNvPr id="8" name="TextBox 2"/>
          <p:cNvSpPr txBox="1"/>
          <p:nvPr/>
        </p:nvSpPr>
        <p:spPr>
          <a:xfrm>
            <a:off x="4525163" y="3214686"/>
            <a:ext cx="1071570"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0</a:t>
            </a:r>
            <a:endParaRPr lang="zh-CN" altLang="en-US" sz="2000" b="1" dirty="0">
              <a:solidFill>
                <a:srgbClr val="FF0000"/>
              </a:solidFill>
              <a:latin typeface="宋体" panose="02010600030101010101" pitchFamily="2" charset="-122"/>
            </a:endParaRPr>
          </a:p>
        </p:txBody>
      </p:sp>
      <p:sp>
        <p:nvSpPr>
          <p:cNvPr id="9" name="TextBox 2"/>
          <p:cNvSpPr txBox="1"/>
          <p:nvPr/>
        </p:nvSpPr>
        <p:spPr>
          <a:xfrm>
            <a:off x="8168501" y="3232889"/>
            <a:ext cx="1071570" cy="48186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altLang="zh-CN" sz="2000" b="1" dirty="0" smtClean="0">
                <a:solidFill>
                  <a:srgbClr val="FF0000"/>
                </a:solidFill>
                <a:latin typeface="宋体" panose="02010600030101010101" pitchFamily="2" charset="-122"/>
              </a:rPr>
              <a:t>-g</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关键能力.eps" descr="id:2147493409;FounderCES"/>
          <p:cNvPicPr>
            <a:picLocks noChangeAspect="1"/>
          </p:cNvPicPr>
          <p:nvPr/>
        </p:nvPicPr>
        <p:blipFill>
          <a:blip r:embed="rId1"/>
          <a:stretch>
            <a:fillRect/>
          </a:stretch>
        </p:blipFill>
        <p:spPr>
          <a:xfrm>
            <a:off x="342265" y="620395"/>
            <a:ext cx="10061575" cy="461010"/>
          </a:xfrm>
          <a:prstGeom prst="rect">
            <a:avLst/>
          </a:prstGeom>
        </p:spPr>
      </p:pic>
      <p:sp>
        <p:nvSpPr>
          <p:cNvPr id="2" name="文本框 1"/>
          <p:cNvSpPr txBox="1"/>
          <p:nvPr/>
        </p:nvSpPr>
        <p:spPr>
          <a:xfrm>
            <a:off x="306070" y="1210310"/>
            <a:ext cx="9845040" cy="4246245"/>
          </a:xfrm>
          <a:prstGeom prst="rect">
            <a:avLst/>
          </a:prstGeom>
          <a:noFill/>
        </p:spPr>
        <p:txBody>
          <a:bodyPr wrap="square" rtlCol="0">
            <a:spAutoFit/>
          </a:bodyPr>
          <a:lstStyle/>
          <a:p>
            <a:pPr>
              <a:lnSpc>
                <a:spcPct val="150000"/>
              </a:lnSpc>
            </a:pPr>
            <a:r>
              <a:rPr lang="zh-CN" altLang="en-US" sz="2000" b="1">
                <a:solidFill>
                  <a:srgbClr val="FF0000"/>
                </a:solidFill>
              </a:rPr>
              <a:t>考点一匀变速直线运动的基本公式</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solidFill>
                  <a:schemeClr val="tx1"/>
                </a:solidFill>
              </a:rPr>
              <a:t>1.匀变速直线运动的基本公式是如何构建的?</a:t>
            </a:r>
            <a:endParaRPr lang="zh-CN" altLang="en-US" sz="2000" b="1">
              <a:solidFill>
                <a:schemeClr val="tx1"/>
              </a:solidFill>
            </a:endParaRPr>
          </a:p>
          <a:p>
            <a:pPr>
              <a:lnSpc>
                <a:spcPct val="150000"/>
              </a:lnSpc>
            </a:pPr>
            <a:r>
              <a:rPr lang="zh-CN" altLang="en-US" sz="2000" b="1">
                <a:solidFill>
                  <a:schemeClr val="tx1"/>
                </a:solidFill>
              </a:rPr>
              <a:t>(1)速度公式是由加速度的定义式构建的。</a:t>
            </a:r>
            <a:endParaRPr lang="zh-CN" altLang="en-US" sz="2000" b="1">
              <a:solidFill>
                <a:schemeClr val="tx1"/>
              </a:solidFill>
            </a:endParaRPr>
          </a:p>
          <a:p>
            <a:pPr>
              <a:lnSpc>
                <a:spcPct val="150000"/>
              </a:lnSpc>
            </a:pPr>
            <a:r>
              <a:rPr lang="zh-CN" altLang="en-US" sz="2000" b="1">
                <a:solidFill>
                  <a:schemeClr val="tx1"/>
                </a:solidFill>
              </a:rPr>
              <a:t>加速度的定义式:</a:t>
            </a:r>
            <a:r>
              <a:rPr lang="en-US" altLang="zh-CN" sz="2000" b="1">
                <a:solidFill>
                  <a:schemeClr val="tx1"/>
                </a:solidFill>
              </a:rPr>
              <a:t>                </a:t>
            </a:r>
            <a:r>
              <a:rPr lang="zh-CN" altLang="en-US" sz="2000" b="1">
                <a:solidFill>
                  <a:schemeClr val="tx1"/>
                </a:solidFill>
              </a:rPr>
              <a:t>;改写为速度的改变量式子:v-v</a:t>
            </a:r>
            <a:r>
              <a:rPr lang="zh-CN" altLang="en-US" sz="2000" b="1" baseline="-25000">
                <a:solidFill>
                  <a:schemeClr val="tx1"/>
                </a:solidFill>
                <a:uFillTx/>
              </a:rPr>
              <a:t>0</a:t>
            </a:r>
            <a:r>
              <a:rPr lang="zh-CN" altLang="en-US" sz="2000" b="1">
                <a:solidFill>
                  <a:schemeClr val="tx1"/>
                </a:solidFill>
              </a:rPr>
              <a:t>=at;可得到时刻为t时的速度公式:v=v</a:t>
            </a:r>
            <a:r>
              <a:rPr lang="zh-CN" altLang="en-US" sz="2000" b="1" baseline="-25000">
                <a:solidFill>
                  <a:schemeClr val="tx1"/>
                </a:solidFill>
                <a:uFillTx/>
              </a:rPr>
              <a:t>0</a:t>
            </a:r>
            <a:r>
              <a:rPr lang="zh-CN" altLang="en-US" sz="2000" b="1">
                <a:solidFill>
                  <a:schemeClr val="tx1"/>
                </a:solidFill>
              </a:rPr>
              <a:t>+at。</a:t>
            </a:r>
            <a:endParaRPr lang="zh-CN" altLang="en-US" sz="2000" b="1">
              <a:solidFill>
                <a:schemeClr val="tx1"/>
              </a:solidFill>
            </a:endParaRPr>
          </a:p>
          <a:p>
            <a:pPr>
              <a:lnSpc>
                <a:spcPct val="150000"/>
              </a:lnSpc>
            </a:pPr>
            <a:r>
              <a:rPr lang="zh-CN" altLang="en-US" sz="2000" b="1">
                <a:solidFill>
                  <a:schemeClr val="tx1"/>
                </a:solidFill>
              </a:rPr>
              <a:t>(2)位移公式是由速度公式与位移平均速度公式共同构建的。</a:t>
            </a:r>
            <a:endParaRPr lang="zh-CN" altLang="en-US" sz="2000" b="1">
              <a:solidFill>
                <a:schemeClr val="tx1"/>
              </a:solidFill>
            </a:endParaRPr>
          </a:p>
          <a:p>
            <a:pPr>
              <a:lnSpc>
                <a:spcPct val="150000"/>
              </a:lnSpc>
            </a:pPr>
            <a:r>
              <a:rPr lang="zh-CN" altLang="en-US" sz="2000" b="1">
                <a:solidFill>
                  <a:schemeClr val="tx1"/>
                </a:solidFill>
              </a:rPr>
              <a:t>时刻为t时的速度公式:v=v</a:t>
            </a:r>
            <a:r>
              <a:rPr lang="zh-CN" altLang="en-US" sz="2000" b="1" baseline="-25000">
                <a:solidFill>
                  <a:schemeClr val="tx1"/>
                </a:solidFill>
                <a:uFillTx/>
              </a:rPr>
              <a:t>0</a:t>
            </a:r>
            <a:r>
              <a:rPr lang="zh-CN" altLang="en-US" sz="2000" b="1">
                <a:solidFill>
                  <a:schemeClr val="tx1"/>
                </a:solidFill>
              </a:rPr>
              <a:t>+at;这段时间内的平均速度:</a:t>
            </a:r>
            <a:r>
              <a:rPr lang="en-US" altLang="zh-CN" sz="2000" b="1">
                <a:solidFill>
                  <a:schemeClr val="tx1"/>
                </a:solidFill>
              </a:rPr>
              <a:t>                </a:t>
            </a:r>
            <a:r>
              <a:rPr lang="zh-CN" altLang="en-US" sz="2000" b="1">
                <a:solidFill>
                  <a:schemeClr val="tx1"/>
                </a:solidFill>
              </a:rPr>
              <a:t>;这段时间内的物体运动的位移:</a:t>
            </a:r>
            <a:r>
              <a:rPr lang="en-US" altLang="zh-CN" sz="2000" b="1">
                <a:solidFill>
                  <a:schemeClr val="tx1"/>
                </a:solidFill>
              </a:rPr>
              <a:t>                          </a:t>
            </a:r>
            <a:r>
              <a:rPr lang="zh-CN" altLang="en-US" sz="2000" b="1">
                <a:solidFill>
                  <a:schemeClr val="tx1"/>
                </a:solidFill>
              </a:rPr>
              <a:t>;联立解得时间t内的位移公式:</a:t>
            </a:r>
            <a:r>
              <a:rPr lang="en-US" altLang="zh-CN" sz="2000" b="1">
                <a:solidFill>
                  <a:schemeClr val="tx1"/>
                </a:solidFill>
              </a:rPr>
              <a:t>      </a:t>
            </a:r>
            <a:endParaRPr lang="en-US" altLang="zh-CN" sz="2000" b="1">
              <a:solidFill>
                <a:schemeClr val="tx1"/>
              </a:solidFill>
            </a:endParaRPr>
          </a:p>
        </p:txBody>
      </p:sp>
      <p:pic>
        <p:nvPicPr>
          <p:cNvPr id="3" name="图片 2"/>
          <p:cNvPicPr>
            <a:picLocks noChangeAspect="1"/>
          </p:cNvPicPr>
          <p:nvPr/>
        </p:nvPicPr>
        <p:blipFill>
          <a:blip r:embed="rId2"/>
          <a:stretch>
            <a:fillRect/>
          </a:stretch>
        </p:blipFill>
        <p:spPr>
          <a:xfrm>
            <a:off x="2430780" y="3141345"/>
            <a:ext cx="838200" cy="523875"/>
          </a:xfrm>
          <a:prstGeom prst="rect">
            <a:avLst/>
          </a:prstGeom>
        </p:spPr>
      </p:pic>
      <p:pic>
        <p:nvPicPr>
          <p:cNvPr id="4" name="图片 3"/>
          <p:cNvPicPr>
            <a:picLocks noChangeAspect="1"/>
          </p:cNvPicPr>
          <p:nvPr/>
        </p:nvPicPr>
        <p:blipFill>
          <a:blip r:embed="rId3"/>
          <a:stretch>
            <a:fillRect/>
          </a:stretch>
        </p:blipFill>
        <p:spPr>
          <a:xfrm>
            <a:off x="6535420" y="4509135"/>
            <a:ext cx="952500" cy="523875"/>
          </a:xfrm>
          <a:prstGeom prst="rect">
            <a:avLst/>
          </a:prstGeom>
        </p:spPr>
      </p:pic>
      <p:pic>
        <p:nvPicPr>
          <p:cNvPr id="5" name="图片 4"/>
          <p:cNvPicPr>
            <a:picLocks noChangeAspect="1"/>
          </p:cNvPicPr>
          <p:nvPr/>
        </p:nvPicPr>
        <p:blipFill>
          <a:blip r:embed="rId4"/>
          <a:stretch>
            <a:fillRect/>
          </a:stretch>
        </p:blipFill>
        <p:spPr>
          <a:xfrm>
            <a:off x="1710690" y="5013325"/>
            <a:ext cx="1400175" cy="476250"/>
          </a:xfrm>
          <a:prstGeom prst="rect">
            <a:avLst/>
          </a:prstGeom>
        </p:spPr>
      </p:pic>
      <p:pic>
        <p:nvPicPr>
          <p:cNvPr id="6" name="图片 5"/>
          <p:cNvPicPr>
            <a:picLocks noChangeAspect="1"/>
          </p:cNvPicPr>
          <p:nvPr/>
        </p:nvPicPr>
        <p:blipFill>
          <a:blip r:embed="rId5"/>
          <a:stretch>
            <a:fillRect/>
          </a:stretch>
        </p:blipFill>
        <p:spPr>
          <a:xfrm>
            <a:off x="6751320" y="5033010"/>
            <a:ext cx="1457325" cy="4953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7825" y="421005"/>
            <a:ext cx="9845040" cy="4707890"/>
          </a:xfrm>
          <a:prstGeom prst="rect">
            <a:avLst/>
          </a:prstGeom>
          <a:noFill/>
        </p:spPr>
        <p:txBody>
          <a:bodyPr wrap="square" rtlCol="0">
            <a:spAutoFit/>
          </a:bodyPr>
          <a:lstStyle/>
          <a:p>
            <a:pPr>
              <a:lnSpc>
                <a:spcPct val="150000"/>
              </a:lnSpc>
            </a:pPr>
            <a:r>
              <a:rPr lang="zh-CN" altLang="en-US" sz="2000" b="1"/>
              <a:t>2.匀变速直线运动的基本公式如何深化理解?</a:t>
            </a:r>
            <a:endParaRPr lang="zh-CN" altLang="en-US" sz="2000" b="1"/>
          </a:p>
          <a:p>
            <a:pPr>
              <a:lnSpc>
                <a:spcPct val="150000"/>
              </a:lnSpc>
            </a:pPr>
            <a:r>
              <a:rPr lang="zh-CN" altLang="en-US" sz="2000" b="1"/>
              <a:t>(1)速度公式v=v</a:t>
            </a:r>
            <a:r>
              <a:rPr lang="zh-CN" altLang="en-US" sz="2000" b="1" baseline="-25000">
                <a:uFillTx/>
              </a:rPr>
              <a:t>0</a:t>
            </a:r>
            <a:r>
              <a:rPr lang="zh-CN" altLang="en-US" sz="2000" b="1"/>
              <a:t>+at的深化理解</a:t>
            </a:r>
            <a:endParaRPr lang="zh-CN" altLang="en-US" sz="2000" b="1"/>
          </a:p>
          <a:p>
            <a:pPr>
              <a:lnSpc>
                <a:spcPct val="150000"/>
              </a:lnSpc>
            </a:pPr>
            <a:r>
              <a:rPr lang="zh-CN" altLang="en-US" sz="2000" b="1"/>
              <a:t>①公式只适用于匀变速直线运动。</a:t>
            </a:r>
            <a:endParaRPr lang="zh-CN" altLang="en-US" sz="2000" b="1"/>
          </a:p>
          <a:p>
            <a:pPr>
              <a:lnSpc>
                <a:spcPct val="150000"/>
              </a:lnSpc>
            </a:pPr>
            <a:r>
              <a:rPr lang="zh-CN" altLang="en-US" sz="2000" b="1"/>
              <a:t>②公式中的物理量v</a:t>
            </a:r>
            <a:r>
              <a:rPr lang="zh-CN" altLang="en-US" sz="2000" b="1" baseline="-25000">
                <a:uFillTx/>
              </a:rPr>
              <a:t>0</a:t>
            </a:r>
            <a:r>
              <a:rPr lang="zh-CN" altLang="en-US" sz="2000" b="1"/>
              <a:t>、v、a都是矢量,在直线运动中,规定正方向后都可以用带正负号的代数量表示。</a:t>
            </a:r>
            <a:endParaRPr lang="zh-CN" altLang="en-US" sz="2000" b="1"/>
          </a:p>
          <a:p>
            <a:pPr>
              <a:lnSpc>
                <a:spcPct val="150000"/>
              </a:lnSpc>
            </a:pPr>
            <a:r>
              <a:rPr lang="zh-CN" altLang="en-US" sz="2000" b="1"/>
              <a:t>③一般规定v</a:t>
            </a:r>
            <a:r>
              <a:rPr lang="zh-CN" altLang="en-US" sz="2000" b="1" baseline="-25000">
                <a:uFillTx/>
              </a:rPr>
              <a:t>0</a:t>
            </a:r>
            <a:r>
              <a:rPr lang="zh-CN" altLang="en-US" sz="2000" b="1"/>
              <a:t>方向为正方向,物体做加速运动,a&gt;0;物体做减速运动,a&lt;0。若v&gt;0,说明t时刻速度的方向与正方向相同;若v&lt;0,说明t时刻速度的方向与正方向相反。</a:t>
            </a:r>
            <a:endParaRPr lang="zh-CN" altLang="en-US" sz="2000" b="1"/>
          </a:p>
          <a:p>
            <a:pPr>
              <a:lnSpc>
                <a:spcPct val="150000"/>
              </a:lnSpc>
            </a:pPr>
            <a:r>
              <a:rPr lang="zh-CN" altLang="en-US" sz="2000" b="1"/>
              <a:t>(2)位移公式</a:t>
            </a:r>
            <a:r>
              <a:rPr lang="en-US" altLang="zh-CN" sz="2000" b="1"/>
              <a:t>                         </a:t>
            </a:r>
            <a:r>
              <a:rPr lang="zh-CN" altLang="en-US" sz="2000" b="1"/>
              <a:t>的理解</a:t>
            </a:r>
            <a:endParaRPr lang="zh-CN" altLang="en-US" sz="2000" b="1"/>
          </a:p>
          <a:p>
            <a:pPr>
              <a:lnSpc>
                <a:spcPct val="150000"/>
              </a:lnSpc>
            </a:pPr>
            <a:r>
              <a:rPr lang="zh-CN" altLang="en-US" sz="2000" b="1"/>
              <a:t>①公式只适用于匀变速直线运动。</a:t>
            </a:r>
            <a:endParaRPr lang="zh-CN" altLang="en-US" sz="2000" b="1"/>
          </a:p>
          <a:p>
            <a:pPr>
              <a:lnSpc>
                <a:spcPct val="150000"/>
              </a:lnSpc>
            </a:pPr>
            <a:r>
              <a:rPr lang="zh-CN" altLang="en-US" sz="2000" b="1"/>
              <a:t>②s、v</a:t>
            </a:r>
            <a:r>
              <a:rPr lang="zh-CN" altLang="en-US" sz="2000" b="1" baseline="-25000">
                <a:uFillTx/>
              </a:rPr>
              <a:t>0</a:t>
            </a:r>
            <a:r>
              <a:rPr lang="zh-CN" altLang="en-US" sz="2000" b="1"/>
              <a:t>、a都是矢量,应用时必须选取统一的正方向,一般取初速度v</a:t>
            </a:r>
            <a:r>
              <a:rPr lang="zh-CN" altLang="en-US" sz="2000" b="1" baseline="-25000">
                <a:uFillTx/>
              </a:rPr>
              <a:t>0</a:t>
            </a:r>
            <a:r>
              <a:rPr lang="zh-CN" altLang="en-US" sz="2000" b="1"/>
              <a:t>为正方向。</a:t>
            </a:r>
            <a:endParaRPr lang="zh-CN" altLang="en-US" sz="2000" b="1"/>
          </a:p>
        </p:txBody>
      </p:sp>
      <p:pic>
        <p:nvPicPr>
          <p:cNvPr id="3" name="图片 2"/>
          <p:cNvPicPr>
            <a:picLocks noChangeAspect="1"/>
          </p:cNvPicPr>
          <p:nvPr/>
        </p:nvPicPr>
        <p:blipFill>
          <a:blip r:embed="rId1"/>
          <a:stretch>
            <a:fillRect/>
          </a:stretch>
        </p:blipFill>
        <p:spPr>
          <a:xfrm>
            <a:off x="1998980" y="3717290"/>
            <a:ext cx="1447800" cy="50482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7825" y="421005"/>
            <a:ext cx="9845040" cy="2399665"/>
          </a:xfrm>
          <a:prstGeom prst="rect">
            <a:avLst/>
          </a:prstGeom>
          <a:noFill/>
        </p:spPr>
        <p:txBody>
          <a:bodyPr wrap="square" rtlCol="0">
            <a:spAutoFit/>
          </a:bodyPr>
          <a:lstStyle/>
          <a:p>
            <a:pPr>
              <a:lnSpc>
                <a:spcPct val="150000"/>
              </a:lnSpc>
            </a:pPr>
            <a:r>
              <a:rPr lang="zh-CN" altLang="en-US" sz="2000" b="1">
                <a:solidFill>
                  <a:schemeClr val="tx1"/>
                </a:solidFill>
              </a:rPr>
              <a:t>a.若a与v</a:t>
            </a:r>
            <a:r>
              <a:rPr lang="zh-CN" altLang="en-US" sz="2000" b="1" baseline="-25000">
                <a:solidFill>
                  <a:schemeClr val="tx1"/>
                </a:solidFill>
                <a:uFillTx/>
              </a:rPr>
              <a:t>0</a:t>
            </a:r>
            <a:r>
              <a:rPr lang="zh-CN" altLang="en-US" sz="2000" b="1">
                <a:solidFill>
                  <a:schemeClr val="tx1"/>
                </a:solidFill>
              </a:rPr>
              <a:t>同向,a取正值,物体做匀加速直线运动。</a:t>
            </a:r>
            <a:endParaRPr lang="zh-CN" altLang="en-US" sz="2000" b="1">
              <a:solidFill>
                <a:schemeClr val="tx1"/>
              </a:solidFill>
            </a:endParaRPr>
          </a:p>
          <a:p>
            <a:pPr>
              <a:lnSpc>
                <a:spcPct val="150000"/>
              </a:lnSpc>
            </a:pPr>
            <a:r>
              <a:rPr lang="zh-CN" altLang="en-US" sz="2000" b="1">
                <a:solidFill>
                  <a:schemeClr val="tx1"/>
                </a:solidFill>
              </a:rPr>
              <a:t>b.若a与v</a:t>
            </a:r>
            <a:r>
              <a:rPr lang="zh-CN" altLang="en-US" sz="2000" b="1" baseline="-25000">
                <a:solidFill>
                  <a:schemeClr val="tx1"/>
                </a:solidFill>
                <a:uFillTx/>
              </a:rPr>
              <a:t>0</a:t>
            </a:r>
            <a:r>
              <a:rPr lang="zh-CN" altLang="en-US" sz="2000" b="1">
                <a:solidFill>
                  <a:schemeClr val="tx1"/>
                </a:solidFill>
              </a:rPr>
              <a:t>反向,a取负值,物体做匀减速直线运动。</a:t>
            </a:r>
            <a:endParaRPr lang="zh-CN" altLang="en-US" sz="2000" b="1">
              <a:solidFill>
                <a:schemeClr val="tx1"/>
              </a:solidFill>
            </a:endParaRPr>
          </a:p>
          <a:p>
            <a:pPr>
              <a:lnSpc>
                <a:spcPct val="150000"/>
              </a:lnSpc>
            </a:pPr>
            <a:r>
              <a:rPr lang="zh-CN" altLang="en-US" sz="2000" b="1">
                <a:solidFill>
                  <a:schemeClr val="tx1"/>
                </a:solidFill>
              </a:rPr>
              <a:t>c.若位移计算结果为正,说明这段时间内位移的方向与正方向相同。</a:t>
            </a:r>
            <a:endParaRPr lang="zh-CN" altLang="en-US" sz="2000" b="1">
              <a:solidFill>
                <a:schemeClr val="tx1"/>
              </a:solidFill>
            </a:endParaRPr>
          </a:p>
          <a:p>
            <a:pPr>
              <a:lnSpc>
                <a:spcPct val="150000"/>
              </a:lnSpc>
            </a:pPr>
            <a:r>
              <a:rPr lang="zh-CN" altLang="en-US" sz="2000" b="1">
                <a:solidFill>
                  <a:schemeClr val="tx1"/>
                </a:solidFill>
              </a:rPr>
              <a:t>d.若位移计算结果为负,说明这段时间内位移的方向与正方向相反。</a:t>
            </a:r>
            <a:endParaRPr lang="zh-CN" altLang="en-US" sz="2000" b="1">
              <a:solidFill>
                <a:schemeClr val="tx1"/>
              </a:solidFill>
            </a:endParaRPr>
          </a:p>
          <a:p>
            <a:pPr>
              <a:lnSpc>
                <a:spcPct val="150000"/>
              </a:lnSpc>
            </a:pPr>
            <a:r>
              <a:rPr lang="zh-CN" altLang="en-US" sz="2000" b="1">
                <a:solidFill>
                  <a:schemeClr val="tx1"/>
                </a:solidFill>
              </a:rPr>
              <a:t>③公式中的s是位移,不是路程。</a:t>
            </a: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7825" y="277495"/>
            <a:ext cx="9845040" cy="4707890"/>
          </a:xfrm>
          <a:prstGeom prst="rect">
            <a:avLst/>
          </a:prstGeom>
          <a:noFill/>
        </p:spPr>
        <p:txBody>
          <a:bodyPr wrap="square" rtlCol="0">
            <a:spAutoFit/>
          </a:bodyPr>
          <a:lstStyle/>
          <a:p>
            <a:pPr>
              <a:lnSpc>
                <a:spcPct val="150000"/>
              </a:lnSpc>
            </a:pPr>
            <a:r>
              <a:rPr lang="zh-CN" altLang="en-US" sz="2000" b="1">
                <a:solidFill>
                  <a:srgbClr val="FF0000"/>
                </a:solidFill>
              </a:rPr>
              <a:t>【考点过关】</a:t>
            </a:r>
            <a:endParaRPr lang="zh-CN" altLang="en-US" sz="2000" b="1">
              <a:solidFill>
                <a:srgbClr val="FF0000"/>
              </a:solidFill>
            </a:endParaRPr>
          </a:p>
          <a:p>
            <a:pPr>
              <a:lnSpc>
                <a:spcPct val="150000"/>
              </a:lnSpc>
            </a:pPr>
            <a:r>
              <a:rPr lang="zh-CN" altLang="en-US" sz="2000" b="1">
                <a:solidFill>
                  <a:schemeClr val="tx1"/>
                </a:solidFill>
              </a:rPr>
              <a:t>试推导构建速度跟位移的公式。</a:t>
            </a:r>
            <a:endParaRPr lang="zh-CN" altLang="en-US" sz="2000" b="1">
              <a:solidFill>
                <a:schemeClr val="tx1"/>
              </a:solidFill>
            </a:endParaRPr>
          </a:p>
          <a:p>
            <a:pPr>
              <a:lnSpc>
                <a:spcPct val="150000"/>
              </a:lnSpc>
            </a:pPr>
            <a:r>
              <a:rPr lang="zh-CN" altLang="en-US" sz="2000" b="1">
                <a:solidFill>
                  <a:srgbClr val="FF0000"/>
                </a:solidFill>
              </a:rPr>
              <a:t>考点二匀变速直线运动基本公式的应用</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solidFill>
                  <a:schemeClr val="tx1"/>
                </a:solidFill>
              </a:rPr>
              <a:t>1.要已知几个物理量,才能求解其他的物理量?</a:t>
            </a:r>
            <a:endParaRPr lang="zh-CN" altLang="en-US" sz="2000" b="1">
              <a:solidFill>
                <a:schemeClr val="tx1"/>
              </a:solidFill>
            </a:endParaRPr>
          </a:p>
          <a:p>
            <a:pPr>
              <a:lnSpc>
                <a:spcPct val="150000"/>
              </a:lnSpc>
            </a:pPr>
            <a:r>
              <a:rPr lang="zh-CN" altLang="en-US" sz="2000" b="1">
                <a:solidFill>
                  <a:schemeClr val="tx1"/>
                </a:solidFill>
              </a:rPr>
              <a:t>运动学共有5个物理量:v</a:t>
            </a:r>
            <a:r>
              <a:rPr lang="zh-CN" altLang="en-US" sz="2000" b="1" baseline="-25000">
                <a:solidFill>
                  <a:schemeClr val="tx1"/>
                </a:solidFill>
                <a:uFillTx/>
              </a:rPr>
              <a:t>0</a:t>
            </a:r>
            <a:r>
              <a:rPr lang="zh-CN" altLang="en-US" sz="2000" b="1">
                <a:solidFill>
                  <a:schemeClr val="tx1"/>
                </a:solidFill>
              </a:rPr>
              <a:t>、v、a、t、s。每一个公式涉及4个物理量,只从一个公式来看,必须已知3个物理量,才可以求出另外1个物理量。</a:t>
            </a:r>
            <a:endParaRPr lang="zh-CN" altLang="en-US" sz="2000" b="1">
              <a:solidFill>
                <a:schemeClr val="tx1"/>
              </a:solidFill>
            </a:endParaRPr>
          </a:p>
          <a:p>
            <a:pPr>
              <a:lnSpc>
                <a:spcPct val="150000"/>
              </a:lnSpc>
            </a:pPr>
            <a:r>
              <a:rPr lang="zh-CN" altLang="en-US" sz="2000" b="1">
                <a:solidFill>
                  <a:schemeClr val="tx1"/>
                </a:solidFill>
              </a:rPr>
              <a:t>2.匀变速直线运动的公式这么多,解题时如何选择呢?</a:t>
            </a:r>
            <a:endParaRPr lang="zh-CN" altLang="en-US" sz="2000" b="1">
              <a:solidFill>
                <a:schemeClr val="tx1"/>
              </a:solidFill>
            </a:endParaRPr>
          </a:p>
          <a:p>
            <a:pPr>
              <a:lnSpc>
                <a:spcPct val="150000"/>
              </a:lnSpc>
            </a:pPr>
            <a:r>
              <a:rPr lang="zh-CN" altLang="en-US" sz="2000" b="1">
                <a:solidFill>
                  <a:schemeClr val="tx1"/>
                </a:solidFill>
              </a:rPr>
              <a:t>在已知时间的情况下,采用速度与时间、位移与时间的关系公式。在没有已知时间的情况下,采用公式</a:t>
            </a:r>
            <a:r>
              <a:rPr lang="en-US" altLang="zh-CN" sz="2000" b="1">
                <a:solidFill>
                  <a:schemeClr val="tx1"/>
                </a:solidFill>
              </a:rPr>
              <a:t>                       </a:t>
            </a:r>
            <a:r>
              <a:rPr lang="zh-CN" altLang="en-US" sz="2000" b="1">
                <a:solidFill>
                  <a:schemeClr val="tx1"/>
                </a:solidFill>
              </a:rPr>
              <a:t>。在没有给出加速度的情况下,采用公式</a:t>
            </a:r>
            <a:r>
              <a:rPr lang="en-US" altLang="zh-CN" sz="2000" b="1">
                <a:solidFill>
                  <a:schemeClr val="tx1"/>
                </a:solidFill>
              </a:rPr>
              <a:t>                 </a:t>
            </a:r>
            <a:r>
              <a:rPr lang="zh-CN" altLang="en-US" sz="2000" b="1">
                <a:solidFill>
                  <a:schemeClr val="tx1"/>
                </a:solidFill>
              </a:rPr>
              <a:t>。</a:t>
            </a:r>
            <a:endParaRPr lang="zh-CN" altLang="en-US" sz="2000" b="1">
              <a:solidFill>
                <a:schemeClr val="tx1"/>
              </a:solidFill>
            </a:endParaRPr>
          </a:p>
        </p:txBody>
      </p:sp>
      <p:pic>
        <p:nvPicPr>
          <p:cNvPr id="5" name="图片 4"/>
          <p:cNvPicPr>
            <a:picLocks noChangeAspect="1"/>
          </p:cNvPicPr>
          <p:nvPr/>
        </p:nvPicPr>
        <p:blipFill>
          <a:blip r:embed="rId1"/>
          <a:stretch>
            <a:fillRect/>
          </a:stretch>
        </p:blipFill>
        <p:spPr>
          <a:xfrm>
            <a:off x="2287270" y="4509135"/>
            <a:ext cx="1276350" cy="342900"/>
          </a:xfrm>
          <a:prstGeom prst="rect">
            <a:avLst/>
          </a:prstGeom>
        </p:spPr>
      </p:pic>
      <p:pic>
        <p:nvPicPr>
          <p:cNvPr id="6" name="图片 5"/>
          <p:cNvPicPr>
            <a:picLocks noChangeAspect="1"/>
          </p:cNvPicPr>
          <p:nvPr/>
        </p:nvPicPr>
        <p:blipFill>
          <a:blip r:embed="rId2"/>
          <a:stretch>
            <a:fillRect/>
          </a:stretch>
        </p:blipFill>
        <p:spPr>
          <a:xfrm>
            <a:off x="8191500" y="4509135"/>
            <a:ext cx="857250" cy="4191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7825" y="708025"/>
            <a:ext cx="9845040" cy="1014730"/>
          </a:xfrm>
          <a:prstGeom prst="rect">
            <a:avLst/>
          </a:prstGeom>
          <a:noFill/>
        </p:spPr>
        <p:txBody>
          <a:bodyPr wrap="square" rtlCol="0">
            <a:spAutoFit/>
          </a:bodyPr>
          <a:lstStyle/>
          <a:p>
            <a:pPr>
              <a:lnSpc>
                <a:spcPct val="150000"/>
              </a:lnSpc>
            </a:pPr>
            <a:r>
              <a:rPr lang="zh-CN" altLang="en-US" sz="2000" b="1"/>
              <a:t>3.解答运动学问题的基本思路是怎么样的?</a:t>
            </a:r>
            <a:endParaRPr lang="zh-CN" altLang="en-US" sz="2000" b="1"/>
          </a:p>
          <a:p>
            <a:pPr>
              <a:lnSpc>
                <a:spcPct val="150000"/>
              </a:lnSpc>
            </a:pPr>
            <a:r>
              <a:rPr lang="zh-CN" altLang="en-US" sz="2000" b="1"/>
              <a:t>画过程示意图→判断运动性质→选取正方向→选用公式列方程→解方程并加以讨论</a:t>
            </a:r>
            <a:endParaRPr lang="zh-CN" altLang="en-US" sz="2000" b="1"/>
          </a:p>
        </p:txBody>
      </p:sp>
      <p:sp>
        <p:nvSpPr>
          <p:cNvPr id="5" name="文本框 4"/>
          <p:cNvSpPr txBox="1"/>
          <p:nvPr/>
        </p:nvSpPr>
        <p:spPr>
          <a:xfrm>
            <a:off x="361315" y="1839595"/>
            <a:ext cx="9845040" cy="1938020"/>
          </a:xfrm>
          <a:prstGeom prst="rect">
            <a:avLst/>
          </a:prstGeom>
          <a:noFill/>
        </p:spPr>
        <p:txBody>
          <a:bodyPr wrap="square" rtlCol="0">
            <a:spAutoFit/>
          </a:bodyPr>
          <a:lstStyle/>
          <a:p>
            <a:pPr>
              <a:lnSpc>
                <a:spcPct val="150000"/>
              </a:lnSpc>
            </a:pPr>
            <a:r>
              <a:rPr lang="zh-CN" altLang="en-US" sz="2000" b="1"/>
              <a:t>(1)一般情况下,我们规定初速度的方向为正方向,与初速度同向的物理量取正值,反向的物理量取负值,当v</a:t>
            </a:r>
            <a:r>
              <a:rPr lang="zh-CN" altLang="en-US" sz="2000" b="1" baseline="-25000">
                <a:uFillTx/>
              </a:rPr>
              <a:t>0</a:t>
            </a:r>
            <a:r>
              <a:rPr lang="zh-CN" altLang="en-US" sz="2000" b="1"/>
              <a:t>=0时,一般以a的方向为正方向。</a:t>
            </a:r>
            <a:endParaRPr lang="zh-CN" altLang="en-US" sz="2000" b="1"/>
          </a:p>
          <a:p>
            <a:pPr>
              <a:lnSpc>
                <a:spcPct val="150000"/>
              </a:lnSpc>
            </a:pPr>
            <a:r>
              <a:rPr lang="zh-CN" altLang="en-US" sz="2000" b="1"/>
              <a:t>(2)如果一个物体的运动包含几个阶段,就要分段分析,各段交接处的速度往往是连接各段的纽带,应注意分析各段的运动性质。</a:t>
            </a:r>
            <a:endParaRPr lang="zh-CN" altLang="en-US" sz="2000" b="1"/>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708025"/>
            <a:ext cx="9845040" cy="1476375"/>
          </a:xfrm>
          <a:prstGeom prst="rect">
            <a:avLst/>
          </a:prstGeom>
          <a:noFill/>
        </p:spPr>
        <p:txBody>
          <a:bodyPr wrap="square" rtlCol="0">
            <a:spAutoFit/>
          </a:bodyPr>
          <a:lstStyle/>
          <a:p>
            <a:pPr>
              <a:lnSpc>
                <a:spcPct val="150000"/>
              </a:lnSpc>
            </a:pPr>
            <a:r>
              <a:rPr lang="zh-CN" altLang="en-US" sz="2000" b="1">
                <a:solidFill>
                  <a:srgbClr val="FF0000"/>
                </a:solidFill>
              </a:rPr>
              <a:t>【考点过关】</a:t>
            </a:r>
            <a:endParaRPr lang="zh-CN" altLang="en-US" sz="2000" b="1">
              <a:solidFill>
                <a:srgbClr val="FF0000"/>
              </a:solidFill>
            </a:endParaRPr>
          </a:p>
          <a:p>
            <a:pPr>
              <a:lnSpc>
                <a:spcPct val="150000"/>
              </a:lnSpc>
            </a:pPr>
            <a:r>
              <a:rPr lang="zh-CN" altLang="en-US" sz="2000" b="1"/>
              <a:t>1.某汽车在某路面紧急刹车时,加速度的大小是6 m/s</a:t>
            </a:r>
            <a:r>
              <a:rPr lang="zh-CN" altLang="en-US" sz="2000" b="1" baseline="30000">
                <a:solidFill>
                  <a:schemeClr val="tx1"/>
                </a:solidFill>
                <a:uFillTx/>
              </a:rPr>
              <a:t>2</a:t>
            </a:r>
            <a:r>
              <a:rPr lang="zh-CN" altLang="en-US" sz="2000" b="1"/>
              <a:t>,如果必须在2 s内停下来,汽车的行驶速度最高不能超过多少?</a:t>
            </a:r>
            <a:endParaRPr lang="zh-CN" altLang="en-US" sz="2000" b="1"/>
          </a:p>
        </p:txBody>
      </p:sp>
      <p:sp>
        <p:nvSpPr>
          <p:cNvPr id="3" name="TextBox 2"/>
          <p:cNvSpPr txBox="1"/>
          <p:nvPr/>
        </p:nvSpPr>
        <p:spPr>
          <a:xfrm>
            <a:off x="596073" y="2285992"/>
            <a:ext cx="9358378" cy="2400657"/>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第一种推导方法。由        和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 两式相乘</a:t>
            </a:r>
            <a:r>
              <a:rPr lang="en-US" sz="2000" b="1" dirty="0" smtClean="0">
                <a:solidFill>
                  <a:srgbClr val="FF0000"/>
                </a:solidFill>
                <a:latin typeface="宋体" panose="02010600030101010101" pitchFamily="2" charset="-122"/>
              </a:rPr>
              <a:t>,</a:t>
            </a:r>
            <a:endParaRPr 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有                 </a:t>
            </a:r>
            <a:r>
              <a:rPr lang="en-US" altLang="zh-CN"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消去</a:t>
            </a:r>
            <a:r>
              <a:rPr lang="en-US" sz="2000" b="1" i="1" dirty="0" smtClean="0">
                <a:solidFill>
                  <a:srgbClr val="FF0000"/>
                </a:solidFill>
                <a:latin typeface="宋体" panose="02010600030101010101" pitchFamily="2" charset="-122"/>
              </a:rPr>
              <a:t>t</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整理得             。</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第二种推导方法。</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v=v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a:t>
            </a:r>
            <a:r>
              <a:rPr lang="zh-CN" altLang="en-US" sz="2000" b="1" dirty="0" smtClean="0">
                <a:solidFill>
                  <a:srgbClr val="FF0000"/>
                </a:solidFill>
                <a:latin typeface="宋体" panose="02010600030101010101" pitchFamily="2" charset="-122"/>
              </a:rPr>
              <a:t>得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代入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                     。</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消去</a:t>
            </a:r>
            <a:r>
              <a:rPr lang="en-US" sz="2000" b="1" i="1" dirty="0" smtClean="0">
                <a:solidFill>
                  <a:srgbClr val="FF0000"/>
                </a:solidFill>
                <a:latin typeface="宋体" panose="02010600030101010101" pitchFamily="2" charset="-122"/>
              </a:rPr>
              <a:t>t</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整理得</a:t>
            </a:r>
            <a:r>
              <a:rPr lang="en-US" sz="2000" b="1" dirty="0" smtClean="0">
                <a:solidFill>
                  <a:srgbClr val="FF0000"/>
                </a:solidFill>
                <a:latin typeface="宋体" panose="02010600030101010101" pitchFamily="2" charset="-122"/>
              </a:rPr>
              <a:t>v</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0</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=2as</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22529" name="Picture 1"/>
          <p:cNvPicPr>
            <a:picLocks noChangeAspect="1" noChangeArrowheads="1"/>
          </p:cNvPicPr>
          <p:nvPr/>
        </p:nvPicPr>
        <p:blipFill>
          <a:blip r:embed="rId1"/>
          <a:srcRect/>
          <a:stretch>
            <a:fillRect/>
          </a:stretch>
        </p:blipFill>
        <p:spPr bwMode="auto">
          <a:xfrm>
            <a:off x="3667907" y="2357430"/>
            <a:ext cx="1006475" cy="511175"/>
          </a:xfrm>
          <a:prstGeom prst="rect">
            <a:avLst/>
          </a:prstGeom>
          <a:noFill/>
          <a:ln w="9525">
            <a:noFill/>
            <a:miter lim="800000"/>
            <a:headEnd/>
            <a:tailEnd/>
          </a:ln>
          <a:effectLst/>
        </p:spPr>
      </p:pic>
      <p:pic>
        <p:nvPicPr>
          <p:cNvPr id="22531" name="Picture 3"/>
          <p:cNvPicPr>
            <a:picLocks noChangeAspect="1" noChangeArrowheads="1"/>
          </p:cNvPicPr>
          <p:nvPr/>
        </p:nvPicPr>
        <p:blipFill>
          <a:blip r:embed="rId2"/>
          <a:srcRect/>
          <a:stretch>
            <a:fillRect/>
          </a:stretch>
        </p:blipFill>
        <p:spPr bwMode="auto">
          <a:xfrm>
            <a:off x="4950622" y="2357430"/>
            <a:ext cx="860425" cy="479425"/>
          </a:xfrm>
          <a:prstGeom prst="rect">
            <a:avLst/>
          </a:prstGeom>
          <a:noFill/>
          <a:ln w="9525">
            <a:noFill/>
            <a:miter lim="800000"/>
            <a:headEnd/>
            <a:tailEnd/>
          </a:ln>
          <a:effectLst/>
        </p:spPr>
      </p:pic>
      <p:pic>
        <p:nvPicPr>
          <p:cNvPr id="22532" name="Picture 4"/>
          <p:cNvPicPr>
            <a:picLocks noChangeAspect="1" noChangeArrowheads="1"/>
          </p:cNvPicPr>
          <p:nvPr/>
        </p:nvPicPr>
        <p:blipFill>
          <a:blip r:embed="rId3"/>
          <a:srcRect/>
          <a:stretch>
            <a:fillRect/>
          </a:stretch>
        </p:blipFill>
        <p:spPr bwMode="auto">
          <a:xfrm>
            <a:off x="953263" y="2714620"/>
            <a:ext cx="2805113" cy="563563"/>
          </a:xfrm>
          <a:prstGeom prst="rect">
            <a:avLst/>
          </a:prstGeom>
          <a:noFill/>
          <a:ln w="9525">
            <a:noFill/>
            <a:miter lim="800000"/>
            <a:headEnd/>
            <a:tailEnd/>
          </a:ln>
          <a:effectLst/>
        </p:spPr>
      </p:pic>
      <p:pic>
        <p:nvPicPr>
          <p:cNvPr id="22533" name="Picture 5"/>
          <p:cNvPicPr>
            <a:picLocks noChangeAspect="1" noChangeArrowheads="1"/>
          </p:cNvPicPr>
          <p:nvPr/>
        </p:nvPicPr>
        <p:blipFill>
          <a:blip r:embed="rId4"/>
          <a:srcRect/>
          <a:stretch>
            <a:fillRect/>
          </a:stretch>
        </p:blipFill>
        <p:spPr bwMode="auto">
          <a:xfrm>
            <a:off x="5525295" y="2825749"/>
            <a:ext cx="1546225" cy="388937"/>
          </a:xfrm>
          <a:prstGeom prst="rect">
            <a:avLst/>
          </a:prstGeom>
          <a:noFill/>
          <a:ln w="9525">
            <a:noFill/>
            <a:miter lim="800000"/>
            <a:headEnd/>
            <a:tailEnd/>
          </a:ln>
          <a:effectLst/>
        </p:spPr>
      </p:pic>
      <p:pic>
        <p:nvPicPr>
          <p:cNvPr id="22535" name="Picture 7"/>
          <p:cNvPicPr>
            <a:picLocks noChangeAspect="1" noChangeArrowheads="1"/>
          </p:cNvPicPr>
          <p:nvPr/>
        </p:nvPicPr>
        <p:blipFill>
          <a:blip r:embed="rId5"/>
          <a:srcRect/>
          <a:stretch>
            <a:fillRect/>
          </a:stretch>
        </p:blipFill>
        <p:spPr bwMode="auto">
          <a:xfrm>
            <a:off x="2239147" y="3786190"/>
            <a:ext cx="754063" cy="465137"/>
          </a:xfrm>
          <a:prstGeom prst="rect">
            <a:avLst/>
          </a:prstGeom>
          <a:noFill/>
          <a:ln w="9525">
            <a:noFill/>
            <a:miter lim="800000"/>
            <a:headEnd/>
            <a:tailEnd/>
          </a:ln>
          <a:effectLst/>
        </p:spPr>
      </p:pic>
      <p:pic>
        <p:nvPicPr>
          <p:cNvPr id="22536" name="Picture 8"/>
          <p:cNvPicPr>
            <a:picLocks noChangeAspect="1" noChangeArrowheads="1"/>
          </p:cNvPicPr>
          <p:nvPr/>
        </p:nvPicPr>
        <p:blipFill>
          <a:blip r:embed="rId6"/>
          <a:srcRect/>
          <a:stretch>
            <a:fillRect/>
          </a:stretch>
        </p:blipFill>
        <p:spPr bwMode="auto">
          <a:xfrm>
            <a:off x="3739345" y="3697293"/>
            <a:ext cx="1401763" cy="517525"/>
          </a:xfrm>
          <a:prstGeom prst="rect">
            <a:avLst/>
          </a:prstGeom>
          <a:noFill/>
          <a:ln w="9525">
            <a:noFill/>
            <a:miter lim="800000"/>
            <a:headEnd/>
            <a:tailEnd/>
          </a:ln>
          <a:effectLst/>
        </p:spPr>
      </p:pic>
      <p:pic>
        <p:nvPicPr>
          <p:cNvPr id="22538" name="Picture 10"/>
          <p:cNvPicPr>
            <a:picLocks noChangeAspect="1" noChangeArrowheads="1"/>
          </p:cNvPicPr>
          <p:nvPr/>
        </p:nvPicPr>
        <p:blipFill>
          <a:blip r:embed="rId7"/>
          <a:srcRect/>
          <a:stretch>
            <a:fillRect/>
          </a:stretch>
        </p:blipFill>
        <p:spPr bwMode="auto">
          <a:xfrm>
            <a:off x="5596733" y="3571876"/>
            <a:ext cx="2644775" cy="73183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2529"/>
                                        </p:tgtEl>
                                        <p:attrNameLst>
                                          <p:attrName>style.visibility</p:attrName>
                                        </p:attrNameLst>
                                      </p:cBhvr>
                                      <p:to>
                                        <p:strVal val="visible"/>
                                      </p:to>
                                    </p:set>
                                    <p:anim calcmode="lin" valueType="num">
                                      <p:cBhvr additive="base">
                                        <p:cTn id="11" dur="500" fill="hold"/>
                                        <p:tgtEl>
                                          <p:spTgt spid="22529"/>
                                        </p:tgtEl>
                                        <p:attrNameLst>
                                          <p:attrName>ppt_x</p:attrName>
                                        </p:attrNameLst>
                                      </p:cBhvr>
                                      <p:tavLst>
                                        <p:tav tm="0">
                                          <p:val>
                                            <p:strVal val="1+#ppt_w/2"/>
                                          </p:val>
                                        </p:tav>
                                        <p:tav tm="100000">
                                          <p:val>
                                            <p:strVal val="#ppt_x"/>
                                          </p:val>
                                        </p:tav>
                                      </p:tavLst>
                                    </p:anim>
                                    <p:anim calcmode="lin" valueType="num">
                                      <p:cBhvr additive="base">
                                        <p:cTn id="12" dur="500" fill="hold"/>
                                        <p:tgtEl>
                                          <p:spTgt spid="2252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2531"/>
                                        </p:tgtEl>
                                        <p:attrNameLst>
                                          <p:attrName>style.visibility</p:attrName>
                                        </p:attrNameLst>
                                      </p:cBhvr>
                                      <p:to>
                                        <p:strVal val="visible"/>
                                      </p:to>
                                    </p:set>
                                    <p:anim calcmode="lin" valueType="num">
                                      <p:cBhvr additive="base">
                                        <p:cTn id="15" dur="500" fill="hold"/>
                                        <p:tgtEl>
                                          <p:spTgt spid="22531"/>
                                        </p:tgtEl>
                                        <p:attrNameLst>
                                          <p:attrName>ppt_x</p:attrName>
                                        </p:attrNameLst>
                                      </p:cBhvr>
                                      <p:tavLst>
                                        <p:tav tm="0">
                                          <p:val>
                                            <p:strVal val="1+#ppt_w/2"/>
                                          </p:val>
                                        </p:tav>
                                        <p:tav tm="100000">
                                          <p:val>
                                            <p:strVal val="#ppt_x"/>
                                          </p:val>
                                        </p:tav>
                                      </p:tavLst>
                                    </p:anim>
                                    <p:anim calcmode="lin" valueType="num">
                                      <p:cBhvr additive="base">
                                        <p:cTn id="16" dur="500" fill="hold"/>
                                        <p:tgtEl>
                                          <p:spTgt spid="2253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2532"/>
                                        </p:tgtEl>
                                        <p:attrNameLst>
                                          <p:attrName>style.visibility</p:attrName>
                                        </p:attrNameLst>
                                      </p:cBhvr>
                                      <p:to>
                                        <p:strVal val="visible"/>
                                      </p:to>
                                    </p:set>
                                    <p:anim calcmode="lin" valueType="num">
                                      <p:cBhvr additive="base">
                                        <p:cTn id="19" dur="500" fill="hold"/>
                                        <p:tgtEl>
                                          <p:spTgt spid="22532"/>
                                        </p:tgtEl>
                                        <p:attrNameLst>
                                          <p:attrName>ppt_x</p:attrName>
                                        </p:attrNameLst>
                                      </p:cBhvr>
                                      <p:tavLst>
                                        <p:tav tm="0">
                                          <p:val>
                                            <p:strVal val="1+#ppt_w/2"/>
                                          </p:val>
                                        </p:tav>
                                        <p:tav tm="100000">
                                          <p:val>
                                            <p:strVal val="#ppt_x"/>
                                          </p:val>
                                        </p:tav>
                                      </p:tavLst>
                                    </p:anim>
                                    <p:anim calcmode="lin" valueType="num">
                                      <p:cBhvr additive="base">
                                        <p:cTn id="20" dur="500" fill="hold"/>
                                        <p:tgtEl>
                                          <p:spTgt spid="2253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533"/>
                                        </p:tgtEl>
                                        <p:attrNameLst>
                                          <p:attrName>style.visibility</p:attrName>
                                        </p:attrNameLst>
                                      </p:cBhvr>
                                      <p:to>
                                        <p:strVal val="visible"/>
                                      </p:to>
                                    </p:set>
                                    <p:anim calcmode="lin" valueType="num">
                                      <p:cBhvr additive="base">
                                        <p:cTn id="23" dur="500" fill="hold"/>
                                        <p:tgtEl>
                                          <p:spTgt spid="22533"/>
                                        </p:tgtEl>
                                        <p:attrNameLst>
                                          <p:attrName>ppt_x</p:attrName>
                                        </p:attrNameLst>
                                      </p:cBhvr>
                                      <p:tavLst>
                                        <p:tav tm="0">
                                          <p:val>
                                            <p:strVal val="1+#ppt_w/2"/>
                                          </p:val>
                                        </p:tav>
                                        <p:tav tm="100000">
                                          <p:val>
                                            <p:strVal val="#ppt_x"/>
                                          </p:val>
                                        </p:tav>
                                      </p:tavLst>
                                    </p:anim>
                                    <p:anim calcmode="lin" valueType="num">
                                      <p:cBhvr additive="base">
                                        <p:cTn id="24" dur="500" fill="hold"/>
                                        <p:tgtEl>
                                          <p:spTgt spid="2253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2535"/>
                                        </p:tgtEl>
                                        <p:attrNameLst>
                                          <p:attrName>style.visibility</p:attrName>
                                        </p:attrNameLst>
                                      </p:cBhvr>
                                      <p:to>
                                        <p:strVal val="visible"/>
                                      </p:to>
                                    </p:set>
                                    <p:anim calcmode="lin" valueType="num">
                                      <p:cBhvr additive="base">
                                        <p:cTn id="27" dur="500" fill="hold"/>
                                        <p:tgtEl>
                                          <p:spTgt spid="22535"/>
                                        </p:tgtEl>
                                        <p:attrNameLst>
                                          <p:attrName>ppt_x</p:attrName>
                                        </p:attrNameLst>
                                      </p:cBhvr>
                                      <p:tavLst>
                                        <p:tav tm="0">
                                          <p:val>
                                            <p:strVal val="1+#ppt_w/2"/>
                                          </p:val>
                                        </p:tav>
                                        <p:tav tm="100000">
                                          <p:val>
                                            <p:strVal val="#ppt_x"/>
                                          </p:val>
                                        </p:tav>
                                      </p:tavLst>
                                    </p:anim>
                                    <p:anim calcmode="lin" valueType="num">
                                      <p:cBhvr additive="base">
                                        <p:cTn id="28" dur="500" fill="hold"/>
                                        <p:tgtEl>
                                          <p:spTgt spid="2253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2536"/>
                                        </p:tgtEl>
                                        <p:attrNameLst>
                                          <p:attrName>style.visibility</p:attrName>
                                        </p:attrNameLst>
                                      </p:cBhvr>
                                      <p:to>
                                        <p:strVal val="visible"/>
                                      </p:to>
                                    </p:set>
                                    <p:anim calcmode="lin" valueType="num">
                                      <p:cBhvr additive="base">
                                        <p:cTn id="31" dur="500" fill="hold"/>
                                        <p:tgtEl>
                                          <p:spTgt spid="22536"/>
                                        </p:tgtEl>
                                        <p:attrNameLst>
                                          <p:attrName>ppt_x</p:attrName>
                                        </p:attrNameLst>
                                      </p:cBhvr>
                                      <p:tavLst>
                                        <p:tav tm="0">
                                          <p:val>
                                            <p:strVal val="1+#ppt_w/2"/>
                                          </p:val>
                                        </p:tav>
                                        <p:tav tm="100000">
                                          <p:val>
                                            <p:strVal val="#ppt_x"/>
                                          </p:val>
                                        </p:tav>
                                      </p:tavLst>
                                    </p:anim>
                                    <p:anim calcmode="lin" valueType="num">
                                      <p:cBhvr additive="base">
                                        <p:cTn id="32" dur="500" fill="hold"/>
                                        <p:tgtEl>
                                          <p:spTgt spid="2253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2538"/>
                                        </p:tgtEl>
                                        <p:attrNameLst>
                                          <p:attrName>style.visibility</p:attrName>
                                        </p:attrNameLst>
                                      </p:cBhvr>
                                      <p:to>
                                        <p:strVal val="visible"/>
                                      </p:to>
                                    </p:set>
                                    <p:anim calcmode="lin" valueType="num">
                                      <p:cBhvr additive="base">
                                        <p:cTn id="35" dur="500" fill="hold"/>
                                        <p:tgtEl>
                                          <p:spTgt spid="22538"/>
                                        </p:tgtEl>
                                        <p:attrNameLst>
                                          <p:attrName>ppt_x</p:attrName>
                                        </p:attrNameLst>
                                      </p:cBhvr>
                                      <p:tavLst>
                                        <p:tav tm="0">
                                          <p:val>
                                            <p:strVal val="1+#ppt_w/2"/>
                                          </p:val>
                                        </p:tav>
                                        <p:tav tm="100000">
                                          <p:val>
                                            <p:strVal val="#ppt_x"/>
                                          </p:val>
                                        </p:tav>
                                      </p:tavLst>
                                    </p:anim>
                                    <p:anim calcmode="lin" valueType="num">
                                      <p:cBhvr additive="base">
                                        <p:cTn id="36" dur="500" fill="hold"/>
                                        <p:tgtEl>
                                          <p:spTgt spid="225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62280" y="421005"/>
            <a:ext cx="9951720" cy="2399665"/>
          </a:xfrm>
          <a:prstGeom prst="rect">
            <a:avLst/>
          </a:prstGeom>
          <a:noFill/>
        </p:spPr>
        <p:txBody>
          <a:bodyPr wrap="square" rtlCol="0">
            <a:spAutoFit/>
          </a:bodyPr>
          <a:lstStyle/>
          <a:p>
            <a:pPr>
              <a:lnSpc>
                <a:spcPct val="150000"/>
              </a:lnSpc>
            </a:pPr>
            <a:r>
              <a:rPr lang="zh-CN" altLang="en-US" sz="2000" b="1">
                <a:solidFill>
                  <a:schemeClr val="tx1"/>
                </a:solidFill>
              </a:rPr>
              <a:t>2.已知一辆地铁列车由甲站从静止出发,以a</a:t>
            </a:r>
            <a:r>
              <a:rPr lang="zh-CN" altLang="en-US" sz="2000" b="1" baseline="-25000">
                <a:solidFill>
                  <a:schemeClr val="tx1"/>
                </a:solidFill>
                <a:uFillTx/>
              </a:rPr>
              <a:t>1</a:t>
            </a:r>
            <a:r>
              <a:rPr lang="zh-CN" altLang="en-US" sz="2000" b="1">
                <a:solidFill>
                  <a:schemeClr val="tx1"/>
                </a:solidFill>
              </a:rPr>
              <a:t>=4 m/s</a:t>
            </a:r>
            <a:r>
              <a:rPr lang="zh-CN" altLang="en-US" sz="2000" b="1" baseline="30000">
                <a:solidFill>
                  <a:schemeClr val="tx1"/>
                </a:solidFill>
                <a:uFillTx/>
              </a:rPr>
              <a:t>2</a:t>
            </a:r>
            <a:r>
              <a:rPr lang="zh-CN" altLang="en-US" sz="2000" b="1">
                <a:solidFill>
                  <a:schemeClr val="tx1"/>
                </a:solidFill>
              </a:rPr>
              <a:t>的加速度做匀加速直线运动,经10 s速度达到最大值时立即改做匀减速直线运动,到达乙站时速度恰好为零。已知甲、乙两站距离为520 m,求:</a:t>
            </a:r>
            <a:endParaRPr lang="zh-CN" altLang="en-US" sz="2000" b="1">
              <a:solidFill>
                <a:schemeClr val="tx1"/>
              </a:solidFill>
            </a:endParaRPr>
          </a:p>
          <a:p>
            <a:pPr>
              <a:lnSpc>
                <a:spcPct val="150000"/>
              </a:lnSpc>
            </a:pPr>
            <a:r>
              <a:rPr lang="zh-CN" altLang="en-US" sz="2000" b="1">
                <a:solidFill>
                  <a:schemeClr val="tx1"/>
                </a:solidFill>
              </a:rPr>
              <a:t>(1)列车最大速度的大小;</a:t>
            </a:r>
            <a:endParaRPr lang="zh-CN" altLang="en-US" sz="2000" b="1">
              <a:solidFill>
                <a:schemeClr val="tx1"/>
              </a:solidFill>
            </a:endParaRPr>
          </a:p>
          <a:p>
            <a:pPr>
              <a:lnSpc>
                <a:spcPct val="150000"/>
              </a:lnSpc>
            </a:pPr>
            <a:r>
              <a:rPr lang="zh-CN" altLang="en-US" sz="2000" b="1">
                <a:solidFill>
                  <a:schemeClr val="tx1"/>
                </a:solidFill>
              </a:rPr>
              <a:t>(2)列车匀减速直线运动的加速度的大小和方向。</a:t>
            </a:r>
            <a:endParaRPr lang="zh-CN" altLang="en-US" sz="2000" b="1">
              <a:solidFill>
                <a:schemeClr val="tx1"/>
              </a:solidFill>
            </a:endParaRPr>
          </a:p>
        </p:txBody>
      </p:sp>
      <p:sp>
        <p:nvSpPr>
          <p:cNvPr id="3" name="TextBox 2"/>
          <p:cNvSpPr txBox="1"/>
          <p:nvPr/>
        </p:nvSpPr>
        <p:spPr>
          <a:xfrm>
            <a:off x="596073" y="2857496"/>
            <a:ext cx="9572692" cy="2328523"/>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根据题意画出如图所示的运动示意图。</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由题意</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已知的有</a:t>
            </a:r>
            <a:r>
              <a:rPr lang="en-US" sz="2000" b="1" dirty="0" smtClean="0">
                <a:solidFill>
                  <a:srgbClr val="FF0000"/>
                </a:solidFill>
                <a:latin typeface="宋体" panose="02010600030101010101" pitchFamily="2" charset="-122"/>
              </a:rPr>
              <a:t>a=-6 m/s</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,t=2 </a:t>
            </a:r>
            <a:r>
              <a:rPr lang="en-US" sz="2000" b="1" dirty="0" err="1" smtClean="0">
                <a:solidFill>
                  <a:srgbClr val="FF0000"/>
                </a:solidFill>
                <a:latin typeface="宋体" panose="02010600030101010101" pitchFamily="2" charset="-122"/>
              </a:rPr>
              <a:t>s,v</a:t>
            </a:r>
            <a:r>
              <a:rPr lang="en-US" sz="2000" b="1" dirty="0" smtClean="0">
                <a:solidFill>
                  <a:srgbClr val="FF0000"/>
                </a:solidFill>
                <a:latin typeface="宋体" panose="02010600030101010101" pitchFamily="2" charset="-122"/>
              </a:rPr>
              <a:t>=0,</a:t>
            </a:r>
            <a:r>
              <a:rPr lang="zh-CN" altLang="en-US" sz="2000" b="1" dirty="0" smtClean="0">
                <a:solidFill>
                  <a:srgbClr val="FF0000"/>
                </a:solidFill>
                <a:latin typeface="宋体" panose="02010600030101010101" pitchFamily="2" charset="-122"/>
              </a:rPr>
              <a:t>求</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采用的公式</a:t>
            </a:r>
            <a:r>
              <a:rPr lang="en-US" sz="2000" b="1" dirty="0" smtClean="0">
                <a:solidFill>
                  <a:srgbClr val="FF0000"/>
                </a:solidFill>
                <a:latin typeface="宋体" panose="02010600030101010101" pitchFamily="2" charset="-122"/>
              </a:rPr>
              <a:t>:v=v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代入数据解得</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=v-at=0-(-6)×2 m/s=12 m/s</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5" name="GZWL20.eps" descr="id:2147495678;FounderCES"/>
          <p:cNvPicPr/>
          <p:nvPr/>
        </p:nvPicPr>
        <p:blipFill>
          <a:blip r:embed="rId1"/>
          <a:stretch>
            <a:fillRect/>
          </a:stretch>
        </p:blipFill>
        <p:spPr>
          <a:xfrm>
            <a:off x="6453989" y="2928934"/>
            <a:ext cx="2786082" cy="100013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96073" y="500042"/>
            <a:ext cx="9572692" cy="5632311"/>
          </a:xfrm>
          <a:prstGeom prst="rect">
            <a:avLst/>
          </a:prstGeom>
          <a:noFill/>
        </p:spPr>
        <p:txBody>
          <a:bodyPr wrap="square" rtlCol="0">
            <a:spAutoFit/>
          </a:bodyPr>
          <a:ls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根据题意画出如下的运动示意图</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列车最大速度在匀加速运动阶段最末时刻</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这段时间</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=10 s,</a:t>
            </a:r>
            <a:r>
              <a:rPr lang="zh-CN" altLang="en-US" sz="2000" b="1" dirty="0" smtClean="0">
                <a:solidFill>
                  <a:srgbClr val="FF0000"/>
                </a:solidFill>
                <a:latin typeface="宋体" panose="02010600030101010101" pitchFamily="2" charset="-122"/>
              </a:rPr>
              <a:t>已知</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=0,a</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=4 m/s</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v=v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  a</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列车最大速度的大小</a:t>
            </a:r>
            <a:r>
              <a:rPr lang="en-US" sz="2000" b="1" dirty="0" smtClean="0">
                <a:solidFill>
                  <a:srgbClr val="FF0000"/>
                </a:solidFill>
                <a:latin typeface="宋体" panose="02010600030101010101" pitchFamily="2" charset="-122"/>
              </a:rPr>
              <a:t>v=40 m/s</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列车在做匀加速运动阶段</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s</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=a</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列车匀加速运动位移的大小</a:t>
            </a:r>
            <a:r>
              <a:rPr lang="en-US" sz="2000" b="1" dirty="0" smtClean="0">
                <a:solidFill>
                  <a:srgbClr val="FF0000"/>
                </a:solidFill>
                <a:latin typeface="宋体" panose="02010600030101010101" pitchFamily="2" charset="-122"/>
              </a:rPr>
              <a:t>s</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=200 m</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列车匀减速直线运动的位移</a:t>
            </a:r>
            <a:r>
              <a:rPr lang="en-US" sz="2000" b="1" dirty="0" smtClean="0">
                <a:solidFill>
                  <a:srgbClr val="FF0000"/>
                </a:solidFill>
                <a:latin typeface="宋体" panose="02010600030101010101" pitchFamily="2" charset="-122"/>
              </a:rPr>
              <a:t>s</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=s-s</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=320 m</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初速度</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'=40 m/s,</a:t>
            </a:r>
            <a:r>
              <a:rPr lang="zh-CN" altLang="en-US" sz="2000" b="1" dirty="0" smtClean="0">
                <a:solidFill>
                  <a:srgbClr val="FF0000"/>
                </a:solidFill>
                <a:latin typeface="宋体" panose="02010600030101010101" pitchFamily="2" charset="-122"/>
              </a:rPr>
              <a:t>末速度为</a:t>
            </a:r>
            <a:r>
              <a:rPr lang="en-US" sz="2000" b="1" dirty="0" smtClean="0">
                <a:solidFill>
                  <a:srgbClr val="FF0000"/>
                </a:solidFill>
                <a:latin typeface="宋体" panose="02010600030101010101" pitchFamily="2" charset="-122"/>
              </a:rPr>
              <a:t>v'=0,</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v'</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=2a</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s</a:t>
            </a:r>
            <a:r>
              <a:rPr lang="en-US" sz="2000" b="1" baseline="-25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列车匀减速直线运动的加速度</a:t>
            </a:r>
            <a:r>
              <a:rPr lang="en-US" sz="2000" b="1" dirty="0" smtClean="0">
                <a:solidFill>
                  <a:srgbClr val="FF0000"/>
                </a:solidFill>
                <a:latin typeface="宋体" panose="02010600030101010101" pitchFamily="2" charset="-122"/>
              </a:rPr>
              <a:t>a</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=-2.5 m/s</a:t>
            </a:r>
            <a:r>
              <a:rPr lang="en-US" sz="2000" b="1" baseline="30000" dirty="0" smtClean="0">
                <a:solidFill>
                  <a:srgbClr val="FF0000"/>
                </a:solidFill>
                <a:latin typeface="宋体" panose="02010600030101010101" pitchFamily="2" charset="-122"/>
              </a:rPr>
              <a:t>2</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即列车匀减速直线运动的加速度大小为</a:t>
            </a:r>
            <a:r>
              <a:rPr lang="en-US" sz="2000" b="1" dirty="0" smtClean="0">
                <a:solidFill>
                  <a:srgbClr val="FF0000"/>
                </a:solidFill>
                <a:latin typeface="宋体" panose="02010600030101010101" pitchFamily="2" charset="-122"/>
              </a:rPr>
              <a:t>2.5 m/s</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负号表示方向与运动方向相反。</a:t>
            </a:r>
            <a:endParaRPr lang="zh-CN" altLang="en-US" sz="2000" b="1" dirty="0">
              <a:solidFill>
                <a:srgbClr val="FF0000"/>
              </a:solidFill>
              <a:latin typeface="宋体" panose="02010600030101010101" pitchFamily="2" charset="-122"/>
            </a:endParaRPr>
          </a:p>
        </p:txBody>
      </p:sp>
      <p:pic>
        <p:nvPicPr>
          <p:cNvPr id="6" name="GZWL21.eps" descr="id:2147495685;FounderCES"/>
          <p:cNvPicPr/>
          <p:nvPr/>
        </p:nvPicPr>
        <p:blipFill>
          <a:blip r:embed="rId1"/>
          <a:stretch>
            <a:fillRect/>
          </a:stretch>
        </p:blipFill>
        <p:spPr>
          <a:xfrm>
            <a:off x="5596733" y="1928802"/>
            <a:ext cx="4286280" cy="1285884"/>
          </a:xfrm>
          <a:prstGeom prst="rect">
            <a:avLst/>
          </a:prstGeom>
        </p:spPr>
      </p:pic>
      <p:pic>
        <p:nvPicPr>
          <p:cNvPr id="62466" name="Picture 2"/>
          <p:cNvPicPr>
            <a:picLocks noChangeAspect="1" noChangeArrowheads="1"/>
          </p:cNvPicPr>
          <p:nvPr/>
        </p:nvPicPr>
        <p:blipFill>
          <a:blip r:embed="rId2"/>
          <a:srcRect/>
          <a:stretch>
            <a:fillRect/>
          </a:stretch>
        </p:blipFill>
        <p:spPr bwMode="auto">
          <a:xfrm>
            <a:off x="1596205" y="1928802"/>
            <a:ext cx="212725" cy="51752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2466"/>
                                        </p:tgtEl>
                                        <p:attrNameLst>
                                          <p:attrName>style.visibility</p:attrName>
                                        </p:attrNameLst>
                                      </p:cBhvr>
                                      <p:to>
                                        <p:strVal val="visible"/>
                                      </p:to>
                                    </p:set>
                                    <p:anim calcmode="lin" valueType="num">
                                      <p:cBhvr additive="base">
                                        <p:cTn id="11" dur="500" fill="hold"/>
                                        <p:tgtEl>
                                          <p:spTgt spid="62466"/>
                                        </p:tgtEl>
                                        <p:attrNameLst>
                                          <p:attrName>ppt_x</p:attrName>
                                        </p:attrNameLst>
                                      </p:cBhvr>
                                      <p:tavLst>
                                        <p:tav tm="0">
                                          <p:val>
                                            <p:strVal val="1+#ppt_w/2"/>
                                          </p:val>
                                        </p:tav>
                                        <p:tav tm="100000">
                                          <p:val>
                                            <p:strVal val="#ppt_x"/>
                                          </p:val>
                                        </p:tav>
                                      </p:tavLst>
                                    </p:anim>
                                    <p:anim calcmode="lin" valueType="num">
                                      <p:cBhvr additive="base">
                                        <p:cTn id="12" dur="500" fill="hold"/>
                                        <p:tgtEl>
                                          <p:spTgt spid="6246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133985"/>
            <a:ext cx="9845040" cy="6092825"/>
          </a:xfrm>
          <a:prstGeom prst="rect">
            <a:avLst/>
          </a:prstGeom>
          <a:noFill/>
        </p:spPr>
        <p:txBody>
          <a:bodyPr wrap="square" rtlCol="0">
            <a:spAutoFit/>
          </a:bodyPr>
          <a:lstStyle/>
          <a:p>
            <a:pPr>
              <a:lnSpc>
                <a:spcPct val="150000"/>
              </a:lnSpc>
            </a:pPr>
            <a:r>
              <a:rPr lang="zh-CN" altLang="en-US" sz="2000" b="1">
                <a:solidFill>
                  <a:srgbClr val="FF0000"/>
                </a:solidFill>
              </a:rPr>
              <a:t>考点三匀变速直线运动的特殊公式</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solidFill>
                  <a:schemeClr val="tx1"/>
                </a:solidFill>
              </a:rPr>
              <a:t>1.匀变速直线运动的特殊公式是如何构建的?</a:t>
            </a:r>
            <a:endParaRPr lang="zh-CN" altLang="en-US" sz="2000" b="1">
              <a:solidFill>
                <a:schemeClr val="tx1"/>
              </a:solidFill>
            </a:endParaRPr>
          </a:p>
          <a:p>
            <a:pPr>
              <a:lnSpc>
                <a:spcPct val="150000"/>
              </a:lnSpc>
            </a:pPr>
            <a:r>
              <a:rPr lang="zh-CN" altLang="en-US" sz="2000" b="1">
                <a:solidFill>
                  <a:schemeClr val="tx1"/>
                </a:solidFill>
              </a:rPr>
              <a:t>(1)位移之差公式</a:t>
            </a:r>
            <a:endParaRPr lang="zh-CN" altLang="en-US" sz="2000" b="1">
              <a:solidFill>
                <a:schemeClr val="tx1"/>
              </a:solidFill>
            </a:endParaRPr>
          </a:p>
          <a:p>
            <a:pPr>
              <a:lnSpc>
                <a:spcPct val="150000"/>
              </a:lnSpc>
            </a:pPr>
            <a:r>
              <a:rPr lang="zh-CN" altLang="en-US" sz="2000" b="1">
                <a:solidFill>
                  <a:schemeClr val="tx1"/>
                </a:solidFill>
              </a:rPr>
              <a:t>情景:一小车(可视为质点)做初速度为v</a:t>
            </a:r>
            <a:r>
              <a:rPr lang="zh-CN" altLang="en-US" sz="2000" b="1" baseline="-25000">
                <a:solidFill>
                  <a:schemeClr val="tx1"/>
                </a:solidFill>
                <a:uFillTx/>
              </a:rPr>
              <a:t>0</a:t>
            </a:r>
            <a:r>
              <a:rPr lang="zh-CN" altLang="en-US" sz="2000" b="1">
                <a:solidFill>
                  <a:schemeClr val="tx1"/>
                </a:solidFill>
              </a:rPr>
              <a:t>&gt;0(条件)、加速度为a的匀加速直线运动。</a:t>
            </a:r>
            <a:endParaRPr lang="zh-CN" altLang="en-US" sz="2000" b="1">
              <a:solidFill>
                <a:schemeClr val="tx1"/>
              </a:solidFill>
            </a:endParaRPr>
          </a:p>
          <a:p>
            <a:pPr>
              <a:lnSpc>
                <a:spcPct val="150000"/>
              </a:lnSpc>
            </a:pPr>
            <a:r>
              <a:rPr lang="zh-CN" altLang="en-US" sz="2000" b="1">
                <a:solidFill>
                  <a:schemeClr val="tx1"/>
                </a:solidFill>
              </a:rPr>
              <a:t>a.如图所示,在时间t内经过的位移s</a:t>
            </a:r>
            <a:r>
              <a:rPr lang="zh-CN" altLang="en-US" sz="2000" b="1" baseline="-25000">
                <a:solidFill>
                  <a:schemeClr val="tx1"/>
                </a:solidFill>
                <a:uFillTx/>
              </a:rPr>
              <a:t>1</a:t>
            </a:r>
            <a:r>
              <a:rPr lang="zh-CN" altLang="en-US" sz="2000" b="1">
                <a:solidFill>
                  <a:schemeClr val="tx1"/>
                </a:solidFill>
              </a:rPr>
              <a:t>=?</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en-US" altLang="zh-CN" sz="2000" b="1">
                <a:solidFill>
                  <a:schemeClr val="tx1"/>
                </a:solidFill>
              </a:rPr>
              <a:t>                         </a:t>
            </a:r>
            <a:r>
              <a:rPr lang="zh-CN" altLang="en-US" sz="2000" b="1">
                <a:solidFill>
                  <a:schemeClr val="tx1"/>
                </a:solidFill>
              </a:rPr>
              <a:t>①</a:t>
            </a:r>
            <a:endParaRPr lang="zh-CN" altLang="en-US" sz="2000" b="1">
              <a:solidFill>
                <a:schemeClr val="tx1"/>
              </a:solidFill>
            </a:endParaRPr>
          </a:p>
          <a:p>
            <a:pPr>
              <a:lnSpc>
                <a:spcPct val="150000"/>
              </a:lnSpc>
            </a:pPr>
            <a:r>
              <a:rPr lang="zh-CN" altLang="en-US" sz="2000" b="1">
                <a:solidFill>
                  <a:schemeClr val="tx1"/>
                </a:solidFill>
              </a:rPr>
              <a:t>b.如图所示,在时间2t内经过的位移s</a:t>
            </a:r>
            <a:r>
              <a:rPr lang="zh-CN" altLang="en-US" sz="2000" b="1" baseline="-25000">
                <a:solidFill>
                  <a:schemeClr val="tx1"/>
                </a:solidFill>
                <a:uFillTx/>
              </a:rPr>
              <a:t>1</a:t>
            </a:r>
            <a:r>
              <a:rPr lang="zh-CN" altLang="en-US" sz="2000" b="1">
                <a:solidFill>
                  <a:schemeClr val="tx1"/>
                </a:solidFill>
              </a:rPr>
              <a:t>+s</a:t>
            </a:r>
            <a:r>
              <a:rPr lang="zh-CN" altLang="en-US" sz="2000" b="1" baseline="-25000">
                <a:solidFill>
                  <a:schemeClr val="tx1"/>
                </a:solidFill>
                <a:uFillTx/>
              </a:rPr>
              <a:t>2</a:t>
            </a:r>
            <a:r>
              <a:rPr lang="zh-CN" altLang="en-US" sz="2000" b="1">
                <a:solidFill>
                  <a:schemeClr val="tx1"/>
                </a:solidFill>
              </a:rPr>
              <a:t>=?</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en-US" altLang="zh-CN" sz="2000" b="1">
                <a:solidFill>
                  <a:schemeClr val="tx1"/>
                </a:solidFill>
              </a:rPr>
              <a:t>                                  </a:t>
            </a:r>
            <a:r>
              <a:rPr lang="zh-CN" altLang="en-US" sz="2000" b="1">
                <a:solidFill>
                  <a:schemeClr val="tx1"/>
                </a:solidFill>
              </a:rPr>
              <a:t>　②</a:t>
            </a:r>
            <a:endParaRPr lang="zh-CN" altLang="en-US" sz="2000" b="1">
              <a:solidFill>
                <a:schemeClr val="tx1"/>
              </a:solidFill>
            </a:endParaRPr>
          </a:p>
        </p:txBody>
      </p:sp>
      <p:pic>
        <p:nvPicPr>
          <p:cNvPr id="75" name="GZWL22.eps" descr="id:2147493619;FounderCES"/>
          <p:cNvPicPr>
            <a:picLocks noChangeAspect="1"/>
          </p:cNvPicPr>
          <p:nvPr/>
        </p:nvPicPr>
        <p:blipFill>
          <a:blip r:embed="rId1"/>
          <a:stretch>
            <a:fillRect/>
          </a:stretch>
        </p:blipFill>
        <p:spPr>
          <a:xfrm>
            <a:off x="5383530" y="2637155"/>
            <a:ext cx="2484755" cy="1052830"/>
          </a:xfrm>
          <a:prstGeom prst="rect">
            <a:avLst/>
          </a:prstGeom>
        </p:spPr>
      </p:pic>
      <p:pic>
        <p:nvPicPr>
          <p:cNvPr id="76" name="GZWL23.eps" descr="id:2147493626;FounderCES"/>
          <p:cNvPicPr>
            <a:picLocks noChangeAspect="1"/>
          </p:cNvPicPr>
          <p:nvPr/>
        </p:nvPicPr>
        <p:blipFill>
          <a:blip r:embed="rId2"/>
          <a:stretch>
            <a:fillRect/>
          </a:stretch>
        </p:blipFill>
        <p:spPr>
          <a:xfrm>
            <a:off x="5815330" y="4581525"/>
            <a:ext cx="4203065" cy="1014095"/>
          </a:xfrm>
          <a:prstGeom prst="rect">
            <a:avLst/>
          </a:prstGeom>
        </p:spPr>
      </p:pic>
      <p:pic>
        <p:nvPicPr>
          <p:cNvPr id="11" name="图片 10"/>
          <p:cNvPicPr>
            <a:picLocks noChangeAspect="1"/>
          </p:cNvPicPr>
          <p:nvPr/>
        </p:nvPicPr>
        <p:blipFill>
          <a:blip r:embed="rId3"/>
          <a:stretch>
            <a:fillRect/>
          </a:stretch>
        </p:blipFill>
        <p:spPr>
          <a:xfrm>
            <a:off x="558800" y="3778885"/>
            <a:ext cx="1328420" cy="558165"/>
          </a:xfrm>
          <a:prstGeom prst="rect">
            <a:avLst/>
          </a:prstGeom>
        </p:spPr>
      </p:pic>
      <p:pic>
        <p:nvPicPr>
          <p:cNvPr id="12" name="图片 11"/>
          <p:cNvPicPr>
            <a:picLocks noChangeAspect="1"/>
          </p:cNvPicPr>
          <p:nvPr/>
        </p:nvPicPr>
        <p:blipFill>
          <a:blip r:embed="rId4"/>
          <a:stretch>
            <a:fillRect/>
          </a:stretch>
        </p:blipFill>
        <p:spPr>
          <a:xfrm>
            <a:off x="558800" y="5589270"/>
            <a:ext cx="2258060" cy="561975"/>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4523105"/>
          </a:xfrm>
          <a:prstGeom prst="rect">
            <a:avLst/>
          </a:prstGeom>
          <a:noFill/>
        </p:spPr>
        <p:txBody>
          <a:bodyPr wrap="square" rtlCol="0">
            <a:spAutoFit/>
          </a:bodyPr>
          <a:lstStyle/>
          <a:p>
            <a:pPr>
              <a:lnSpc>
                <a:spcPct val="160000"/>
              </a:lnSpc>
              <a:spcBef>
                <a:spcPts val="0"/>
              </a:spcBef>
              <a:spcAft>
                <a:spcPts val="0"/>
              </a:spcAft>
            </a:pPr>
            <a:r>
              <a:rPr lang="zh-CN" altLang="en-US" sz="2000" b="1">
                <a:solidFill>
                  <a:schemeClr val="tx1"/>
                </a:solidFill>
              </a:rPr>
              <a:t>c.如图所示,在时间3t内经过的位移</a:t>
            </a:r>
            <a:endParaRPr lang="zh-CN" altLang="en-US" sz="2000" b="1">
              <a:solidFill>
                <a:schemeClr val="tx1"/>
              </a:solidFill>
            </a:endParaRPr>
          </a:p>
          <a:p>
            <a:pPr>
              <a:lnSpc>
                <a:spcPct val="160000"/>
              </a:lnSpc>
              <a:spcBef>
                <a:spcPts val="0"/>
              </a:spcBef>
              <a:spcAft>
                <a:spcPts val="0"/>
              </a:spcAft>
            </a:pPr>
            <a:endParaRPr lang="zh-CN" altLang="en-US" sz="2000" b="1">
              <a:solidFill>
                <a:schemeClr val="tx1"/>
              </a:solidFill>
            </a:endParaRPr>
          </a:p>
          <a:p>
            <a:pPr>
              <a:lnSpc>
                <a:spcPct val="160000"/>
              </a:lnSpc>
              <a:spcBef>
                <a:spcPts val="0"/>
              </a:spcBef>
              <a:spcAft>
                <a:spcPts val="0"/>
              </a:spcAft>
            </a:pPr>
            <a:endParaRPr lang="zh-CN" altLang="en-US" sz="2000" b="1">
              <a:solidFill>
                <a:schemeClr val="tx1"/>
              </a:solidFill>
            </a:endParaRPr>
          </a:p>
          <a:p>
            <a:pPr>
              <a:lnSpc>
                <a:spcPct val="160000"/>
              </a:lnSpc>
              <a:spcBef>
                <a:spcPts val="0"/>
              </a:spcBef>
              <a:spcAft>
                <a:spcPts val="0"/>
              </a:spcAft>
            </a:pPr>
            <a:endParaRPr lang="zh-CN" altLang="en-US" sz="2000" b="1">
              <a:solidFill>
                <a:schemeClr val="tx1"/>
              </a:solidFill>
            </a:endParaRPr>
          </a:p>
          <a:p>
            <a:pPr>
              <a:lnSpc>
                <a:spcPct val="160000"/>
              </a:lnSpc>
              <a:spcBef>
                <a:spcPts val="0"/>
              </a:spcBef>
              <a:spcAft>
                <a:spcPts val="0"/>
              </a:spcAft>
            </a:pPr>
            <a:r>
              <a:rPr lang="en-US" altLang="zh-CN" sz="2000" b="1">
                <a:solidFill>
                  <a:schemeClr val="tx1"/>
                </a:solidFill>
              </a:rPr>
              <a:t>        </a:t>
            </a:r>
            <a:endParaRPr lang="zh-CN" altLang="en-US" sz="2000" b="1">
              <a:solidFill>
                <a:schemeClr val="tx1"/>
              </a:solidFill>
            </a:endParaRPr>
          </a:p>
          <a:p>
            <a:pPr>
              <a:lnSpc>
                <a:spcPct val="160000"/>
              </a:lnSpc>
              <a:spcBef>
                <a:spcPts val="0"/>
              </a:spcBef>
              <a:spcAft>
                <a:spcPts val="0"/>
              </a:spcAft>
            </a:pPr>
            <a:r>
              <a:rPr lang="zh-CN" altLang="en-US" sz="2000" b="1">
                <a:solidFill>
                  <a:schemeClr val="tx1"/>
                </a:solidFill>
              </a:rPr>
              <a:t>d.在第二个t内经过的位移s</a:t>
            </a:r>
            <a:r>
              <a:rPr lang="zh-CN" altLang="en-US" sz="2000" b="1" baseline="-25000">
                <a:solidFill>
                  <a:schemeClr val="tx1"/>
                </a:solidFill>
                <a:uFillTx/>
              </a:rPr>
              <a:t>2</a:t>
            </a:r>
            <a:r>
              <a:rPr lang="zh-CN" altLang="en-US" sz="2000" b="1">
                <a:solidFill>
                  <a:schemeClr val="tx1"/>
                </a:solidFill>
              </a:rPr>
              <a:t>=?</a:t>
            </a:r>
            <a:endParaRPr lang="zh-CN" altLang="en-US" sz="2000" b="1">
              <a:solidFill>
                <a:schemeClr val="tx1"/>
              </a:solidFill>
            </a:endParaRPr>
          </a:p>
          <a:p>
            <a:pPr>
              <a:lnSpc>
                <a:spcPct val="160000"/>
              </a:lnSpc>
              <a:spcBef>
                <a:spcPts val="0"/>
              </a:spcBef>
              <a:spcAft>
                <a:spcPts val="0"/>
              </a:spcAft>
            </a:pPr>
            <a:r>
              <a:rPr lang="zh-CN" altLang="en-US" sz="2000" b="1">
                <a:solidFill>
                  <a:schemeClr val="tx1"/>
                </a:solidFill>
              </a:rPr>
              <a:t>②-①得</a:t>
            </a:r>
            <a:endParaRPr lang="zh-CN" altLang="en-US" sz="2000" b="1">
              <a:solidFill>
                <a:schemeClr val="tx1"/>
              </a:solidFill>
            </a:endParaRPr>
          </a:p>
          <a:p>
            <a:pPr>
              <a:lnSpc>
                <a:spcPct val="160000"/>
              </a:lnSpc>
              <a:spcBef>
                <a:spcPts val="0"/>
              </a:spcBef>
              <a:spcAft>
                <a:spcPts val="0"/>
              </a:spcAft>
            </a:pPr>
            <a:r>
              <a:rPr lang="zh-CN" altLang="en-US" sz="2000" b="1">
                <a:solidFill>
                  <a:schemeClr val="tx1"/>
                </a:solidFill>
              </a:rPr>
              <a:t>e.在第三个t内经过的位移s</a:t>
            </a:r>
            <a:r>
              <a:rPr lang="zh-CN" altLang="en-US" sz="2000" b="1" baseline="-25000">
                <a:solidFill>
                  <a:schemeClr val="tx1"/>
                </a:solidFill>
                <a:uFillTx/>
              </a:rPr>
              <a:t>3</a:t>
            </a:r>
            <a:r>
              <a:rPr lang="zh-CN" altLang="en-US" sz="2000" b="1">
                <a:solidFill>
                  <a:schemeClr val="tx1"/>
                </a:solidFill>
              </a:rPr>
              <a:t>=?</a:t>
            </a:r>
            <a:endParaRPr lang="zh-CN" altLang="en-US" sz="2000" b="1">
              <a:solidFill>
                <a:schemeClr val="tx1"/>
              </a:solidFill>
            </a:endParaRPr>
          </a:p>
          <a:p>
            <a:pPr>
              <a:lnSpc>
                <a:spcPct val="160000"/>
              </a:lnSpc>
              <a:spcBef>
                <a:spcPts val="0"/>
              </a:spcBef>
              <a:spcAft>
                <a:spcPts val="0"/>
              </a:spcAft>
            </a:pPr>
            <a:r>
              <a:rPr lang="zh-CN" altLang="en-US" sz="2000" b="1">
                <a:solidFill>
                  <a:schemeClr val="tx1"/>
                </a:solidFill>
              </a:rPr>
              <a:t>③-②得</a:t>
            </a:r>
            <a:endParaRPr lang="zh-CN" altLang="en-US" sz="2000" b="1">
              <a:solidFill>
                <a:schemeClr val="tx1"/>
              </a:solidFill>
            </a:endParaRPr>
          </a:p>
        </p:txBody>
      </p:sp>
      <p:pic>
        <p:nvPicPr>
          <p:cNvPr id="2" name="图片 1"/>
          <p:cNvPicPr>
            <a:picLocks noChangeAspect="1"/>
          </p:cNvPicPr>
          <p:nvPr/>
        </p:nvPicPr>
        <p:blipFill>
          <a:blip r:embed="rId1"/>
          <a:stretch>
            <a:fillRect/>
          </a:stretch>
        </p:blipFill>
        <p:spPr>
          <a:xfrm>
            <a:off x="4375150" y="548640"/>
            <a:ext cx="1523365" cy="393700"/>
          </a:xfrm>
          <a:prstGeom prst="rect">
            <a:avLst/>
          </a:prstGeom>
        </p:spPr>
      </p:pic>
      <p:pic>
        <p:nvPicPr>
          <p:cNvPr id="77" name="GZWL24.eps" descr="id:2147493633;FounderCES"/>
          <p:cNvPicPr>
            <a:picLocks noChangeAspect="1"/>
          </p:cNvPicPr>
          <p:nvPr/>
        </p:nvPicPr>
        <p:blipFill>
          <a:blip r:embed="rId2"/>
          <a:stretch>
            <a:fillRect/>
          </a:stretch>
        </p:blipFill>
        <p:spPr>
          <a:xfrm>
            <a:off x="3079115" y="1196975"/>
            <a:ext cx="5027295" cy="810895"/>
          </a:xfrm>
          <a:prstGeom prst="rect">
            <a:avLst/>
          </a:prstGeom>
        </p:spPr>
      </p:pic>
      <p:pic>
        <p:nvPicPr>
          <p:cNvPr id="3" name="图片 2"/>
          <p:cNvPicPr>
            <a:picLocks noChangeAspect="1"/>
          </p:cNvPicPr>
          <p:nvPr/>
        </p:nvPicPr>
        <p:blipFill>
          <a:blip r:embed="rId3"/>
          <a:stretch>
            <a:fillRect/>
          </a:stretch>
        </p:blipFill>
        <p:spPr>
          <a:xfrm>
            <a:off x="377825" y="2348865"/>
            <a:ext cx="3867785" cy="627380"/>
          </a:xfrm>
          <a:prstGeom prst="rect">
            <a:avLst/>
          </a:prstGeom>
        </p:spPr>
      </p:pic>
      <p:pic>
        <p:nvPicPr>
          <p:cNvPr id="5" name="图片 4"/>
          <p:cNvPicPr>
            <a:picLocks noChangeAspect="1"/>
          </p:cNvPicPr>
          <p:nvPr/>
        </p:nvPicPr>
        <p:blipFill>
          <a:blip r:embed="rId4"/>
          <a:stretch>
            <a:fillRect/>
          </a:stretch>
        </p:blipFill>
        <p:spPr>
          <a:xfrm>
            <a:off x="1423035" y="3400425"/>
            <a:ext cx="2400300" cy="548005"/>
          </a:xfrm>
          <a:prstGeom prst="rect">
            <a:avLst/>
          </a:prstGeom>
        </p:spPr>
      </p:pic>
      <p:pic>
        <p:nvPicPr>
          <p:cNvPr id="7" name="图片 6"/>
          <p:cNvPicPr>
            <a:picLocks noChangeAspect="1"/>
          </p:cNvPicPr>
          <p:nvPr/>
        </p:nvPicPr>
        <p:blipFill>
          <a:blip r:embed="rId5"/>
          <a:stretch>
            <a:fillRect/>
          </a:stretch>
        </p:blipFill>
        <p:spPr>
          <a:xfrm>
            <a:off x="1494790" y="4364990"/>
            <a:ext cx="2512060" cy="551815"/>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558800" y="692785"/>
            <a:ext cx="6537960" cy="523875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5015865"/>
          </a:xfrm>
          <a:prstGeom prst="rect">
            <a:avLst/>
          </a:prstGeom>
          <a:noFill/>
        </p:spPr>
        <p:txBody>
          <a:bodyPr wrap="square" rtlCol="0">
            <a:spAutoFit/>
          </a:bodyPr>
          <a:lstStyle/>
          <a:p>
            <a:pPr>
              <a:lnSpc>
                <a:spcPct val="160000"/>
              </a:lnSpc>
              <a:spcBef>
                <a:spcPts val="0"/>
              </a:spcBef>
              <a:spcAft>
                <a:spcPts val="0"/>
              </a:spcAft>
            </a:pPr>
            <a:r>
              <a:rPr lang="zh-CN" altLang="en-US" sz="2000" b="1">
                <a:solidFill>
                  <a:schemeClr val="tx1"/>
                </a:solidFill>
              </a:rPr>
              <a:t>用文字概括:任意两段连续相等的时间t内,位移之差等于恒量at</a:t>
            </a:r>
            <a:r>
              <a:rPr lang="zh-CN" altLang="en-US" sz="2000" b="1" baseline="30000">
                <a:solidFill>
                  <a:schemeClr val="tx1"/>
                </a:solidFill>
                <a:uFillTx/>
              </a:rPr>
              <a:t>2</a:t>
            </a:r>
            <a:r>
              <a:rPr lang="zh-CN" altLang="en-US" sz="2000" b="1">
                <a:solidFill>
                  <a:schemeClr val="tx1"/>
                </a:solidFill>
              </a:rPr>
              <a:t>。</a:t>
            </a:r>
            <a:endParaRPr lang="zh-CN" altLang="en-US" sz="2000" b="1">
              <a:solidFill>
                <a:schemeClr val="tx1"/>
              </a:solidFill>
            </a:endParaRPr>
          </a:p>
          <a:p>
            <a:pPr>
              <a:lnSpc>
                <a:spcPct val="160000"/>
              </a:lnSpc>
              <a:spcBef>
                <a:spcPts val="0"/>
              </a:spcBef>
              <a:spcAft>
                <a:spcPts val="0"/>
              </a:spcAft>
            </a:pPr>
            <a:endParaRPr lang="zh-CN" altLang="en-US" sz="2000" b="1">
              <a:solidFill>
                <a:schemeClr val="tx1"/>
              </a:solidFill>
            </a:endParaRPr>
          </a:p>
          <a:p>
            <a:pPr>
              <a:lnSpc>
                <a:spcPct val="160000"/>
              </a:lnSpc>
              <a:spcBef>
                <a:spcPts val="0"/>
              </a:spcBef>
              <a:spcAft>
                <a:spcPts val="0"/>
              </a:spcAft>
            </a:pPr>
            <a:endParaRPr lang="zh-CN" altLang="en-US" sz="2000" b="1">
              <a:solidFill>
                <a:schemeClr val="tx1"/>
              </a:solidFill>
            </a:endParaRPr>
          </a:p>
          <a:p>
            <a:pPr>
              <a:lnSpc>
                <a:spcPct val="160000"/>
              </a:lnSpc>
              <a:spcBef>
                <a:spcPts val="0"/>
              </a:spcBef>
              <a:spcAft>
                <a:spcPts val="0"/>
              </a:spcAft>
            </a:pPr>
            <a:endParaRPr lang="zh-CN" altLang="en-US" sz="2000" b="1">
              <a:solidFill>
                <a:schemeClr val="tx1"/>
              </a:solidFill>
            </a:endParaRPr>
          </a:p>
          <a:p>
            <a:pPr>
              <a:lnSpc>
                <a:spcPct val="160000"/>
              </a:lnSpc>
              <a:spcBef>
                <a:spcPts val="0"/>
              </a:spcBef>
              <a:spcAft>
                <a:spcPts val="0"/>
              </a:spcAft>
            </a:pPr>
            <a:r>
              <a:rPr lang="zh-CN" altLang="en-US" sz="2000" b="1">
                <a:solidFill>
                  <a:schemeClr val="tx1"/>
                </a:solidFill>
              </a:rPr>
              <a:t>用文字概括:隔去中间一段,任意两段相等的时间t内,位移之差等于恒量2at</a:t>
            </a:r>
            <a:r>
              <a:rPr lang="zh-CN" altLang="en-US" sz="2000" b="1" baseline="30000">
                <a:solidFill>
                  <a:schemeClr val="tx1"/>
                </a:solidFill>
                <a:uFillTx/>
              </a:rPr>
              <a:t>2</a:t>
            </a:r>
            <a:r>
              <a:rPr lang="zh-CN" altLang="en-US" sz="2000" b="1">
                <a:solidFill>
                  <a:schemeClr val="tx1"/>
                </a:solidFill>
              </a:rPr>
              <a:t>。</a:t>
            </a:r>
            <a:endParaRPr lang="zh-CN" altLang="en-US" sz="2000" b="1">
              <a:solidFill>
                <a:schemeClr val="tx1"/>
              </a:solidFill>
            </a:endParaRPr>
          </a:p>
          <a:p>
            <a:pPr>
              <a:lnSpc>
                <a:spcPct val="160000"/>
              </a:lnSpc>
              <a:spcBef>
                <a:spcPts val="0"/>
              </a:spcBef>
              <a:spcAft>
                <a:spcPts val="0"/>
              </a:spcAft>
            </a:pPr>
            <a:endParaRPr lang="zh-CN" altLang="en-US" sz="2000" b="1">
              <a:solidFill>
                <a:schemeClr val="tx1"/>
              </a:solidFill>
            </a:endParaRPr>
          </a:p>
          <a:p>
            <a:pPr>
              <a:lnSpc>
                <a:spcPct val="160000"/>
              </a:lnSpc>
              <a:spcBef>
                <a:spcPts val="0"/>
              </a:spcBef>
              <a:spcAft>
                <a:spcPts val="0"/>
              </a:spcAft>
            </a:pPr>
            <a:endParaRPr lang="zh-CN" altLang="en-US" sz="2000" b="1">
              <a:solidFill>
                <a:schemeClr val="tx1"/>
              </a:solidFill>
            </a:endParaRPr>
          </a:p>
          <a:p>
            <a:pPr>
              <a:lnSpc>
                <a:spcPct val="160000"/>
              </a:lnSpc>
              <a:spcBef>
                <a:spcPts val="0"/>
              </a:spcBef>
              <a:spcAft>
                <a:spcPts val="0"/>
              </a:spcAft>
            </a:pPr>
            <a:endParaRPr lang="zh-CN" altLang="en-US" sz="2000" b="1">
              <a:solidFill>
                <a:schemeClr val="tx1"/>
              </a:solidFill>
            </a:endParaRPr>
          </a:p>
          <a:p>
            <a:pPr>
              <a:lnSpc>
                <a:spcPct val="160000"/>
              </a:lnSpc>
              <a:spcBef>
                <a:spcPts val="0"/>
              </a:spcBef>
              <a:spcAft>
                <a:spcPts val="0"/>
              </a:spcAft>
            </a:pPr>
            <a:r>
              <a:rPr lang="zh-CN" altLang="en-US" sz="2000" b="1">
                <a:solidFill>
                  <a:schemeClr val="tx1"/>
                </a:solidFill>
              </a:rPr>
              <a:t>用文字概括:隔去中间两段,任意两段相等的时间t内,位移之差等于恒量3at</a:t>
            </a:r>
            <a:r>
              <a:rPr lang="zh-CN" altLang="en-US" sz="2000" b="1" baseline="30000">
                <a:solidFill>
                  <a:schemeClr val="tx1"/>
                </a:solidFill>
                <a:uFillTx/>
              </a:rPr>
              <a:t>2</a:t>
            </a:r>
            <a:r>
              <a:rPr lang="zh-CN" altLang="en-US" sz="2000" b="1">
                <a:solidFill>
                  <a:schemeClr val="tx1"/>
                </a:solidFill>
              </a:rPr>
              <a:t>。(说明:这是实验计算加速度时常采用的方法,叫做逐差法)</a:t>
            </a:r>
            <a:endParaRPr lang="zh-CN" altLang="en-US" sz="2000" b="1">
              <a:solidFill>
                <a:schemeClr val="tx1"/>
              </a:solidFill>
            </a:endParaRPr>
          </a:p>
        </p:txBody>
      </p:sp>
      <p:pic>
        <p:nvPicPr>
          <p:cNvPr id="2" name="图片 1"/>
          <p:cNvPicPr>
            <a:picLocks noChangeAspect="1"/>
          </p:cNvPicPr>
          <p:nvPr/>
        </p:nvPicPr>
        <p:blipFill>
          <a:blip r:embed="rId1"/>
          <a:stretch>
            <a:fillRect/>
          </a:stretch>
        </p:blipFill>
        <p:spPr>
          <a:xfrm>
            <a:off x="774700" y="1196975"/>
            <a:ext cx="4666615" cy="988695"/>
          </a:xfrm>
          <a:prstGeom prst="rect">
            <a:avLst/>
          </a:prstGeom>
        </p:spPr>
      </p:pic>
      <p:pic>
        <p:nvPicPr>
          <p:cNvPr id="3" name="图片 2"/>
          <p:cNvPicPr>
            <a:picLocks noChangeAspect="1"/>
          </p:cNvPicPr>
          <p:nvPr/>
        </p:nvPicPr>
        <p:blipFill>
          <a:blip r:embed="rId2"/>
          <a:stretch>
            <a:fillRect/>
          </a:stretch>
        </p:blipFill>
        <p:spPr>
          <a:xfrm>
            <a:off x="847090" y="3141345"/>
            <a:ext cx="3236595" cy="895985"/>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4707890"/>
          </a:xfrm>
          <a:prstGeom prst="rect">
            <a:avLst/>
          </a:prstGeom>
          <a:noFill/>
        </p:spPr>
        <p:txBody>
          <a:bodyPr wrap="square" rtlCol="0">
            <a:spAutoFit/>
          </a:bodyPr>
          <a:lstStyle/>
          <a:p>
            <a:pPr>
              <a:lnSpc>
                <a:spcPct val="150000"/>
              </a:lnSpc>
            </a:pPr>
            <a:r>
              <a:rPr lang="zh-CN" altLang="en-US" sz="2000" b="1">
                <a:solidFill>
                  <a:schemeClr val="tx1"/>
                </a:solidFill>
              </a:rPr>
              <a:t>(2)位移之比公式</a:t>
            </a:r>
            <a:endParaRPr lang="zh-CN" altLang="en-US" sz="2000" b="1">
              <a:solidFill>
                <a:schemeClr val="tx1"/>
              </a:solidFill>
            </a:endParaRPr>
          </a:p>
          <a:p>
            <a:pPr>
              <a:lnSpc>
                <a:spcPct val="150000"/>
              </a:lnSpc>
            </a:pPr>
            <a:r>
              <a:rPr lang="zh-CN" altLang="en-US" sz="2000" b="1">
                <a:solidFill>
                  <a:schemeClr val="tx1"/>
                </a:solidFill>
              </a:rPr>
              <a:t>情景:一小车(可视为质点)做初速度为v</a:t>
            </a:r>
            <a:r>
              <a:rPr lang="zh-CN" altLang="en-US" sz="2000" b="1" baseline="-25000">
                <a:solidFill>
                  <a:schemeClr val="tx1"/>
                </a:solidFill>
                <a:uFillTx/>
              </a:rPr>
              <a:t>0</a:t>
            </a:r>
            <a:r>
              <a:rPr lang="zh-CN" altLang="en-US" sz="2000" b="1">
                <a:solidFill>
                  <a:schemeClr val="tx1"/>
                </a:solidFill>
              </a:rPr>
              <a:t>=0(条件)、加速度为a的匀加速直线运动,位移之比s</a:t>
            </a:r>
            <a:r>
              <a:rPr lang="zh-CN" altLang="en-US" sz="2000" b="1" baseline="-25000">
                <a:solidFill>
                  <a:schemeClr val="tx1"/>
                </a:solidFill>
                <a:uFillTx/>
              </a:rPr>
              <a:t>1</a:t>
            </a:r>
            <a:r>
              <a:rPr lang="zh-CN" altLang="en-US" sz="2000" b="1">
                <a:solidFill>
                  <a:schemeClr val="tx1"/>
                </a:solidFill>
              </a:rPr>
              <a:t>∶s</a:t>
            </a:r>
            <a:r>
              <a:rPr lang="zh-CN" altLang="en-US" sz="2000" b="1" baseline="-25000">
                <a:solidFill>
                  <a:schemeClr val="tx1"/>
                </a:solidFill>
                <a:uFillTx/>
              </a:rPr>
              <a:t>2</a:t>
            </a:r>
            <a:r>
              <a:rPr lang="zh-CN" altLang="en-US" sz="2000" b="1">
                <a:solidFill>
                  <a:schemeClr val="tx1"/>
                </a:solidFill>
              </a:rPr>
              <a:t>∶s</a:t>
            </a:r>
            <a:r>
              <a:rPr lang="zh-CN" altLang="en-US" sz="2000" b="1" baseline="-25000">
                <a:solidFill>
                  <a:schemeClr val="tx1"/>
                </a:solidFill>
                <a:uFillTx/>
              </a:rPr>
              <a:t>3</a:t>
            </a:r>
            <a:r>
              <a:rPr lang="zh-CN" altLang="en-US" sz="2000" b="1">
                <a:solidFill>
                  <a:schemeClr val="tx1"/>
                </a:solidFill>
              </a:rPr>
              <a:t>∶s</a:t>
            </a:r>
            <a:r>
              <a:rPr lang="zh-CN" altLang="en-US" sz="2000" b="1" baseline="-25000">
                <a:solidFill>
                  <a:schemeClr val="tx1"/>
                </a:solidFill>
                <a:uFillTx/>
              </a:rPr>
              <a:t>4</a:t>
            </a:r>
            <a:r>
              <a:rPr lang="zh-CN" altLang="en-US" sz="2000" b="1">
                <a:solidFill>
                  <a:schemeClr val="tx1"/>
                </a:solidFill>
              </a:rPr>
              <a:t>∶s</a:t>
            </a:r>
            <a:r>
              <a:rPr lang="zh-CN" altLang="en-US" sz="2000" b="1" baseline="-25000">
                <a:solidFill>
                  <a:schemeClr val="tx1"/>
                </a:solidFill>
                <a:uFillTx/>
              </a:rPr>
              <a:t>5</a:t>
            </a:r>
            <a:r>
              <a:rPr lang="zh-CN" altLang="en-US" sz="2000" b="1">
                <a:solidFill>
                  <a:schemeClr val="tx1"/>
                </a:solidFill>
              </a:rPr>
              <a:t>∶s</a:t>
            </a:r>
            <a:r>
              <a:rPr lang="zh-CN" altLang="en-US" sz="2000" b="1" baseline="-25000">
                <a:solidFill>
                  <a:schemeClr val="tx1"/>
                </a:solidFill>
                <a:uFillTx/>
              </a:rPr>
              <a:t>6</a:t>
            </a:r>
            <a:r>
              <a:rPr lang="zh-CN" altLang="en-US" sz="2000" b="1">
                <a:solidFill>
                  <a:schemeClr val="tx1"/>
                </a:solidFill>
              </a:rPr>
              <a:t>∶…=?</a:t>
            </a:r>
            <a:endParaRPr lang="zh-CN" altLang="en-US" sz="2000" b="1">
              <a:solidFill>
                <a:schemeClr val="tx1"/>
              </a:solidFill>
            </a:endParaRPr>
          </a:p>
          <a:p>
            <a:pPr>
              <a:lnSpc>
                <a:spcPct val="150000"/>
              </a:lnSpc>
            </a:pPr>
            <a:r>
              <a:rPr lang="zh-CN" altLang="en-US" sz="2000" b="1">
                <a:solidFill>
                  <a:schemeClr val="tx1"/>
                </a:solidFill>
              </a:rPr>
              <a:t>根据以上分析,当v</a:t>
            </a:r>
            <a:r>
              <a:rPr lang="zh-CN" altLang="en-US" sz="2000" b="1" baseline="-25000">
                <a:solidFill>
                  <a:schemeClr val="tx1"/>
                </a:solidFill>
                <a:uFillTx/>
              </a:rPr>
              <a:t>0</a:t>
            </a:r>
            <a:r>
              <a:rPr lang="zh-CN" altLang="en-US" sz="2000" b="1">
                <a:solidFill>
                  <a:schemeClr val="tx1"/>
                </a:solidFill>
              </a:rPr>
              <a:t>=0时,位移以上各式相比得</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s</a:t>
            </a:r>
            <a:r>
              <a:rPr lang="zh-CN" altLang="en-US" sz="2000" b="1" baseline="-25000">
                <a:solidFill>
                  <a:schemeClr val="tx1"/>
                </a:solidFill>
                <a:uFillTx/>
              </a:rPr>
              <a:t>1</a:t>
            </a:r>
            <a:r>
              <a:rPr lang="zh-CN" altLang="en-US" sz="2000" b="1">
                <a:solidFill>
                  <a:schemeClr val="tx1"/>
                </a:solidFill>
              </a:rPr>
              <a:t>∶s</a:t>
            </a:r>
            <a:r>
              <a:rPr lang="zh-CN" altLang="en-US" sz="2000" b="1" baseline="-25000">
                <a:solidFill>
                  <a:schemeClr val="tx1"/>
                </a:solidFill>
                <a:uFillTx/>
              </a:rPr>
              <a:t>2</a:t>
            </a:r>
            <a:r>
              <a:rPr lang="zh-CN" altLang="en-US" sz="2000" b="1">
                <a:solidFill>
                  <a:schemeClr val="tx1"/>
                </a:solidFill>
              </a:rPr>
              <a:t>∶s</a:t>
            </a:r>
            <a:r>
              <a:rPr lang="zh-CN" altLang="en-US" sz="2000" b="1" baseline="-25000">
                <a:solidFill>
                  <a:schemeClr val="tx1"/>
                </a:solidFill>
                <a:uFillTx/>
              </a:rPr>
              <a:t>3</a:t>
            </a:r>
            <a:r>
              <a:rPr lang="zh-CN" altLang="en-US" sz="2000" b="1">
                <a:solidFill>
                  <a:schemeClr val="tx1"/>
                </a:solidFill>
              </a:rPr>
              <a:t>∶s</a:t>
            </a:r>
            <a:r>
              <a:rPr lang="zh-CN" altLang="en-US" sz="2000" b="1" baseline="-25000">
                <a:solidFill>
                  <a:schemeClr val="tx1"/>
                </a:solidFill>
                <a:uFillTx/>
              </a:rPr>
              <a:t>4</a:t>
            </a:r>
            <a:r>
              <a:rPr lang="zh-CN" altLang="en-US" sz="2000" b="1">
                <a:solidFill>
                  <a:schemeClr val="tx1"/>
                </a:solidFill>
              </a:rPr>
              <a:t>∶s</a:t>
            </a:r>
            <a:r>
              <a:rPr lang="zh-CN" altLang="en-US" sz="2000" b="1" baseline="-25000">
                <a:solidFill>
                  <a:schemeClr val="tx1"/>
                </a:solidFill>
                <a:uFillTx/>
              </a:rPr>
              <a:t>5</a:t>
            </a:r>
            <a:r>
              <a:rPr lang="zh-CN" altLang="en-US" sz="2000" b="1">
                <a:solidFill>
                  <a:schemeClr val="tx1"/>
                </a:solidFill>
              </a:rPr>
              <a:t>∶s</a:t>
            </a:r>
            <a:r>
              <a:rPr lang="zh-CN" altLang="en-US" sz="2000" b="1" baseline="-25000">
                <a:solidFill>
                  <a:schemeClr val="tx1"/>
                </a:solidFill>
                <a:uFillTx/>
              </a:rPr>
              <a:t>6</a:t>
            </a:r>
            <a:r>
              <a:rPr lang="zh-CN" altLang="en-US" sz="2000" b="1">
                <a:solidFill>
                  <a:schemeClr val="tx1"/>
                </a:solidFill>
              </a:rPr>
              <a:t>∶…=1∶3∶5∶7∶9∶11∶…</a:t>
            </a:r>
            <a:endParaRPr lang="zh-CN" altLang="en-US" sz="2000" b="1">
              <a:solidFill>
                <a:schemeClr val="tx1"/>
              </a:solidFill>
            </a:endParaRPr>
          </a:p>
          <a:p>
            <a:pPr>
              <a:lnSpc>
                <a:spcPct val="150000"/>
              </a:lnSpc>
            </a:pPr>
            <a:r>
              <a:rPr lang="zh-CN" altLang="en-US" sz="2000" b="1">
                <a:solidFill>
                  <a:schemeClr val="tx1"/>
                </a:solidFill>
              </a:rPr>
              <a:t>用文字概括:初速度为零的匀加速直线运动,在连续相等时间内位移之比为奇数比。</a:t>
            </a:r>
            <a:endParaRPr lang="zh-CN" altLang="en-US" sz="2000" b="1">
              <a:solidFill>
                <a:schemeClr val="tx1"/>
              </a:solidFill>
            </a:endParaRPr>
          </a:p>
          <a:p>
            <a:pPr>
              <a:lnSpc>
                <a:spcPct val="150000"/>
              </a:lnSpc>
            </a:pPr>
            <a:r>
              <a:rPr lang="zh-CN" altLang="en-US" sz="2000" b="1">
                <a:solidFill>
                  <a:schemeClr val="tx1"/>
                </a:solidFill>
              </a:rPr>
              <a:t>(3)中间时刻速度公式</a:t>
            </a:r>
            <a:endParaRPr lang="zh-CN" altLang="en-US" sz="2000" b="1">
              <a:solidFill>
                <a:schemeClr val="tx1"/>
              </a:solidFill>
            </a:endParaRPr>
          </a:p>
          <a:p>
            <a:pPr>
              <a:lnSpc>
                <a:spcPct val="150000"/>
              </a:lnSpc>
            </a:pPr>
            <a:r>
              <a:rPr lang="zh-CN" altLang="en-US" sz="2000" b="1">
                <a:solidFill>
                  <a:schemeClr val="tx1"/>
                </a:solidFill>
              </a:rPr>
              <a:t>情景:一小车(可视为质点)做匀加速直线运动,在时间2t内初速度为v</a:t>
            </a:r>
            <a:r>
              <a:rPr lang="zh-CN" altLang="en-US" sz="2000" b="1" baseline="-25000">
                <a:solidFill>
                  <a:schemeClr val="tx1"/>
                </a:solidFill>
                <a:uFillTx/>
              </a:rPr>
              <a:t>0</a:t>
            </a:r>
            <a:r>
              <a:rPr lang="zh-CN" altLang="en-US" sz="2000" b="1">
                <a:solidFill>
                  <a:schemeClr val="tx1"/>
                </a:solidFill>
              </a:rPr>
              <a:t>、末速度为v</a:t>
            </a:r>
            <a:r>
              <a:rPr lang="zh-CN" altLang="en-US" sz="2000" b="1" baseline="-25000">
                <a:solidFill>
                  <a:schemeClr val="tx1"/>
                </a:solidFill>
                <a:uFillTx/>
              </a:rPr>
              <a:t>2</a:t>
            </a:r>
            <a:r>
              <a:rPr lang="zh-CN" altLang="en-US" sz="2000" b="1">
                <a:solidFill>
                  <a:schemeClr val="tx1"/>
                </a:solidFill>
              </a:rPr>
              <a:t>,如图所示,则这段时间的中间时刻的速度v</a:t>
            </a:r>
            <a:r>
              <a:rPr lang="zh-CN" altLang="en-US" sz="2000" b="1" baseline="-25000">
                <a:solidFill>
                  <a:schemeClr val="tx1"/>
                </a:solidFill>
                <a:uFillTx/>
              </a:rPr>
              <a:t>1</a:t>
            </a:r>
            <a:r>
              <a:rPr lang="zh-CN" altLang="en-US" sz="2000" b="1">
                <a:solidFill>
                  <a:schemeClr val="tx1"/>
                </a:solidFill>
              </a:rPr>
              <a:t>=?</a:t>
            </a:r>
            <a:endParaRPr lang="zh-CN" altLang="en-US" sz="2000" b="1"/>
          </a:p>
        </p:txBody>
      </p:sp>
      <p:pic>
        <p:nvPicPr>
          <p:cNvPr id="2" name="图片 1"/>
          <p:cNvPicPr>
            <a:picLocks noChangeAspect="1"/>
          </p:cNvPicPr>
          <p:nvPr/>
        </p:nvPicPr>
        <p:blipFill>
          <a:blip r:embed="rId1"/>
          <a:stretch>
            <a:fillRect/>
          </a:stretch>
        </p:blipFill>
        <p:spPr>
          <a:xfrm>
            <a:off x="414655" y="2277110"/>
            <a:ext cx="7528560" cy="526415"/>
          </a:xfrm>
          <a:prstGeom prst="rect">
            <a:avLst/>
          </a:prstGeom>
        </p:spPr>
      </p:pic>
      <p:pic>
        <p:nvPicPr>
          <p:cNvPr id="78" name="GZWL25.eps" descr="id:2147493640;FounderCES"/>
          <p:cNvPicPr>
            <a:picLocks noChangeAspect="1"/>
          </p:cNvPicPr>
          <p:nvPr/>
        </p:nvPicPr>
        <p:blipFill>
          <a:blip r:embed="rId2"/>
          <a:stretch>
            <a:fillRect/>
          </a:stretch>
        </p:blipFill>
        <p:spPr>
          <a:xfrm>
            <a:off x="3870960" y="5301615"/>
            <a:ext cx="3032760" cy="874395"/>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5631180"/>
          </a:xfrm>
          <a:prstGeom prst="rect">
            <a:avLst/>
          </a:prstGeom>
          <a:noFill/>
        </p:spPr>
        <p:txBody>
          <a:bodyPr wrap="square" rtlCol="0">
            <a:spAutoFit/>
          </a:bodyPr>
          <a:lstStyle/>
          <a:p>
            <a:pPr>
              <a:lnSpc>
                <a:spcPct val="150000"/>
              </a:lnSpc>
            </a:pPr>
            <a:r>
              <a:rPr lang="zh-CN" altLang="en-US" sz="2000" b="1">
                <a:solidFill>
                  <a:schemeClr val="tx1"/>
                </a:solidFill>
              </a:rPr>
              <a:t>分析:采用分段法。</a:t>
            </a:r>
            <a:endParaRPr lang="zh-CN" altLang="en-US" sz="2000" b="1">
              <a:solidFill>
                <a:schemeClr val="tx1"/>
              </a:solidFill>
            </a:endParaRPr>
          </a:p>
          <a:p>
            <a:pPr>
              <a:lnSpc>
                <a:spcPct val="150000"/>
              </a:lnSpc>
            </a:pPr>
            <a:r>
              <a:rPr lang="zh-CN" altLang="en-US" sz="2000" b="1">
                <a:solidFill>
                  <a:schemeClr val="tx1"/>
                </a:solidFill>
              </a:rPr>
              <a:t>在第一个t内,根据速度时间公式,有:v</a:t>
            </a:r>
            <a:r>
              <a:rPr lang="zh-CN" altLang="en-US" sz="2000" b="1" baseline="-25000">
                <a:solidFill>
                  <a:schemeClr val="tx1"/>
                </a:solidFill>
                <a:uFillTx/>
              </a:rPr>
              <a:t>1</a:t>
            </a:r>
            <a:r>
              <a:rPr lang="zh-CN" altLang="en-US" sz="2000" b="1">
                <a:solidFill>
                  <a:schemeClr val="tx1"/>
                </a:solidFill>
              </a:rPr>
              <a:t>=v</a:t>
            </a:r>
            <a:r>
              <a:rPr lang="zh-CN" altLang="en-US" sz="2000" b="1" baseline="-25000">
                <a:solidFill>
                  <a:schemeClr val="tx1"/>
                </a:solidFill>
                <a:uFillTx/>
              </a:rPr>
              <a:t>0</a:t>
            </a:r>
            <a:r>
              <a:rPr lang="zh-CN" altLang="en-US" sz="2000" b="1">
                <a:solidFill>
                  <a:schemeClr val="tx1"/>
                </a:solidFill>
              </a:rPr>
              <a:t>+at</a:t>
            </a:r>
            <a:endParaRPr lang="zh-CN" altLang="en-US" sz="2000" b="1">
              <a:solidFill>
                <a:schemeClr val="tx1"/>
              </a:solidFill>
            </a:endParaRPr>
          </a:p>
          <a:p>
            <a:pPr>
              <a:lnSpc>
                <a:spcPct val="150000"/>
              </a:lnSpc>
            </a:pPr>
            <a:r>
              <a:rPr lang="zh-CN" altLang="en-US" sz="2000" b="1">
                <a:solidFill>
                  <a:schemeClr val="tx1"/>
                </a:solidFill>
              </a:rPr>
              <a:t>在第二个t内,根据速度时间公式,有:v</a:t>
            </a:r>
            <a:r>
              <a:rPr lang="zh-CN" altLang="en-US" sz="2000" b="1" baseline="-25000">
                <a:solidFill>
                  <a:schemeClr val="tx1"/>
                </a:solidFill>
                <a:uFillTx/>
              </a:rPr>
              <a:t>2</a:t>
            </a:r>
            <a:r>
              <a:rPr lang="zh-CN" altLang="en-US" sz="2000" b="1">
                <a:solidFill>
                  <a:schemeClr val="tx1"/>
                </a:solidFill>
              </a:rPr>
              <a:t>=v</a:t>
            </a:r>
            <a:r>
              <a:rPr lang="zh-CN" altLang="en-US" sz="2000" b="1" baseline="-25000">
                <a:solidFill>
                  <a:schemeClr val="tx1"/>
                </a:solidFill>
                <a:uFillTx/>
              </a:rPr>
              <a:t>1</a:t>
            </a:r>
            <a:r>
              <a:rPr lang="zh-CN" altLang="en-US" sz="2000" b="1">
                <a:solidFill>
                  <a:schemeClr val="tx1"/>
                </a:solidFill>
              </a:rPr>
              <a:t>+at</a:t>
            </a:r>
            <a:endParaRPr lang="zh-CN" altLang="en-US" sz="2000" b="1">
              <a:solidFill>
                <a:schemeClr val="tx1"/>
              </a:solidFill>
            </a:endParaRPr>
          </a:p>
          <a:p>
            <a:pPr>
              <a:lnSpc>
                <a:spcPct val="150000"/>
              </a:lnSpc>
            </a:pPr>
            <a:r>
              <a:rPr lang="zh-CN" altLang="en-US" sz="2000" b="1">
                <a:solidFill>
                  <a:schemeClr val="tx1"/>
                </a:solidFill>
              </a:rPr>
              <a:t>两式消去at,得</a:t>
            </a:r>
            <a:endParaRPr lang="zh-CN" altLang="en-US" sz="2000" b="1">
              <a:solidFill>
                <a:schemeClr val="tx1"/>
              </a:solidFill>
            </a:endParaRPr>
          </a:p>
          <a:p>
            <a:pPr>
              <a:lnSpc>
                <a:spcPct val="150000"/>
              </a:lnSpc>
            </a:pPr>
            <a:r>
              <a:rPr lang="zh-CN" altLang="en-US" sz="2000" b="1">
                <a:solidFill>
                  <a:schemeClr val="tx1"/>
                </a:solidFill>
              </a:rPr>
              <a:t>用文字概括:一段时间中间时刻的瞬时速度,等于这段时间初、末时刻速度矢量和的一半,即这段时间内的平均速度。</a:t>
            </a:r>
            <a:endParaRPr lang="zh-CN" altLang="en-US" sz="2000" b="1">
              <a:solidFill>
                <a:schemeClr val="tx1"/>
              </a:solidFill>
            </a:endParaRPr>
          </a:p>
          <a:p>
            <a:pPr>
              <a:lnSpc>
                <a:spcPct val="150000"/>
              </a:lnSpc>
            </a:pPr>
            <a:r>
              <a:rPr lang="zh-CN" altLang="en-US" sz="2000" b="1">
                <a:solidFill>
                  <a:schemeClr val="tx1"/>
                </a:solidFill>
              </a:rPr>
              <a:t>(4)时间之比公式</a:t>
            </a:r>
            <a:endParaRPr lang="zh-CN" altLang="en-US" sz="2000" b="1">
              <a:solidFill>
                <a:schemeClr val="tx1"/>
              </a:solidFill>
            </a:endParaRPr>
          </a:p>
          <a:p>
            <a:pPr>
              <a:lnSpc>
                <a:spcPct val="150000"/>
              </a:lnSpc>
            </a:pPr>
            <a:r>
              <a:rPr lang="zh-CN" altLang="en-US" sz="2000" b="1">
                <a:solidFill>
                  <a:schemeClr val="tx1"/>
                </a:solidFill>
              </a:rPr>
              <a:t>情景:一小车(可视为质点)做初速度为v</a:t>
            </a:r>
            <a:r>
              <a:rPr lang="zh-CN" altLang="en-US" sz="2000" b="1" baseline="-25000">
                <a:solidFill>
                  <a:schemeClr val="tx1"/>
                </a:solidFill>
                <a:uFillTx/>
              </a:rPr>
              <a:t>0</a:t>
            </a:r>
            <a:r>
              <a:rPr lang="zh-CN" altLang="en-US" sz="2000" b="1">
                <a:solidFill>
                  <a:schemeClr val="tx1"/>
                </a:solidFill>
              </a:rPr>
              <a:t>=0(条件),加速度为a的匀加速直线运动。</a:t>
            </a:r>
            <a:endParaRPr lang="zh-CN" altLang="en-US" sz="2000" b="1">
              <a:solidFill>
                <a:schemeClr val="tx1"/>
              </a:solidFill>
            </a:endParaRPr>
          </a:p>
          <a:p>
            <a:pPr>
              <a:lnSpc>
                <a:spcPct val="150000"/>
              </a:lnSpc>
            </a:pPr>
            <a:r>
              <a:rPr lang="zh-CN" altLang="en-US" sz="2000" b="1">
                <a:solidFill>
                  <a:schemeClr val="tx1"/>
                </a:solidFill>
              </a:rPr>
              <a:t>a.如图所示,在位移s内所需的时间t</a:t>
            </a:r>
            <a:r>
              <a:rPr lang="zh-CN" altLang="en-US" sz="2000" b="1" baseline="-25000">
                <a:solidFill>
                  <a:schemeClr val="tx1"/>
                </a:solidFill>
                <a:uFillTx/>
              </a:rPr>
              <a:t>1</a:t>
            </a:r>
            <a:r>
              <a:rPr lang="zh-CN" altLang="en-US" sz="2000" b="1">
                <a:solidFill>
                  <a:schemeClr val="tx1"/>
                </a:solidFill>
              </a:rPr>
              <a:t>=?</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由</a:t>
            </a:r>
            <a:endParaRPr lang="zh-CN" altLang="en-US" sz="2000" b="1"/>
          </a:p>
        </p:txBody>
      </p:sp>
      <p:pic>
        <p:nvPicPr>
          <p:cNvPr id="2" name="图片 1"/>
          <p:cNvPicPr>
            <a:picLocks noChangeAspect="1"/>
          </p:cNvPicPr>
          <p:nvPr/>
        </p:nvPicPr>
        <p:blipFill>
          <a:blip r:embed="rId1"/>
          <a:stretch>
            <a:fillRect/>
          </a:stretch>
        </p:blipFill>
        <p:spPr>
          <a:xfrm>
            <a:off x="2143125" y="1917065"/>
            <a:ext cx="1019175" cy="419100"/>
          </a:xfrm>
          <a:prstGeom prst="rect">
            <a:avLst/>
          </a:prstGeom>
        </p:spPr>
      </p:pic>
      <p:pic>
        <p:nvPicPr>
          <p:cNvPr id="5" name="图片 4"/>
          <p:cNvPicPr>
            <a:picLocks noChangeAspect="1"/>
          </p:cNvPicPr>
          <p:nvPr/>
        </p:nvPicPr>
        <p:blipFill>
          <a:blip r:embed="rId2"/>
          <a:stretch>
            <a:fillRect/>
          </a:stretch>
        </p:blipFill>
        <p:spPr>
          <a:xfrm>
            <a:off x="847090" y="5445125"/>
            <a:ext cx="2789555" cy="642620"/>
          </a:xfrm>
          <a:prstGeom prst="rect">
            <a:avLst/>
          </a:prstGeom>
        </p:spPr>
      </p:pic>
      <p:pic>
        <p:nvPicPr>
          <p:cNvPr id="79" name="GZWL26.eps" descr="id:2147493647;FounderCES"/>
          <p:cNvPicPr>
            <a:picLocks noChangeAspect="1"/>
          </p:cNvPicPr>
          <p:nvPr/>
        </p:nvPicPr>
        <p:blipFill>
          <a:blip r:embed="rId3"/>
          <a:stretch>
            <a:fillRect/>
          </a:stretch>
        </p:blipFill>
        <p:spPr>
          <a:xfrm>
            <a:off x="5527675" y="4581525"/>
            <a:ext cx="2176145" cy="92202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4707890"/>
          </a:xfrm>
          <a:prstGeom prst="rect">
            <a:avLst/>
          </a:prstGeom>
          <a:noFill/>
        </p:spPr>
        <p:txBody>
          <a:bodyPr wrap="square" rtlCol="0">
            <a:spAutoFit/>
          </a:bodyPr>
          <a:lstStyle/>
          <a:p>
            <a:pPr>
              <a:lnSpc>
                <a:spcPct val="150000"/>
              </a:lnSpc>
            </a:pPr>
            <a:r>
              <a:rPr lang="zh-CN" altLang="en-US" sz="2000" b="1">
                <a:solidFill>
                  <a:schemeClr val="tx1"/>
                </a:solidFill>
              </a:rPr>
              <a:t>b.如图所示,在位移2s内所需的时间t</a:t>
            </a:r>
            <a:r>
              <a:rPr lang="zh-CN" altLang="en-US" sz="2000" b="1" baseline="-25000">
                <a:solidFill>
                  <a:schemeClr val="tx1"/>
                </a:solidFill>
                <a:uFillTx/>
              </a:rPr>
              <a:t>1</a:t>
            </a:r>
            <a:r>
              <a:rPr lang="zh-CN" altLang="en-US" sz="2000" b="1">
                <a:solidFill>
                  <a:schemeClr val="tx1"/>
                </a:solidFill>
              </a:rPr>
              <a:t>+t</a:t>
            </a:r>
            <a:r>
              <a:rPr lang="zh-CN" altLang="en-US" sz="2000" b="1" baseline="-25000">
                <a:solidFill>
                  <a:schemeClr val="tx1"/>
                </a:solidFill>
                <a:uFillTx/>
              </a:rPr>
              <a:t>2</a:t>
            </a:r>
            <a:r>
              <a:rPr lang="zh-CN" altLang="en-US" sz="2000" b="1">
                <a:solidFill>
                  <a:schemeClr val="tx1"/>
                </a:solidFill>
              </a:rPr>
              <a:t>=?</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c.如图所示,在位移3s内所需的时间t</a:t>
            </a:r>
            <a:r>
              <a:rPr lang="zh-CN" altLang="en-US" sz="2000" b="1" baseline="-25000">
                <a:solidFill>
                  <a:schemeClr val="tx1"/>
                </a:solidFill>
                <a:uFillTx/>
              </a:rPr>
              <a:t>1</a:t>
            </a:r>
            <a:r>
              <a:rPr lang="zh-CN" altLang="en-US" sz="2000" b="1">
                <a:solidFill>
                  <a:schemeClr val="tx1"/>
                </a:solidFill>
              </a:rPr>
              <a:t>+t</a:t>
            </a:r>
            <a:r>
              <a:rPr lang="zh-CN" altLang="en-US" sz="2000" b="1" baseline="-25000">
                <a:solidFill>
                  <a:schemeClr val="tx1"/>
                </a:solidFill>
                <a:uFillTx/>
              </a:rPr>
              <a:t>2</a:t>
            </a:r>
            <a:r>
              <a:rPr lang="zh-CN" altLang="en-US" sz="2000" b="1">
                <a:solidFill>
                  <a:schemeClr val="tx1"/>
                </a:solidFill>
              </a:rPr>
              <a:t>+t</a:t>
            </a:r>
            <a:r>
              <a:rPr lang="zh-CN" altLang="en-US" sz="2000" b="1" baseline="-25000">
                <a:solidFill>
                  <a:schemeClr val="tx1"/>
                </a:solidFill>
                <a:uFillTx/>
              </a:rPr>
              <a:t>3</a:t>
            </a:r>
            <a:r>
              <a:rPr lang="zh-CN" altLang="en-US" sz="2000" b="1">
                <a:solidFill>
                  <a:schemeClr val="tx1"/>
                </a:solidFill>
              </a:rPr>
              <a:t>=?</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p>
        </p:txBody>
      </p:sp>
      <p:pic>
        <p:nvPicPr>
          <p:cNvPr id="80" name="GZWL27.eps" descr="id:2147493654;FounderCES"/>
          <p:cNvPicPr>
            <a:picLocks noChangeAspect="1"/>
          </p:cNvPicPr>
          <p:nvPr/>
        </p:nvPicPr>
        <p:blipFill>
          <a:blip r:embed="rId1"/>
          <a:stretch>
            <a:fillRect/>
          </a:stretch>
        </p:blipFill>
        <p:spPr>
          <a:xfrm>
            <a:off x="3870960" y="1052830"/>
            <a:ext cx="3912235" cy="897890"/>
          </a:xfrm>
          <a:prstGeom prst="rect">
            <a:avLst/>
          </a:prstGeom>
        </p:spPr>
      </p:pic>
      <p:pic>
        <p:nvPicPr>
          <p:cNvPr id="81" name="GZWL28.eps" descr="id:2147493661;FounderCES"/>
          <p:cNvPicPr>
            <a:picLocks noChangeAspect="1"/>
          </p:cNvPicPr>
          <p:nvPr/>
        </p:nvPicPr>
        <p:blipFill>
          <a:blip r:embed="rId2"/>
          <a:stretch>
            <a:fillRect/>
          </a:stretch>
        </p:blipFill>
        <p:spPr>
          <a:xfrm>
            <a:off x="3727450" y="3357880"/>
            <a:ext cx="5477510" cy="855345"/>
          </a:xfrm>
          <a:prstGeom prst="rect">
            <a:avLst/>
          </a:prstGeom>
        </p:spPr>
      </p:pic>
      <p:pic>
        <p:nvPicPr>
          <p:cNvPr id="2" name="图片 1"/>
          <p:cNvPicPr>
            <a:picLocks noChangeAspect="1"/>
          </p:cNvPicPr>
          <p:nvPr/>
        </p:nvPicPr>
        <p:blipFill>
          <a:blip r:embed="rId3"/>
          <a:stretch>
            <a:fillRect/>
          </a:stretch>
        </p:blipFill>
        <p:spPr>
          <a:xfrm>
            <a:off x="558800" y="2148840"/>
            <a:ext cx="4512945" cy="617855"/>
          </a:xfrm>
          <a:prstGeom prst="rect">
            <a:avLst/>
          </a:prstGeom>
        </p:spPr>
      </p:pic>
      <p:pic>
        <p:nvPicPr>
          <p:cNvPr id="3" name="图片 2"/>
          <p:cNvPicPr>
            <a:picLocks noChangeAspect="1"/>
          </p:cNvPicPr>
          <p:nvPr/>
        </p:nvPicPr>
        <p:blipFill>
          <a:blip r:embed="rId4"/>
          <a:stretch>
            <a:fillRect/>
          </a:stretch>
        </p:blipFill>
        <p:spPr>
          <a:xfrm>
            <a:off x="631190" y="4077970"/>
            <a:ext cx="2543175" cy="1228725"/>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5169535"/>
          </a:xfrm>
          <a:prstGeom prst="rect">
            <a:avLst/>
          </a:prstGeom>
          <a:noFill/>
        </p:spPr>
        <p:txBody>
          <a:bodyPr wrap="square" rtlCol="0">
            <a:spAutoFit/>
          </a:bodyPr>
          <a:lstStyle/>
          <a:p>
            <a:pPr>
              <a:lnSpc>
                <a:spcPct val="150000"/>
              </a:lnSpc>
            </a:pPr>
            <a:r>
              <a:rPr lang="zh-CN" altLang="en-US" sz="2000" b="1">
                <a:solidFill>
                  <a:schemeClr val="tx1"/>
                </a:solidFill>
              </a:rPr>
              <a:t>d.在第二个位移s内需要的时间t</a:t>
            </a:r>
            <a:r>
              <a:rPr lang="zh-CN" altLang="en-US" sz="2000" b="1" baseline="-25000">
                <a:solidFill>
                  <a:schemeClr val="tx1"/>
                </a:solidFill>
                <a:uFillTx/>
              </a:rPr>
              <a:t>2</a:t>
            </a:r>
            <a:r>
              <a:rPr lang="zh-CN" altLang="en-US" sz="2000" b="1">
                <a:solidFill>
                  <a:schemeClr val="tx1"/>
                </a:solidFill>
              </a:rPr>
              <a:t>=?</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e.在第三个位移s内需要的时间t</a:t>
            </a:r>
            <a:r>
              <a:rPr lang="zh-CN" altLang="en-US" sz="2000" b="1" baseline="-25000">
                <a:solidFill>
                  <a:schemeClr val="tx1"/>
                </a:solidFill>
                <a:uFillTx/>
              </a:rPr>
              <a:t>3</a:t>
            </a:r>
            <a:r>
              <a:rPr lang="zh-CN" altLang="en-US" sz="2000" b="1">
                <a:solidFill>
                  <a:schemeClr val="tx1"/>
                </a:solidFill>
              </a:rPr>
              <a:t>=?</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f.时间之比t</a:t>
            </a:r>
            <a:r>
              <a:rPr lang="zh-CN" altLang="en-US" sz="2000" b="1" baseline="-25000">
                <a:solidFill>
                  <a:schemeClr val="tx1"/>
                </a:solidFill>
                <a:uFillTx/>
              </a:rPr>
              <a:t>1</a:t>
            </a:r>
            <a:r>
              <a:rPr lang="zh-CN" altLang="en-US" sz="2000" b="1">
                <a:solidFill>
                  <a:schemeClr val="tx1"/>
                </a:solidFill>
              </a:rPr>
              <a:t>∶t</a:t>
            </a:r>
            <a:r>
              <a:rPr lang="zh-CN" altLang="en-US" sz="2000" b="1" baseline="-25000">
                <a:solidFill>
                  <a:schemeClr val="tx1"/>
                </a:solidFill>
                <a:uFillTx/>
              </a:rPr>
              <a:t>2</a:t>
            </a:r>
            <a:r>
              <a:rPr lang="zh-CN" altLang="en-US" sz="2000" b="1">
                <a:solidFill>
                  <a:schemeClr val="tx1"/>
                </a:solidFill>
              </a:rPr>
              <a:t>∶t</a:t>
            </a:r>
            <a:r>
              <a:rPr lang="zh-CN" altLang="en-US" sz="2000" b="1" baseline="-25000">
                <a:solidFill>
                  <a:schemeClr val="tx1"/>
                </a:solidFill>
                <a:uFillTx/>
              </a:rPr>
              <a:t>3</a:t>
            </a:r>
            <a:r>
              <a:rPr lang="zh-CN" altLang="en-US" sz="2000" b="1">
                <a:solidFill>
                  <a:schemeClr val="tx1"/>
                </a:solidFill>
              </a:rPr>
              <a:t>=?</a:t>
            </a:r>
            <a:endParaRPr lang="zh-CN" altLang="en-US" sz="2000" b="1">
              <a:solidFill>
                <a:schemeClr val="tx1"/>
              </a:solidFill>
            </a:endParaRPr>
          </a:p>
          <a:p>
            <a:pPr>
              <a:lnSpc>
                <a:spcPct val="150000"/>
              </a:lnSpc>
            </a:pPr>
            <a:r>
              <a:rPr lang="zh-CN" altLang="en-US" sz="2000" b="1">
                <a:solidFill>
                  <a:schemeClr val="tx1"/>
                </a:solidFill>
              </a:rPr>
              <a:t>由①④⑤可得</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用文字概括:初速度为零的匀加速直线运动,在连续相等位移内时间之比为</a:t>
            </a:r>
            <a:endParaRPr lang="zh-CN" altLang="en-US" sz="2000" b="1">
              <a:solidFill>
                <a:schemeClr val="tx1"/>
              </a:solidFill>
            </a:endParaRPr>
          </a:p>
          <a:p>
            <a:pPr>
              <a:lnSpc>
                <a:spcPct val="150000"/>
              </a:lnSpc>
            </a:pPr>
            <a:endParaRPr lang="zh-CN" altLang="en-US" sz="2000" b="1">
              <a:solidFill>
                <a:schemeClr val="tx1"/>
              </a:solidFill>
            </a:endParaRPr>
          </a:p>
        </p:txBody>
      </p:sp>
      <p:pic>
        <p:nvPicPr>
          <p:cNvPr id="2" name="图片 1"/>
          <p:cNvPicPr>
            <a:picLocks noChangeAspect="1"/>
          </p:cNvPicPr>
          <p:nvPr/>
        </p:nvPicPr>
        <p:blipFill>
          <a:blip r:embed="rId1"/>
          <a:stretch>
            <a:fillRect/>
          </a:stretch>
        </p:blipFill>
        <p:spPr>
          <a:xfrm>
            <a:off x="414655" y="1170305"/>
            <a:ext cx="3227070" cy="666750"/>
          </a:xfrm>
          <a:prstGeom prst="rect">
            <a:avLst/>
          </a:prstGeom>
        </p:spPr>
      </p:pic>
      <p:pic>
        <p:nvPicPr>
          <p:cNvPr id="3" name="图片 2"/>
          <p:cNvPicPr>
            <a:picLocks noChangeAspect="1"/>
          </p:cNvPicPr>
          <p:nvPr/>
        </p:nvPicPr>
        <p:blipFill>
          <a:blip r:embed="rId2"/>
          <a:stretch>
            <a:fillRect/>
          </a:stretch>
        </p:blipFill>
        <p:spPr>
          <a:xfrm>
            <a:off x="487045" y="2451100"/>
            <a:ext cx="3305175" cy="647700"/>
          </a:xfrm>
          <a:prstGeom prst="rect">
            <a:avLst/>
          </a:prstGeom>
        </p:spPr>
      </p:pic>
      <p:pic>
        <p:nvPicPr>
          <p:cNvPr id="5" name="图片 4"/>
          <p:cNvPicPr>
            <a:picLocks noChangeAspect="1"/>
          </p:cNvPicPr>
          <p:nvPr/>
        </p:nvPicPr>
        <p:blipFill>
          <a:blip r:embed="rId3"/>
          <a:stretch>
            <a:fillRect/>
          </a:stretch>
        </p:blipFill>
        <p:spPr>
          <a:xfrm>
            <a:off x="487045" y="4221480"/>
            <a:ext cx="3743325" cy="323850"/>
          </a:xfrm>
          <a:prstGeom prst="rect">
            <a:avLst/>
          </a:prstGeom>
        </p:spPr>
      </p:pic>
      <p:pic>
        <p:nvPicPr>
          <p:cNvPr id="6" name="图片 5"/>
          <p:cNvPicPr>
            <a:picLocks noChangeAspect="1"/>
          </p:cNvPicPr>
          <p:nvPr/>
        </p:nvPicPr>
        <p:blipFill>
          <a:blip r:embed="rId4"/>
          <a:stretch>
            <a:fillRect/>
          </a:stretch>
        </p:blipFill>
        <p:spPr>
          <a:xfrm>
            <a:off x="558800" y="5157470"/>
            <a:ext cx="4086225" cy="390525"/>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1476375"/>
          </a:xfrm>
          <a:prstGeom prst="rect">
            <a:avLst/>
          </a:prstGeom>
          <a:noFill/>
        </p:spPr>
        <p:txBody>
          <a:bodyPr wrap="square" rtlCol="0">
            <a:spAutoFit/>
          </a:bodyPr>
          <a:lstStyle/>
          <a:p>
            <a:pPr>
              <a:lnSpc>
                <a:spcPct val="150000"/>
              </a:lnSpc>
            </a:pPr>
            <a:r>
              <a:rPr lang="zh-CN" altLang="en-US" sz="2000" b="1">
                <a:solidFill>
                  <a:schemeClr val="tx1"/>
                </a:solidFill>
              </a:rPr>
              <a:t>【考点过关】</a:t>
            </a:r>
            <a:endParaRPr lang="zh-CN" altLang="en-US" sz="2000" b="1">
              <a:solidFill>
                <a:schemeClr val="tx1"/>
              </a:solidFill>
            </a:endParaRPr>
          </a:p>
          <a:p>
            <a:pPr>
              <a:lnSpc>
                <a:spcPct val="150000"/>
              </a:lnSpc>
            </a:pPr>
            <a:r>
              <a:rPr lang="zh-CN" altLang="en-US" sz="2000" b="1">
                <a:solidFill>
                  <a:schemeClr val="tx1"/>
                </a:solidFill>
              </a:rPr>
              <a:t>如图,质点从静止开始做匀加速直线运动,开始通过连续三段位移所用时间分别为1 s、2 s、3 s,这三段位移之比为</a:t>
            </a:r>
            <a:r>
              <a:rPr lang="zh-CN" altLang="en-US" sz="2000" b="1" u="sng">
                <a:solidFill>
                  <a:schemeClr val="tx1"/>
                </a:solidFill>
              </a:rPr>
              <a:t>　　                       </a:t>
            </a:r>
            <a:r>
              <a:rPr lang="zh-CN" altLang="en-US" sz="2000" b="1">
                <a:solidFill>
                  <a:schemeClr val="tx1"/>
                </a:solidFill>
              </a:rPr>
              <a:t>。 </a:t>
            </a:r>
            <a:endParaRPr lang="zh-CN" altLang="en-US" sz="2000" b="1">
              <a:solidFill>
                <a:schemeClr val="tx1"/>
              </a:solidFill>
            </a:endParaRPr>
          </a:p>
        </p:txBody>
      </p:sp>
      <p:pic>
        <p:nvPicPr>
          <p:cNvPr id="82" name="GZWL28a.eps" descr="id:2147493668;FounderCES"/>
          <p:cNvPicPr>
            <a:picLocks noChangeAspect="1"/>
          </p:cNvPicPr>
          <p:nvPr/>
        </p:nvPicPr>
        <p:blipFill>
          <a:blip r:embed="rId1"/>
          <a:stretch>
            <a:fillRect/>
          </a:stretch>
        </p:blipFill>
        <p:spPr>
          <a:xfrm>
            <a:off x="2682240" y="3012440"/>
            <a:ext cx="5236210" cy="285750"/>
          </a:xfrm>
          <a:prstGeom prst="rect">
            <a:avLst/>
          </a:prstGeom>
        </p:spPr>
      </p:pic>
      <p:sp>
        <p:nvSpPr>
          <p:cNvPr id="5" name="TextBox 4"/>
          <p:cNvSpPr txBox="1"/>
          <p:nvPr/>
        </p:nvSpPr>
        <p:spPr>
          <a:xfrm>
            <a:off x="3525031" y="1357298"/>
            <a:ext cx="2214578"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1∶8∶27</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453197" y="3643314"/>
            <a:ext cx="9572692" cy="2328523"/>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根据初速度为</a:t>
            </a:r>
            <a:r>
              <a:rPr lang="en-US" sz="2000" b="1" dirty="0" smtClean="0">
                <a:solidFill>
                  <a:srgbClr val="FF0000"/>
                </a:solidFill>
                <a:latin typeface="宋体" panose="02010600030101010101" pitchFamily="2" charset="-122"/>
              </a:rPr>
              <a:t>0</a:t>
            </a:r>
            <a:r>
              <a:rPr lang="zh-CN" altLang="en-US" sz="2000" b="1" dirty="0" smtClean="0">
                <a:solidFill>
                  <a:srgbClr val="FF0000"/>
                </a:solidFill>
                <a:latin typeface="宋体" panose="02010600030101010101" pitchFamily="2" charset="-122"/>
              </a:rPr>
              <a:t>的匀加速直线运动中</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连续相等的时间间隔内位移之比为连续奇数之比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解起来更方便。</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将时间等分为</a:t>
            </a:r>
            <a:r>
              <a:rPr lang="en-US" sz="2000" b="1" dirty="0" smtClean="0">
                <a:solidFill>
                  <a:srgbClr val="FF0000"/>
                </a:solidFill>
                <a:latin typeface="宋体" panose="02010600030101010101" pitchFamily="2" charset="-122"/>
              </a:rPr>
              <a:t>(1+2+3)=6(</a:t>
            </a:r>
            <a:r>
              <a:rPr lang="zh-CN" altLang="en-US" sz="2000" b="1" dirty="0" smtClean="0">
                <a:solidFill>
                  <a:srgbClr val="FF0000"/>
                </a:solidFill>
                <a:latin typeface="宋体" panose="02010600030101010101" pitchFamily="2" charset="-122"/>
              </a:rPr>
              <a:t>段</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特殊规律</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则</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4</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5</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6</a:t>
            </a:r>
            <a:r>
              <a:rPr lang="en-US" sz="2000" b="1" dirty="0" smtClean="0">
                <a:solidFill>
                  <a:srgbClr val="FF0000"/>
                </a:solidFill>
                <a:latin typeface="宋体" panose="02010600030101010101" pitchFamily="2" charset="-122"/>
              </a:rPr>
              <a:t>=1∶3∶5∶7∶9∶11</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故</a:t>
            </a:r>
            <a:r>
              <a:rPr lang="en-US" sz="2000" b="1" dirty="0" err="1" smtClean="0">
                <a:solidFill>
                  <a:srgbClr val="FF0000"/>
                </a:solidFill>
                <a:latin typeface="宋体" panose="02010600030101010101" pitchFamily="2" charset="-122"/>
              </a:rPr>
              <a:t>x</a:t>
            </a:r>
            <a:r>
              <a:rPr lang="en-US" sz="2000" b="1" baseline="-25000" dirty="0" err="1" smtClean="0">
                <a:solidFill>
                  <a:srgbClr val="FF0000"/>
                </a:solidFill>
                <a:latin typeface="宋体" panose="02010600030101010101" pitchFamily="2" charset="-122"/>
              </a:rPr>
              <a:t>Ⅰ</a:t>
            </a:r>
            <a:r>
              <a:rPr lang="en-US" sz="2000" b="1" dirty="0" err="1" smtClean="0">
                <a:solidFill>
                  <a:srgbClr val="FF0000"/>
                </a:solidFill>
                <a:latin typeface="宋体" panose="02010600030101010101" pitchFamily="2" charset="-122"/>
              </a:rPr>
              <a:t>∶x</a:t>
            </a:r>
            <a:r>
              <a:rPr lang="en-US" sz="2000" b="1" baseline="-25000" dirty="0" err="1" smtClean="0">
                <a:solidFill>
                  <a:srgbClr val="FF0000"/>
                </a:solidFill>
                <a:latin typeface="宋体" panose="02010600030101010101" pitchFamily="2" charset="-122"/>
              </a:rPr>
              <a:t>Ⅱ</a:t>
            </a:r>
            <a:r>
              <a:rPr lang="en-US" sz="2000" b="1" dirty="0" err="1" smtClean="0">
                <a:solidFill>
                  <a:srgbClr val="FF0000"/>
                </a:solidFill>
                <a:latin typeface="宋体" panose="02010600030101010101" pitchFamily="2" charset="-122"/>
              </a:rPr>
              <a:t>∶x</a:t>
            </a:r>
            <a:r>
              <a:rPr lang="en-US" sz="2000" b="1" baseline="-25000" dirty="0" err="1" smtClean="0">
                <a:solidFill>
                  <a:srgbClr val="FF0000"/>
                </a:solidFill>
                <a:latin typeface="宋体" panose="02010600030101010101" pitchFamily="2" charset="-122"/>
              </a:rPr>
              <a:t>Ⅲ</a:t>
            </a:r>
            <a:r>
              <a:rPr lang="en-US" sz="2000" b="1" dirty="0" smtClean="0">
                <a:solidFill>
                  <a:srgbClr val="FF0000"/>
                </a:solidFill>
                <a:latin typeface="宋体" panose="02010600030101010101" pitchFamily="2" charset="-122"/>
              </a:rPr>
              <a:t>=1∶(3+5)∶(7+9+11)=1∶8∶27</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5631180"/>
          </a:xfrm>
          <a:prstGeom prst="rect">
            <a:avLst/>
          </a:prstGeom>
          <a:noFill/>
        </p:spPr>
        <p:txBody>
          <a:bodyPr wrap="square" rtlCol="0">
            <a:spAutoFit/>
          </a:bodyPr>
          <a:lstStyle/>
          <a:p>
            <a:pPr>
              <a:lnSpc>
                <a:spcPct val="150000"/>
              </a:lnSpc>
            </a:pPr>
            <a:r>
              <a:rPr lang="zh-CN" altLang="en-US" sz="2000" b="1">
                <a:solidFill>
                  <a:srgbClr val="FF0000"/>
                </a:solidFill>
              </a:rPr>
              <a:t>考点四物体下落的快慢</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chemeClr val="tx1"/>
              </a:solidFill>
            </a:endParaRPr>
          </a:p>
          <a:p>
            <a:pPr>
              <a:lnSpc>
                <a:spcPct val="150000"/>
              </a:lnSpc>
            </a:pPr>
            <a:r>
              <a:rPr lang="zh-CN" altLang="en-US" sz="2000" b="1">
                <a:solidFill>
                  <a:schemeClr val="tx1"/>
                </a:solidFill>
              </a:rPr>
              <a:t>1.如何理解伽利略物体下落快慢的观点?</a:t>
            </a:r>
            <a:endParaRPr lang="zh-CN" altLang="en-US" sz="2000" b="1">
              <a:solidFill>
                <a:schemeClr val="tx1"/>
              </a:solidFill>
            </a:endParaRPr>
          </a:p>
          <a:p>
            <a:pPr>
              <a:lnSpc>
                <a:spcPct val="150000"/>
              </a:lnSpc>
            </a:pPr>
            <a:r>
              <a:rPr lang="zh-CN" altLang="en-US" sz="2000" b="1">
                <a:solidFill>
                  <a:schemeClr val="tx1"/>
                </a:solidFill>
              </a:rPr>
              <a:t>如果说重的物体下落快,那么,当把一个铁球再捆一个大木球时,球变重了,下落会更快,但实验发现比纯铁球下落慢了。因此说物体下落的快慢与物体的重量并无直接关系!这是巧妙的“归谬法”。</a:t>
            </a:r>
            <a:endParaRPr lang="zh-CN" altLang="en-US" sz="2000" b="1">
              <a:solidFill>
                <a:schemeClr val="tx1"/>
              </a:solidFill>
            </a:endParaRPr>
          </a:p>
          <a:p>
            <a:pPr>
              <a:lnSpc>
                <a:spcPct val="150000"/>
              </a:lnSpc>
            </a:pPr>
            <a:r>
              <a:rPr lang="zh-CN" altLang="en-US" sz="2000" b="1">
                <a:solidFill>
                  <a:schemeClr val="tx1"/>
                </a:solidFill>
              </a:rPr>
              <a:t>2.如何解释物体下落的快慢与物体的重量及所受阻力没有简单的关系呢?</a:t>
            </a:r>
            <a:endParaRPr lang="zh-CN" altLang="en-US" sz="2000" b="1">
              <a:solidFill>
                <a:schemeClr val="tx1"/>
              </a:solidFill>
            </a:endParaRPr>
          </a:p>
          <a:p>
            <a:pPr>
              <a:lnSpc>
                <a:spcPct val="150000"/>
              </a:lnSpc>
            </a:pPr>
            <a:r>
              <a:rPr lang="zh-CN" altLang="en-US" sz="2000" b="1">
                <a:solidFill>
                  <a:schemeClr val="tx1"/>
                </a:solidFill>
              </a:rPr>
              <a:t>用控制变量法来分析物体下落过程中重力和阻力的影响。当质量相同时,阻力越大,对应比值大,物体下落慢;当阻力相同时,重量越小,对应比值大,物体下落慢,因此我们发现无论物体的重量和阻力如何,的比值大小决定了物体下落的快慢。即落体运动的物体下落的快慢只由其的比值大小决定,比值越大下落越慢。因此物体下落快慢不能只抓物体的重量或所受阻力来判断。</a:t>
            </a: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2861310"/>
          </a:xfrm>
          <a:prstGeom prst="rect">
            <a:avLst/>
          </a:prstGeom>
          <a:noFill/>
        </p:spPr>
        <p:txBody>
          <a:bodyPr wrap="square" rtlCol="0">
            <a:spAutoFit/>
          </a:bodyPr>
          <a:lstStyle/>
          <a:p>
            <a:pPr>
              <a:lnSpc>
                <a:spcPct val="150000"/>
              </a:lnSpc>
            </a:pPr>
            <a:r>
              <a:rPr lang="zh-CN" altLang="en-US" sz="2000" b="1">
                <a:solidFill>
                  <a:srgbClr val="FF0000"/>
                </a:solidFill>
              </a:rPr>
              <a:t>【考点过关】</a:t>
            </a:r>
            <a:endParaRPr lang="zh-CN" altLang="en-US" sz="2000" b="1">
              <a:solidFill>
                <a:srgbClr val="FF0000"/>
              </a:solidFill>
            </a:endParaRPr>
          </a:p>
          <a:p>
            <a:pPr>
              <a:lnSpc>
                <a:spcPct val="150000"/>
              </a:lnSpc>
            </a:pPr>
            <a:r>
              <a:rPr lang="zh-CN" altLang="en-US" sz="2000" b="1">
                <a:solidFill>
                  <a:schemeClr val="tx1"/>
                </a:solidFill>
              </a:rPr>
              <a:t>(多选)将羽毛和钱币放入玻璃管中,两者下落的情况如图所示,以下判断正确的是(　　)</a:t>
            </a:r>
            <a:endParaRPr lang="zh-CN" altLang="en-US" sz="2000" b="1">
              <a:solidFill>
                <a:schemeClr val="tx1"/>
              </a:solidFill>
            </a:endParaRPr>
          </a:p>
          <a:p>
            <a:pPr>
              <a:lnSpc>
                <a:spcPct val="150000"/>
              </a:lnSpc>
            </a:pPr>
            <a:r>
              <a:rPr lang="zh-CN" altLang="en-US" sz="2000" b="1">
                <a:solidFill>
                  <a:schemeClr val="tx1"/>
                </a:solidFill>
              </a:rPr>
              <a:t>A.甲管是没有抽去空气的</a:t>
            </a:r>
            <a:endParaRPr lang="zh-CN" altLang="en-US" sz="2000" b="1">
              <a:solidFill>
                <a:schemeClr val="tx1"/>
              </a:solidFill>
            </a:endParaRPr>
          </a:p>
          <a:p>
            <a:pPr>
              <a:lnSpc>
                <a:spcPct val="150000"/>
              </a:lnSpc>
            </a:pPr>
            <a:r>
              <a:rPr lang="zh-CN" altLang="en-US" sz="2000" b="1">
                <a:solidFill>
                  <a:schemeClr val="tx1"/>
                </a:solidFill>
              </a:rPr>
              <a:t>B.甲管是抽去空气的</a:t>
            </a:r>
            <a:endParaRPr lang="zh-CN" altLang="en-US" sz="2000" b="1">
              <a:solidFill>
                <a:schemeClr val="tx1"/>
              </a:solidFill>
            </a:endParaRPr>
          </a:p>
          <a:p>
            <a:pPr>
              <a:lnSpc>
                <a:spcPct val="150000"/>
              </a:lnSpc>
            </a:pPr>
            <a:r>
              <a:rPr lang="zh-CN" altLang="en-US" sz="2000" b="1">
                <a:solidFill>
                  <a:schemeClr val="tx1"/>
                </a:solidFill>
              </a:rPr>
              <a:t>C.乙管是没有抽去空气的</a:t>
            </a:r>
            <a:endParaRPr lang="zh-CN" altLang="en-US" sz="2000" b="1">
              <a:solidFill>
                <a:schemeClr val="tx1"/>
              </a:solidFill>
            </a:endParaRPr>
          </a:p>
          <a:p>
            <a:pPr>
              <a:lnSpc>
                <a:spcPct val="150000"/>
              </a:lnSpc>
            </a:pPr>
            <a:r>
              <a:rPr lang="zh-CN" altLang="en-US" sz="2000" b="1">
                <a:solidFill>
                  <a:schemeClr val="tx1"/>
                </a:solidFill>
              </a:rPr>
              <a:t>D.乙管是抽去空气的</a:t>
            </a:r>
            <a:endParaRPr lang="zh-CN" altLang="en-US" sz="2000" b="1">
              <a:solidFill>
                <a:schemeClr val="tx1"/>
              </a:solidFill>
            </a:endParaRPr>
          </a:p>
        </p:txBody>
      </p:sp>
      <p:pic>
        <p:nvPicPr>
          <p:cNvPr id="84" name="GZWL29.eps" descr="id:2147493682;FounderCES"/>
          <p:cNvPicPr>
            <a:picLocks noChangeAspect="1"/>
          </p:cNvPicPr>
          <p:nvPr/>
        </p:nvPicPr>
        <p:blipFill>
          <a:blip r:embed="rId1"/>
          <a:stretch>
            <a:fillRect/>
          </a:stretch>
        </p:blipFill>
        <p:spPr>
          <a:xfrm>
            <a:off x="5394325" y="1948180"/>
            <a:ext cx="1878330" cy="2961005"/>
          </a:xfrm>
          <a:prstGeom prst="rect">
            <a:avLst/>
          </a:prstGeom>
        </p:spPr>
      </p:pic>
      <p:sp>
        <p:nvSpPr>
          <p:cNvPr id="5" name="TextBox 4"/>
          <p:cNvSpPr txBox="1"/>
          <p:nvPr/>
        </p:nvSpPr>
        <p:spPr>
          <a:xfrm>
            <a:off x="9311509" y="1000108"/>
            <a:ext cx="714380"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AD</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524635" y="3571876"/>
            <a:ext cx="4714908" cy="1405193"/>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当抽去管中的空气时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也就不存在空气阻力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物体的运动也就是自由落体运动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下落一样快。</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2358390"/>
            <a:ext cx="9845040" cy="2861310"/>
          </a:xfrm>
          <a:prstGeom prst="rect">
            <a:avLst/>
          </a:prstGeom>
          <a:noFill/>
        </p:spPr>
        <p:txBody>
          <a:bodyPr wrap="square" rtlCol="0">
            <a:spAutoFit/>
          </a:bodyPr>
          <a:lstStyle/>
          <a:p>
            <a:pPr>
              <a:lnSpc>
                <a:spcPct val="150000"/>
              </a:lnSpc>
            </a:pPr>
            <a:r>
              <a:rPr lang="zh-CN" altLang="en-US" sz="2000" b="1"/>
              <a:t>典例1(多选)一质点以初速度v</a:t>
            </a:r>
            <a:r>
              <a:rPr lang="zh-CN" altLang="en-US" sz="2000" b="1" baseline="-25000">
                <a:solidFill>
                  <a:schemeClr val="tx1"/>
                </a:solidFill>
                <a:uFillTx/>
              </a:rPr>
              <a:t>0</a:t>
            </a:r>
            <a:r>
              <a:rPr lang="zh-CN" altLang="en-US" sz="2000" b="1"/>
              <a:t>=4 m/s、加速度a=-2 m/s</a:t>
            </a:r>
            <a:r>
              <a:rPr lang="zh-CN" altLang="en-US" sz="2000" b="1" baseline="30000">
                <a:solidFill>
                  <a:schemeClr val="tx1"/>
                </a:solidFill>
                <a:uFillTx/>
              </a:rPr>
              <a:t>2</a:t>
            </a:r>
            <a:r>
              <a:rPr lang="zh-CN" altLang="en-US" sz="2000" b="1"/>
              <a:t>向右做匀变速直线运动,则该质点(　　)</a:t>
            </a:r>
            <a:endParaRPr lang="zh-CN" altLang="en-US" sz="2000" b="1"/>
          </a:p>
          <a:p>
            <a:pPr>
              <a:lnSpc>
                <a:spcPct val="150000"/>
              </a:lnSpc>
            </a:pPr>
            <a:r>
              <a:rPr lang="zh-CN" altLang="en-US" sz="2000" b="1"/>
              <a:t>A.4 s末速度大小等于-4 m/s,方向向左</a:t>
            </a:r>
            <a:endParaRPr lang="zh-CN" altLang="en-US" sz="2000" b="1"/>
          </a:p>
          <a:p>
            <a:pPr>
              <a:lnSpc>
                <a:spcPct val="150000"/>
              </a:lnSpc>
            </a:pPr>
            <a:r>
              <a:rPr lang="zh-CN" altLang="en-US" sz="2000" b="1"/>
              <a:t>B.4 s末速度大小等于4 m/s,方向向左</a:t>
            </a:r>
            <a:endParaRPr lang="zh-CN" altLang="en-US" sz="2000" b="1"/>
          </a:p>
          <a:p>
            <a:pPr>
              <a:lnSpc>
                <a:spcPct val="150000"/>
              </a:lnSpc>
            </a:pPr>
            <a:r>
              <a:rPr lang="zh-CN" altLang="en-US" sz="2000" b="1"/>
              <a:t>C.1 s内位移与3 s内的位移相同</a:t>
            </a:r>
            <a:endParaRPr lang="zh-CN" altLang="en-US" sz="2000" b="1"/>
          </a:p>
          <a:p>
            <a:pPr>
              <a:lnSpc>
                <a:spcPct val="150000"/>
              </a:lnSpc>
            </a:pPr>
            <a:r>
              <a:rPr lang="zh-CN" altLang="en-US" sz="2000" b="1"/>
              <a:t>D.1 s内位移与3 s内的位移大小相等,方向相反</a:t>
            </a:r>
            <a:endParaRPr lang="zh-CN" altLang="en-US" sz="2000" b="1"/>
          </a:p>
        </p:txBody>
      </p:sp>
      <p:pic>
        <p:nvPicPr>
          <p:cNvPr id="85" name="学科素养.eps" descr="id:2147493689;FounderCES"/>
          <p:cNvPicPr>
            <a:picLocks noChangeAspect="1"/>
          </p:cNvPicPr>
          <p:nvPr/>
        </p:nvPicPr>
        <p:blipFill>
          <a:blip r:embed="rId1"/>
          <a:stretch>
            <a:fillRect/>
          </a:stretch>
        </p:blipFill>
        <p:spPr>
          <a:xfrm>
            <a:off x="1186180" y="714375"/>
            <a:ext cx="8467725" cy="387985"/>
          </a:xfrm>
          <a:prstGeom prst="rect">
            <a:avLst/>
          </a:prstGeom>
        </p:spPr>
      </p:pic>
      <p:graphicFrame>
        <p:nvGraphicFramePr>
          <p:cNvPr id="2" name="表格 1"/>
          <p:cNvGraphicFramePr/>
          <p:nvPr/>
        </p:nvGraphicFramePr>
        <p:xfrm>
          <a:off x="1838960" y="1423670"/>
          <a:ext cx="6958330" cy="715010"/>
        </p:xfrm>
        <a:graphic>
          <a:graphicData uri="http://schemas.openxmlformats.org/drawingml/2006/table">
            <a:tbl>
              <a:tblPr firstRow="1" bandRow="1">
                <a:tableStyleId>{5940675A-B579-460E-94D1-54222C63F5DA}</a:tableStyleId>
              </a:tblPr>
              <a:tblGrid>
                <a:gridCol w="1651000"/>
                <a:gridCol w="5307330"/>
              </a:tblGrid>
              <a:tr h="715010">
                <a:tc>
                  <a:txBody>
                    <a:bodyPr/>
                    <a:lstStyle/>
                    <a:p>
                      <a:pPr indent="0" algn="ctr">
                        <a:buNone/>
                      </a:pPr>
                      <a:r>
                        <a:rPr lang="en-US" sz="2000" b="1">
                          <a:solidFill>
                            <a:srgbClr val="FF0000"/>
                          </a:solidFill>
                          <a:latin typeface="+mn-ea"/>
                          <a:cs typeface="NEU-BZ-S92" charset="0"/>
                        </a:rPr>
                        <a:t>微题一</a:t>
                      </a:r>
                      <a:endParaRPr lang="en-US" altLang="en-US" sz="2000" b="1">
                        <a:solidFill>
                          <a:srgbClr val="FF0000"/>
                        </a:solidFill>
                        <a:latin typeface="+mn-ea"/>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mn-ea"/>
                          <a:cs typeface="NEU-BZ-S92" charset="0"/>
                        </a:rPr>
                        <a:t>讨论往返运动的双值问题</a:t>
                      </a:r>
                      <a:endParaRPr lang="en-US" altLang="en-US" sz="2000" b="1">
                        <a:solidFill>
                          <a:srgbClr val="FF0000"/>
                        </a:solidFill>
                        <a:latin typeface="+mn-ea"/>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5" name="TextBox 4"/>
          <p:cNvSpPr txBox="1"/>
          <p:nvPr/>
        </p:nvSpPr>
        <p:spPr>
          <a:xfrm>
            <a:off x="1096139" y="2928934"/>
            <a:ext cx="714380"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BC</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67511" y="571480"/>
            <a:ext cx="9429816" cy="193899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v=v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a:t>
            </a:r>
            <a:r>
              <a:rPr lang="zh-CN" altLang="en-US" sz="2000" b="1" dirty="0" smtClean="0">
                <a:solidFill>
                  <a:srgbClr val="FF0000"/>
                </a:solidFill>
                <a:latin typeface="宋体" panose="02010600030101010101" pitchFamily="2" charset="-122"/>
              </a:rPr>
              <a:t>得质点在</a:t>
            </a:r>
            <a:r>
              <a:rPr lang="en-US" sz="2000" b="1" dirty="0" smtClean="0">
                <a:solidFill>
                  <a:srgbClr val="FF0000"/>
                </a:solidFill>
                <a:latin typeface="宋体" panose="02010600030101010101" pitchFamily="2" charset="-122"/>
              </a:rPr>
              <a:t>4 s</a:t>
            </a:r>
            <a:r>
              <a:rPr lang="zh-CN" altLang="en-US" sz="2000" b="1" dirty="0" smtClean="0">
                <a:solidFill>
                  <a:srgbClr val="FF0000"/>
                </a:solidFill>
                <a:latin typeface="宋体" panose="02010600030101010101" pitchFamily="2" charset="-122"/>
              </a:rPr>
              <a:t>末的速度</a:t>
            </a:r>
            <a:r>
              <a:rPr lang="en-US" sz="2000" b="1" dirty="0" smtClean="0">
                <a:solidFill>
                  <a:srgbClr val="FF0000"/>
                </a:solidFill>
                <a:latin typeface="宋体" panose="02010600030101010101" pitchFamily="2" charset="-122"/>
              </a:rPr>
              <a:t>v=4 m/s+(-2 m/s</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)·4 s=-4 m/s,</a:t>
            </a:r>
            <a:r>
              <a:rPr lang="zh-CN" altLang="en-US" sz="2000" b="1" dirty="0" smtClean="0">
                <a:solidFill>
                  <a:srgbClr val="FF0000"/>
                </a:solidFill>
                <a:latin typeface="宋体" panose="02010600030101010101" pitchFamily="2" charset="-122"/>
              </a:rPr>
              <a:t>即在</a:t>
            </a:r>
            <a:r>
              <a:rPr lang="en-US" sz="2000" b="1" dirty="0" smtClean="0">
                <a:solidFill>
                  <a:srgbClr val="FF0000"/>
                </a:solidFill>
                <a:latin typeface="宋体" panose="02010600030101010101" pitchFamily="2" charset="-122"/>
              </a:rPr>
              <a:t>4 s</a:t>
            </a:r>
            <a:r>
              <a:rPr lang="zh-CN" altLang="en-US" sz="2000" b="1" dirty="0" smtClean="0">
                <a:solidFill>
                  <a:srgbClr val="FF0000"/>
                </a:solidFill>
                <a:latin typeface="宋体" panose="02010600030101010101" pitchFamily="2" charset="-122"/>
              </a:rPr>
              <a:t>末的速度大小为</a:t>
            </a:r>
            <a:r>
              <a:rPr lang="en-US" sz="2000" b="1" dirty="0" smtClean="0">
                <a:solidFill>
                  <a:srgbClr val="FF0000"/>
                </a:solidFill>
                <a:latin typeface="宋体" panose="02010600030101010101" pitchFamily="2" charset="-122"/>
              </a:rPr>
              <a:t>4 m/s,</a:t>
            </a:r>
            <a:r>
              <a:rPr lang="zh-CN" altLang="en-US" sz="2000" b="1" dirty="0" smtClean="0">
                <a:solidFill>
                  <a:srgbClr val="FF0000"/>
                </a:solidFill>
                <a:latin typeface="宋体" panose="02010600030101010101" pitchFamily="2" charset="-122"/>
              </a:rPr>
              <a:t>负号表示其方向向左。</a:t>
            </a:r>
            <a:r>
              <a:rPr lang="zh-CN" altLang="en-US" sz="2000" b="1" dirty="0" smtClean="0">
                <a:solidFill>
                  <a:srgbClr val="FF0000"/>
                </a:solidFill>
                <a:latin typeface="宋体" panose="02010600030101010101" pitchFamily="2" charset="-122"/>
              </a:rPr>
              <a:t>由            得</a:t>
            </a:r>
            <a:r>
              <a:rPr lang="zh-CN" altLang="en-US" sz="2000" b="1" dirty="0" smtClean="0">
                <a:solidFill>
                  <a:srgbClr val="FF0000"/>
                </a:solidFill>
                <a:latin typeface="宋体" panose="02010600030101010101" pitchFamily="2" charset="-122"/>
              </a:rPr>
              <a:t>质点在</a:t>
            </a:r>
            <a:r>
              <a:rPr lang="en-US" sz="2000" b="1" dirty="0" smtClean="0">
                <a:solidFill>
                  <a:srgbClr val="FF0000"/>
                </a:solidFill>
                <a:latin typeface="宋体" panose="02010600030101010101" pitchFamily="2" charset="-122"/>
              </a:rPr>
              <a:t>1 s</a:t>
            </a:r>
            <a:r>
              <a:rPr lang="zh-CN" altLang="en-US" sz="2000" b="1" dirty="0" smtClean="0">
                <a:solidFill>
                  <a:srgbClr val="FF0000"/>
                </a:solidFill>
                <a:latin typeface="宋体" panose="02010600030101010101" pitchFamily="2" charset="-122"/>
              </a:rPr>
              <a:t>内</a:t>
            </a:r>
            <a:r>
              <a:rPr lang="zh-CN" altLang="en-US" sz="2000" b="1" dirty="0" smtClean="0">
                <a:solidFill>
                  <a:srgbClr val="FF0000"/>
                </a:solidFill>
                <a:latin typeface="宋体" panose="02010600030101010101" pitchFamily="2" charset="-122"/>
              </a:rPr>
              <a:t>位移</a:t>
            </a: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                         </a:t>
            </a:r>
            <a:r>
              <a:rPr lang="en-US" altLang="zh-CN" sz="2000" b="1" dirty="0" smtClean="0">
                <a:solidFill>
                  <a:srgbClr val="FF0000"/>
                </a:solidFill>
                <a:latin typeface="宋体" panose="02010600030101010101" pitchFamily="2" charset="-122"/>
              </a:rPr>
              <a:t> </a:t>
            </a:r>
            <a:r>
              <a:rPr lang="en-US" altLang="zh-CN"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在</a:t>
            </a:r>
            <a:r>
              <a:rPr lang="en-US" sz="2000" b="1" dirty="0" smtClean="0">
                <a:solidFill>
                  <a:srgbClr val="FF0000"/>
                </a:solidFill>
                <a:latin typeface="宋体" panose="02010600030101010101" pitchFamily="2" charset="-122"/>
              </a:rPr>
              <a:t>3 s</a:t>
            </a:r>
            <a:r>
              <a:rPr lang="zh-CN" altLang="en-US" sz="2000" b="1" dirty="0" smtClean="0">
                <a:solidFill>
                  <a:srgbClr val="FF0000"/>
                </a:solidFill>
                <a:latin typeface="宋体" panose="02010600030101010101" pitchFamily="2" charset="-122"/>
              </a:rPr>
              <a:t>内</a:t>
            </a:r>
            <a:r>
              <a:rPr lang="zh-CN" altLang="en-US" sz="2000" b="1" dirty="0" smtClean="0">
                <a:solidFill>
                  <a:srgbClr val="FF0000"/>
                </a:solidFill>
                <a:latin typeface="宋体" panose="02010600030101010101" pitchFamily="2" charset="-122"/>
              </a:rPr>
              <a:t>位移</a:t>
            </a:r>
            <a:endParaRPr lang="en-US" altLang="zh-CN"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                                       ,</a:t>
            </a:r>
            <a:r>
              <a:rPr lang="zh-CN" altLang="en-US" sz="2000" b="1" dirty="0" smtClean="0">
                <a:solidFill>
                  <a:srgbClr val="FF0000"/>
                </a:solidFill>
                <a:latin typeface="宋体" panose="02010600030101010101" pitchFamily="2" charset="-122"/>
              </a:rPr>
              <a:t>说明</a:t>
            </a:r>
            <a:r>
              <a:rPr lang="en-US" sz="2000" b="1" dirty="0" smtClean="0">
                <a:solidFill>
                  <a:srgbClr val="FF0000"/>
                </a:solidFill>
                <a:latin typeface="宋体" panose="02010600030101010101" pitchFamily="2" charset="-122"/>
              </a:rPr>
              <a:t>1 s</a:t>
            </a:r>
            <a:r>
              <a:rPr lang="zh-CN" altLang="en-US" sz="2000" b="1" dirty="0" smtClean="0">
                <a:solidFill>
                  <a:srgbClr val="FF0000"/>
                </a:solidFill>
                <a:latin typeface="宋体" panose="02010600030101010101" pitchFamily="2" charset="-122"/>
              </a:rPr>
              <a:t>内位移与</a:t>
            </a:r>
            <a:r>
              <a:rPr lang="en-US" sz="2000" b="1" dirty="0" smtClean="0">
                <a:solidFill>
                  <a:srgbClr val="FF0000"/>
                </a:solidFill>
                <a:latin typeface="宋体" panose="02010600030101010101" pitchFamily="2" charset="-122"/>
              </a:rPr>
              <a:t>3 s</a:t>
            </a:r>
            <a:r>
              <a:rPr lang="zh-CN" altLang="en-US" sz="2000" b="1" dirty="0" smtClean="0">
                <a:solidFill>
                  <a:srgbClr val="FF0000"/>
                </a:solidFill>
                <a:latin typeface="宋体" panose="02010600030101010101" pitchFamily="2" charset="-122"/>
              </a:rPr>
              <a:t>内的位移相同</a:t>
            </a:r>
            <a:r>
              <a:rPr lang="zh-CN" altLang="en-US" sz="2000" dirty="0" smtClean="0">
                <a:solidFill>
                  <a:srgbClr val="FF0000"/>
                </a:solidFill>
              </a:rPr>
              <a:t>。</a:t>
            </a:r>
            <a:endParaRPr lang="zh-CN" altLang="en-US" sz="2000" dirty="0">
              <a:solidFill>
                <a:srgbClr val="FF0000"/>
              </a:solidFill>
            </a:endParaRPr>
          </a:p>
        </p:txBody>
      </p:sp>
      <p:pic>
        <p:nvPicPr>
          <p:cNvPr id="8193" name="Picture 1"/>
          <p:cNvPicPr>
            <a:picLocks noChangeAspect="1" noChangeArrowheads="1"/>
          </p:cNvPicPr>
          <p:nvPr/>
        </p:nvPicPr>
        <p:blipFill>
          <a:blip r:embed="rId1"/>
          <a:srcRect/>
          <a:stretch>
            <a:fillRect/>
          </a:stretch>
        </p:blipFill>
        <p:spPr bwMode="auto">
          <a:xfrm>
            <a:off x="6025361" y="1071546"/>
            <a:ext cx="1371600" cy="495300"/>
          </a:xfrm>
          <a:prstGeom prst="rect">
            <a:avLst/>
          </a:prstGeom>
          <a:noFill/>
          <a:ln w="9525">
            <a:noFill/>
            <a:miter lim="800000"/>
            <a:headEnd/>
            <a:tailEnd/>
          </a:ln>
          <a:effectLst/>
        </p:spPr>
      </p:pic>
      <p:pic>
        <p:nvPicPr>
          <p:cNvPr id="8194" name="Picture 2"/>
          <p:cNvPicPr>
            <a:picLocks noChangeAspect="1" noChangeArrowheads="1"/>
          </p:cNvPicPr>
          <p:nvPr/>
        </p:nvPicPr>
        <p:blipFill>
          <a:blip r:embed="rId2"/>
          <a:srcRect/>
          <a:stretch>
            <a:fillRect/>
          </a:stretch>
        </p:blipFill>
        <p:spPr bwMode="auto">
          <a:xfrm>
            <a:off x="810388" y="1559870"/>
            <a:ext cx="5072097" cy="519740"/>
          </a:xfrm>
          <a:prstGeom prst="rect">
            <a:avLst/>
          </a:prstGeom>
          <a:noFill/>
          <a:ln w="9525">
            <a:noFill/>
            <a:miter lim="800000"/>
            <a:headEnd/>
            <a:tailEnd/>
          </a:ln>
          <a:effectLst/>
        </p:spPr>
      </p:pic>
      <p:pic>
        <p:nvPicPr>
          <p:cNvPr id="8195" name="Picture 3"/>
          <p:cNvPicPr>
            <a:picLocks noChangeAspect="1" noChangeArrowheads="1"/>
          </p:cNvPicPr>
          <p:nvPr/>
        </p:nvPicPr>
        <p:blipFill>
          <a:blip r:embed="rId3"/>
          <a:srcRect/>
          <a:stretch>
            <a:fillRect/>
          </a:stretch>
        </p:blipFill>
        <p:spPr bwMode="auto">
          <a:xfrm>
            <a:off x="706557" y="2071677"/>
            <a:ext cx="4961614" cy="44133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193"/>
                                        </p:tgtEl>
                                        <p:attrNameLst>
                                          <p:attrName>style.visibility</p:attrName>
                                        </p:attrNameLst>
                                      </p:cBhvr>
                                      <p:to>
                                        <p:strVal val="visible"/>
                                      </p:to>
                                    </p:set>
                                    <p:anim calcmode="lin" valueType="num">
                                      <p:cBhvr additive="base">
                                        <p:cTn id="11" dur="500" fill="hold"/>
                                        <p:tgtEl>
                                          <p:spTgt spid="8193"/>
                                        </p:tgtEl>
                                        <p:attrNameLst>
                                          <p:attrName>ppt_x</p:attrName>
                                        </p:attrNameLst>
                                      </p:cBhvr>
                                      <p:tavLst>
                                        <p:tav tm="0">
                                          <p:val>
                                            <p:strVal val="1+#ppt_w/2"/>
                                          </p:val>
                                        </p:tav>
                                        <p:tav tm="100000">
                                          <p:val>
                                            <p:strVal val="#ppt_x"/>
                                          </p:val>
                                        </p:tav>
                                      </p:tavLst>
                                    </p:anim>
                                    <p:anim calcmode="lin" valueType="num">
                                      <p:cBhvr additive="base">
                                        <p:cTn id="12" dur="500" fill="hold"/>
                                        <p:tgtEl>
                                          <p:spTgt spid="819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194"/>
                                        </p:tgtEl>
                                        <p:attrNameLst>
                                          <p:attrName>style.visibility</p:attrName>
                                        </p:attrNameLst>
                                      </p:cBhvr>
                                      <p:to>
                                        <p:strVal val="visible"/>
                                      </p:to>
                                    </p:set>
                                    <p:anim calcmode="lin" valueType="num">
                                      <p:cBhvr additive="base">
                                        <p:cTn id="15" dur="500" fill="hold"/>
                                        <p:tgtEl>
                                          <p:spTgt spid="8194"/>
                                        </p:tgtEl>
                                        <p:attrNameLst>
                                          <p:attrName>ppt_x</p:attrName>
                                        </p:attrNameLst>
                                      </p:cBhvr>
                                      <p:tavLst>
                                        <p:tav tm="0">
                                          <p:val>
                                            <p:strVal val="1+#ppt_w/2"/>
                                          </p:val>
                                        </p:tav>
                                        <p:tav tm="100000">
                                          <p:val>
                                            <p:strVal val="#ppt_x"/>
                                          </p:val>
                                        </p:tav>
                                      </p:tavLst>
                                    </p:anim>
                                    <p:anim calcmode="lin" valueType="num">
                                      <p:cBhvr additive="base">
                                        <p:cTn id="16" dur="500" fill="hold"/>
                                        <p:tgtEl>
                                          <p:spTgt spid="819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 calcmode="lin" valueType="num">
                                      <p:cBhvr additive="base">
                                        <p:cTn id="19" dur="500" fill="hold"/>
                                        <p:tgtEl>
                                          <p:spTgt spid="8195"/>
                                        </p:tgtEl>
                                        <p:attrNameLst>
                                          <p:attrName>ppt_x</p:attrName>
                                        </p:attrNameLst>
                                      </p:cBhvr>
                                      <p:tavLst>
                                        <p:tav tm="0">
                                          <p:val>
                                            <p:strVal val="1+#ppt_w/2"/>
                                          </p:val>
                                        </p:tav>
                                        <p:tav tm="100000">
                                          <p:val>
                                            <p:strVal val="#ppt_x"/>
                                          </p:val>
                                        </p:tav>
                                      </p:tavLst>
                                    </p:anim>
                                    <p:anim calcmode="lin" valueType="num">
                                      <p:cBhvr additive="base">
                                        <p:cTn id="20" dur="500" fill="hold"/>
                                        <p:tgtEl>
                                          <p:spTgt spid="81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835150" y="527050"/>
            <a:ext cx="6991350" cy="5025390"/>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1334770" y="443230"/>
          <a:ext cx="7677785" cy="1089660"/>
        </p:xfrm>
        <a:graphic>
          <a:graphicData uri="http://schemas.openxmlformats.org/drawingml/2006/table">
            <a:tbl>
              <a:tblPr firstRow="1" bandRow="1">
                <a:tableStyleId>{5940675A-B579-460E-94D1-54222C63F5DA}</a:tableStyleId>
              </a:tblPr>
              <a:tblGrid>
                <a:gridCol w="1537970"/>
                <a:gridCol w="6139815"/>
              </a:tblGrid>
              <a:tr h="108966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微题二</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特殊公式的应用</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377825" y="1927860"/>
            <a:ext cx="9845040" cy="1938020"/>
          </a:xfrm>
          <a:prstGeom prst="rect">
            <a:avLst/>
          </a:prstGeom>
          <a:noFill/>
        </p:spPr>
        <p:txBody>
          <a:bodyPr wrap="square" rtlCol="0">
            <a:spAutoFit/>
          </a:bodyPr>
          <a:lstStyle/>
          <a:p>
            <a:pPr>
              <a:lnSpc>
                <a:spcPct val="150000"/>
              </a:lnSpc>
            </a:pPr>
            <a:r>
              <a:rPr lang="zh-CN" altLang="en-US" sz="2000" b="1"/>
              <a:t>(一)比例法:对于初速度为零的匀加速直线运动,可利用相关比例关系求解。</a:t>
            </a:r>
            <a:endParaRPr lang="zh-CN" altLang="en-US" sz="2000" b="1"/>
          </a:p>
          <a:p>
            <a:pPr>
              <a:lnSpc>
                <a:spcPct val="150000"/>
              </a:lnSpc>
            </a:pPr>
            <a:r>
              <a:rPr lang="zh-CN" altLang="en-US" sz="2000" b="1"/>
              <a:t>典例2一列高铁由静止开始做匀加速直线运动,一个人站在第1节车厢前端旁的站台前观察,第1节车厢通过他历时2 s,全部车厢通过他历时8 s,忽略车厢与车厢之间的距离,车厢长度相等,则第9节车厢通过他所用时间为</a:t>
            </a:r>
            <a:r>
              <a:rPr lang="zh-CN" altLang="en-US" sz="2000" b="1" u="sng"/>
              <a:t>　　　　</a:t>
            </a:r>
            <a:r>
              <a:rPr lang="zh-CN" altLang="en-US" sz="2000" b="1"/>
              <a:t>s,这列高铁共有</a:t>
            </a:r>
            <a:r>
              <a:rPr lang="zh-CN" altLang="en-US" sz="2000" b="1" u="sng"/>
              <a:t>　　　　</a:t>
            </a:r>
            <a:r>
              <a:rPr lang="zh-CN" altLang="en-US" sz="2000" b="1"/>
              <a:t>节车厢。 </a:t>
            </a:r>
            <a:endParaRPr lang="zh-CN" altLang="en-US" sz="2000" b="1"/>
          </a:p>
        </p:txBody>
      </p:sp>
      <p:pic>
        <p:nvPicPr>
          <p:cNvPr id="7169" name="Picture 1"/>
          <p:cNvPicPr>
            <a:picLocks noChangeAspect="1" noChangeArrowheads="1"/>
          </p:cNvPicPr>
          <p:nvPr/>
        </p:nvPicPr>
        <p:blipFill>
          <a:blip r:embed="rId1"/>
          <a:srcRect/>
          <a:stretch>
            <a:fillRect/>
          </a:stretch>
        </p:blipFill>
        <p:spPr bwMode="auto">
          <a:xfrm>
            <a:off x="5025229" y="3357562"/>
            <a:ext cx="1000132" cy="342832"/>
          </a:xfrm>
          <a:prstGeom prst="rect">
            <a:avLst/>
          </a:prstGeom>
          <a:noFill/>
          <a:ln w="9525">
            <a:noFill/>
            <a:miter lim="800000"/>
            <a:headEnd/>
            <a:tailEnd/>
          </a:ln>
          <a:effectLst/>
        </p:spPr>
      </p:pic>
      <p:sp>
        <p:nvSpPr>
          <p:cNvPr id="5" name="TextBox 4"/>
          <p:cNvSpPr txBox="1"/>
          <p:nvPr/>
        </p:nvSpPr>
        <p:spPr>
          <a:xfrm>
            <a:off x="8025625" y="3357562"/>
            <a:ext cx="78581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16</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169"/>
                                        </p:tgtEl>
                                        <p:attrNameLst>
                                          <p:attrName>style.visibility</p:attrName>
                                        </p:attrNameLst>
                                      </p:cBhvr>
                                      <p:to>
                                        <p:strVal val="visible"/>
                                      </p:to>
                                    </p:set>
                                    <p:anim calcmode="lin" valueType="num">
                                      <p:cBhvr additive="base">
                                        <p:cTn id="7" dur="500" fill="hold"/>
                                        <p:tgtEl>
                                          <p:spTgt spid="7169"/>
                                        </p:tgtEl>
                                        <p:attrNameLst>
                                          <p:attrName>ppt_x</p:attrName>
                                        </p:attrNameLst>
                                      </p:cBhvr>
                                      <p:tavLst>
                                        <p:tav tm="0">
                                          <p:val>
                                            <p:strVal val="1+#ppt_w/2"/>
                                          </p:val>
                                        </p:tav>
                                        <p:tav tm="100000">
                                          <p:val>
                                            <p:strVal val="#ppt_x"/>
                                          </p:val>
                                        </p:tav>
                                      </p:tavLst>
                                    </p:anim>
                                    <p:anim calcmode="lin" valueType="num">
                                      <p:cBhvr additive="base">
                                        <p:cTn id="8" dur="500" fill="hold"/>
                                        <p:tgtEl>
                                          <p:spTgt spid="716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49" y="714356"/>
            <a:ext cx="9286940" cy="378565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根据初速度为零的匀加速直线运动的推论有</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可</a:t>
            </a:r>
            <a:r>
              <a:rPr lang="zh-CN" altLang="en-US" sz="2000" b="1" dirty="0" smtClean="0">
                <a:solidFill>
                  <a:srgbClr val="FF0000"/>
                </a:solidFill>
                <a:latin typeface="宋体" panose="02010600030101010101" pitchFamily="2" charset="-122"/>
              </a:rPr>
              <a:t>得第</a:t>
            </a:r>
            <a:r>
              <a:rPr lang="en-US" sz="2000" b="1" dirty="0" smtClean="0">
                <a:solidFill>
                  <a:srgbClr val="FF0000"/>
                </a:solidFill>
                <a:latin typeface="宋体" panose="02010600030101010101" pitchFamily="2" charset="-122"/>
              </a:rPr>
              <a:t>9</a:t>
            </a:r>
            <a:r>
              <a:rPr lang="zh-CN" altLang="en-US" sz="2000" b="1" dirty="0" smtClean="0">
                <a:solidFill>
                  <a:srgbClr val="FF0000"/>
                </a:solidFill>
                <a:latin typeface="宋体" panose="02010600030101010101" pitchFamily="2" charset="-122"/>
              </a:rPr>
              <a:t>节车厢通过观察者所用时间</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根据</a:t>
            </a:r>
            <a:r>
              <a:rPr lang="en-US" sz="2000" b="1" dirty="0" smtClean="0">
                <a:solidFill>
                  <a:srgbClr val="FF0000"/>
                </a:solidFill>
                <a:latin typeface="宋体" panose="02010600030101010101" pitchFamily="2" charset="-122"/>
              </a:rPr>
              <a:t>s</a:t>
            </a:r>
            <a:r>
              <a:rPr lang="en-US" sz="2000" b="1" dirty="0" smtClean="0">
                <a:solidFill>
                  <a:srgbClr val="FF0000"/>
                </a:solidFill>
                <a:latin typeface="宋体" panose="02010600030101010101" pitchFamily="2" charset="-122"/>
              </a:rPr>
              <a:t>=  at</a:t>
            </a:r>
            <a:r>
              <a:rPr lang="en-US" sz="2000" b="1" baseline="30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知第</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节、前</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节、前</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节、</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、前</a:t>
            </a:r>
            <a:r>
              <a:rPr lang="en-US" sz="2000" b="1" dirty="0" smtClean="0">
                <a:solidFill>
                  <a:srgbClr val="FF0000"/>
                </a:solidFill>
                <a:latin typeface="宋体" panose="02010600030101010101" pitchFamily="2" charset="-122"/>
              </a:rPr>
              <a:t>N</a:t>
            </a:r>
            <a:r>
              <a:rPr lang="zh-CN" altLang="en-US" sz="2000" b="1" dirty="0" smtClean="0">
                <a:solidFill>
                  <a:srgbClr val="FF0000"/>
                </a:solidFill>
                <a:latin typeface="宋体" panose="02010600030101010101" pitchFamily="2" charset="-122"/>
              </a:rPr>
              <a:t>节车厢通过观察者所用时间之比为</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                                          。</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则</a:t>
            </a:r>
            <a:r>
              <a:rPr lang="zh-CN" altLang="en-US" sz="2000" b="1" dirty="0" smtClean="0">
                <a:solidFill>
                  <a:srgbClr val="FF0000"/>
                </a:solidFill>
                <a:latin typeface="宋体" panose="02010600030101010101" pitchFamily="2" charset="-122"/>
              </a:rPr>
              <a:t>有</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解得车厢总数</a:t>
            </a:r>
            <a:r>
              <a:rPr lang="zh-CN" altLang="en-US" sz="2000" b="1" dirty="0" smtClean="0">
                <a:solidFill>
                  <a:srgbClr val="FF0000"/>
                </a:solidFill>
                <a:latin typeface="宋体" panose="02010600030101010101" pitchFamily="2" charset="-122"/>
              </a:rPr>
              <a:t>为               。</a:t>
            </a:r>
            <a:endParaRPr lang="zh-CN" altLang="en-US" sz="2000" b="1" dirty="0">
              <a:solidFill>
                <a:srgbClr val="FF0000"/>
              </a:solidFill>
              <a:latin typeface="宋体" panose="02010600030101010101" pitchFamily="2" charset="-122"/>
            </a:endParaRPr>
          </a:p>
        </p:txBody>
      </p:sp>
      <p:pic>
        <p:nvPicPr>
          <p:cNvPr id="6145" name="Picture 1"/>
          <p:cNvPicPr>
            <a:picLocks noChangeAspect="1" noChangeArrowheads="1"/>
          </p:cNvPicPr>
          <p:nvPr/>
        </p:nvPicPr>
        <p:blipFill>
          <a:blip r:embed="rId1"/>
          <a:srcRect/>
          <a:stretch>
            <a:fillRect/>
          </a:stretch>
        </p:blipFill>
        <p:spPr bwMode="auto">
          <a:xfrm>
            <a:off x="881826" y="1308165"/>
            <a:ext cx="2143139" cy="334578"/>
          </a:xfrm>
          <a:prstGeom prst="rect">
            <a:avLst/>
          </a:prstGeom>
          <a:noFill/>
          <a:ln w="9525">
            <a:noFill/>
            <a:miter lim="800000"/>
            <a:headEnd/>
            <a:tailEnd/>
          </a:ln>
          <a:effectLst/>
        </p:spPr>
      </p:pic>
      <p:pic>
        <p:nvPicPr>
          <p:cNvPr id="6147" name="Picture 3"/>
          <p:cNvPicPr>
            <a:picLocks noChangeAspect="1" noChangeArrowheads="1"/>
          </p:cNvPicPr>
          <p:nvPr/>
        </p:nvPicPr>
        <p:blipFill>
          <a:blip r:embed="rId2"/>
          <a:srcRect/>
          <a:stretch>
            <a:fillRect/>
          </a:stretch>
        </p:blipFill>
        <p:spPr bwMode="auto">
          <a:xfrm>
            <a:off x="881825" y="2196088"/>
            <a:ext cx="3143272" cy="343903"/>
          </a:xfrm>
          <a:prstGeom prst="rect">
            <a:avLst/>
          </a:prstGeom>
          <a:noFill/>
          <a:ln w="9525">
            <a:noFill/>
            <a:miter lim="800000"/>
            <a:headEnd/>
            <a:tailEnd/>
          </a:ln>
          <a:effectLst/>
        </p:spPr>
      </p:pic>
      <p:pic>
        <p:nvPicPr>
          <p:cNvPr id="6148" name="Picture 4"/>
          <p:cNvPicPr>
            <a:picLocks noChangeAspect="1" noChangeArrowheads="1"/>
          </p:cNvPicPr>
          <p:nvPr/>
        </p:nvPicPr>
        <p:blipFill>
          <a:blip r:embed="rId3"/>
          <a:srcRect/>
          <a:stretch>
            <a:fillRect/>
          </a:stretch>
        </p:blipFill>
        <p:spPr bwMode="auto">
          <a:xfrm>
            <a:off x="1667643" y="2571744"/>
            <a:ext cx="198437" cy="549275"/>
          </a:xfrm>
          <a:prstGeom prst="rect">
            <a:avLst/>
          </a:prstGeom>
          <a:noFill/>
          <a:ln w="9525">
            <a:noFill/>
            <a:miter lim="800000"/>
            <a:headEnd/>
            <a:tailEnd/>
          </a:ln>
          <a:effectLst/>
        </p:spPr>
      </p:pic>
      <p:pic>
        <p:nvPicPr>
          <p:cNvPr id="6149" name="Picture 5"/>
          <p:cNvPicPr>
            <a:picLocks noChangeAspect="1" noChangeArrowheads="1"/>
          </p:cNvPicPr>
          <p:nvPr/>
        </p:nvPicPr>
        <p:blipFill>
          <a:blip r:embed="rId4"/>
          <a:srcRect/>
          <a:stretch>
            <a:fillRect/>
          </a:stretch>
        </p:blipFill>
        <p:spPr bwMode="auto">
          <a:xfrm>
            <a:off x="881825" y="3090312"/>
            <a:ext cx="5286412" cy="362497"/>
          </a:xfrm>
          <a:prstGeom prst="rect">
            <a:avLst/>
          </a:prstGeom>
          <a:noFill/>
          <a:ln w="9525">
            <a:noFill/>
            <a:miter lim="800000"/>
            <a:headEnd/>
            <a:tailEnd/>
          </a:ln>
          <a:effectLst/>
        </p:spPr>
      </p:pic>
      <p:pic>
        <p:nvPicPr>
          <p:cNvPr id="6150" name="Picture 6"/>
          <p:cNvPicPr>
            <a:picLocks noChangeAspect="1" noChangeArrowheads="1"/>
          </p:cNvPicPr>
          <p:nvPr/>
        </p:nvPicPr>
        <p:blipFill>
          <a:blip r:embed="rId5"/>
          <a:srcRect/>
          <a:stretch>
            <a:fillRect/>
          </a:stretch>
        </p:blipFill>
        <p:spPr bwMode="auto">
          <a:xfrm>
            <a:off x="1381891" y="3571876"/>
            <a:ext cx="1734349" cy="313489"/>
          </a:xfrm>
          <a:prstGeom prst="rect">
            <a:avLst/>
          </a:prstGeom>
          <a:noFill/>
          <a:ln w="9525">
            <a:noFill/>
            <a:miter lim="800000"/>
            <a:headEnd/>
            <a:tailEnd/>
          </a:ln>
          <a:effectLst/>
        </p:spPr>
      </p:pic>
      <p:pic>
        <p:nvPicPr>
          <p:cNvPr id="6151" name="Picture 7"/>
          <p:cNvPicPr>
            <a:picLocks noChangeAspect="1" noChangeArrowheads="1"/>
          </p:cNvPicPr>
          <p:nvPr/>
        </p:nvPicPr>
        <p:blipFill>
          <a:blip r:embed="rId6"/>
          <a:srcRect/>
          <a:stretch>
            <a:fillRect/>
          </a:stretch>
        </p:blipFill>
        <p:spPr bwMode="auto">
          <a:xfrm>
            <a:off x="2667775" y="3929066"/>
            <a:ext cx="1839123" cy="5481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145"/>
                                        </p:tgtEl>
                                        <p:attrNameLst>
                                          <p:attrName>style.visibility</p:attrName>
                                        </p:attrNameLst>
                                      </p:cBhvr>
                                      <p:to>
                                        <p:strVal val="visible"/>
                                      </p:to>
                                    </p:set>
                                    <p:anim calcmode="lin" valueType="num">
                                      <p:cBhvr additive="base">
                                        <p:cTn id="11" dur="500" fill="hold"/>
                                        <p:tgtEl>
                                          <p:spTgt spid="6145"/>
                                        </p:tgtEl>
                                        <p:attrNameLst>
                                          <p:attrName>ppt_x</p:attrName>
                                        </p:attrNameLst>
                                      </p:cBhvr>
                                      <p:tavLst>
                                        <p:tav tm="0">
                                          <p:val>
                                            <p:strVal val="1+#ppt_w/2"/>
                                          </p:val>
                                        </p:tav>
                                        <p:tav tm="100000">
                                          <p:val>
                                            <p:strVal val="#ppt_x"/>
                                          </p:val>
                                        </p:tav>
                                      </p:tavLst>
                                    </p:anim>
                                    <p:anim calcmode="lin" valueType="num">
                                      <p:cBhvr additive="base">
                                        <p:cTn id="12" dur="500" fill="hold"/>
                                        <p:tgtEl>
                                          <p:spTgt spid="614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additive="base">
                                        <p:cTn id="15" dur="500" fill="hold"/>
                                        <p:tgtEl>
                                          <p:spTgt spid="6147"/>
                                        </p:tgtEl>
                                        <p:attrNameLst>
                                          <p:attrName>ppt_x</p:attrName>
                                        </p:attrNameLst>
                                      </p:cBhvr>
                                      <p:tavLst>
                                        <p:tav tm="0">
                                          <p:val>
                                            <p:strVal val="1+#ppt_w/2"/>
                                          </p:val>
                                        </p:tav>
                                        <p:tav tm="100000">
                                          <p:val>
                                            <p:strVal val="#ppt_x"/>
                                          </p:val>
                                        </p:tav>
                                      </p:tavLst>
                                    </p:anim>
                                    <p:anim calcmode="lin" valueType="num">
                                      <p:cBhvr additive="base">
                                        <p:cTn id="16" dur="500" fill="hold"/>
                                        <p:tgtEl>
                                          <p:spTgt spid="614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148"/>
                                        </p:tgtEl>
                                        <p:attrNameLst>
                                          <p:attrName>style.visibility</p:attrName>
                                        </p:attrNameLst>
                                      </p:cBhvr>
                                      <p:to>
                                        <p:strVal val="visible"/>
                                      </p:to>
                                    </p:set>
                                    <p:anim calcmode="lin" valueType="num">
                                      <p:cBhvr additive="base">
                                        <p:cTn id="19" dur="500" fill="hold"/>
                                        <p:tgtEl>
                                          <p:spTgt spid="6148"/>
                                        </p:tgtEl>
                                        <p:attrNameLst>
                                          <p:attrName>ppt_x</p:attrName>
                                        </p:attrNameLst>
                                      </p:cBhvr>
                                      <p:tavLst>
                                        <p:tav tm="0">
                                          <p:val>
                                            <p:strVal val="1+#ppt_w/2"/>
                                          </p:val>
                                        </p:tav>
                                        <p:tav tm="100000">
                                          <p:val>
                                            <p:strVal val="#ppt_x"/>
                                          </p:val>
                                        </p:tav>
                                      </p:tavLst>
                                    </p:anim>
                                    <p:anim calcmode="lin" valueType="num">
                                      <p:cBhvr additive="base">
                                        <p:cTn id="20" dur="500" fill="hold"/>
                                        <p:tgtEl>
                                          <p:spTgt spid="614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6149"/>
                                        </p:tgtEl>
                                        <p:attrNameLst>
                                          <p:attrName>style.visibility</p:attrName>
                                        </p:attrNameLst>
                                      </p:cBhvr>
                                      <p:to>
                                        <p:strVal val="visible"/>
                                      </p:to>
                                    </p:set>
                                    <p:anim calcmode="lin" valueType="num">
                                      <p:cBhvr additive="base">
                                        <p:cTn id="23" dur="500" fill="hold"/>
                                        <p:tgtEl>
                                          <p:spTgt spid="6149"/>
                                        </p:tgtEl>
                                        <p:attrNameLst>
                                          <p:attrName>ppt_x</p:attrName>
                                        </p:attrNameLst>
                                      </p:cBhvr>
                                      <p:tavLst>
                                        <p:tav tm="0">
                                          <p:val>
                                            <p:strVal val="1+#ppt_w/2"/>
                                          </p:val>
                                        </p:tav>
                                        <p:tav tm="100000">
                                          <p:val>
                                            <p:strVal val="#ppt_x"/>
                                          </p:val>
                                        </p:tav>
                                      </p:tavLst>
                                    </p:anim>
                                    <p:anim calcmode="lin" valueType="num">
                                      <p:cBhvr additive="base">
                                        <p:cTn id="24" dur="500" fill="hold"/>
                                        <p:tgtEl>
                                          <p:spTgt spid="614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6150"/>
                                        </p:tgtEl>
                                        <p:attrNameLst>
                                          <p:attrName>style.visibility</p:attrName>
                                        </p:attrNameLst>
                                      </p:cBhvr>
                                      <p:to>
                                        <p:strVal val="visible"/>
                                      </p:to>
                                    </p:set>
                                    <p:anim calcmode="lin" valueType="num">
                                      <p:cBhvr additive="base">
                                        <p:cTn id="27" dur="500" fill="hold"/>
                                        <p:tgtEl>
                                          <p:spTgt spid="6150"/>
                                        </p:tgtEl>
                                        <p:attrNameLst>
                                          <p:attrName>ppt_x</p:attrName>
                                        </p:attrNameLst>
                                      </p:cBhvr>
                                      <p:tavLst>
                                        <p:tav tm="0">
                                          <p:val>
                                            <p:strVal val="1+#ppt_w/2"/>
                                          </p:val>
                                        </p:tav>
                                        <p:tav tm="100000">
                                          <p:val>
                                            <p:strVal val="#ppt_x"/>
                                          </p:val>
                                        </p:tav>
                                      </p:tavLst>
                                    </p:anim>
                                    <p:anim calcmode="lin" valueType="num">
                                      <p:cBhvr additive="base">
                                        <p:cTn id="28" dur="500" fill="hold"/>
                                        <p:tgtEl>
                                          <p:spTgt spid="615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6151"/>
                                        </p:tgtEl>
                                        <p:attrNameLst>
                                          <p:attrName>style.visibility</p:attrName>
                                        </p:attrNameLst>
                                      </p:cBhvr>
                                      <p:to>
                                        <p:strVal val="visible"/>
                                      </p:to>
                                    </p:set>
                                    <p:anim calcmode="lin" valueType="num">
                                      <p:cBhvr additive="base">
                                        <p:cTn id="31" dur="500" fill="hold"/>
                                        <p:tgtEl>
                                          <p:spTgt spid="6151"/>
                                        </p:tgtEl>
                                        <p:attrNameLst>
                                          <p:attrName>ppt_x</p:attrName>
                                        </p:attrNameLst>
                                      </p:cBhvr>
                                      <p:tavLst>
                                        <p:tav tm="0">
                                          <p:val>
                                            <p:strVal val="1+#ppt_w/2"/>
                                          </p:val>
                                        </p:tav>
                                        <p:tav tm="100000">
                                          <p:val>
                                            <p:strVal val="#ppt_x"/>
                                          </p:val>
                                        </p:tav>
                                      </p:tavLst>
                                    </p:anim>
                                    <p:anim calcmode="lin" valueType="num">
                                      <p:cBhvr additive="base">
                                        <p:cTn id="32" dur="500" fill="hold"/>
                                        <p:tgtEl>
                                          <p:spTgt spid="61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566545" y="702310"/>
            <a:ext cx="8074660" cy="1879600"/>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564515"/>
            <a:ext cx="9672320" cy="2399665"/>
          </a:xfrm>
          <a:prstGeom prst="rect">
            <a:avLst/>
          </a:prstGeom>
          <a:noFill/>
        </p:spPr>
        <p:txBody>
          <a:bodyPr wrap="square" rtlCol="0">
            <a:spAutoFit/>
          </a:bodyPr>
          <a:lstStyle/>
          <a:p>
            <a:pPr>
              <a:lnSpc>
                <a:spcPct val="150000"/>
              </a:lnSpc>
            </a:pPr>
            <a:r>
              <a:rPr lang="zh-CN" altLang="en-US" sz="2000" b="1"/>
              <a:t>(二)逆向思维法与比例法:把运动过程的末态作为初态的反向研究问题的方法,一般用于末态已知的情况。</a:t>
            </a:r>
            <a:endParaRPr lang="zh-CN" altLang="en-US" sz="2000" b="1"/>
          </a:p>
          <a:p>
            <a:pPr>
              <a:lnSpc>
                <a:spcPct val="150000"/>
              </a:lnSpc>
            </a:pPr>
            <a:r>
              <a:rPr lang="zh-CN" altLang="en-US" sz="2000" b="1"/>
              <a:t>典例3(单选)如图,完全相同的三木块并排地固定在水平面上,一颗子弹以速度v水平射入。若子弹在木块中做匀减速运动,穿透第三块木块后速度为零,则子弹依次射入每一木块时的速度比和时间比分别是(　　)</a:t>
            </a:r>
            <a:endParaRPr lang="zh-CN" altLang="en-US" sz="2000" b="1"/>
          </a:p>
        </p:txBody>
      </p:sp>
      <p:pic>
        <p:nvPicPr>
          <p:cNvPr id="89" name="GZWL30.eps" descr="id:2147493733;FounderCES"/>
          <p:cNvPicPr>
            <a:picLocks noChangeAspect="1"/>
          </p:cNvPicPr>
          <p:nvPr/>
        </p:nvPicPr>
        <p:blipFill>
          <a:blip r:embed="rId1"/>
          <a:stretch>
            <a:fillRect/>
          </a:stretch>
        </p:blipFill>
        <p:spPr>
          <a:xfrm>
            <a:off x="7237730" y="3008630"/>
            <a:ext cx="2812415" cy="840105"/>
          </a:xfrm>
          <a:prstGeom prst="rect">
            <a:avLst/>
          </a:prstGeom>
        </p:spPr>
      </p:pic>
      <p:pic>
        <p:nvPicPr>
          <p:cNvPr id="2" name="图片 1"/>
          <p:cNvPicPr>
            <a:picLocks noChangeAspect="1"/>
          </p:cNvPicPr>
          <p:nvPr/>
        </p:nvPicPr>
        <p:blipFill>
          <a:blip r:embed="rId2"/>
          <a:stretch>
            <a:fillRect/>
          </a:stretch>
        </p:blipFill>
        <p:spPr>
          <a:xfrm>
            <a:off x="476885" y="3123565"/>
            <a:ext cx="4972050" cy="1590675"/>
          </a:xfrm>
          <a:prstGeom prst="rect">
            <a:avLst/>
          </a:prstGeom>
        </p:spPr>
      </p:pic>
      <p:sp>
        <p:nvSpPr>
          <p:cNvPr id="5" name="TextBox 4"/>
          <p:cNvSpPr txBox="1"/>
          <p:nvPr/>
        </p:nvSpPr>
        <p:spPr>
          <a:xfrm>
            <a:off x="4239411" y="2500306"/>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D</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67511" y="642918"/>
            <a:ext cx="9429816" cy="147732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先逆向思维</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即从右向左看</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子弹做初速度为</a:t>
            </a:r>
            <a:r>
              <a:rPr lang="en-US" sz="2000" b="1" dirty="0" smtClean="0">
                <a:solidFill>
                  <a:srgbClr val="FF0000"/>
                </a:solidFill>
                <a:latin typeface="宋体" panose="02010600030101010101" pitchFamily="2" charset="-122"/>
              </a:rPr>
              <a:t>0</a:t>
            </a:r>
            <a:r>
              <a:rPr lang="zh-CN" altLang="en-US" sz="2000" b="1" dirty="0" smtClean="0">
                <a:solidFill>
                  <a:srgbClr val="FF0000"/>
                </a:solidFill>
                <a:latin typeface="宋体" panose="02010600030101010101" pitchFamily="2" charset="-122"/>
              </a:rPr>
              <a:t>的匀加速直线运动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用等距法处理</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a:t>
            </a:r>
            <a:r>
              <a:rPr lang="zh-CN" altLang="en-US" sz="2000" b="1" dirty="0" smtClean="0">
                <a:solidFill>
                  <a:srgbClr val="FF0000"/>
                </a:solidFill>
                <a:latin typeface="宋体" panose="02010600030101010101" pitchFamily="2" charset="-122"/>
              </a:rPr>
              <a:t>有</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再顺过来</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p:txBody>
      </p:sp>
      <p:pic>
        <p:nvPicPr>
          <p:cNvPr id="4097" name="Picture 1"/>
          <p:cNvPicPr>
            <a:picLocks noChangeAspect="1" noChangeArrowheads="1"/>
          </p:cNvPicPr>
          <p:nvPr/>
        </p:nvPicPr>
        <p:blipFill>
          <a:blip r:embed="rId1"/>
          <a:srcRect/>
          <a:stretch>
            <a:fillRect/>
          </a:stretch>
        </p:blipFill>
        <p:spPr bwMode="auto">
          <a:xfrm>
            <a:off x="1739081" y="1214422"/>
            <a:ext cx="6612750" cy="342985"/>
          </a:xfrm>
          <a:prstGeom prst="rect">
            <a:avLst/>
          </a:prstGeom>
          <a:noFill/>
          <a:ln w="9525">
            <a:noFill/>
            <a:miter lim="800000"/>
            <a:headEnd/>
            <a:tailEnd/>
          </a:ln>
          <a:effectLst/>
        </p:spPr>
      </p:pic>
      <p:pic>
        <p:nvPicPr>
          <p:cNvPr id="4098" name="Picture 2"/>
          <p:cNvPicPr>
            <a:picLocks noChangeAspect="1" noChangeArrowheads="1"/>
          </p:cNvPicPr>
          <p:nvPr/>
        </p:nvPicPr>
        <p:blipFill>
          <a:blip r:embed="rId2"/>
          <a:srcRect/>
          <a:stretch>
            <a:fillRect/>
          </a:stretch>
        </p:blipFill>
        <p:spPr bwMode="auto">
          <a:xfrm>
            <a:off x="2310585" y="1677717"/>
            <a:ext cx="6457174" cy="32252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097"/>
                                        </p:tgtEl>
                                        <p:attrNameLst>
                                          <p:attrName>style.visibility</p:attrName>
                                        </p:attrNameLst>
                                      </p:cBhvr>
                                      <p:to>
                                        <p:strVal val="visible"/>
                                      </p:to>
                                    </p:set>
                                    <p:anim calcmode="lin" valueType="num">
                                      <p:cBhvr additive="base">
                                        <p:cTn id="11" dur="500" fill="hold"/>
                                        <p:tgtEl>
                                          <p:spTgt spid="4097"/>
                                        </p:tgtEl>
                                        <p:attrNameLst>
                                          <p:attrName>ppt_x</p:attrName>
                                        </p:attrNameLst>
                                      </p:cBhvr>
                                      <p:tavLst>
                                        <p:tav tm="0">
                                          <p:val>
                                            <p:strVal val="1+#ppt_w/2"/>
                                          </p:val>
                                        </p:tav>
                                        <p:tav tm="100000">
                                          <p:val>
                                            <p:strVal val="#ppt_x"/>
                                          </p:val>
                                        </p:tav>
                                      </p:tavLst>
                                    </p:anim>
                                    <p:anim calcmode="lin" valueType="num">
                                      <p:cBhvr additive="base">
                                        <p:cTn id="12" dur="500" fill="hold"/>
                                        <p:tgtEl>
                                          <p:spTgt spid="409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additive="base">
                                        <p:cTn id="15" dur="500" fill="hold"/>
                                        <p:tgtEl>
                                          <p:spTgt spid="4098"/>
                                        </p:tgtEl>
                                        <p:attrNameLst>
                                          <p:attrName>ppt_x</p:attrName>
                                        </p:attrNameLst>
                                      </p:cBhvr>
                                      <p:tavLst>
                                        <p:tav tm="0">
                                          <p:val>
                                            <p:strVal val="1+#ppt_w/2"/>
                                          </p:val>
                                        </p:tav>
                                        <p:tav tm="100000">
                                          <p:val>
                                            <p:strVal val="#ppt_x"/>
                                          </p:val>
                                        </p:tav>
                                      </p:tavLst>
                                    </p:anim>
                                    <p:anim calcmode="lin" valueType="num">
                                      <p:cBhvr additive="base">
                                        <p:cTn id="16" dur="500" fill="hold"/>
                                        <p:tgtEl>
                                          <p:spTgt spid="40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077595" y="832485"/>
            <a:ext cx="7962265" cy="1861820"/>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564515"/>
            <a:ext cx="9672320" cy="1476375"/>
          </a:xfrm>
          <a:prstGeom prst="rect">
            <a:avLst/>
          </a:prstGeom>
          <a:noFill/>
        </p:spPr>
        <p:txBody>
          <a:bodyPr wrap="square" rtlCol="0">
            <a:spAutoFit/>
          </a:bodyPr>
          <a:lstStyle/>
          <a:p>
            <a:pPr>
              <a:lnSpc>
                <a:spcPct val="150000"/>
              </a:lnSpc>
            </a:pPr>
            <a:r>
              <a:rPr lang="zh-CN" altLang="en-US" sz="2000" b="1"/>
              <a:t>(三)中间时刻法:计算小车经过某点的速度,逐差法计算小车运动的加速度。</a:t>
            </a:r>
            <a:endParaRPr lang="zh-CN" altLang="en-US" sz="2000" b="1"/>
          </a:p>
          <a:p>
            <a:pPr>
              <a:lnSpc>
                <a:spcPct val="150000"/>
              </a:lnSpc>
            </a:pPr>
            <a:r>
              <a:rPr lang="zh-CN" altLang="en-US" sz="2000" b="1"/>
              <a:t>典例4(单选)一物体做匀加速直线运动,通过一段位移Δs所用的时间为t</a:t>
            </a:r>
            <a:r>
              <a:rPr lang="zh-CN" altLang="en-US" sz="2000" b="1" baseline="-25000">
                <a:solidFill>
                  <a:schemeClr val="tx1"/>
                </a:solidFill>
                <a:uFillTx/>
              </a:rPr>
              <a:t>1</a:t>
            </a:r>
            <a:r>
              <a:rPr lang="zh-CN" altLang="en-US" sz="2000" b="1"/>
              <a:t>,紧接着通过下一段位移Δs所用时间为t</a:t>
            </a:r>
            <a:r>
              <a:rPr lang="zh-CN" altLang="en-US" sz="2000" b="1" baseline="-25000">
                <a:uFillTx/>
              </a:rPr>
              <a:t>2</a:t>
            </a:r>
            <a:r>
              <a:rPr lang="zh-CN" altLang="en-US" sz="2000" b="1"/>
              <a:t>。则物体运动的加速度为(　　)</a:t>
            </a:r>
            <a:endParaRPr lang="zh-CN" altLang="en-US" sz="2000" b="1"/>
          </a:p>
        </p:txBody>
      </p:sp>
      <p:pic>
        <p:nvPicPr>
          <p:cNvPr id="2" name="图片 1"/>
          <p:cNvPicPr>
            <a:picLocks noChangeAspect="1"/>
          </p:cNvPicPr>
          <p:nvPr/>
        </p:nvPicPr>
        <p:blipFill>
          <a:blip r:embed="rId1"/>
          <a:stretch>
            <a:fillRect/>
          </a:stretch>
        </p:blipFill>
        <p:spPr>
          <a:xfrm>
            <a:off x="377825" y="2213610"/>
            <a:ext cx="3333750" cy="1133475"/>
          </a:xfrm>
          <a:prstGeom prst="rect">
            <a:avLst/>
          </a:prstGeom>
        </p:spPr>
      </p:pic>
      <p:sp>
        <p:nvSpPr>
          <p:cNvPr id="5" name="TextBox 4"/>
          <p:cNvSpPr txBox="1"/>
          <p:nvPr/>
        </p:nvSpPr>
        <p:spPr>
          <a:xfrm>
            <a:off x="6239675" y="1571612"/>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453197" y="3567771"/>
            <a:ext cx="9715568" cy="286232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物体做匀变速直线运动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由匀变速直线运动规律</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          </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①</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     </a:t>
            </a:r>
            <a:r>
              <a:rPr lang="zh-CN" altLang="en-US" sz="2000" b="1" dirty="0" smtClean="0">
                <a:solidFill>
                  <a:srgbClr val="FF0000"/>
                </a:solidFill>
                <a:latin typeface="宋体" panose="02010600030101010101" pitchFamily="2" charset="-122"/>
              </a:rPr>
              <a:t>　</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②</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由匀变速直线运动速度公式</a:t>
            </a:r>
            <a:r>
              <a:rPr lang="en-US" sz="2000" b="1" dirty="0" smtClean="0">
                <a:solidFill>
                  <a:srgbClr val="FF0000"/>
                </a:solidFill>
                <a:latin typeface="宋体" panose="02010600030101010101" pitchFamily="2" charset="-122"/>
              </a:rPr>
              <a:t>v=v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a:t>
            </a:r>
            <a:r>
              <a:rPr lang="zh-CN" altLang="en-US" sz="2000" b="1" dirty="0" smtClean="0">
                <a:solidFill>
                  <a:srgbClr val="FF0000"/>
                </a:solidFill>
                <a:latin typeface="宋体" panose="02010600030101010101" pitchFamily="2" charset="-122"/>
              </a:rPr>
              <a:t>知</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             </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③</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联立</a:t>
            </a:r>
            <a:r>
              <a:rPr lang="en-US" sz="2000" b="1" dirty="0" smtClean="0">
                <a:solidFill>
                  <a:srgbClr val="FF0000"/>
                </a:solidFill>
                <a:latin typeface="宋体" panose="02010600030101010101" pitchFamily="2" charset="-122"/>
              </a:rPr>
              <a:t>①②③</a:t>
            </a:r>
            <a:r>
              <a:rPr lang="zh-CN" altLang="en-US" sz="2000" b="1" dirty="0" smtClean="0">
                <a:solidFill>
                  <a:srgbClr val="FF0000"/>
                </a:solidFill>
                <a:latin typeface="宋体" panose="02010600030101010101" pitchFamily="2" charset="-122"/>
              </a:rPr>
              <a:t>解</a:t>
            </a:r>
            <a:r>
              <a:rPr lang="zh-CN" altLang="en-US" sz="2000" b="1" dirty="0" smtClean="0">
                <a:solidFill>
                  <a:srgbClr val="FF0000"/>
                </a:solidFill>
                <a:latin typeface="宋体" panose="02010600030101010101" pitchFamily="2" charset="-122"/>
              </a:rPr>
              <a:t>得               。</a:t>
            </a:r>
            <a:endParaRPr lang="zh-CN" altLang="en-US" sz="2000" b="1" dirty="0">
              <a:solidFill>
                <a:srgbClr val="FF0000"/>
              </a:solidFill>
              <a:latin typeface="宋体" panose="02010600030101010101" pitchFamily="2" charset="-122"/>
            </a:endParaRPr>
          </a:p>
        </p:txBody>
      </p:sp>
      <p:pic>
        <p:nvPicPr>
          <p:cNvPr id="3073" name="Picture 1"/>
          <p:cNvPicPr>
            <a:picLocks noChangeAspect="1" noChangeArrowheads="1"/>
          </p:cNvPicPr>
          <p:nvPr/>
        </p:nvPicPr>
        <p:blipFill>
          <a:blip r:embed="rId2"/>
          <a:srcRect/>
          <a:stretch>
            <a:fillRect/>
          </a:stretch>
        </p:blipFill>
        <p:spPr bwMode="auto">
          <a:xfrm>
            <a:off x="596073" y="4142533"/>
            <a:ext cx="1428760" cy="429475"/>
          </a:xfrm>
          <a:prstGeom prst="rect">
            <a:avLst/>
          </a:prstGeom>
          <a:noFill/>
          <a:ln w="9525">
            <a:noFill/>
            <a:miter lim="800000"/>
            <a:headEnd/>
            <a:tailEnd/>
          </a:ln>
          <a:effectLst/>
        </p:spPr>
      </p:pic>
      <p:pic>
        <p:nvPicPr>
          <p:cNvPr id="3074" name="Picture 2"/>
          <p:cNvPicPr>
            <a:picLocks noChangeAspect="1" noChangeArrowheads="1"/>
          </p:cNvPicPr>
          <p:nvPr/>
        </p:nvPicPr>
        <p:blipFill>
          <a:blip r:embed="rId3"/>
          <a:srcRect/>
          <a:stretch>
            <a:fillRect/>
          </a:stretch>
        </p:blipFill>
        <p:spPr bwMode="auto">
          <a:xfrm>
            <a:off x="596073" y="4572008"/>
            <a:ext cx="642942" cy="464742"/>
          </a:xfrm>
          <a:prstGeom prst="rect">
            <a:avLst/>
          </a:prstGeom>
          <a:noFill/>
          <a:ln w="9525">
            <a:noFill/>
            <a:miter lim="800000"/>
            <a:headEnd/>
            <a:tailEnd/>
          </a:ln>
          <a:effectLst/>
        </p:spPr>
      </p:pic>
      <p:pic>
        <p:nvPicPr>
          <p:cNvPr id="3075" name="Picture 3"/>
          <p:cNvPicPr>
            <a:picLocks noChangeAspect="1" noChangeArrowheads="1"/>
          </p:cNvPicPr>
          <p:nvPr/>
        </p:nvPicPr>
        <p:blipFill>
          <a:blip r:embed="rId4"/>
          <a:srcRect/>
          <a:stretch>
            <a:fillRect/>
          </a:stretch>
        </p:blipFill>
        <p:spPr bwMode="auto">
          <a:xfrm>
            <a:off x="553211" y="5429264"/>
            <a:ext cx="1900250" cy="500066"/>
          </a:xfrm>
          <a:prstGeom prst="rect">
            <a:avLst/>
          </a:prstGeom>
          <a:noFill/>
          <a:ln w="9525">
            <a:noFill/>
            <a:miter lim="800000"/>
            <a:headEnd/>
            <a:tailEnd/>
          </a:ln>
          <a:effectLst/>
        </p:spPr>
      </p:pic>
      <p:pic>
        <p:nvPicPr>
          <p:cNvPr id="3076" name="Picture 4"/>
          <p:cNvPicPr>
            <a:picLocks noChangeAspect="1" noChangeArrowheads="1"/>
          </p:cNvPicPr>
          <p:nvPr/>
        </p:nvPicPr>
        <p:blipFill>
          <a:blip r:embed="rId5"/>
          <a:srcRect/>
          <a:stretch>
            <a:fillRect/>
          </a:stretch>
        </p:blipFill>
        <p:spPr bwMode="auto">
          <a:xfrm>
            <a:off x="2524898" y="5849706"/>
            <a:ext cx="1405529" cy="57969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073"/>
                                        </p:tgtEl>
                                        <p:attrNameLst>
                                          <p:attrName>style.visibility</p:attrName>
                                        </p:attrNameLst>
                                      </p:cBhvr>
                                      <p:to>
                                        <p:strVal val="visible"/>
                                      </p:to>
                                    </p:set>
                                    <p:anim calcmode="lin" valueType="num">
                                      <p:cBhvr additive="base">
                                        <p:cTn id="17" dur="500" fill="hold"/>
                                        <p:tgtEl>
                                          <p:spTgt spid="3073"/>
                                        </p:tgtEl>
                                        <p:attrNameLst>
                                          <p:attrName>ppt_x</p:attrName>
                                        </p:attrNameLst>
                                      </p:cBhvr>
                                      <p:tavLst>
                                        <p:tav tm="0">
                                          <p:val>
                                            <p:strVal val="1+#ppt_w/2"/>
                                          </p:val>
                                        </p:tav>
                                        <p:tav tm="100000">
                                          <p:val>
                                            <p:strVal val="#ppt_x"/>
                                          </p:val>
                                        </p:tav>
                                      </p:tavLst>
                                    </p:anim>
                                    <p:anim calcmode="lin" valueType="num">
                                      <p:cBhvr additive="base">
                                        <p:cTn id="18" dur="500" fill="hold"/>
                                        <p:tgtEl>
                                          <p:spTgt spid="307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3074"/>
                                        </p:tgtEl>
                                        <p:attrNameLst>
                                          <p:attrName>style.visibility</p:attrName>
                                        </p:attrNameLst>
                                      </p:cBhvr>
                                      <p:to>
                                        <p:strVal val="visible"/>
                                      </p:to>
                                    </p:set>
                                    <p:anim calcmode="lin" valueType="num">
                                      <p:cBhvr additive="base">
                                        <p:cTn id="21" dur="500" fill="hold"/>
                                        <p:tgtEl>
                                          <p:spTgt spid="3074"/>
                                        </p:tgtEl>
                                        <p:attrNameLst>
                                          <p:attrName>ppt_x</p:attrName>
                                        </p:attrNameLst>
                                      </p:cBhvr>
                                      <p:tavLst>
                                        <p:tav tm="0">
                                          <p:val>
                                            <p:strVal val="1+#ppt_w/2"/>
                                          </p:val>
                                        </p:tav>
                                        <p:tav tm="100000">
                                          <p:val>
                                            <p:strVal val="#ppt_x"/>
                                          </p:val>
                                        </p:tav>
                                      </p:tavLst>
                                    </p:anim>
                                    <p:anim calcmode="lin" valueType="num">
                                      <p:cBhvr additive="base">
                                        <p:cTn id="22" dur="500" fill="hold"/>
                                        <p:tgtEl>
                                          <p:spTgt spid="307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075"/>
                                        </p:tgtEl>
                                        <p:attrNameLst>
                                          <p:attrName>style.visibility</p:attrName>
                                        </p:attrNameLst>
                                      </p:cBhvr>
                                      <p:to>
                                        <p:strVal val="visible"/>
                                      </p:to>
                                    </p:set>
                                    <p:anim calcmode="lin" valueType="num">
                                      <p:cBhvr additive="base">
                                        <p:cTn id="25" dur="500" fill="hold"/>
                                        <p:tgtEl>
                                          <p:spTgt spid="3075"/>
                                        </p:tgtEl>
                                        <p:attrNameLst>
                                          <p:attrName>ppt_x</p:attrName>
                                        </p:attrNameLst>
                                      </p:cBhvr>
                                      <p:tavLst>
                                        <p:tav tm="0">
                                          <p:val>
                                            <p:strVal val="1+#ppt_w/2"/>
                                          </p:val>
                                        </p:tav>
                                        <p:tav tm="100000">
                                          <p:val>
                                            <p:strVal val="#ppt_x"/>
                                          </p:val>
                                        </p:tav>
                                      </p:tavLst>
                                    </p:anim>
                                    <p:anim calcmode="lin" valueType="num">
                                      <p:cBhvr additive="base">
                                        <p:cTn id="26" dur="500" fill="hold"/>
                                        <p:tgtEl>
                                          <p:spTgt spid="307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3076"/>
                                        </p:tgtEl>
                                        <p:attrNameLst>
                                          <p:attrName>style.visibility</p:attrName>
                                        </p:attrNameLst>
                                      </p:cBhvr>
                                      <p:to>
                                        <p:strVal val="visible"/>
                                      </p:to>
                                    </p:set>
                                    <p:anim calcmode="lin" valueType="num">
                                      <p:cBhvr additive="base">
                                        <p:cTn id="29" dur="500" fill="hold"/>
                                        <p:tgtEl>
                                          <p:spTgt spid="3076"/>
                                        </p:tgtEl>
                                        <p:attrNameLst>
                                          <p:attrName>ppt_x</p:attrName>
                                        </p:attrNameLst>
                                      </p:cBhvr>
                                      <p:tavLst>
                                        <p:tav tm="0">
                                          <p:val>
                                            <p:strVal val="1+#ppt_w/2"/>
                                          </p:val>
                                        </p:tav>
                                        <p:tav tm="100000">
                                          <p:val>
                                            <p:strVal val="#ppt_x"/>
                                          </p:val>
                                        </p:tav>
                                      </p:tavLst>
                                    </p:anim>
                                    <p:anim calcmode="lin" valueType="num">
                                      <p:cBhvr additive="base">
                                        <p:cTn id="30" dur="500" fill="hold"/>
                                        <p:tgtEl>
                                          <p:spTgt spid="30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696085" y="824230"/>
            <a:ext cx="6807200" cy="2081530"/>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1406525" y="931545"/>
          <a:ext cx="8096250" cy="860425"/>
        </p:xfrm>
        <a:graphic>
          <a:graphicData uri="http://schemas.openxmlformats.org/drawingml/2006/table">
            <a:tbl>
              <a:tblPr firstRow="1" bandRow="1">
                <a:tableStyleId>{5940675A-B579-460E-94D1-54222C63F5DA}</a:tableStyleId>
              </a:tblPr>
              <a:tblGrid>
                <a:gridCol w="1927225"/>
                <a:gridCol w="6169025"/>
              </a:tblGrid>
              <a:tr h="860425">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微题三</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自由落体运动中局部与整体的处理</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6" name="文本框 5"/>
          <p:cNvSpPr txBox="1"/>
          <p:nvPr/>
        </p:nvSpPr>
        <p:spPr>
          <a:xfrm>
            <a:off x="534670" y="2308860"/>
            <a:ext cx="9672320" cy="3322955"/>
          </a:xfrm>
          <a:prstGeom prst="rect">
            <a:avLst/>
          </a:prstGeom>
          <a:noFill/>
        </p:spPr>
        <p:txBody>
          <a:bodyPr wrap="square" rtlCol="0">
            <a:spAutoFit/>
          </a:bodyPr>
          <a:lstStyle/>
          <a:p>
            <a:pPr>
              <a:lnSpc>
                <a:spcPct val="150000"/>
              </a:lnSpc>
            </a:pPr>
            <a:r>
              <a:rPr lang="zh-CN" altLang="en-US" sz="2000" b="1"/>
              <a:t>解决自由落体运动问题时,对整体与局部,局部与局部过程相互关系的分析,是解题的重要环节。</a:t>
            </a:r>
            <a:endParaRPr lang="zh-CN" altLang="en-US" sz="2000" b="1"/>
          </a:p>
          <a:p>
            <a:pPr>
              <a:lnSpc>
                <a:spcPct val="150000"/>
              </a:lnSpc>
            </a:pPr>
            <a:endParaRPr lang="zh-CN" altLang="en-US" sz="2000" b="1"/>
          </a:p>
          <a:p>
            <a:pPr>
              <a:lnSpc>
                <a:spcPct val="150000"/>
              </a:lnSpc>
            </a:pPr>
            <a:endParaRPr lang="zh-CN" altLang="en-US" sz="2000" b="1"/>
          </a:p>
          <a:p>
            <a:pPr>
              <a:lnSpc>
                <a:spcPct val="150000"/>
              </a:lnSpc>
            </a:pPr>
            <a:endParaRPr lang="zh-CN" altLang="en-US" sz="2000" b="1"/>
          </a:p>
          <a:p>
            <a:pPr>
              <a:lnSpc>
                <a:spcPct val="150000"/>
              </a:lnSpc>
            </a:pPr>
            <a:r>
              <a:rPr lang="zh-CN" altLang="en-US" sz="2000" b="1"/>
              <a:t>典例   5一个物体从塔顶由静止落下,在到达地面前最后1秒内通过的位移为整个位移的       ,求塔高(g=10 m/s</a:t>
            </a:r>
            <a:r>
              <a:rPr lang="zh-CN" altLang="en-US" sz="2000" b="1" baseline="30000">
                <a:solidFill>
                  <a:schemeClr val="tx1"/>
                </a:solidFill>
                <a:uFillTx/>
              </a:rPr>
              <a:t>2</a:t>
            </a:r>
            <a:r>
              <a:rPr lang="zh-CN" altLang="en-US" sz="2000" b="1"/>
              <a:t>)。</a:t>
            </a:r>
            <a:endParaRPr lang="zh-CN" altLang="en-US" sz="2000" b="1"/>
          </a:p>
        </p:txBody>
      </p:sp>
      <p:graphicFrame>
        <p:nvGraphicFramePr>
          <p:cNvPr id="7" name="对象 6">
            <a:hlinkClick r:id="" action="ppaction://ole?verb=0"/>
          </p:cNvPr>
          <p:cNvGraphicFramePr/>
          <p:nvPr/>
        </p:nvGraphicFramePr>
        <p:xfrm>
          <a:off x="918845" y="4989830"/>
          <a:ext cx="372745" cy="641985"/>
        </p:xfrm>
        <a:graphic>
          <a:graphicData uri="http://schemas.openxmlformats.org/presentationml/2006/ole">
            <mc:AlternateContent xmlns:mc="http://schemas.openxmlformats.org/markup-compatibility/2006">
              <mc:Choice xmlns:v="urn:schemas-microsoft-com:vml" Requires="v">
                <p:oleObj spid="_x0000_s1025" name="" r:id="rId1" imgW="5486400" imgH="9448800" progId="Equation.3">
                  <p:embed/>
                </p:oleObj>
              </mc:Choice>
              <mc:Fallback>
                <p:oleObj name="" r:id="rId1" imgW="5486400" imgH="9448800" progId="Equation.3">
                  <p:embed/>
                  <p:pic>
                    <p:nvPicPr>
                      <p:cNvPr id="0" name="图片 1024"/>
                      <p:cNvPicPr/>
                      <p:nvPr/>
                    </p:nvPicPr>
                    <p:blipFill>
                      <a:blip r:embed="rId2"/>
                      <a:stretch>
                        <a:fillRect/>
                      </a:stretch>
                    </p:blipFill>
                    <p:spPr>
                      <a:xfrm>
                        <a:off x="918845" y="4989830"/>
                        <a:ext cx="372745" cy="641985"/>
                      </a:xfrm>
                      <a:prstGeom prst="rect">
                        <a:avLst/>
                      </a:prstGeom>
                      <a:noFill/>
                      <a:ln w="9525">
                        <a:noFill/>
                      </a:ln>
                    </p:spPr>
                  </p:pic>
                </p:oleObj>
              </mc:Fallback>
            </mc:AlternateContent>
          </a:graphicData>
        </a:graphic>
      </p:graphicFrame>
      <p:pic>
        <p:nvPicPr>
          <p:cNvPr id="91" name="21YB02.eps" descr="id:2147493755;FounderCES"/>
          <p:cNvPicPr>
            <a:picLocks noChangeAspect="1"/>
          </p:cNvPicPr>
          <p:nvPr/>
        </p:nvPicPr>
        <p:blipFill>
          <a:blip r:embed="rId3"/>
          <a:stretch>
            <a:fillRect/>
          </a:stretch>
        </p:blipFill>
        <p:spPr>
          <a:xfrm>
            <a:off x="4867275" y="2896235"/>
            <a:ext cx="1440815" cy="1728470"/>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24635" y="571480"/>
            <a:ext cx="9715568" cy="286232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设物体从塔顶</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落到地面所经历时间为</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秒</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通过的位移为</a:t>
            </a:r>
            <a:r>
              <a:rPr lang="en-US" sz="2000" b="1" dirty="0" smtClean="0">
                <a:solidFill>
                  <a:srgbClr val="FF0000"/>
                </a:solidFill>
                <a:latin typeface="宋体" panose="02010600030101010101" pitchFamily="2" charset="-122"/>
              </a:rPr>
              <a:t>H;</a:t>
            </a:r>
            <a:r>
              <a:rPr lang="zh-CN" altLang="en-US" sz="2000" b="1" dirty="0" smtClean="0">
                <a:solidFill>
                  <a:srgbClr val="FF0000"/>
                </a:solidFill>
                <a:latin typeface="宋体" panose="02010600030101010101" pitchFamily="2" charset="-122"/>
              </a:rPr>
              <a:t>物体在</a:t>
            </a:r>
            <a:r>
              <a:rPr lang="en-US" sz="2000" b="1" dirty="0" smtClean="0">
                <a:solidFill>
                  <a:srgbClr val="FF0000"/>
                </a:solidFill>
                <a:latin typeface="宋体" panose="02010600030101010101" pitchFamily="2" charset="-122"/>
              </a:rPr>
              <a:t>(t-1)</a:t>
            </a:r>
            <a:r>
              <a:rPr lang="zh-CN" altLang="en-US" sz="2000" b="1" dirty="0" smtClean="0">
                <a:solidFill>
                  <a:srgbClr val="FF0000"/>
                </a:solidFill>
                <a:latin typeface="宋体" panose="02010600030101010101" pitchFamily="2" charset="-122"/>
              </a:rPr>
              <a:t>秒内的位移为</a:t>
            </a:r>
            <a:r>
              <a:rPr lang="en-US" sz="2000" b="1" dirty="0" smtClean="0">
                <a:solidFill>
                  <a:srgbClr val="FF0000"/>
                </a:solidFill>
                <a:latin typeface="宋体" panose="02010600030101010101" pitchFamily="2" charset="-122"/>
              </a:rPr>
              <a:t>h,</a:t>
            </a:r>
            <a:r>
              <a:rPr lang="zh-CN" altLang="en-US" sz="2000" b="1" dirty="0" smtClean="0">
                <a:solidFill>
                  <a:srgbClr val="FF0000"/>
                </a:solidFill>
                <a:latin typeface="宋体" panose="02010600030101010101" pitchFamily="2" charset="-122"/>
              </a:rPr>
              <a:t>因为</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=0</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有                              </a:t>
            </a:r>
            <a:r>
              <a:rPr lang="en-US" sz="2000" b="1" dirty="0" smtClean="0">
                <a:solidFill>
                  <a:srgbClr val="FF0000"/>
                </a:solidFill>
                <a:latin typeface="宋体" panose="02010600030101010101" pitchFamily="2" charset="-122"/>
              </a:rPr>
              <a:t>①</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                                ②</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由题意</a:t>
            </a:r>
            <a:r>
              <a:rPr lang="zh-CN" altLang="en-US" sz="2000" b="1" dirty="0" smtClean="0">
                <a:solidFill>
                  <a:srgbClr val="FF0000"/>
                </a:solidFill>
                <a:latin typeface="宋体" panose="02010600030101010101" pitchFamily="2" charset="-122"/>
              </a:rPr>
              <a:t>有</a:t>
            </a:r>
            <a:r>
              <a:rPr lang="en-US" altLang="zh-CN"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③</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联立</a:t>
            </a:r>
            <a:r>
              <a:rPr lang="en-US" sz="2000" b="1" dirty="0" smtClean="0">
                <a:solidFill>
                  <a:srgbClr val="FF0000"/>
                </a:solidFill>
                <a:latin typeface="宋体" panose="02010600030101010101" pitchFamily="2" charset="-122"/>
              </a:rPr>
              <a:t>①②③</a:t>
            </a:r>
            <a:r>
              <a:rPr lang="zh-CN" altLang="en-US" sz="2000" b="1" dirty="0" smtClean="0">
                <a:solidFill>
                  <a:srgbClr val="FF0000"/>
                </a:solidFill>
                <a:latin typeface="宋体" panose="02010600030101010101" pitchFamily="2" charset="-122"/>
              </a:rPr>
              <a:t>解得</a:t>
            </a:r>
            <a:r>
              <a:rPr lang="en-US" sz="2000" b="1" dirty="0" smtClean="0">
                <a:solidFill>
                  <a:srgbClr val="FF0000"/>
                </a:solidFill>
                <a:latin typeface="宋体" panose="02010600030101010101" pitchFamily="2" charset="-122"/>
              </a:rPr>
              <a:t>H=125 m</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63491" name="Picture 3"/>
          <p:cNvPicPr>
            <a:picLocks noChangeAspect="1" noChangeArrowheads="1"/>
          </p:cNvPicPr>
          <p:nvPr/>
        </p:nvPicPr>
        <p:blipFill>
          <a:blip r:embed="rId1"/>
          <a:srcRect/>
          <a:stretch>
            <a:fillRect/>
          </a:stretch>
        </p:blipFill>
        <p:spPr bwMode="auto">
          <a:xfrm>
            <a:off x="953263" y="1571612"/>
            <a:ext cx="714380" cy="430395"/>
          </a:xfrm>
          <a:prstGeom prst="rect">
            <a:avLst/>
          </a:prstGeom>
          <a:noFill/>
          <a:ln w="9525">
            <a:noFill/>
            <a:miter lim="800000"/>
            <a:headEnd/>
            <a:tailEnd/>
          </a:ln>
          <a:effectLst/>
        </p:spPr>
      </p:pic>
      <p:pic>
        <p:nvPicPr>
          <p:cNvPr id="63492" name="Picture 4"/>
          <p:cNvPicPr>
            <a:picLocks noChangeAspect="1" noChangeArrowheads="1"/>
          </p:cNvPicPr>
          <p:nvPr/>
        </p:nvPicPr>
        <p:blipFill>
          <a:blip r:embed="rId2"/>
          <a:srcRect/>
          <a:stretch>
            <a:fillRect/>
          </a:stretch>
        </p:blipFill>
        <p:spPr bwMode="auto">
          <a:xfrm>
            <a:off x="953263" y="2000240"/>
            <a:ext cx="1357322" cy="447930"/>
          </a:xfrm>
          <a:prstGeom prst="rect">
            <a:avLst/>
          </a:prstGeom>
          <a:noFill/>
          <a:ln w="9525">
            <a:noFill/>
            <a:miter lim="800000"/>
            <a:headEnd/>
            <a:tailEnd/>
          </a:ln>
          <a:effectLst/>
        </p:spPr>
      </p:pic>
      <p:pic>
        <p:nvPicPr>
          <p:cNvPr id="63493" name="Picture 5"/>
          <p:cNvPicPr>
            <a:picLocks noChangeAspect="1" noChangeArrowheads="1"/>
          </p:cNvPicPr>
          <p:nvPr/>
        </p:nvPicPr>
        <p:blipFill>
          <a:blip r:embed="rId3"/>
          <a:srcRect/>
          <a:stretch>
            <a:fillRect/>
          </a:stretch>
        </p:blipFill>
        <p:spPr bwMode="auto">
          <a:xfrm>
            <a:off x="1739081" y="2428867"/>
            <a:ext cx="785818" cy="50231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3491"/>
                                        </p:tgtEl>
                                        <p:attrNameLst>
                                          <p:attrName>style.visibility</p:attrName>
                                        </p:attrNameLst>
                                      </p:cBhvr>
                                      <p:to>
                                        <p:strVal val="visible"/>
                                      </p:to>
                                    </p:set>
                                    <p:anim calcmode="lin" valueType="num">
                                      <p:cBhvr additive="base">
                                        <p:cTn id="11" dur="500" fill="hold"/>
                                        <p:tgtEl>
                                          <p:spTgt spid="63491"/>
                                        </p:tgtEl>
                                        <p:attrNameLst>
                                          <p:attrName>ppt_x</p:attrName>
                                        </p:attrNameLst>
                                      </p:cBhvr>
                                      <p:tavLst>
                                        <p:tav tm="0">
                                          <p:val>
                                            <p:strVal val="1+#ppt_w/2"/>
                                          </p:val>
                                        </p:tav>
                                        <p:tav tm="100000">
                                          <p:val>
                                            <p:strVal val="#ppt_x"/>
                                          </p:val>
                                        </p:tav>
                                      </p:tavLst>
                                    </p:anim>
                                    <p:anim calcmode="lin" valueType="num">
                                      <p:cBhvr additive="base">
                                        <p:cTn id="12" dur="500" fill="hold"/>
                                        <p:tgtEl>
                                          <p:spTgt spid="6349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3492"/>
                                        </p:tgtEl>
                                        <p:attrNameLst>
                                          <p:attrName>style.visibility</p:attrName>
                                        </p:attrNameLst>
                                      </p:cBhvr>
                                      <p:to>
                                        <p:strVal val="visible"/>
                                      </p:to>
                                    </p:set>
                                    <p:anim calcmode="lin" valueType="num">
                                      <p:cBhvr additive="base">
                                        <p:cTn id="15" dur="500" fill="hold"/>
                                        <p:tgtEl>
                                          <p:spTgt spid="63492"/>
                                        </p:tgtEl>
                                        <p:attrNameLst>
                                          <p:attrName>ppt_x</p:attrName>
                                        </p:attrNameLst>
                                      </p:cBhvr>
                                      <p:tavLst>
                                        <p:tav tm="0">
                                          <p:val>
                                            <p:strVal val="1+#ppt_w/2"/>
                                          </p:val>
                                        </p:tav>
                                        <p:tav tm="100000">
                                          <p:val>
                                            <p:strVal val="#ppt_x"/>
                                          </p:val>
                                        </p:tav>
                                      </p:tavLst>
                                    </p:anim>
                                    <p:anim calcmode="lin" valueType="num">
                                      <p:cBhvr additive="base">
                                        <p:cTn id="16" dur="500" fill="hold"/>
                                        <p:tgtEl>
                                          <p:spTgt spid="6349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3493"/>
                                        </p:tgtEl>
                                        <p:attrNameLst>
                                          <p:attrName>style.visibility</p:attrName>
                                        </p:attrNameLst>
                                      </p:cBhvr>
                                      <p:to>
                                        <p:strVal val="visible"/>
                                      </p:to>
                                    </p:set>
                                    <p:anim calcmode="lin" valueType="num">
                                      <p:cBhvr additive="base">
                                        <p:cTn id="19" dur="500" fill="hold"/>
                                        <p:tgtEl>
                                          <p:spTgt spid="63493"/>
                                        </p:tgtEl>
                                        <p:attrNameLst>
                                          <p:attrName>ppt_x</p:attrName>
                                        </p:attrNameLst>
                                      </p:cBhvr>
                                      <p:tavLst>
                                        <p:tav tm="0">
                                          <p:val>
                                            <p:strVal val="1+#ppt_w/2"/>
                                          </p:val>
                                        </p:tav>
                                        <p:tav tm="100000">
                                          <p:val>
                                            <p:strVal val="#ppt_x"/>
                                          </p:val>
                                        </p:tav>
                                      </p:tavLst>
                                    </p:anim>
                                    <p:anim calcmode="lin" valueType="num">
                                      <p:cBhvr additive="base">
                                        <p:cTn id="20" dur="500" fill="hold"/>
                                        <p:tgtEl>
                                          <p:spTgt spid="634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74980" y="1446530"/>
            <a:ext cx="9672320" cy="3322955"/>
          </a:xfrm>
          <a:prstGeom prst="rect">
            <a:avLst/>
          </a:prstGeom>
          <a:noFill/>
        </p:spPr>
        <p:txBody>
          <a:bodyPr wrap="square" rtlCol="0">
            <a:spAutoFit/>
          </a:bodyPr>
          <a:lstStyle/>
          <a:p>
            <a:pPr>
              <a:lnSpc>
                <a:spcPct val="150000"/>
              </a:lnSpc>
            </a:pPr>
            <a:r>
              <a:rPr lang="zh-CN" altLang="en-US" sz="2000" b="1"/>
              <a:t>6一架飞机在降落着陆之后立即启动刹车系统,使飞机做匀减速直线运动。已知着陆时飞机的速度大小为40 m/s,匀减速直线运动的加速度大小为4 m/s2,求经过12 s,飞机的位移为多大?</a:t>
            </a:r>
            <a:endParaRPr lang="zh-CN" altLang="en-US" sz="2000" b="1"/>
          </a:p>
          <a:p>
            <a:pPr>
              <a:lnSpc>
                <a:spcPct val="150000"/>
              </a:lnSpc>
            </a:pPr>
            <a:r>
              <a:rPr lang="zh-CN" altLang="en-US" sz="2000" b="1"/>
              <a:t>【错解】有个同学这样解:根据                   得飞机做匀减速运动的位移为:</a:t>
            </a:r>
            <a:endParaRPr lang="zh-CN" altLang="en-US" sz="2000" b="1"/>
          </a:p>
          <a:p>
            <a:pPr>
              <a:lnSpc>
                <a:spcPct val="150000"/>
              </a:lnSpc>
            </a:pPr>
            <a:endParaRPr lang="zh-CN" altLang="en-US" sz="2000" b="1"/>
          </a:p>
          <a:p>
            <a:pPr>
              <a:lnSpc>
                <a:spcPct val="150000"/>
              </a:lnSpc>
            </a:pPr>
            <a:endParaRPr lang="zh-CN" altLang="en-US" sz="2000" b="1"/>
          </a:p>
          <a:p>
            <a:pPr>
              <a:lnSpc>
                <a:spcPct val="150000"/>
              </a:lnSpc>
            </a:pPr>
            <a:r>
              <a:rPr lang="zh-CN" altLang="en-US" sz="2000" b="1"/>
              <a:t>正确吗?如果不正确,错在哪里,该如何解答?</a:t>
            </a:r>
            <a:endParaRPr lang="zh-CN" altLang="en-US" sz="2000" b="1"/>
          </a:p>
        </p:txBody>
      </p:sp>
      <p:pic>
        <p:nvPicPr>
          <p:cNvPr id="93" name="核心价值.eps" descr="id:2147493769;FounderCES"/>
          <p:cNvPicPr>
            <a:picLocks noChangeAspect="1"/>
          </p:cNvPicPr>
          <p:nvPr/>
        </p:nvPicPr>
        <p:blipFill>
          <a:blip r:embed="rId1"/>
          <a:stretch>
            <a:fillRect/>
          </a:stretch>
        </p:blipFill>
        <p:spPr>
          <a:xfrm>
            <a:off x="474980" y="843280"/>
            <a:ext cx="9672320" cy="443230"/>
          </a:xfrm>
          <a:prstGeom prst="rect">
            <a:avLst/>
          </a:prstGeom>
        </p:spPr>
      </p:pic>
      <p:pic>
        <p:nvPicPr>
          <p:cNvPr id="3" name="图片 2"/>
          <p:cNvPicPr>
            <a:picLocks noChangeAspect="1"/>
          </p:cNvPicPr>
          <p:nvPr/>
        </p:nvPicPr>
        <p:blipFill>
          <a:blip r:embed="rId2"/>
          <a:stretch>
            <a:fillRect/>
          </a:stretch>
        </p:blipFill>
        <p:spPr>
          <a:xfrm>
            <a:off x="590550" y="3656330"/>
            <a:ext cx="5766435" cy="523240"/>
          </a:xfrm>
          <a:prstGeom prst="rect">
            <a:avLst/>
          </a:prstGeom>
        </p:spPr>
      </p:pic>
      <p:pic>
        <p:nvPicPr>
          <p:cNvPr id="4" name="图片 3"/>
          <p:cNvPicPr>
            <a:picLocks noChangeAspect="1"/>
          </p:cNvPicPr>
          <p:nvPr/>
        </p:nvPicPr>
        <p:blipFill>
          <a:blip r:embed="rId3"/>
          <a:stretch>
            <a:fillRect/>
          </a:stretch>
        </p:blipFill>
        <p:spPr>
          <a:xfrm>
            <a:off x="4052570" y="2836545"/>
            <a:ext cx="1276350" cy="542925"/>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74980" y="657224"/>
            <a:ext cx="9672320" cy="2862322"/>
          </a:xfrm>
          <a:prstGeom prst="rect">
            <a:avLst/>
          </a:prstGeom>
          <a:noFill/>
        </p:spPr>
        <p:txBody>
          <a:bodyPr wrap="square" rtlCol="0">
            <a:spAutoFit/>
          </a:bodyPr>
          <a:lstStyle/>
          <a:p>
            <a:pPr>
              <a:lnSpc>
                <a:spcPct val="150000"/>
              </a:lnSpc>
            </a:pPr>
            <a:r>
              <a:rPr lang="zh-CN" altLang="en-US" sz="2000" b="1" dirty="0">
                <a:solidFill>
                  <a:srgbClr val="FF0000"/>
                </a:solidFill>
              </a:rPr>
              <a:t>解答:不正确。因为飞机在12 s前就已经停止了,计算位移不能把停止的时间也计算进去,必须取停止之前的时间计算。</a:t>
            </a:r>
            <a:endParaRPr lang="zh-CN" altLang="en-US" sz="2000" b="1" dirty="0">
              <a:solidFill>
                <a:srgbClr val="FF0000"/>
              </a:solidFill>
            </a:endParaRPr>
          </a:p>
          <a:p>
            <a:pPr>
              <a:lnSpc>
                <a:spcPct val="150000"/>
              </a:lnSpc>
            </a:pPr>
            <a:r>
              <a:rPr lang="zh-CN" altLang="en-US" sz="2000" b="1" dirty="0">
                <a:solidFill>
                  <a:srgbClr val="FF0000"/>
                </a:solidFill>
              </a:rPr>
              <a:t>正确解法按如下程序:</a:t>
            </a:r>
            <a:endParaRPr lang="zh-CN" altLang="en-US" sz="2000" b="1" dirty="0">
              <a:solidFill>
                <a:srgbClr val="FF0000"/>
              </a:solidFill>
            </a:endParaRPr>
          </a:p>
          <a:p>
            <a:pPr>
              <a:lnSpc>
                <a:spcPct val="150000"/>
              </a:lnSpc>
            </a:pPr>
            <a:r>
              <a:rPr lang="zh-CN" altLang="en-US" sz="2000" b="1" dirty="0">
                <a:solidFill>
                  <a:srgbClr val="FF0000"/>
                </a:solidFill>
              </a:rPr>
              <a:t>　　设飞机从刹车到停止所用的时间为t</a:t>
            </a:r>
            <a:r>
              <a:rPr lang="zh-CN" altLang="en-US" sz="2000" b="1" baseline="-25000" dirty="0">
                <a:solidFill>
                  <a:srgbClr val="FF0000"/>
                </a:solidFill>
                <a:uFillTx/>
              </a:rPr>
              <a:t>0</a:t>
            </a:r>
            <a:r>
              <a:rPr lang="zh-CN" altLang="en-US" sz="2000" b="1" dirty="0">
                <a:solidFill>
                  <a:srgbClr val="FF0000"/>
                </a:solidFill>
              </a:rPr>
              <a:t>,由v</a:t>
            </a:r>
            <a:r>
              <a:rPr lang="zh-CN" altLang="en-US" sz="2000" b="1" baseline="-25000" dirty="0">
                <a:solidFill>
                  <a:srgbClr val="FF0000"/>
                </a:solidFill>
                <a:uFillTx/>
              </a:rPr>
              <a:t>t</a:t>
            </a:r>
            <a:r>
              <a:rPr lang="zh-CN" altLang="en-US" sz="2000" b="1" dirty="0">
                <a:solidFill>
                  <a:srgbClr val="FF0000"/>
                </a:solidFill>
              </a:rPr>
              <a:t>=v</a:t>
            </a:r>
            <a:r>
              <a:rPr lang="zh-CN" altLang="en-US" sz="2000" b="1" baseline="-25000" dirty="0">
                <a:solidFill>
                  <a:srgbClr val="FF0000"/>
                </a:solidFill>
                <a:uFillTx/>
              </a:rPr>
              <a:t>0</a:t>
            </a:r>
            <a:r>
              <a:rPr lang="zh-CN" altLang="en-US" sz="2000" b="1" dirty="0">
                <a:solidFill>
                  <a:srgbClr val="FF0000"/>
                </a:solidFill>
              </a:rPr>
              <a:t>+at,得</a:t>
            </a:r>
            <a:endParaRPr lang="zh-CN" altLang="en-US" sz="2000" b="1" dirty="0">
              <a:solidFill>
                <a:srgbClr val="FF0000"/>
              </a:solidFill>
            </a:endParaRPr>
          </a:p>
          <a:p>
            <a:pPr>
              <a:lnSpc>
                <a:spcPct val="150000"/>
              </a:lnSpc>
            </a:pPr>
            <a:r>
              <a:rPr lang="zh-CN" altLang="en-US" sz="2000" b="1" dirty="0">
                <a:solidFill>
                  <a:srgbClr val="FF0000"/>
                </a:solidFill>
              </a:rPr>
              <a:t>设飞机做匀减速运动的位移为s,根据                      ,得</a:t>
            </a:r>
            <a:endParaRPr lang="zh-CN" altLang="en-US" sz="2000" b="1" dirty="0">
              <a:solidFill>
                <a:srgbClr val="FF0000"/>
              </a:solidFill>
            </a:endParaRPr>
          </a:p>
          <a:p>
            <a:pPr>
              <a:lnSpc>
                <a:spcPct val="150000"/>
              </a:lnSpc>
            </a:pPr>
            <a:endParaRPr lang="zh-CN" altLang="en-US" sz="2000" b="1" dirty="0">
              <a:solidFill>
                <a:srgbClr val="FF0000"/>
              </a:solidFill>
            </a:endParaRPr>
          </a:p>
        </p:txBody>
      </p:sp>
      <p:pic>
        <p:nvPicPr>
          <p:cNvPr id="2" name="图片 1"/>
          <p:cNvPicPr>
            <a:picLocks noChangeAspect="1"/>
          </p:cNvPicPr>
          <p:nvPr/>
        </p:nvPicPr>
        <p:blipFill>
          <a:blip r:embed="rId1"/>
          <a:stretch>
            <a:fillRect/>
          </a:stretch>
        </p:blipFill>
        <p:spPr>
          <a:xfrm>
            <a:off x="6896100" y="2086610"/>
            <a:ext cx="2276475" cy="552450"/>
          </a:xfrm>
          <a:prstGeom prst="rect">
            <a:avLst/>
          </a:prstGeom>
        </p:spPr>
      </p:pic>
      <p:pic>
        <p:nvPicPr>
          <p:cNvPr id="3" name="图片 2"/>
          <p:cNvPicPr>
            <a:picLocks noChangeAspect="1"/>
          </p:cNvPicPr>
          <p:nvPr/>
        </p:nvPicPr>
        <p:blipFill>
          <a:blip r:embed="rId2"/>
          <a:stretch>
            <a:fillRect/>
          </a:stretch>
        </p:blipFill>
        <p:spPr>
          <a:xfrm>
            <a:off x="4864100" y="2542540"/>
            <a:ext cx="1152525" cy="476250"/>
          </a:xfrm>
          <a:prstGeom prst="rect">
            <a:avLst/>
          </a:prstGeom>
        </p:spPr>
      </p:pic>
      <p:pic>
        <p:nvPicPr>
          <p:cNvPr id="4" name="图片 3"/>
          <p:cNvPicPr>
            <a:picLocks noChangeAspect="1"/>
          </p:cNvPicPr>
          <p:nvPr/>
        </p:nvPicPr>
        <p:blipFill>
          <a:blip r:embed="rId3"/>
          <a:stretch>
            <a:fillRect/>
          </a:stretch>
        </p:blipFill>
        <p:spPr>
          <a:xfrm>
            <a:off x="546735" y="3166745"/>
            <a:ext cx="5305425" cy="523875"/>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289685" y="666115"/>
            <a:ext cx="8043545" cy="2714625"/>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 name="随堂训练.eps" descr="id:2147493783;FounderCES"/>
          <p:cNvPicPr>
            <a:picLocks noChangeAspect="1"/>
          </p:cNvPicPr>
          <p:nvPr/>
        </p:nvPicPr>
        <p:blipFill>
          <a:blip r:embed="rId1"/>
          <a:stretch>
            <a:fillRect/>
          </a:stretch>
        </p:blipFill>
        <p:spPr>
          <a:xfrm>
            <a:off x="713740" y="752475"/>
            <a:ext cx="9396095" cy="430530"/>
          </a:xfrm>
          <a:prstGeom prst="rect">
            <a:avLst/>
          </a:prstGeom>
        </p:spPr>
      </p:pic>
      <p:sp>
        <p:nvSpPr>
          <p:cNvPr id="6" name="文本框 5"/>
          <p:cNvSpPr txBox="1"/>
          <p:nvPr/>
        </p:nvSpPr>
        <p:spPr>
          <a:xfrm>
            <a:off x="474980" y="1446530"/>
            <a:ext cx="9672320" cy="1938020"/>
          </a:xfrm>
          <a:prstGeom prst="rect">
            <a:avLst/>
          </a:prstGeom>
          <a:noFill/>
        </p:spPr>
        <p:txBody>
          <a:bodyPr wrap="square" rtlCol="0">
            <a:spAutoFit/>
          </a:bodyPr>
          <a:lstStyle/>
          <a:p>
            <a:pPr>
              <a:lnSpc>
                <a:spcPct val="150000"/>
              </a:lnSpc>
            </a:pPr>
            <a:r>
              <a:rPr lang="zh-CN" altLang="en-US" sz="2000" b="1"/>
              <a:t>【基础性】</a:t>
            </a:r>
            <a:endParaRPr lang="zh-CN" altLang="en-US" sz="2000" b="1"/>
          </a:p>
          <a:p>
            <a:pPr>
              <a:lnSpc>
                <a:spcPct val="150000"/>
              </a:lnSpc>
            </a:pPr>
            <a:r>
              <a:rPr lang="zh-CN" altLang="en-US" sz="2000" b="1"/>
              <a:t>1.(单选)一个物体由静止开始做匀加速直线运动,时刻为t时速度达到v,则时刻为nt时速度可达到(　　)</a:t>
            </a:r>
            <a:endParaRPr lang="zh-CN" altLang="en-US" sz="2000" b="1"/>
          </a:p>
          <a:p>
            <a:pPr>
              <a:lnSpc>
                <a:spcPct val="150000"/>
              </a:lnSpc>
            </a:pPr>
            <a:r>
              <a:rPr lang="zh-CN" altLang="en-US" sz="2000" b="1"/>
              <a:t>A.nv	B.2nv	C.n</a:t>
            </a:r>
            <a:r>
              <a:rPr lang="zh-CN" altLang="en-US" sz="2000" b="1" baseline="30000">
                <a:solidFill>
                  <a:schemeClr val="tx1"/>
                </a:solidFill>
                <a:uFillTx/>
              </a:rPr>
              <a:t>2</a:t>
            </a:r>
            <a:r>
              <a:rPr lang="zh-CN" altLang="en-US" sz="2000" b="1"/>
              <a:t>v	D.4n</a:t>
            </a:r>
            <a:r>
              <a:rPr lang="zh-CN" altLang="en-US" sz="2000" b="1" baseline="30000">
                <a:uFillTx/>
              </a:rPr>
              <a:t>2</a:t>
            </a:r>
            <a:r>
              <a:rPr lang="zh-CN" altLang="en-US" sz="2000" b="1"/>
              <a:t>v</a:t>
            </a:r>
            <a:endParaRPr lang="zh-CN" altLang="en-US" sz="2000" b="1"/>
          </a:p>
        </p:txBody>
      </p:sp>
      <p:sp>
        <p:nvSpPr>
          <p:cNvPr id="4" name="TextBox 3"/>
          <p:cNvSpPr txBox="1"/>
          <p:nvPr/>
        </p:nvSpPr>
        <p:spPr>
          <a:xfrm>
            <a:off x="1739081" y="2457386"/>
            <a:ext cx="857256"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a:t>
            </a:r>
            <a:endParaRPr lang="zh-CN" altLang="en-US" sz="2000" b="1" dirty="0">
              <a:solidFill>
                <a:srgbClr val="FF0000"/>
              </a:solidFill>
              <a:latin typeface="宋体" panose="02010600030101010101" pitchFamily="2" charset="-122"/>
            </a:endParaRPr>
          </a:p>
        </p:txBody>
      </p:sp>
      <p:sp>
        <p:nvSpPr>
          <p:cNvPr id="5" name="TextBox 4"/>
          <p:cNvSpPr txBox="1"/>
          <p:nvPr/>
        </p:nvSpPr>
        <p:spPr>
          <a:xfrm>
            <a:off x="596073" y="3500438"/>
            <a:ext cx="9144064" cy="94352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时刻为</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时速度达到</a:t>
            </a:r>
            <a:r>
              <a:rPr lang="en-US" sz="2000" b="1" dirty="0" smtClean="0">
                <a:solidFill>
                  <a:srgbClr val="FF0000"/>
                </a:solidFill>
                <a:latin typeface="宋体" panose="02010600030101010101" pitchFamily="2" charset="-122"/>
              </a:rPr>
              <a:t>v=at,</a:t>
            </a:r>
            <a:r>
              <a:rPr lang="zh-CN" altLang="en-US" sz="2000" b="1" dirty="0" smtClean="0">
                <a:solidFill>
                  <a:srgbClr val="FF0000"/>
                </a:solidFill>
                <a:latin typeface="宋体" panose="02010600030101010101" pitchFamily="2" charset="-122"/>
              </a:rPr>
              <a:t>则时刻为</a:t>
            </a:r>
            <a:r>
              <a:rPr lang="en-US" sz="2000" b="1" dirty="0" err="1" smtClean="0">
                <a:solidFill>
                  <a:srgbClr val="FF0000"/>
                </a:solidFill>
                <a:latin typeface="宋体" panose="02010600030101010101" pitchFamily="2" charset="-122"/>
              </a:rPr>
              <a:t>nt</a:t>
            </a:r>
            <a:r>
              <a:rPr lang="zh-CN" altLang="en-US" sz="2000" b="1" dirty="0" smtClean="0">
                <a:solidFill>
                  <a:srgbClr val="FF0000"/>
                </a:solidFill>
                <a:latin typeface="宋体" panose="02010600030101010101" pitchFamily="2" charset="-122"/>
              </a:rPr>
              <a:t>时速度可达到</a:t>
            </a:r>
            <a:r>
              <a:rPr lang="en-US" sz="2000" b="1" dirty="0" smtClean="0">
                <a:solidFill>
                  <a:srgbClr val="FF0000"/>
                </a:solidFill>
                <a:latin typeface="宋体" panose="02010600030101010101" pitchFamily="2" charset="-122"/>
              </a:rPr>
              <a:t>v'=a(</a:t>
            </a:r>
            <a:r>
              <a:rPr lang="en-US" sz="2000" b="1" dirty="0" err="1" smtClean="0">
                <a:solidFill>
                  <a:srgbClr val="FF0000"/>
                </a:solidFill>
                <a:latin typeface="宋体" panose="02010600030101010101" pitchFamily="2" charset="-122"/>
              </a:rPr>
              <a:t>nt</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以上两式相比就可以得到</a:t>
            </a:r>
            <a:r>
              <a:rPr lang="en-US" sz="2000" b="1" dirty="0" smtClean="0">
                <a:solidFill>
                  <a:srgbClr val="FF0000"/>
                </a:solidFill>
                <a:latin typeface="宋体" panose="02010600030101010101" pitchFamily="2" charset="-122"/>
              </a:rPr>
              <a:t>v'=</a:t>
            </a:r>
            <a:r>
              <a:rPr lang="en-US" sz="2000" b="1" dirty="0" err="1" smtClean="0">
                <a:solidFill>
                  <a:srgbClr val="FF0000"/>
                </a:solidFill>
                <a:latin typeface="宋体" panose="02010600030101010101" pitchFamily="2" charset="-122"/>
              </a:rPr>
              <a:t>nv</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74980" y="441960"/>
            <a:ext cx="9672320" cy="5631180"/>
          </a:xfrm>
          <a:prstGeom prst="rect">
            <a:avLst/>
          </a:prstGeom>
          <a:noFill/>
        </p:spPr>
        <p:txBody>
          <a:bodyPr wrap="square" rtlCol="0">
            <a:spAutoFit/>
          </a:bodyPr>
          <a:lstStyle/>
          <a:p>
            <a:pPr>
              <a:lnSpc>
                <a:spcPct val="150000"/>
              </a:lnSpc>
            </a:pPr>
            <a:r>
              <a:rPr lang="zh-CN" altLang="en-US" sz="2000" b="1"/>
              <a:t>【应用性】</a:t>
            </a:r>
            <a:endParaRPr lang="zh-CN" altLang="en-US" sz="2000" b="1"/>
          </a:p>
          <a:p>
            <a:pPr>
              <a:lnSpc>
                <a:spcPct val="150000"/>
              </a:lnSpc>
            </a:pPr>
            <a:r>
              <a:rPr lang="zh-CN" altLang="en-US" sz="2000" b="1"/>
              <a:t>2.(多选)汽车收费站的ETC是电子不停车收费系统的简称,用此系统可提高公路的通行能力。某汽车通过ETC通道的过程如图所示,汽车以90 km/h的速度匀速直线行驶,进入收费站ETC通道后匀减速行驶60 m,在ETC门架前速度减至18 km/h,匀速前进10 m通过自动栏杆后,又匀加速33 m驶离收费站,匀加速过程的加速度为4 m/s</a:t>
            </a:r>
            <a:r>
              <a:rPr lang="zh-CN" altLang="en-US" sz="2000" b="1" baseline="30000">
                <a:solidFill>
                  <a:schemeClr val="tx1"/>
                </a:solidFill>
                <a:uFillTx/>
              </a:rPr>
              <a:t>2</a:t>
            </a:r>
            <a:r>
              <a:rPr lang="zh-CN" altLang="en-US" sz="2000" b="1"/>
              <a:t>。则(　　)</a:t>
            </a:r>
            <a:endParaRPr lang="zh-CN" altLang="en-US" sz="2000" b="1"/>
          </a:p>
          <a:p>
            <a:pPr>
              <a:lnSpc>
                <a:spcPct val="150000"/>
              </a:lnSpc>
            </a:pPr>
            <a:endParaRPr lang="zh-CN" altLang="en-US" sz="2000" b="1"/>
          </a:p>
          <a:p>
            <a:pPr>
              <a:lnSpc>
                <a:spcPct val="150000"/>
              </a:lnSpc>
            </a:pPr>
            <a:endParaRPr lang="zh-CN" altLang="en-US" sz="2000" b="1"/>
          </a:p>
          <a:p>
            <a:pPr>
              <a:lnSpc>
                <a:spcPct val="150000"/>
              </a:lnSpc>
            </a:pPr>
            <a:endParaRPr lang="zh-CN" altLang="en-US" sz="2000" b="1"/>
          </a:p>
          <a:p>
            <a:pPr>
              <a:lnSpc>
                <a:spcPct val="150000"/>
              </a:lnSpc>
            </a:pPr>
            <a:r>
              <a:rPr lang="zh-CN" altLang="en-US" sz="2000" b="1"/>
              <a:t>A.汽车匀减速过程中的加速度大小为5 m/s</a:t>
            </a:r>
            <a:r>
              <a:rPr lang="zh-CN" altLang="en-US" sz="2000" b="1" baseline="30000">
                <a:uFillTx/>
              </a:rPr>
              <a:t>2</a:t>
            </a:r>
            <a:endParaRPr lang="zh-CN" altLang="en-US" sz="2000" b="1" baseline="30000">
              <a:uFillTx/>
            </a:endParaRPr>
          </a:p>
          <a:p>
            <a:pPr>
              <a:lnSpc>
                <a:spcPct val="150000"/>
              </a:lnSpc>
            </a:pPr>
            <a:r>
              <a:rPr lang="zh-CN" altLang="en-US" sz="2000" b="1"/>
              <a:t>B.汽车以90 km/h的速度驶离收费站</a:t>
            </a:r>
            <a:endParaRPr lang="zh-CN" altLang="en-US" sz="2000" b="1"/>
          </a:p>
          <a:p>
            <a:pPr>
              <a:lnSpc>
                <a:spcPct val="150000"/>
              </a:lnSpc>
            </a:pPr>
            <a:r>
              <a:rPr lang="zh-CN" altLang="en-US" sz="2000" b="1"/>
              <a:t>C.汽车通过ETC通道的时间为9 s</a:t>
            </a:r>
            <a:endParaRPr lang="zh-CN" altLang="en-US" sz="2000" b="1"/>
          </a:p>
          <a:p>
            <a:pPr>
              <a:lnSpc>
                <a:spcPct val="150000"/>
              </a:lnSpc>
            </a:pPr>
            <a:r>
              <a:rPr lang="zh-CN" altLang="en-US" sz="2000" b="1"/>
              <a:t>D.汽车通过ETC通道的过程中,进站减速过程与出站加速过程的平均速度相等</a:t>
            </a:r>
            <a:endParaRPr lang="zh-CN" altLang="en-US" sz="2000" b="1"/>
          </a:p>
        </p:txBody>
      </p:sp>
      <p:pic>
        <p:nvPicPr>
          <p:cNvPr id="96" name="21YB03.eps" descr="id:2147493790;FounderCES"/>
          <p:cNvPicPr>
            <a:picLocks noChangeAspect="1"/>
          </p:cNvPicPr>
          <p:nvPr/>
        </p:nvPicPr>
        <p:blipFill>
          <a:blip r:embed="rId1"/>
          <a:stretch>
            <a:fillRect/>
          </a:stretch>
        </p:blipFill>
        <p:spPr>
          <a:xfrm>
            <a:off x="3073400" y="2856865"/>
            <a:ext cx="3244215" cy="1403350"/>
          </a:xfrm>
          <a:prstGeom prst="rect">
            <a:avLst/>
          </a:prstGeom>
        </p:spPr>
      </p:pic>
      <p:sp>
        <p:nvSpPr>
          <p:cNvPr id="4" name="TextBox 3"/>
          <p:cNvSpPr txBox="1"/>
          <p:nvPr/>
        </p:nvSpPr>
        <p:spPr>
          <a:xfrm>
            <a:off x="9240071" y="2357430"/>
            <a:ext cx="857256"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AC</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3197" y="571480"/>
            <a:ext cx="9644130" cy="378565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汽车进站后做匀减速直线运动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已知初、末速度及位移</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由公式</a:t>
            </a:r>
            <a:r>
              <a:rPr lang="en-US" sz="2000" b="1" dirty="0" smtClean="0">
                <a:solidFill>
                  <a:srgbClr val="FF0000"/>
                </a:solidFill>
                <a:latin typeface="宋体" panose="02010600030101010101" pitchFamily="2" charset="-122"/>
              </a:rPr>
              <a:t>v</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r>
              <a:rPr lang="en-US" altLang="zh-CN" sz="2000" b="1" dirty="0" smtClean="0">
                <a:solidFill>
                  <a:srgbClr val="FF0000"/>
                </a:solidFill>
                <a:latin typeface="宋体" panose="02010600030101010101" pitchFamily="2" charset="-122"/>
              </a:rPr>
              <a:t>v</a:t>
            </a:r>
            <a:r>
              <a:rPr lang="en-US" altLang="zh-CN" sz="2000" b="1" baseline="-25000" dirty="0" smtClean="0">
                <a:solidFill>
                  <a:srgbClr val="FF0000"/>
                </a:solidFill>
                <a:latin typeface="宋体" panose="02010600030101010101" pitchFamily="2" charset="-122"/>
              </a:rPr>
              <a:t>0</a:t>
            </a:r>
            <a:r>
              <a:rPr lang="en-US" altLang="zh-CN"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=2as</a:t>
            </a:r>
            <a:r>
              <a:rPr lang="zh-CN" altLang="en-US" sz="2000" b="1" dirty="0" smtClean="0">
                <a:solidFill>
                  <a:srgbClr val="FF0000"/>
                </a:solidFill>
                <a:latin typeface="宋体" panose="02010600030101010101" pitchFamily="2" charset="-122"/>
              </a:rPr>
              <a:t>可知</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加速度大小为</a:t>
            </a:r>
            <a:r>
              <a:rPr lang="en-US" sz="2000" b="1" dirty="0" smtClean="0">
                <a:solidFill>
                  <a:srgbClr val="FF0000"/>
                </a:solidFill>
                <a:latin typeface="宋体" panose="02010600030101010101" pitchFamily="2" charset="-122"/>
              </a:rPr>
              <a:t>5 m/s</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且减速的时间</a:t>
            </a:r>
            <a:r>
              <a:rPr lang="zh-CN" altLang="en-US" sz="2000" b="1" dirty="0" smtClean="0">
                <a:solidFill>
                  <a:srgbClr val="FF0000"/>
                </a:solidFill>
                <a:latin typeface="宋体" panose="02010600030101010101" pitchFamily="2" charset="-122"/>
              </a:rPr>
              <a:t>为</a:t>
            </a:r>
            <a:r>
              <a:rPr lang="en-US" altLang="zh-CN" sz="2000" b="1" dirty="0" smtClean="0">
                <a:solidFill>
                  <a:srgbClr val="FF0000"/>
                </a:solidFill>
                <a:latin typeface="宋体" panose="02010600030101010101" pitchFamily="2" charset="-122"/>
              </a:rPr>
              <a:t> </a:t>
            </a:r>
            <a:r>
              <a:rPr lang="en-US" altLang="zh-CN"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4 </a:t>
            </a:r>
            <a:r>
              <a:rPr lang="en-US" sz="2000" b="1" dirty="0" smtClean="0">
                <a:solidFill>
                  <a:srgbClr val="FF0000"/>
                </a:solidFill>
                <a:latin typeface="宋体" panose="02010600030101010101" pitchFamily="2" charset="-122"/>
              </a:rPr>
              <a:t>s,</a:t>
            </a:r>
            <a:r>
              <a:rPr lang="zh-CN" altLang="en-US" sz="2000" b="1" dirty="0" smtClean="0">
                <a:solidFill>
                  <a:srgbClr val="FF0000"/>
                </a:solidFill>
                <a:latin typeface="宋体" panose="02010600030101010101" pitchFamily="2" charset="-122"/>
              </a:rPr>
              <a:t>故</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选项正确</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匀速前进过程的时间为</a:t>
            </a:r>
            <a:r>
              <a:rPr lang="en-US" sz="2000" b="1" dirty="0" smtClean="0">
                <a:solidFill>
                  <a:srgbClr val="FF0000"/>
                </a:solidFill>
                <a:latin typeface="宋体" panose="02010600030101010101" pitchFamily="2" charset="-122"/>
              </a:rPr>
              <a:t>2 s;</a:t>
            </a:r>
            <a:r>
              <a:rPr lang="zh-CN" altLang="en-US" sz="2000" b="1" dirty="0" smtClean="0">
                <a:solidFill>
                  <a:srgbClr val="FF0000"/>
                </a:solidFill>
                <a:latin typeface="宋体" panose="02010600030101010101" pitchFamily="2" charset="-122"/>
              </a:rPr>
              <a:t>通过栏杆后</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做匀加速直线运动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已知初速度、加速度及位移</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a:t>
            </a:r>
            <a:r>
              <a:rPr lang="zh-CN" altLang="en-US" sz="2000" b="1" dirty="0" smtClean="0">
                <a:solidFill>
                  <a:srgbClr val="FF0000"/>
                </a:solidFill>
                <a:latin typeface="宋体" panose="02010600030101010101" pitchFamily="2" charset="-122"/>
              </a:rPr>
              <a:t>公式</a:t>
            </a:r>
            <a:endParaRPr lang="en-US" altLang="zh-CN"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s=v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t+  at</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可知匀加速运动过程的时间为</a:t>
            </a:r>
            <a:r>
              <a:rPr lang="en-US" sz="2000" b="1" dirty="0" smtClean="0">
                <a:solidFill>
                  <a:srgbClr val="FF0000"/>
                </a:solidFill>
                <a:latin typeface="宋体" panose="02010600030101010101" pitchFamily="2" charset="-122"/>
              </a:rPr>
              <a:t>3 s,</a:t>
            </a:r>
            <a:r>
              <a:rPr lang="zh-CN" altLang="en-US" sz="2000" b="1" dirty="0" smtClean="0">
                <a:solidFill>
                  <a:srgbClr val="FF0000"/>
                </a:solidFill>
                <a:latin typeface="宋体" panose="02010600030101010101" pitchFamily="2" charset="-122"/>
              </a:rPr>
              <a:t>出站时的速度满足</a:t>
            </a:r>
            <a:r>
              <a:rPr lang="en-US" sz="2000" b="1" dirty="0" smtClean="0">
                <a:solidFill>
                  <a:srgbClr val="FF0000"/>
                </a:solidFill>
                <a:latin typeface="宋体" panose="02010600030101010101" pitchFamily="2" charset="-122"/>
              </a:rPr>
              <a:t>v=v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+at=17 m/s=61.2 km/h,</a:t>
            </a:r>
            <a:r>
              <a:rPr lang="zh-CN" altLang="en-US" sz="2000" b="1" dirty="0" smtClean="0">
                <a:solidFill>
                  <a:srgbClr val="FF0000"/>
                </a:solidFill>
                <a:latin typeface="宋体" panose="02010600030101010101" pitchFamily="2" charset="-122"/>
              </a:rPr>
              <a:t>故</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选项错误。汽车通过收费站的总时间为</a:t>
            </a:r>
            <a:r>
              <a:rPr lang="en-US" sz="2000" b="1" dirty="0" smtClean="0">
                <a:solidFill>
                  <a:srgbClr val="FF0000"/>
                </a:solidFill>
                <a:latin typeface="宋体" panose="02010600030101010101" pitchFamily="2" charset="-122"/>
              </a:rPr>
              <a:t>9 s,</a:t>
            </a:r>
            <a:r>
              <a:rPr lang="zh-CN" altLang="en-US" sz="2000" b="1" dirty="0" smtClean="0">
                <a:solidFill>
                  <a:srgbClr val="FF0000"/>
                </a:solidFill>
                <a:latin typeface="宋体" panose="02010600030101010101" pitchFamily="2" charset="-122"/>
              </a:rPr>
              <a:t>故</a:t>
            </a:r>
            <a:r>
              <a:rPr lang="en-US" sz="2000" b="1" dirty="0" smtClean="0">
                <a:solidFill>
                  <a:srgbClr val="FF0000"/>
                </a:solidFill>
                <a:latin typeface="宋体" panose="02010600030101010101" pitchFamily="2" charset="-122"/>
              </a:rPr>
              <a:t>C</a:t>
            </a:r>
            <a:r>
              <a:rPr lang="zh-CN" altLang="en-US" sz="2000" b="1" dirty="0" smtClean="0">
                <a:solidFill>
                  <a:srgbClr val="FF0000"/>
                </a:solidFill>
                <a:latin typeface="宋体" panose="02010600030101010101" pitchFamily="2" charset="-122"/>
              </a:rPr>
              <a:t>选项正确。进站减速的平均速度</a:t>
            </a:r>
            <a:r>
              <a:rPr lang="zh-CN" altLang="en-US" sz="2000" b="1" dirty="0" smtClean="0">
                <a:solidFill>
                  <a:srgbClr val="FF0000"/>
                </a:solidFill>
                <a:latin typeface="宋体" panose="02010600030101010101" pitchFamily="2" charset="-122"/>
              </a:rPr>
              <a:t>为                    </a:t>
            </a:r>
            <a:r>
              <a:rPr lang="en-US" sz="2000" b="1" dirty="0" smtClean="0">
                <a:solidFill>
                  <a:srgbClr val="FF0000"/>
                </a:solidFill>
                <a:latin typeface="宋体" panose="02010600030101010101" pitchFamily="2" charset="-122"/>
              </a:rPr>
              <a:t>,</a:t>
            </a:r>
            <a:endParaRPr 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而</a:t>
            </a:r>
            <a:r>
              <a:rPr lang="zh-CN" altLang="en-US" sz="2000" b="1" dirty="0" smtClean="0">
                <a:solidFill>
                  <a:srgbClr val="FF0000"/>
                </a:solidFill>
                <a:latin typeface="宋体" panose="02010600030101010101" pitchFamily="2" charset="-122"/>
              </a:rPr>
              <a:t>出站加速的平均速度</a:t>
            </a:r>
            <a:r>
              <a:rPr lang="zh-CN" altLang="en-US" sz="2000" b="1" dirty="0" smtClean="0">
                <a:solidFill>
                  <a:srgbClr val="FF0000"/>
                </a:solidFill>
                <a:latin typeface="宋体" panose="02010600030101010101" pitchFamily="2" charset="-122"/>
              </a:rPr>
              <a:t>为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故选项</a:t>
            </a:r>
            <a:r>
              <a:rPr lang="en-US" sz="2000" b="1" dirty="0" smtClean="0">
                <a:solidFill>
                  <a:srgbClr val="FF0000"/>
                </a:solidFill>
                <a:latin typeface="宋体" panose="02010600030101010101" pitchFamily="2" charset="-122"/>
              </a:rPr>
              <a:t>D</a:t>
            </a:r>
            <a:r>
              <a:rPr lang="zh-CN" altLang="en-US" sz="2000" b="1" dirty="0" smtClean="0">
                <a:solidFill>
                  <a:srgbClr val="FF0000"/>
                </a:solidFill>
                <a:latin typeface="宋体" panose="02010600030101010101" pitchFamily="2" charset="-122"/>
              </a:rPr>
              <a:t>错误</a:t>
            </a:r>
            <a:r>
              <a:rPr lang="zh-CN" altLang="en-US" sz="2000" b="1" dirty="0" smtClean="0">
                <a:solidFill>
                  <a:srgbClr val="FF0000"/>
                </a:solidFill>
                <a:latin typeface="宋体" panose="02010600030101010101" pitchFamily="2" charset="-122"/>
              </a:rPr>
              <a:t>。</a:t>
            </a:r>
            <a:endParaRPr lang="en-US" altLang="zh-CN" sz="2000" b="1" dirty="0" smtClean="0">
              <a:solidFill>
                <a:srgbClr val="FF0000"/>
              </a:solidFill>
              <a:latin typeface="宋体" panose="02010600030101010101" pitchFamily="2" charset="-122"/>
            </a:endParaRPr>
          </a:p>
          <a:p>
            <a:pPr>
              <a:lnSpc>
                <a:spcPct val="150000"/>
              </a:lnSpc>
            </a:pPr>
            <a:endParaRPr lang="zh-CN" altLang="en-US" sz="2000" b="1" dirty="0">
              <a:solidFill>
                <a:srgbClr val="FF0000"/>
              </a:solidFill>
              <a:latin typeface="宋体" panose="02010600030101010101" pitchFamily="2" charset="-122"/>
            </a:endParaRPr>
          </a:p>
        </p:txBody>
      </p:sp>
      <p:pic>
        <p:nvPicPr>
          <p:cNvPr id="64514" name="Picture 2"/>
          <p:cNvPicPr>
            <a:picLocks noChangeAspect="1" noChangeArrowheads="1"/>
          </p:cNvPicPr>
          <p:nvPr/>
        </p:nvPicPr>
        <p:blipFill>
          <a:blip r:embed="rId1"/>
          <a:srcRect/>
          <a:stretch>
            <a:fillRect/>
          </a:stretch>
        </p:blipFill>
        <p:spPr bwMode="auto">
          <a:xfrm>
            <a:off x="4739477" y="1071546"/>
            <a:ext cx="800100" cy="517525"/>
          </a:xfrm>
          <a:prstGeom prst="rect">
            <a:avLst/>
          </a:prstGeom>
          <a:noFill/>
          <a:ln w="9525">
            <a:noFill/>
            <a:miter lim="800000"/>
            <a:headEnd/>
            <a:tailEnd/>
          </a:ln>
          <a:effectLst/>
        </p:spPr>
      </p:pic>
      <p:pic>
        <p:nvPicPr>
          <p:cNvPr id="64515" name="Picture 3"/>
          <p:cNvPicPr>
            <a:picLocks noChangeAspect="1" noChangeArrowheads="1"/>
          </p:cNvPicPr>
          <p:nvPr/>
        </p:nvPicPr>
        <p:blipFill>
          <a:blip r:embed="rId2"/>
          <a:srcRect/>
          <a:stretch>
            <a:fillRect/>
          </a:stretch>
        </p:blipFill>
        <p:spPr bwMode="auto">
          <a:xfrm>
            <a:off x="1310453" y="2000240"/>
            <a:ext cx="206375" cy="555625"/>
          </a:xfrm>
          <a:prstGeom prst="rect">
            <a:avLst/>
          </a:prstGeom>
          <a:noFill/>
          <a:ln w="9525">
            <a:noFill/>
            <a:miter lim="800000"/>
            <a:headEnd/>
            <a:tailEnd/>
          </a:ln>
          <a:effectLst/>
        </p:spPr>
      </p:pic>
      <p:pic>
        <p:nvPicPr>
          <p:cNvPr id="64516" name="Picture 4"/>
          <p:cNvPicPr>
            <a:picLocks noChangeAspect="1" noChangeArrowheads="1"/>
          </p:cNvPicPr>
          <p:nvPr/>
        </p:nvPicPr>
        <p:blipFill>
          <a:blip r:embed="rId3"/>
          <a:srcRect/>
          <a:stretch>
            <a:fillRect/>
          </a:stretch>
        </p:blipFill>
        <p:spPr bwMode="auto">
          <a:xfrm>
            <a:off x="2739213" y="2928934"/>
            <a:ext cx="2402688" cy="463676"/>
          </a:xfrm>
          <a:prstGeom prst="rect">
            <a:avLst/>
          </a:prstGeom>
          <a:noFill/>
          <a:ln w="9525">
            <a:noFill/>
            <a:miter lim="800000"/>
            <a:headEnd/>
            <a:tailEnd/>
          </a:ln>
          <a:effectLst/>
        </p:spPr>
      </p:pic>
      <p:pic>
        <p:nvPicPr>
          <p:cNvPr id="64517" name="Picture 5"/>
          <p:cNvPicPr>
            <a:picLocks noChangeAspect="1" noChangeArrowheads="1"/>
          </p:cNvPicPr>
          <p:nvPr/>
        </p:nvPicPr>
        <p:blipFill>
          <a:blip r:embed="rId4"/>
          <a:srcRect/>
          <a:stretch>
            <a:fillRect/>
          </a:stretch>
        </p:blipFill>
        <p:spPr bwMode="auto">
          <a:xfrm>
            <a:off x="3382155" y="3429000"/>
            <a:ext cx="2428892" cy="44710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4514"/>
                                        </p:tgtEl>
                                        <p:attrNameLst>
                                          <p:attrName>style.visibility</p:attrName>
                                        </p:attrNameLst>
                                      </p:cBhvr>
                                      <p:to>
                                        <p:strVal val="visible"/>
                                      </p:to>
                                    </p:set>
                                    <p:anim calcmode="lin" valueType="num">
                                      <p:cBhvr additive="base">
                                        <p:cTn id="11" dur="500" fill="hold"/>
                                        <p:tgtEl>
                                          <p:spTgt spid="64514"/>
                                        </p:tgtEl>
                                        <p:attrNameLst>
                                          <p:attrName>ppt_x</p:attrName>
                                        </p:attrNameLst>
                                      </p:cBhvr>
                                      <p:tavLst>
                                        <p:tav tm="0">
                                          <p:val>
                                            <p:strVal val="1+#ppt_w/2"/>
                                          </p:val>
                                        </p:tav>
                                        <p:tav tm="100000">
                                          <p:val>
                                            <p:strVal val="#ppt_x"/>
                                          </p:val>
                                        </p:tav>
                                      </p:tavLst>
                                    </p:anim>
                                    <p:anim calcmode="lin" valueType="num">
                                      <p:cBhvr additive="base">
                                        <p:cTn id="12" dur="500" fill="hold"/>
                                        <p:tgtEl>
                                          <p:spTgt spid="6451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4515"/>
                                        </p:tgtEl>
                                        <p:attrNameLst>
                                          <p:attrName>style.visibility</p:attrName>
                                        </p:attrNameLst>
                                      </p:cBhvr>
                                      <p:to>
                                        <p:strVal val="visible"/>
                                      </p:to>
                                    </p:set>
                                    <p:anim calcmode="lin" valueType="num">
                                      <p:cBhvr additive="base">
                                        <p:cTn id="15" dur="500" fill="hold"/>
                                        <p:tgtEl>
                                          <p:spTgt spid="64515"/>
                                        </p:tgtEl>
                                        <p:attrNameLst>
                                          <p:attrName>ppt_x</p:attrName>
                                        </p:attrNameLst>
                                      </p:cBhvr>
                                      <p:tavLst>
                                        <p:tav tm="0">
                                          <p:val>
                                            <p:strVal val="1+#ppt_w/2"/>
                                          </p:val>
                                        </p:tav>
                                        <p:tav tm="100000">
                                          <p:val>
                                            <p:strVal val="#ppt_x"/>
                                          </p:val>
                                        </p:tav>
                                      </p:tavLst>
                                    </p:anim>
                                    <p:anim calcmode="lin" valueType="num">
                                      <p:cBhvr additive="base">
                                        <p:cTn id="16" dur="500" fill="hold"/>
                                        <p:tgtEl>
                                          <p:spTgt spid="6451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4516"/>
                                        </p:tgtEl>
                                        <p:attrNameLst>
                                          <p:attrName>style.visibility</p:attrName>
                                        </p:attrNameLst>
                                      </p:cBhvr>
                                      <p:to>
                                        <p:strVal val="visible"/>
                                      </p:to>
                                    </p:set>
                                    <p:anim calcmode="lin" valueType="num">
                                      <p:cBhvr additive="base">
                                        <p:cTn id="19" dur="500" fill="hold"/>
                                        <p:tgtEl>
                                          <p:spTgt spid="64516"/>
                                        </p:tgtEl>
                                        <p:attrNameLst>
                                          <p:attrName>ppt_x</p:attrName>
                                        </p:attrNameLst>
                                      </p:cBhvr>
                                      <p:tavLst>
                                        <p:tav tm="0">
                                          <p:val>
                                            <p:strVal val="1+#ppt_w/2"/>
                                          </p:val>
                                        </p:tav>
                                        <p:tav tm="100000">
                                          <p:val>
                                            <p:strVal val="#ppt_x"/>
                                          </p:val>
                                        </p:tav>
                                      </p:tavLst>
                                    </p:anim>
                                    <p:anim calcmode="lin" valueType="num">
                                      <p:cBhvr additive="base">
                                        <p:cTn id="20" dur="500" fill="hold"/>
                                        <p:tgtEl>
                                          <p:spTgt spid="64516"/>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64517"/>
                                        </p:tgtEl>
                                        <p:attrNameLst>
                                          <p:attrName>style.visibility</p:attrName>
                                        </p:attrNameLst>
                                      </p:cBhvr>
                                      <p:to>
                                        <p:strVal val="visible"/>
                                      </p:to>
                                    </p:set>
                                    <p:anim calcmode="lin" valueType="num">
                                      <p:cBhvr additive="base">
                                        <p:cTn id="23" dur="500" fill="hold"/>
                                        <p:tgtEl>
                                          <p:spTgt spid="64517"/>
                                        </p:tgtEl>
                                        <p:attrNameLst>
                                          <p:attrName>ppt_x</p:attrName>
                                        </p:attrNameLst>
                                      </p:cBhvr>
                                      <p:tavLst>
                                        <p:tav tm="0">
                                          <p:val>
                                            <p:strVal val="1+#ppt_w/2"/>
                                          </p:val>
                                        </p:tav>
                                        <p:tav tm="100000">
                                          <p:val>
                                            <p:strVal val="#ppt_x"/>
                                          </p:val>
                                        </p:tav>
                                      </p:tavLst>
                                    </p:anim>
                                    <p:anim calcmode="lin" valueType="num">
                                      <p:cBhvr additive="base">
                                        <p:cTn id="24" dur="500" fill="hold"/>
                                        <p:tgtEl>
                                          <p:spTgt spid="645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74980" y="441960"/>
            <a:ext cx="9672320" cy="3784600"/>
          </a:xfrm>
          <a:prstGeom prst="rect">
            <a:avLst/>
          </a:prstGeom>
          <a:noFill/>
        </p:spPr>
        <p:txBody>
          <a:bodyPr wrap="square" rtlCol="0">
            <a:spAutoFit/>
          </a:bodyPr>
          <a:lstStyle/>
          <a:p>
            <a:pPr>
              <a:lnSpc>
                <a:spcPct val="150000"/>
              </a:lnSpc>
            </a:pPr>
            <a:r>
              <a:rPr lang="zh-CN" altLang="en-US" sz="2000" b="1"/>
              <a:t>【综合性】</a:t>
            </a:r>
            <a:endParaRPr lang="zh-CN" altLang="en-US" sz="2000" b="1"/>
          </a:p>
          <a:p>
            <a:pPr>
              <a:lnSpc>
                <a:spcPct val="150000"/>
              </a:lnSpc>
            </a:pPr>
            <a:r>
              <a:rPr lang="zh-CN" altLang="en-US" sz="2000" b="1"/>
              <a:t>3.在游乐场中,有一种大型游戏机叫“跳楼机”。参加游戏的游客被安全带固定在座椅上,由电动机将座椅沿光滑的竖直轨道提升到离地面40 m高处,然后由静止释放。为研究方便,可以认为座椅沿轨道做自由落体运动1.2 s后,立即做匀减速运动,且到离地面</a:t>
            </a:r>
            <a:endParaRPr lang="zh-CN" altLang="en-US" sz="2000" b="1"/>
          </a:p>
          <a:p>
            <a:pPr>
              <a:lnSpc>
                <a:spcPct val="150000"/>
              </a:lnSpc>
            </a:pPr>
            <a:r>
              <a:rPr lang="zh-CN" altLang="en-US" sz="2000" b="1"/>
              <a:t>4 m处时速度刚好减小到零。然后再让座椅以相当缓慢的速度稳稳下落,将游客送回地面,g取10 m/s</a:t>
            </a:r>
            <a:r>
              <a:rPr lang="zh-CN" altLang="en-US" sz="2000" b="1" baseline="30000">
                <a:solidFill>
                  <a:schemeClr val="tx1"/>
                </a:solidFill>
                <a:uFillTx/>
              </a:rPr>
              <a:t>2</a:t>
            </a:r>
            <a:r>
              <a:rPr lang="zh-CN" altLang="en-US" sz="2000" b="1"/>
              <a:t>,求:</a:t>
            </a:r>
            <a:endParaRPr lang="zh-CN" altLang="en-US" sz="2000" b="1"/>
          </a:p>
          <a:p>
            <a:pPr>
              <a:lnSpc>
                <a:spcPct val="150000"/>
              </a:lnSpc>
            </a:pPr>
            <a:r>
              <a:rPr lang="zh-CN" altLang="en-US" sz="2000" b="1"/>
              <a:t>(1)座椅在自由下落结束时刻的速度;</a:t>
            </a:r>
            <a:endParaRPr lang="zh-CN" altLang="en-US" sz="2000" b="1"/>
          </a:p>
          <a:p>
            <a:pPr>
              <a:lnSpc>
                <a:spcPct val="150000"/>
              </a:lnSpc>
            </a:pPr>
            <a:r>
              <a:rPr lang="zh-CN" altLang="en-US" sz="2000" b="1"/>
              <a:t>(2)座椅在匀减速阶段的时间和加速度大小。</a:t>
            </a:r>
            <a:endParaRPr lang="zh-CN" altLang="en-US" sz="2000" b="1"/>
          </a:p>
        </p:txBody>
      </p:sp>
      <p:pic>
        <p:nvPicPr>
          <p:cNvPr id="97" name="GZWL34.EPS" descr="id:2147493797;FounderCES"/>
          <p:cNvPicPr>
            <a:picLocks noChangeAspect="1"/>
          </p:cNvPicPr>
          <p:nvPr/>
        </p:nvPicPr>
        <p:blipFill>
          <a:blip r:embed="rId1"/>
          <a:stretch>
            <a:fillRect/>
          </a:stretch>
        </p:blipFill>
        <p:spPr>
          <a:xfrm>
            <a:off x="6708775" y="2940685"/>
            <a:ext cx="2053590" cy="2736215"/>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74980" y="441960"/>
            <a:ext cx="9672320" cy="4708981"/>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设座椅在自由下落结束时刻的速度为</a:t>
            </a:r>
            <a:r>
              <a:rPr lang="en-US" sz="2000" b="1" dirty="0" smtClean="0">
                <a:solidFill>
                  <a:srgbClr val="FF0000"/>
                </a:solidFill>
                <a:latin typeface="宋体" panose="02010600030101010101" pitchFamily="2" charset="-122"/>
              </a:rPr>
              <a:t>v,</a:t>
            </a:r>
            <a:r>
              <a:rPr lang="zh-CN" altLang="en-US" sz="2000" b="1" dirty="0" smtClean="0">
                <a:solidFill>
                  <a:srgbClr val="FF0000"/>
                </a:solidFill>
                <a:latin typeface="宋体" panose="02010600030101010101" pitchFamily="2" charset="-122"/>
              </a:rPr>
              <a:t>下落时间</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=1.2 s,</a:t>
            </a: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v=gt</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a:t>
            </a:r>
            <a:r>
              <a:rPr lang="en-US" sz="2000" b="1" dirty="0" smtClean="0">
                <a:solidFill>
                  <a:srgbClr val="FF0000"/>
                </a:solidFill>
                <a:latin typeface="宋体" panose="02010600030101010101" pitchFamily="2" charset="-122"/>
              </a:rPr>
              <a:t>v=12 m/s</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设座椅自由下落和匀减速运动的总高度为</a:t>
            </a:r>
            <a:r>
              <a:rPr lang="en-US" sz="2000" b="1" dirty="0" smtClean="0">
                <a:solidFill>
                  <a:srgbClr val="FF0000"/>
                </a:solidFill>
                <a:latin typeface="宋体" panose="02010600030101010101" pitchFamily="2" charset="-122"/>
              </a:rPr>
              <a:t>h,</a:t>
            </a:r>
            <a:r>
              <a:rPr lang="zh-CN" altLang="en-US" sz="2000" b="1" dirty="0" smtClean="0">
                <a:solidFill>
                  <a:srgbClr val="FF0000"/>
                </a:solidFill>
                <a:latin typeface="宋体" panose="02010600030101010101" pitchFamily="2" charset="-122"/>
              </a:rPr>
              <a:t>总时间为</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则</a:t>
            </a:r>
            <a:r>
              <a:rPr lang="en-US" sz="2000" b="1" dirty="0" smtClean="0">
                <a:solidFill>
                  <a:srgbClr val="FF0000"/>
                </a:solidFill>
                <a:latin typeface="宋体" panose="02010600030101010101" pitchFamily="2" charset="-122"/>
              </a:rPr>
              <a:t>h=(40-4)m=36 m</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    得</a:t>
            </a:r>
            <a:r>
              <a:rPr lang="en-US" sz="2000" b="1" dirty="0" smtClean="0">
                <a:solidFill>
                  <a:srgbClr val="FF0000"/>
                </a:solidFill>
                <a:latin typeface="宋体" panose="02010600030101010101" pitchFamily="2" charset="-122"/>
              </a:rPr>
              <a:t>t=6 s</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设座椅匀减速运动的时间为</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则</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=t-t</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=4.8 s</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设座椅在匀减速阶段的加速度大小为</a:t>
            </a:r>
            <a:r>
              <a:rPr lang="en-US" sz="2000" b="1" dirty="0" smtClean="0">
                <a:solidFill>
                  <a:srgbClr val="FF0000"/>
                </a:solidFill>
                <a:latin typeface="宋体" panose="02010600030101010101" pitchFamily="2" charset="-122"/>
              </a:rPr>
              <a:t>a,</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0=v+at</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a:t>
            </a:r>
            <a:r>
              <a:rPr lang="en-US" sz="2000" b="1" dirty="0" smtClean="0">
                <a:solidFill>
                  <a:srgbClr val="FF0000"/>
                </a:solidFill>
                <a:latin typeface="宋体" panose="02010600030101010101" pitchFamily="2" charset="-122"/>
              </a:rPr>
              <a:t>a=-2.5 m/s</a:t>
            </a:r>
            <a:r>
              <a:rPr lang="en-US" sz="2000" b="1" baseline="30000" dirty="0" smtClean="0">
                <a:solidFill>
                  <a:srgbClr val="FF0000"/>
                </a:solidFill>
                <a:latin typeface="宋体" panose="02010600030101010101" pitchFamily="2" charset="-122"/>
              </a:rPr>
              <a:t>2</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即匀减速的加速度大小为</a:t>
            </a:r>
            <a:r>
              <a:rPr lang="en-US" sz="2000" b="1" dirty="0" smtClean="0">
                <a:solidFill>
                  <a:srgbClr val="FF0000"/>
                </a:solidFill>
                <a:latin typeface="宋体" panose="02010600030101010101" pitchFamily="2" charset="-122"/>
              </a:rPr>
              <a:t>2.5 m/s</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方向竖直向上。</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点评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本题通过综合处理</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跳楼机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的座椅两个运动特征</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体现了综合性。</a:t>
            </a:r>
            <a:endParaRPr lang="zh-CN" altLang="en-US" sz="2000" b="1" dirty="0">
              <a:solidFill>
                <a:srgbClr val="FF0000"/>
              </a:solidFill>
              <a:latin typeface="宋体" panose="02010600030101010101" pitchFamily="2" charset="-122"/>
            </a:endParaRPr>
          </a:p>
        </p:txBody>
      </p:sp>
      <p:pic>
        <p:nvPicPr>
          <p:cNvPr id="65538" name="Picture 2"/>
          <p:cNvPicPr>
            <a:picLocks noChangeAspect="1" noChangeArrowheads="1"/>
          </p:cNvPicPr>
          <p:nvPr/>
        </p:nvPicPr>
        <p:blipFill>
          <a:blip r:embed="rId1"/>
          <a:srcRect/>
          <a:stretch>
            <a:fillRect/>
          </a:stretch>
        </p:blipFill>
        <p:spPr bwMode="auto">
          <a:xfrm>
            <a:off x="810387" y="1928802"/>
            <a:ext cx="549892" cy="40163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5538"/>
                                        </p:tgtEl>
                                        <p:attrNameLst>
                                          <p:attrName>style.visibility</p:attrName>
                                        </p:attrNameLst>
                                      </p:cBhvr>
                                      <p:to>
                                        <p:strVal val="visible"/>
                                      </p:to>
                                    </p:set>
                                    <p:anim calcmode="lin" valueType="num">
                                      <p:cBhvr additive="base">
                                        <p:cTn id="11" dur="500" fill="hold"/>
                                        <p:tgtEl>
                                          <p:spTgt spid="65538"/>
                                        </p:tgtEl>
                                        <p:attrNameLst>
                                          <p:attrName>ppt_x</p:attrName>
                                        </p:attrNameLst>
                                      </p:cBhvr>
                                      <p:tavLst>
                                        <p:tav tm="0">
                                          <p:val>
                                            <p:strVal val="1+#ppt_w/2"/>
                                          </p:val>
                                        </p:tav>
                                        <p:tav tm="100000">
                                          <p:val>
                                            <p:strVal val="#ppt_x"/>
                                          </p:val>
                                        </p:tav>
                                      </p:tavLst>
                                    </p:anim>
                                    <p:anim calcmode="lin" valueType="num">
                                      <p:cBhvr additive="base">
                                        <p:cTn id="12" dur="500" fill="hold"/>
                                        <p:tgtEl>
                                          <p:spTgt spid="655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74980" y="441960"/>
            <a:ext cx="9672320" cy="2861310"/>
          </a:xfrm>
          <a:prstGeom prst="rect">
            <a:avLst/>
          </a:prstGeom>
          <a:noFill/>
        </p:spPr>
        <p:txBody>
          <a:bodyPr wrap="square" rtlCol="0">
            <a:spAutoFit/>
          </a:bodyPr>
          <a:lstStyle/>
          <a:p>
            <a:pPr>
              <a:lnSpc>
                <a:spcPct val="150000"/>
              </a:lnSpc>
            </a:pPr>
            <a:r>
              <a:rPr lang="zh-CN" altLang="en-US" sz="2000" b="1" dirty="0"/>
              <a:t>【创新性】</a:t>
            </a:r>
            <a:endParaRPr lang="zh-CN" altLang="en-US" sz="2000" b="1" dirty="0"/>
          </a:p>
          <a:p>
            <a:pPr>
              <a:lnSpc>
                <a:spcPct val="150000"/>
              </a:lnSpc>
            </a:pPr>
            <a:r>
              <a:rPr lang="zh-CN" altLang="en-US" sz="2000" b="1" dirty="0"/>
              <a:t>4.(单选)屋檐每隔一定时间滴下一滴水,当第5滴正欲滴下时,第1滴刚好落到地面,而第3滴与第2滴分别位于高1 m的窗子的上、下沿,不计空气阻力,则此屋檐离地面的高度和滴水的时间间隔分别为(　　)</a:t>
            </a:r>
            <a:endParaRPr lang="zh-CN" altLang="en-US" sz="2000" b="1" dirty="0"/>
          </a:p>
          <a:p>
            <a:pPr>
              <a:lnSpc>
                <a:spcPct val="150000"/>
              </a:lnSpc>
            </a:pPr>
            <a:r>
              <a:rPr lang="zh-CN" altLang="en-US" sz="2000" b="1" dirty="0"/>
              <a:t>A.3.2 m,0.2 s	B.3.2 m,0.8 s</a:t>
            </a:r>
            <a:endParaRPr lang="zh-CN" altLang="en-US" sz="2000" b="1" dirty="0"/>
          </a:p>
          <a:p>
            <a:pPr>
              <a:lnSpc>
                <a:spcPct val="150000"/>
              </a:lnSpc>
            </a:pPr>
            <a:r>
              <a:rPr lang="zh-CN" altLang="en-US" sz="2000" b="1" dirty="0"/>
              <a:t>C.1.6 m,0.2 s	D.6.4 m,1.0 s</a:t>
            </a:r>
            <a:endParaRPr lang="zh-CN" altLang="en-US" sz="2000" b="1" dirty="0"/>
          </a:p>
        </p:txBody>
      </p:sp>
      <p:sp>
        <p:nvSpPr>
          <p:cNvPr id="3" name="TextBox 2"/>
          <p:cNvSpPr txBox="1"/>
          <p:nvPr/>
        </p:nvSpPr>
        <p:spPr>
          <a:xfrm>
            <a:off x="3310717" y="1885882"/>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a:t>
            </a:r>
            <a:endParaRPr lang="zh-CN" altLang="en-US" sz="2000" b="1" dirty="0">
              <a:solidFill>
                <a:srgbClr val="FF0000"/>
              </a:solidFill>
              <a:latin typeface="宋体" panose="02010600030101010101" pitchFamily="2" charset="-122"/>
            </a:endParaRPr>
          </a:p>
        </p:txBody>
      </p:sp>
      <p:sp>
        <p:nvSpPr>
          <p:cNvPr id="4" name="TextBox 3"/>
          <p:cNvSpPr txBox="1"/>
          <p:nvPr/>
        </p:nvSpPr>
        <p:spPr>
          <a:xfrm>
            <a:off x="596073" y="4062472"/>
            <a:ext cx="9501254" cy="186685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如果</a:t>
            </a:r>
            <a:r>
              <a:rPr lang="zh-CN" altLang="en-US" sz="2000" b="1" dirty="0" smtClean="0">
                <a:solidFill>
                  <a:srgbClr val="FF0000"/>
                </a:solidFill>
                <a:latin typeface="宋体" panose="02010600030101010101" pitchFamily="2" charset="-122"/>
              </a:rPr>
              <a:t>将这</a:t>
            </a:r>
            <a:r>
              <a:rPr lang="en-US" sz="2000" b="1" dirty="0" smtClean="0">
                <a:solidFill>
                  <a:srgbClr val="FF0000"/>
                </a:solidFill>
                <a:latin typeface="宋体" panose="02010600030101010101" pitchFamily="2" charset="-122"/>
              </a:rPr>
              <a:t>5</a:t>
            </a:r>
            <a:r>
              <a:rPr lang="zh-CN" altLang="en-US" sz="2000" b="1" dirty="0" smtClean="0">
                <a:solidFill>
                  <a:srgbClr val="FF0000"/>
                </a:solidFill>
                <a:latin typeface="宋体" panose="02010600030101010101" pitchFamily="2" charset="-122"/>
              </a:rPr>
              <a:t>滴水的运动等效为一滴水的自由落体</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并且将这一滴水运动的全过程分成时间相等的</a:t>
            </a:r>
            <a:r>
              <a:rPr lang="en-US" sz="2000" b="1" dirty="0" smtClean="0">
                <a:solidFill>
                  <a:srgbClr val="FF0000"/>
                </a:solidFill>
                <a:latin typeface="宋体" panose="02010600030101010101" pitchFamily="2" charset="-122"/>
              </a:rPr>
              <a:t>4</a:t>
            </a:r>
            <a:r>
              <a:rPr lang="zh-CN" altLang="en-US" sz="2000" b="1" dirty="0" smtClean="0">
                <a:solidFill>
                  <a:srgbClr val="FF0000"/>
                </a:solidFill>
                <a:latin typeface="宋体" panose="02010600030101010101" pitchFamily="2" charset="-122"/>
              </a:rPr>
              <a:t>段</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由图所示。设时间间隔为</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则这一滴水在</a:t>
            </a:r>
            <a:r>
              <a:rPr lang="en-US" sz="2000" b="1" dirty="0" smtClean="0">
                <a:solidFill>
                  <a:srgbClr val="FF0000"/>
                </a:solidFill>
                <a:latin typeface="宋体" panose="02010600030101010101" pitchFamily="2" charset="-122"/>
              </a:rPr>
              <a:t>0</a:t>
            </a:r>
            <a:r>
              <a:rPr lang="zh-CN" altLang="en-US" sz="2000" b="1" dirty="0" smtClean="0">
                <a:solidFill>
                  <a:srgbClr val="FF0000"/>
                </a:solidFill>
                <a:latin typeface="宋体" panose="02010600030101010101" pitchFamily="2" charset="-122"/>
              </a:rPr>
              <a:t>时刻</a:t>
            </a:r>
            <a:r>
              <a:rPr lang="en-US" sz="2000" b="1" dirty="0" smtClean="0">
                <a:solidFill>
                  <a:srgbClr val="FF0000"/>
                </a:solidFill>
                <a:latin typeface="宋体" panose="02010600030101010101" pitchFamily="2" charset="-122"/>
              </a:rPr>
              <a:t>,1T</a:t>
            </a:r>
            <a:r>
              <a:rPr lang="zh-CN" altLang="en-US" sz="2000" b="1" dirty="0" smtClean="0">
                <a:solidFill>
                  <a:srgbClr val="FF0000"/>
                </a:solidFill>
                <a:latin typeface="宋体" panose="02010600030101010101" pitchFamily="2" charset="-122"/>
              </a:rPr>
              <a:t>秒末、</a:t>
            </a:r>
            <a:r>
              <a:rPr lang="en-US" sz="2000" b="1" dirty="0" smtClean="0">
                <a:solidFill>
                  <a:srgbClr val="FF0000"/>
                </a:solidFill>
                <a:latin typeface="宋体" panose="02010600030101010101" pitchFamily="2" charset="-122"/>
              </a:rPr>
              <a:t>2T</a:t>
            </a:r>
            <a:r>
              <a:rPr lang="zh-CN" altLang="en-US" sz="2000" b="1" dirty="0" smtClean="0">
                <a:solidFill>
                  <a:srgbClr val="FF0000"/>
                </a:solidFill>
                <a:latin typeface="宋体" panose="02010600030101010101" pitchFamily="2" charset="-122"/>
              </a:rPr>
              <a:t>秒末、</a:t>
            </a:r>
            <a:r>
              <a:rPr lang="en-US" sz="2000" b="1" dirty="0" smtClean="0">
                <a:solidFill>
                  <a:srgbClr val="FF0000"/>
                </a:solidFill>
                <a:latin typeface="宋体" panose="02010600030101010101" pitchFamily="2" charset="-122"/>
              </a:rPr>
              <a:t>3T</a:t>
            </a:r>
            <a:r>
              <a:rPr lang="zh-CN" altLang="en-US" sz="2000" b="1" dirty="0" smtClean="0">
                <a:solidFill>
                  <a:srgbClr val="FF0000"/>
                </a:solidFill>
                <a:latin typeface="宋体" panose="02010600030101010101" pitchFamily="2" charset="-122"/>
              </a:rPr>
              <a:t>秒末、</a:t>
            </a:r>
            <a:r>
              <a:rPr lang="en-US" sz="2000" b="1" dirty="0" smtClean="0">
                <a:solidFill>
                  <a:srgbClr val="FF0000"/>
                </a:solidFill>
                <a:latin typeface="宋体" panose="02010600030101010101" pitchFamily="2" charset="-122"/>
              </a:rPr>
              <a:t>4T</a:t>
            </a:r>
            <a:r>
              <a:rPr lang="zh-CN" altLang="en-US" sz="2000" b="1" dirty="0" smtClean="0">
                <a:solidFill>
                  <a:srgbClr val="FF0000"/>
                </a:solidFill>
                <a:latin typeface="宋体" panose="02010600030101010101" pitchFamily="2" charset="-122"/>
              </a:rPr>
              <a:t>秒末所处的位置</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分别对应图示第</a:t>
            </a:r>
            <a:r>
              <a:rPr lang="en-US" sz="2000" b="1" dirty="0" smtClean="0">
                <a:solidFill>
                  <a:srgbClr val="FF0000"/>
                </a:solidFill>
                <a:latin typeface="宋体" panose="02010600030101010101" pitchFamily="2" charset="-122"/>
              </a:rPr>
              <a:t>5</a:t>
            </a:r>
            <a:r>
              <a:rPr lang="zh-CN" altLang="en-US" sz="2000" b="1" dirty="0" smtClean="0">
                <a:solidFill>
                  <a:srgbClr val="FF0000"/>
                </a:solidFill>
                <a:latin typeface="宋体" panose="02010600030101010101" pitchFamily="2" charset="-122"/>
              </a:rPr>
              <a:t>滴水、第</a:t>
            </a:r>
            <a:r>
              <a:rPr lang="en-US" sz="2000" b="1" dirty="0" smtClean="0">
                <a:solidFill>
                  <a:srgbClr val="FF0000"/>
                </a:solidFill>
                <a:latin typeface="宋体" panose="02010600030101010101" pitchFamily="2" charset="-122"/>
              </a:rPr>
              <a:t>4</a:t>
            </a:r>
            <a:r>
              <a:rPr lang="zh-CN" altLang="en-US" sz="2000" b="1" dirty="0" smtClean="0">
                <a:solidFill>
                  <a:srgbClr val="FF0000"/>
                </a:solidFill>
                <a:latin typeface="宋体" panose="02010600030101010101" pitchFamily="2" charset="-122"/>
              </a:rPr>
              <a:t>滴水、第</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滴水、第</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滴水、第</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滴水所处的位置</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据此可作出解答。</a:t>
            </a:r>
            <a:endParaRPr lang="zh-CN" altLang="en-US" sz="2000" b="1" dirty="0">
              <a:solidFill>
                <a:srgbClr val="FF0000"/>
              </a:solidFill>
              <a:latin typeface="宋体" panose="02010600030101010101" pitchFamily="2" charset="-122"/>
            </a:endParaRPr>
          </a:p>
        </p:txBody>
      </p:sp>
      <p:pic>
        <p:nvPicPr>
          <p:cNvPr id="5" name="GZWL35.eps" descr="id:2147495708;FounderCES"/>
          <p:cNvPicPr/>
          <p:nvPr/>
        </p:nvPicPr>
        <p:blipFill>
          <a:blip r:embed="rId1"/>
          <a:stretch>
            <a:fillRect/>
          </a:stretch>
        </p:blipFill>
        <p:spPr>
          <a:xfrm>
            <a:off x="5596733" y="2285992"/>
            <a:ext cx="1714512" cy="171451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7511" y="214290"/>
            <a:ext cx="9501254" cy="332398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解法一</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基本公式法。</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设屋檐离地面高为</a:t>
            </a:r>
            <a:r>
              <a:rPr lang="en-US" sz="2000" b="1" dirty="0" smtClean="0">
                <a:solidFill>
                  <a:srgbClr val="FF0000"/>
                </a:solidFill>
                <a:latin typeface="宋体" panose="02010600030101010101" pitchFamily="2" charset="-122"/>
              </a:rPr>
              <a:t>s,</a:t>
            </a:r>
            <a:r>
              <a:rPr lang="zh-CN" altLang="en-US" sz="2000" b="1" dirty="0" smtClean="0">
                <a:solidFill>
                  <a:srgbClr val="FF0000"/>
                </a:solidFill>
                <a:latin typeface="宋体" panose="02010600030101010101" pitchFamily="2" charset="-122"/>
              </a:rPr>
              <a:t>滴水间隔为</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。由位移公式</a:t>
            </a:r>
            <a:r>
              <a:rPr lang="en-US" sz="2000" b="1" dirty="0" smtClean="0">
                <a:solidFill>
                  <a:srgbClr val="FF0000"/>
                </a:solidFill>
                <a:latin typeface="宋体" panose="02010600030101010101" pitchFamily="2" charset="-122"/>
              </a:rPr>
              <a:t>s=gt</a:t>
            </a:r>
            <a:r>
              <a:rPr lang="en-US" sz="2000" b="1" baseline="30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第</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滴水的位移</a:t>
            </a:r>
            <a:r>
              <a:rPr lang="en-US" sz="2000" b="1" dirty="0" smtClean="0">
                <a:solidFill>
                  <a:srgbClr val="FF0000"/>
                </a:solidFill>
                <a:latin typeface="宋体" panose="02010600030101010101" pitchFamily="2" charset="-122"/>
              </a:rPr>
              <a:t>s</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  g(3T)</a:t>
            </a:r>
            <a:r>
              <a:rPr lang="en-US" sz="2000" b="1" baseline="30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①</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第</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滴水的位移</a:t>
            </a:r>
            <a:r>
              <a:rPr lang="en-US" sz="2000" b="1" dirty="0" smtClean="0">
                <a:solidFill>
                  <a:srgbClr val="FF0000"/>
                </a:solidFill>
                <a:latin typeface="宋体" panose="02010600030101010101" pitchFamily="2" charset="-122"/>
              </a:rPr>
              <a:t>s</a:t>
            </a:r>
            <a:r>
              <a:rPr lang="en-US" sz="2000" b="1" baseline="-25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  g(2T)</a:t>
            </a:r>
            <a:r>
              <a:rPr lang="en-US" sz="2000" b="1" baseline="30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②</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又</a:t>
            </a:r>
            <a:r>
              <a:rPr lang="en-US" sz="2000" b="1" dirty="0" smtClean="0">
                <a:solidFill>
                  <a:srgbClr val="FF0000"/>
                </a:solidFill>
                <a:latin typeface="宋体" panose="02010600030101010101" pitchFamily="2" charset="-122"/>
              </a:rPr>
              <a:t>s</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-s</a:t>
            </a:r>
            <a:r>
              <a:rPr lang="en-US" sz="2000" b="1" baseline="-25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=1 m</a:t>
            </a:r>
            <a:r>
              <a:rPr lang="zh-CN" alt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③</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联立</a:t>
            </a:r>
            <a:r>
              <a:rPr lang="en-US" sz="2000" b="1" dirty="0" smtClean="0">
                <a:solidFill>
                  <a:srgbClr val="FF0000"/>
                </a:solidFill>
                <a:latin typeface="宋体" panose="02010600030101010101" pitchFamily="2" charset="-122"/>
              </a:rPr>
              <a:t>①②③</a:t>
            </a:r>
            <a:r>
              <a:rPr lang="zh-CN" altLang="en-US" sz="2000" b="1" dirty="0" smtClean="0">
                <a:solidFill>
                  <a:srgbClr val="FF0000"/>
                </a:solidFill>
                <a:latin typeface="宋体" panose="02010600030101010101" pitchFamily="2" charset="-122"/>
              </a:rPr>
              <a:t>三式</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解得</a:t>
            </a:r>
            <a:r>
              <a:rPr lang="en-US" sz="2000" b="1" dirty="0" smtClean="0">
                <a:solidFill>
                  <a:srgbClr val="FF0000"/>
                </a:solidFill>
                <a:latin typeface="宋体" panose="02010600030101010101" pitchFamily="2" charset="-122"/>
              </a:rPr>
              <a:t>T=0.2 </a:t>
            </a:r>
            <a:r>
              <a:rPr lang="en-US" sz="2000" b="1" dirty="0" smtClean="0">
                <a:solidFill>
                  <a:srgbClr val="FF0000"/>
                </a:solidFill>
                <a:latin typeface="宋体" panose="02010600030101010101" pitchFamily="2" charset="-122"/>
              </a:rPr>
              <a:t>s</a:t>
            </a:r>
            <a:r>
              <a:rPr lang="zh-CN" altLang="en-US" sz="2000" b="1" dirty="0" smtClean="0">
                <a:solidFill>
                  <a:srgbClr val="FF0000"/>
                </a:solidFill>
                <a:latin typeface="宋体" panose="02010600030101010101" pitchFamily="2" charset="-122"/>
              </a:rPr>
              <a:t>。所以</a:t>
            </a:r>
            <a:r>
              <a:rPr lang="en-US" sz="2000" b="1" dirty="0" smtClean="0">
                <a:solidFill>
                  <a:srgbClr val="FF0000"/>
                </a:solidFill>
                <a:latin typeface="宋体" panose="02010600030101010101" pitchFamily="2" charset="-122"/>
              </a:rPr>
              <a:t>s</a:t>
            </a:r>
            <a:r>
              <a:rPr lang="en-US" sz="2000" b="1" dirty="0" smtClean="0">
                <a:solidFill>
                  <a:srgbClr val="FF0000"/>
                </a:solidFill>
                <a:latin typeface="宋体" panose="02010600030101010101" pitchFamily="2" charset="-122"/>
              </a:rPr>
              <a:t>=   g(4T)</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=3.2 </a:t>
            </a:r>
            <a:r>
              <a:rPr lang="en-US" sz="2000" b="1" dirty="0" smtClean="0">
                <a:solidFill>
                  <a:srgbClr val="FF0000"/>
                </a:solidFill>
                <a:latin typeface="宋体" panose="02010600030101010101" pitchFamily="2" charset="-122"/>
              </a:rPr>
              <a:t>m</a:t>
            </a:r>
            <a:endParaRPr lang="zh-CN" altLang="en-US" sz="2000" b="1" dirty="0" smtClean="0">
              <a:solidFill>
                <a:srgbClr val="FF0000"/>
              </a:solidFill>
              <a:latin typeface="宋体" panose="02010600030101010101" pitchFamily="2" charset="-122"/>
            </a:endParaRPr>
          </a:p>
          <a:p>
            <a:pPr>
              <a:lnSpc>
                <a:spcPct val="150000"/>
              </a:lnSpc>
            </a:pPr>
            <a:endParaRPr lang="zh-CN" altLang="en-US" sz="2000" b="1" dirty="0">
              <a:solidFill>
                <a:srgbClr val="FF0000"/>
              </a:solidFill>
              <a:latin typeface="宋体" panose="02010600030101010101" pitchFamily="2" charset="-122"/>
            </a:endParaRPr>
          </a:p>
        </p:txBody>
      </p:sp>
      <p:pic>
        <p:nvPicPr>
          <p:cNvPr id="66562" name="Picture 2"/>
          <p:cNvPicPr>
            <a:picLocks noChangeAspect="1" noChangeArrowheads="1"/>
          </p:cNvPicPr>
          <p:nvPr/>
        </p:nvPicPr>
        <p:blipFill>
          <a:blip r:embed="rId1"/>
          <a:srcRect/>
          <a:stretch>
            <a:fillRect/>
          </a:stretch>
        </p:blipFill>
        <p:spPr bwMode="auto">
          <a:xfrm>
            <a:off x="2810651" y="1643050"/>
            <a:ext cx="214314" cy="529388"/>
          </a:xfrm>
          <a:prstGeom prst="rect">
            <a:avLst/>
          </a:prstGeom>
          <a:noFill/>
          <a:ln w="9525">
            <a:noFill/>
            <a:miter lim="800000"/>
            <a:headEnd/>
            <a:tailEnd/>
          </a:ln>
          <a:effectLst/>
        </p:spPr>
      </p:pic>
      <p:pic>
        <p:nvPicPr>
          <p:cNvPr id="4" name="Picture 2"/>
          <p:cNvPicPr>
            <a:picLocks noChangeAspect="1" noChangeArrowheads="1"/>
          </p:cNvPicPr>
          <p:nvPr/>
        </p:nvPicPr>
        <p:blipFill>
          <a:blip r:embed="rId1"/>
          <a:srcRect/>
          <a:stretch>
            <a:fillRect/>
          </a:stretch>
        </p:blipFill>
        <p:spPr bwMode="auto">
          <a:xfrm>
            <a:off x="2810651" y="1142984"/>
            <a:ext cx="214314" cy="529388"/>
          </a:xfrm>
          <a:prstGeom prst="rect">
            <a:avLst/>
          </a:prstGeom>
          <a:noFill/>
          <a:ln w="9525">
            <a:noFill/>
            <a:miter lim="800000"/>
            <a:headEnd/>
            <a:tailEnd/>
          </a:ln>
          <a:effectLst/>
        </p:spPr>
      </p:pic>
      <p:pic>
        <p:nvPicPr>
          <p:cNvPr id="5" name="GZWL36.eps" descr="id:2147495715;FounderCES"/>
          <p:cNvPicPr/>
          <p:nvPr/>
        </p:nvPicPr>
        <p:blipFill>
          <a:blip r:embed="rId2"/>
          <a:stretch>
            <a:fillRect/>
          </a:stretch>
        </p:blipFill>
        <p:spPr>
          <a:xfrm>
            <a:off x="7382683" y="642918"/>
            <a:ext cx="1500198" cy="2286016"/>
          </a:xfrm>
          <a:prstGeom prst="rect">
            <a:avLst/>
          </a:prstGeom>
        </p:spPr>
      </p:pic>
      <p:sp>
        <p:nvSpPr>
          <p:cNvPr id="6" name="TextBox 5"/>
          <p:cNvSpPr txBox="1"/>
          <p:nvPr/>
        </p:nvSpPr>
        <p:spPr>
          <a:xfrm>
            <a:off x="667511" y="2858755"/>
            <a:ext cx="9501254" cy="286232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解法二</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位移之比公式法</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由于初速度为零的匀加速直线运动从开始运动起</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在连续相等的时间间隔内的位移比为</a:t>
            </a:r>
            <a:r>
              <a:rPr lang="en-US" sz="2000" b="1" dirty="0" smtClean="0">
                <a:solidFill>
                  <a:srgbClr val="FF0000"/>
                </a:solidFill>
                <a:latin typeface="宋体" panose="02010600030101010101" pitchFamily="2" charset="-122"/>
              </a:rPr>
              <a:t>1∶3∶5∶7∶…∶(2n-1),</a:t>
            </a:r>
            <a:r>
              <a:rPr lang="zh-CN" altLang="en-US" sz="2000" b="1" dirty="0" smtClean="0">
                <a:solidFill>
                  <a:srgbClr val="FF0000"/>
                </a:solidFill>
                <a:latin typeface="宋体" panose="02010600030101010101" pitchFamily="2" charset="-122"/>
              </a:rPr>
              <a:t>据此令相邻两水滴之间的间距从上到下依次是</a:t>
            </a:r>
            <a:r>
              <a:rPr lang="en-US" sz="2000" b="1" dirty="0" smtClean="0">
                <a:solidFill>
                  <a:srgbClr val="FF0000"/>
                </a:solidFill>
                <a:latin typeface="宋体" panose="02010600030101010101" pitchFamily="2" charset="-122"/>
              </a:rPr>
              <a:t>x∶3x∶5x∶7x</a:t>
            </a:r>
            <a:r>
              <a:rPr lang="zh-CN" alt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显然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窗高为</a:t>
            </a:r>
            <a:r>
              <a:rPr lang="en-US" sz="2000" b="1" dirty="0" smtClean="0">
                <a:solidFill>
                  <a:srgbClr val="FF0000"/>
                </a:solidFill>
                <a:latin typeface="宋体" panose="02010600030101010101" pitchFamily="2" charset="-122"/>
              </a:rPr>
              <a:t>5x,</a:t>
            </a:r>
            <a:r>
              <a:rPr lang="zh-CN" altLang="en-US" sz="2000" b="1" dirty="0" smtClean="0">
                <a:solidFill>
                  <a:srgbClr val="FF0000"/>
                </a:solidFill>
                <a:latin typeface="宋体" panose="02010600030101010101" pitchFamily="2" charset="-122"/>
              </a:rPr>
              <a:t>即</a:t>
            </a:r>
            <a:r>
              <a:rPr lang="en-US" sz="2000" b="1" dirty="0" smtClean="0">
                <a:solidFill>
                  <a:srgbClr val="FF0000"/>
                </a:solidFill>
                <a:latin typeface="宋体" panose="02010600030101010101" pitchFamily="2" charset="-122"/>
              </a:rPr>
              <a:t>5x=1 m,</a:t>
            </a:r>
            <a:r>
              <a:rPr lang="zh-CN" altLang="en-US" sz="2000" b="1" dirty="0" smtClean="0">
                <a:solidFill>
                  <a:srgbClr val="FF0000"/>
                </a:solidFill>
                <a:latin typeface="宋体" panose="02010600030101010101" pitchFamily="2" charset="-122"/>
              </a:rPr>
              <a:t>得</a:t>
            </a:r>
            <a:r>
              <a:rPr lang="en-US" sz="2000" b="1" dirty="0" smtClean="0">
                <a:solidFill>
                  <a:srgbClr val="FF0000"/>
                </a:solidFill>
                <a:latin typeface="宋体" panose="02010600030101010101" pitchFamily="2" charset="-122"/>
              </a:rPr>
              <a:t>x=0.2 </a:t>
            </a:r>
            <a:r>
              <a:rPr lang="en-US" sz="2000" b="1" dirty="0" smtClean="0">
                <a:solidFill>
                  <a:srgbClr val="FF0000"/>
                </a:solidFill>
                <a:latin typeface="宋体" panose="02010600030101010101" pitchFamily="2" charset="-122"/>
              </a:rPr>
              <a:t>m.</a:t>
            </a:r>
            <a:r>
              <a:rPr lang="zh-CN" altLang="en-US" sz="2000" b="1" dirty="0" smtClean="0">
                <a:solidFill>
                  <a:srgbClr val="FF0000"/>
                </a:solidFill>
                <a:latin typeface="宋体" panose="02010600030101010101" pitchFamily="2" charset="-122"/>
              </a:rPr>
              <a:t>屋檐</a:t>
            </a:r>
            <a:r>
              <a:rPr lang="zh-CN" altLang="en-US" sz="2000" b="1" dirty="0" smtClean="0">
                <a:solidFill>
                  <a:srgbClr val="FF0000"/>
                </a:solidFill>
                <a:latin typeface="宋体" panose="02010600030101010101" pitchFamily="2" charset="-122"/>
              </a:rPr>
              <a:t>总</a:t>
            </a:r>
            <a:r>
              <a:rPr lang="zh-CN" altLang="en-US" sz="2000" b="1" dirty="0" smtClean="0">
                <a:solidFill>
                  <a:srgbClr val="FF0000"/>
                </a:solidFill>
                <a:latin typeface="宋体" panose="02010600030101010101" pitchFamily="2" charset="-122"/>
              </a:rPr>
              <a:t>高</a:t>
            </a:r>
            <a:r>
              <a:rPr lang="en-US" sz="2000" b="1" dirty="0" smtClean="0">
                <a:solidFill>
                  <a:srgbClr val="FF0000"/>
                </a:solidFill>
                <a:latin typeface="宋体" panose="02010600030101010101" pitchFamily="2" charset="-122"/>
              </a:rPr>
              <a:t>s=x+3x+5x+7x=16x=3.2 </a:t>
            </a:r>
            <a:r>
              <a:rPr lang="en-US" sz="2000" b="1" dirty="0" smtClean="0">
                <a:solidFill>
                  <a:srgbClr val="FF0000"/>
                </a:solidFill>
                <a:latin typeface="宋体" panose="02010600030101010101" pitchFamily="2" charset="-122"/>
              </a:rPr>
              <a:t>m</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根据</a:t>
            </a:r>
            <a:r>
              <a:rPr lang="en-US" sz="2000" b="1" dirty="0" smtClean="0">
                <a:solidFill>
                  <a:srgbClr val="FF0000"/>
                </a:solidFill>
                <a:latin typeface="宋体" panose="02010600030101010101" pitchFamily="2" charset="-122"/>
              </a:rPr>
              <a:t>s</a:t>
            </a:r>
            <a:r>
              <a:rPr lang="en-US" sz="2000" b="1" dirty="0" smtClean="0">
                <a:solidFill>
                  <a:srgbClr val="FF0000"/>
                </a:solidFill>
                <a:latin typeface="宋体" panose="02010600030101010101" pitchFamily="2" charset="-122"/>
              </a:rPr>
              <a:t>=   gt</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a:t>
            </a:r>
            <a:r>
              <a:rPr lang="en-US" sz="2000" b="1" dirty="0" smtClean="0">
                <a:solidFill>
                  <a:srgbClr val="FF0000"/>
                </a:solidFill>
                <a:latin typeface="宋体" panose="02010600030101010101" pitchFamily="2" charset="-122"/>
              </a:rPr>
              <a:t>t=0.2 s</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7" name="Picture 2"/>
          <p:cNvPicPr>
            <a:picLocks noChangeAspect="1" noChangeArrowheads="1"/>
          </p:cNvPicPr>
          <p:nvPr/>
        </p:nvPicPr>
        <p:blipFill>
          <a:blip r:embed="rId1"/>
          <a:srcRect/>
          <a:stretch>
            <a:fillRect/>
          </a:stretch>
        </p:blipFill>
        <p:spPr bwMode="auto">
          <a:xfrm>
            <a:off x="5239543" y="2542422"/>
            <a:ext cx="214314" cy="529388"/>
          </a:xfrm>
          <a:prstGeom prst="rect">
            <a:avLst/>
          </a:prstGeom>
          <a:noFill/>
          <a:ln w="9525">
            <a:noFill/>
            <a:miter lim="800000"/>
            <a:headEnd/>
            <a:tailEnd/>
          </a:ln>
          <a:effectLst/>
        </p:spPr>
      </p:pic>
      <p:pic>
        <p:nvPicPr>
          <p:cNvPr id="8" name="Picture 2"/>
          <p:cNvPicPr>
            <a:picLocks noChangeAspect="1" noChangeArrowheads="1"/>
          </p:cNvPicPr>
          <p:nvPr/>
        </p:nvPicPr>
        <p:blipFill>
          <a:blip r:embed="rId1"/>
          <a:srcRect/>
          <a:stretch>
            <a:fillRect/>
          </a:stretch>
        </p:blipFill>
        <p:spPr bwMode="auto">
          <a:xfrm>
            <a:off x="1667643" y="5185628"/>
            <a:ext cx="214314" cy="52938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6562"/>
                                        </p:tgtEl>
                                        <p:attrNameLst>
                                          <p:attrName>style.visibility</p:attrName>
                                        </p:attrNameLst>
                                      </p:cBhvr>
                                      <p:to>
                                        <p:strVal val="visible"/>
                                      </p:to>
                                    </p:set>
                                    <p:anim calcmode="lin" valueType="num">
                                      <p:cBhvr additive="base">
                                        <p:cTn id="15" dur="500" fill="hold"/>
                                        <p:tgtEl>
                                          <p:spTgt spid="66562"/>
                                        </p:tgtEl>
                                        <p:attrNameLst>
                                          <p:attrName>ppt_x</p:attrName>
                                        </p:attrNameLst>
                                      </p:cBhvr>
                                      <p:tavLst>
                                        <p:tav tm="0">
                                          <p:val>
                                            <p:strVal val="1+#ppt_w/2"/>
                                          </p:val>
                                        </p:tav>
                                        <p:tav tm="100000">
                                          <p:val>
                                            <p:strVal val="#ppt_x"/>
                                          </p:val>
                                        </p:tav>
                                      </p:tavLst>
                                    </p:anim>
                                    <p:anim calcmode="lin" valueType="num">
                                      <p:cBhvr additive="base">
                                        <p:cTn id="16" dur="500" fill="hold"/>
                                        <p:tgtEl>
                                          <p:spTgt spid="6656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1+#ppt_w/2"/>
                                          </p:val>
                                        </p:tav>
                                        <p:tav tm="100000">
                                          <p:val>
                                            <p:strVal val="#ppt_x"/>
                                          </p:val>
                                        </p:tav>
                                      </p:tavLst>
                                    </p:anim>
                                    <p:anim calcmode="lin" valueType="num">
                                      <p:cBhvr additive="base">
                                        <p:cTn id="30" dur="5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7019</Words>
  <Application>WPS 演示</Application>
  <PresentationFormat>自定义</PresentationFormat>
  <Paragraphs>355</Paragraphs>
  <Slides>46</Slides>
  <Notes>0</Notes>
  <HiddenSlides>0</HiddenSlides>
  <MMClips>0</MMClips>
  <ScaleCrop>false</ScaleCrop>
  <HeadingPairs>
    <vt:vector size="8" baseType="variant">
      <vt:variant>
        <vt:lpstr>已用的字体</vt:lpstr>
      </vt:variant>
      <vt:variant>
        <vt:i4>11</vt:i4>
      </vt:variant>
      <vt:variant>
        <vt:lpstr>主题</vt:lpstr>
      </vt:variant>
      <vt:variant>
        <vt:i4>3</vt:i4>
      </vt:variant>
      <vt:variant>
        <vt:lpstr>嵌入 OLE 服务器</vt:lpstr>
      </vt:variant>
      <vt:variant>
        <vt:i4>1</vt:i4>
      </vt:variant>
      <vt:variant>
        <vt:lpstr>幻灯片标题</vt:lpstr>
      </vt:variant>
      <vt:variant>
        <vt:i4>46</vt:i4>
      </vt:variant>
    </vt:vector>
  </HeadingPairs>
  <TitlesOfParts>
    <vt:vector size="61" baseType="lpstr">
      <vt:lpstr>Arial</vt:lpstr>
      <vt:lpstr>宋体</vt:lpstr>
      <vt:lpstr>Wingdings</vt:lpstr>
      <vt:lpstr>Arial</vt:lpstr>
      <vt:lpstr>微软雅黑</vt:lpstr>
      <vt:lpstr>Calibri</vt:lpstr>
      <vt:lpstr>方正书宋_GBK</vt:lpstr>
      <vt:lpstr>Arial Unicode MS</vt:lpstr>
      <vt:lpstr>等线</vt:lpstr>
      <vt:lpstr>NEU-BZ-S92</vt:lpstr>
      <vt:lpstr>Segoe Print</vt:lpstr>
      <vt:lpstr>Office 主题​​</vt:lpstr>
      <vt:lpstr>1_自定义设计方案</vt:lpstr>
      <vt:lpstr>自定义设计方案</vt:lpstr>
      <vt:lpstr>Equation.3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辰昊</cp:lastModifiedBy>
  <cp:revision>232</cp:revision>
  <dcterms:created xsi:type="dcterms:W3CDTF">2018-03-17T01:56:00Z</dcterms:created>
  <dcterms:modified xsi:type="dcterms:W3CDTF">2021-08-01T07:51:28Z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2052-11.1.0.10667</vt:lpwstr>
  </property>
  <property fmtid="{D5CDD505-2E9C-101B-9397-08002B2CF9AE}" pid="3" name="ICV">
    <vt:lpwstr>FDB3C42A9FBD446AA6F8397AF15B8B9D</vt:lpwstr>
  </property>
</Properties>
</file>