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2"/>
  </p:handoutMasterIdLst>
  <p:sldIdLst>
    <p:sldId id="256" r:id="rId3"/>
    <p:sldId id="262" r:id="rId5"/>
    <p:sldId id="263" r:id="rId6"/>
    <p:sldId id="264" r:id="rId7"/>
    <p:sldId id="257" r:id="rId8"/>
    <p:sldId id="258" r:id="rId9"/>
    <p:sldId id="261" r:id="rId10"/>
    <p:sldId id="260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handoutMaster" Target="handoutMasters/handout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1703388" y="1916113"/>
            <a:ext cx="9144000" cy="1447800"/>
          </a:xfrm>
        </p:spPr>
        <p:txBody>
          <a:bodyPr/>
          <a:p>
            <a:pPr algn="just">
              <a:lnSpc>
                <a:spcPct val="80000"/>
              </a:lnSpc>
              <a:buNone/>
            </a:pPr>
            <a:endParaRPr lang="en-US" altLang="zh-CN" sz="1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lnSpc>
                <a:spcPct val="80000"/>
              </a:lnSpc>
              <a:buNone/>
            </a:pP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　单元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1           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单元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2            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单元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3             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单元</a:t>
            </a:r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endParaRPr lang="en-US" altLang="zh-CN" sz="2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lnSpc>
                <a:spcPct val="80000"/>
              </a:lnSpc>
              <a:buNone/>
            </a:pP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文化与生活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文化传承与创新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中华文化与民族精神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发展先进文化</a:t>
            </a:r>
            <a:endParaRPr lang="zh-CN" altLang="en-US" sz="1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lnSpc>
                <a:spcPct val="80000"/>
              </a:lnSpc>
              <a:buNone/>
            </a:pPr>
            <a:endParaRPr lang="zh-CN" altLang="en-US" sz="1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2063750" y="333375"/>
            <a:ext cx="8153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《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文化生活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》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的整体结构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1676400" y="3886200"/>
            <a:ext cx="1828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两个关系谈文化内涵</a:t>
            </a:r>
            <a:endParaRPr lang="zh-CN" altLang="en-US" sz="24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3733800" y="3886200"/>
            <a:ext cx="1905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纵横角度论文化发展 </a:t>
            </a:r>
            <a:endParaRPr lang="zh-CN" altLang="en-US" sz="24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6096000" y="3933825"/>
            <a:ext cx="19812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中华文化的历史沿革</a:t>
            </a:r>
            <a:endParaRPr lang="zh-CN" altLang="en-US" sz="24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8686800" y="3933825"/>
            <a:ext cx="19812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中华文化的现实走向</a:t>
            </a:r>
            <a:endParaRPr lang="zh-CN" altLang="en-US" sz="2400" b="1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3124200" y="5326063"/>
            <a:ext cx="6781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</a:rPr>
              <a:t>普遍性</a:t>
            </a:r>
            <a:r>
              <a:rPr lang="zh-CN" altLang="en-US" sz="2400" b="1" dirty="0">
                <a:latin typeface="Times New Roman" panose="02020603050405020304" pitchFamily="18" charset="0"/>
              </a:rPr>
              <a:t>                                          </a:t>
            </a:r>
            <a:r>
              <a:rPr lang="zh-CN" altLang="en-US" sz="2400" b="1" dirty="0">
                <a:latin typeface="宋体" panose="02010600030101010101" pitchFamily="2" charset="-122"/>
              </a:rPr>
              <a:t>特殊性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4343400" y="6096000"/>
            <a:ext cx="594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2400" dirty="0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</a:rPr>
              <a:t>理性认识                                          实践操作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2298" name="直接连接符 12297"/>
          <p:cNvSpPr/>
          <p:nvPr/>
        </p:nvSpPr>
        <p:spPr>
          <a:xfrm flipV="1">
            <a:off x="2424113" y="2924175"/>
            <a:ext cx="0" cy="936625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299" name="直接连接符 12298"/>
          <p:cNvSpPr/>
          <p:nvPr/>
        </p:nvSpPr>
        <p:spPr>
          <a:xfrm flipV="1">
            <a:off x="4511675" y="2924175"/>
            <a:ext cx="7938" cy="936625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300" name="直接连接符 12299"/>
          <p:cNvSpPr/>
          <p:nvPr/>
        </p:nvSpPr>
        <p:spPr>
          <a:xfrm flipV="1">
            <a:off x="9480550" y="2997200"/>
            <a:ext cx="0" cy="8636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301" name="直接连接符 12300"/>
          <p:cNvSpPr/>
          <p:nvPr/>
        </p:nvSpPr>
        <p:spPr>
          <a:xfrm flipV="1">
            <a:off x="6959600" y="2924175"/>
            <a:ext cx="22225" cy="936625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302" name="左大括号 12301"/>
          <p:cNvSpPr/>
          <p:nvPr/>
        </p:nvSpPr>
        <p:spPr>
          <a:xfrm rot="-5395762">
            <a:off x="3463925" y="3922713"/>
            <a:ext cx="152400" cy="2360612"/>
          </a:xfrm>
          <a:prstGeom prst="leftBrace">
            <a:avLst>
              <a:gd name="adj1" fmla="val 129079"/>
              <a:gd name="adj2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3" name="左大括号 12302"/>
          <p:cNvSpPr/>
          <p:nvPr/>
        </p:nvSpPr>
        <p:spPr>
          <a:xfrm rot="-5395762">
            <a:off x="7883525" y="3922713"/>
            <a:ext cx="152400" cy="2360612"/>
          </a:xfrm>
          <a:prstGeom prst="leftBrace">
            <a:avLst>
              <a:gd name="adj1" fmla="val 129079"/>
              <a:gd name="adj2" fmla="val 50782"/>
            </a:avLst>
          </a:prstGeom>
          <a:noFill/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4" name="左大括号 12303"/>
          <p:cNvSpPr/>
          <p:nvPr/>
        </p:nvSpPr>
        <p:spPr>
          <a:xfrm rot="-5395762">
            <a:off x="4721225" y="3425825"/>
            <a:ext cx="303213" cy="5032375"/>
          </a:xfrm>
          <a:prstGeom prst="leftBrace">
            <a:avLst>
              <a:gd name="adj1" fmla="val 138306"/>
              <a:gd name="adj2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5" name="直接连接符 12304"/>
          <p:cNvSpPr/>
          <p:nvPr/>
        </p:nvSpPr>
        <p:spPr>
          <a:xfrm flipV="1">
            <a:off x="9480550" y="4941888"/>
            <a:ext cx="0" cy="10668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306" name="文本框 12305"/>
          <p:cNvSpPr txBox="1"/>
          <p:nvPr/>
        </p:nvSpPr>
        <p:spPr>
          <a:xfrm>
            <a:off x="1992313" y="1125538"/>
            <a:ext cx="80121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任何事物都是普遍性和特殊性的统一！</a:t>
            </a:r>
            <a:endParaRPr lang="zh-CN" altLang="en-US" sz="3200" b="1" dirty="0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15361"/>
          <p:cNvGrpSpPr/>
          <p:nvPr/>
        </p:nvGrpSpPr>
        <p:grpSpPr>
          <a:xfrm>
            <a:off x="1847850" y="260350"/>
            <a:ext cx="8820150" cy="6605588"/>
            <a:chOff x="1050" y="2538"/>
            <a:chExt cx="9315" cy="7602"/>
          </a:xfrm>
        </p:grpSpPr>
        <p:cxnSp>
          <p:nvCxnSpPr>
            <p:cNvPr id="15363" name="直接箭头连接符 15362"/>
            <p:cNvCxnSpPr/>
            <p:nvPr/>
          </p:nvCxnSpPr>
          <p:spPr>
            <a:xfrm flipV="1">
              <a:off x="4605" y="3933"/>
              <a:ext cx="0" cy="25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sp>
          <p:nvSpPr>
            <p:cNvPr id="15364" name="矩形 15363"/>
            <p:cNvSpPr/>
            <p:nvPr/>
          </p:nvSpPr>
          <p:spPr>
            <a:xfrm>
              <a:off x="3360" y="2538"/>
              <a:ext cx="2940" cy="13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文化具有继承性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影响文化继承与发展 的因素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继承与发展的关系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对待传统文化的正确态度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65" name="矩形 15364"/>
            <p:cNvSpPr/>
            <p:nvPr/>
          </p:nvSpPr>
          <p:spPr>
            <a:xfrm>
              <a:off x="4215" y="4233"/>
              <a:ext cx="900" cy="48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继承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66" name="矩形 15365"/>
            <p:cNvSpPr/>
            <p:nvPr/>
          </p:nvSpPr>
          <p:spPr>
            <a:xfrm>
              <a:off x="4770" y="6198"/>
              <a:ext cx="720" cy="145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b="1" dirty="0">
                  <a:latin typeface="楷体_GB2312" pitchFamily="49" charset="-122"/>
                  <a:ea typeface="楷体_GB2312" pitchFamily="49" charset="-122"/>
                </a:rPr>
                <a:t>文化的内涵与作用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67" name="矩形 15366"/>
            <p:cNvSpPr/>
            <p:nvPr/>
          </p:nvSpPr>
          <p:spPr>
            <a:xfrm>
              <a:off x="7515" y="6243"/>
              <a:ext cx="1860" cy="4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文化对人的影响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68" name="矩形 15367"/>
            <p:cNvSpPr/>
            <p:nvPr/>
          </p:nvSpPr>
          <p:spPr>
            <a:xfrm>
              <a:off x="1125" y="5958"/>
              <a:ext cx="1410" cy="4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文化的概念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69" name="矩形 15368"/>
            <p:cNvSpPr/>
            <p:nvPr/>
          </p:nvSpPr>
          <p:spPr>
            <a:xfrm>
              <a:off x="2565" y="8043"/>
              <a:ext cx="3300" cy="79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文化对政治、经济的反作用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不同性质文化对社会发展的作用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0" name="矩形 15369"/>
            <p:cNvSpPr/>
            <p:nvPr/>
          </p:nvSpPr>
          <p:spPr>
            <a:xfrm>
              <a:off x="6315" y="8043"/>
              <a:ext cx="2025" cy="102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丰富人的精神世界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增强人的精神力量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促进人的全面发展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1" name="矩形 15370"/>
            <p:cNvSpPr/>
            <p:nvPr/>
          </p:nvSpPr>
          <p:spPr>
            <a:xfrm>
              <a:off x="4140" y="9735"/>
              <a:ext cx="2880" cy="40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文化是综合国力的重要标志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2" name="矩形 15371"/>
            <p:cNvSpPr/>
            <p:nvPr/>
          </p:nvSpPr>
          <p:spPr>
            <a:xfrm>
              <a:off x="7245" y="2988"/>
              <a:ext cx="1365" cy="75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文化创新的必然性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3" name="矩形 15372"/>
            <p:cNvSpPr/>
            <p:nvPr/>
          </p:nvSpPr>
          <p:spPr>
            <a:xfrm>
              <a:off x="7245" y="4713"/>
              <a:ext cx="1365" cy="75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文化创新的基本途径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4" name="矩形 15373"/>
            <p:cNvSpPr/>
            <p:nvPr/>
          </p:nvSpPr>
          <p:spPr>
            <a:xfrm>
              <a:off x="8865" y="2538"/>
              <a:ext cx="1380" cy="45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源泉和动力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5" name="矩形 15374"/>
            <p:cNvSpPr/>
            <p:nvPr/>
          </p:nvSpPr>
          <p:spPr>
            <a:xfrm>
              <a:off x="8865" y="3603"/>
              <a:ext cx="1380" cy="45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要求和实质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6" name="矩形 15375"/>
            <p:cNvSpPr/>
            <p:nvPr/>
          </p:nvSpPr>
          <p:spPr>
            <a:xfrm>
              <a:off x="8865" y="4293"/>
              <a:ext cx="1155" cy="72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推陈出新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革故鼎新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7" name="矩形 15376"/>
            <p:cNvSpPr/>
            <p:nvPr/>
          </p:nvSpPr>
          <p:spPr>
            <a:xfrm>
              <a:off x="8865" y="5313"/>
              <a:ext cx="1155" cy="7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面向世界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博采众长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8" name="矩形 15377"/>
            <p:cNvSpPr/>
            <p:nvPr/>
          </p:nvSpPr>
          <p:spPr>
            <a:xfrm>
              <a:off x="5535" y="4233"/>
              <a:ext cx="1455" cy="48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发展（创新）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79" name="矩形 15378"/>
            <p:cNvSpPr/>
            <p:nvPr/>
          </p:nvSpPr>
          <p:spPr>
            <a:xfrm>
              <a:off x="2865" y="4233"/>
              <a:ext cx="900" cy="48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传播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0" name="矩形 15379"/>
            <p:cNvSpPr/>
            <p:nvPr/>
          </p:nvSpPr>
          <p:spPr>
            <a:xfrm>
              <a:off x="1050" y="4848"/>
              <a:ext cx="1395" cy="7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传播方式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传播媒介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1" name="矩形 15380"/>
            <p:cNvSpPr/>
            <p:nvPr/>
          </p:nvSpPr>
          <p:spPr>
            <a:xfrm>
              <a:off x="7515" y="7068"/>
              <a:ext cx="1260" cy="75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文化对人的影响特点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2" name="矩形 15381"/>
            <p:cNvSpPr/>
            <p:nvPr/>
          </p:nvSpPr>
          <p:spPr>
            <a:xfrm>
              <a:off x="9060" y="6858"/>
              <a:ext cx="1305" cy="4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潜移默化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3" name="矩形 15382"/>
            <p:cNvSpPr/>
            <p:nvPr/>
          </p:nvSpPr>
          <p:spPr>
            <a:xfrm>
              <a:off x="9060" y="7653"/>
              <a:ext cx="1305" cy="4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深远持久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4" name="矩形 15383"/>
            <p:cNvSpPr/>
            <p:nvPr/>
          </p:nvSpPr>
          <p:spPr>
            <a:xfrm>
              <a:off x="5501" y="6318"/>
              <a:ext cx="1965" cy="465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从人的发展看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5" name="矩形 15384"/>
            <p:cNvSpPr/>
            <p:nvPr/>
          </p:nvSpPr>
          <p:spPr>
            <a:xfrm>
              <a:off x="2670" y="6318"/>
              <a:ext cx="2100" cy="465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从社会发展看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6" name="矩形 15385"/>
            <p:cNvSpPr/>
            <p:nvPr/>
          </p:nvSpPr>
          <p:spPr>
            <a:xfrm>
              <a:off x="1125" y="6858"/>
              <a:ext cx="1410" cy="4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文化的特点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387" name="矩形 15386"/>
            <p:cNvSpPr/>
            <p:nvPr/>
          </p:nvSpPr>
          <p:spPr>
            <a:xfrm>
              <a:off x="1050" y="7653"/>
              <a:ext cx="1410" cy="79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文化与政治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经济的关系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cxnSp>
          <p:nvCxnSpPr>
            <p:cNvPr id="15388" name="直接箭头连接符 15387"/>
            <p:cNvCxnSpPr/>
            <p:nvPr/>
          </p:nvCxnSpPr>
          <p:spPr>
            <a:xfrm>
              <a:off x="3765" y="4488"/>
              <a:ext cx="375" cy="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389" name="直接箭头连接符 15388"/>
            <p:cNvCxnSpPr/>
            <p:nvPr/>
          </p:nvCxnSpPr>
          <p:spPr>
            <a:xfrm>
              <a:off x="5115" y="4488"/>
              <a:ext cx="375" cy="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390" name="直接箭头连接符 15389"/>
            <p:cNvCxnSpPr/>
            <p:nvPr/>
          </p:nvCxnSpPr>
          <p:spPr>
            <a:xfrm>
              <a:off x="5686" y="6707"/>
              <a:ext cx="1709" cy="1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391" name="直接箭头连接符 15390"/>
            <p:cNvCxnSpPr/>
            <p:nvPr/>
          </p:nvCxnSpPr>
          <p:spPr>
            <a:xfrm flipH="1">
              <a:off x="2970" y="6709"/>
              <a:ext cx="1560" cy="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392" name="直接箭头连接符 15391"/>
            <p:cNvCxnSpPr/>
            <p:nvPr/>
          </p:nvCxnSpPr>
          <p:spPr>
            <a:xfrm>
              <a:off x="1920" y="6438"/>
              <a:ext cx="0" cy="42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393" name="直接箭头连接符 15392"/>
            <p:cNvCxnSpPr/>
            <p:nvPr/>
          </p:nvCxnSpPr>
          <p:spPr>
            <a:xfrm>
              <a:off x="1920" y="7323"/>
              <a:ext cx="0" cy="42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394" name="直接箭头连接符 15393"/>
            <p:cNvCxnSpPr/>
            <p:nvPr/>
          </p:nvCxnSpPr>
          <p:spPr>
            <a:xfrm flipV="1">
              <a:off x="5114" y="5238"/>
              <a:ext cx="1" cy="93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395" name="直接箭头连接符 15394"/>
            <p:cNvCxnSpPr/>
            <p:nvPr/>
          </p:nvCxnSpPr>
          <p:spPr>
            <a:xfrm>
              <a:off x="3360" y="5223"/>
              <a:ext cx="2940" cy="1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5396" name="直接箭头连接符 15395"/>
            <p:cNvCxnSpPr/>
            <p:nvPr/>
          </p:nvCxnSpPr>
          <p:spPr>
            <a:xfrm flipV="1">
              <a:off x="3360" y="4713"/>
              <a:ext cx="1" cy="49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5397" name="直接箭头连接符 15396"/>
            <p:cNvCxnSpPr/>
            <p:nvPr/>
          </p:nvCxnSpPr>
          <p:spPr>
            <a:xfrm flipV="1">
              <a:off x="6300" y="4713"/>
              <a:ext cx="0" cy="49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15398" name="左大括号 15397"/>
            <p:cNvSpPr/>
            <p:nvPr/>
          </p:nvSpPr>
          <p:spPr>
            <a:xfrm>
              <a:off x="7095" y="3618"/>
              <a:ext cx="150" cy="1605"/>
            </a:xfrm>
            <a:prstGeom prst="leftBrace">
              <a:avLst>
                <a:gd name="adj1" fmla="val 89166"/>
                <a:gd name="adj2" fmla="val 5000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99" name="左大括号 15398"/>
            <p:cNvSpPr/>
            <p:nvPr/>
          </p:nvSpPr>
          <p:spPr>
            <a:xfrm>
              <a:off x="8715" y="2793"/>
              <a:ext cx="71" cy="1125"/>
            </a:xfrm>
            <a:prstGeom prst="leftBrace">
              <a:avLst>
                <a:gd name="adj1" fmla="val 132042"/>
                <a:gd name="adj2" fmla="val 5000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0" name="左大括号 15399"/>
            <p:cNvSpPr/>
            <p:nvPr/>
          </p:nvSpPr>
          <p:spPr>
            <a:xfrm>
              <a:off x="8682" y="4563"/>
              <a:ext cx="104" cy="1125"/>
            </a:xfrm>
            <a:prstGeom prst="leftBrace">
              <a:avLst>
                <a:gd name="adj1" fmla="val 90144"/>
                <a:gd name="adj2" fmla="val 49954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1" name="左大括号 15400"/>
            <p:cNvSpPr/>
            <p:nvPr/>
          </p:nvSpPr>
          <p:spPr>
            <a:xfrm flipH="1">
              <a:off x="2565" y="6063"/>
              <a:ext cx="195" cy="1005"/>
            </a:xfrm>
            <a:prstGeom prst="leftBrace">
              <a:avLst>
                <a:gd name="adj1" fmla="val 42948"/>
                <a:gd name="adj2" fmla="val 48755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2" name="左大括号 15401"/>
            <p:cNvSpPr/>
            <p:nvPr/>
          </p:nvSpPr>
          <p:spPr>
            <a:xfrm>
              <a:off x="7395" y="6438"/>
              <a:ext cx="71" cy="945"/>
            </a:xfrm>
            <a:prstGeom prst="leftBrace">
              <a:avLst>
                <a:gd name="adj1" fmla="val 110915"/>
                <a:gd name="adj2" fmla="val 31005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3" name="左大括号 15402"/>
            <p:cNvSpPr/>
            <p:nvPr/>
          </p:nvSpPr>
          <p:spPr>
            <a:xfrm>
              <a:off x="8786" y="6993"/>
              <a:ext cx="274" cy="945"/>
            </a:xfrm>
            <a:prstGeom prst="leftBrace">
              <a:avLst>
                <a:gd name="adj1" fmla="val 28740"/>
                <a:gd name="adj2" fmla="val 5000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cxnSp>
          <p:nvCxnSpPr>
            <p:cNvPr id="15404" name="直接箭头连接符 15403"/>
            <p:cNvCxnSpPr/>
            <p:nvPr/>
          </p:nvCxnSpPr>
          <p:spPr>
            <a:xfrm flipV="1">
              <a:off x="1832" y="8523"/>
              <a:ext cx="0" cy="147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5405" name="直接箭头连接符 15404"/>
            <p:cNvCxnSpPr/>
            <p:nvPr/>
          </p:nvCxnSpPr>
          <p:spPr>
            <a:xfrm>
              <a:off x="1832" y="8670"/>
              <a:ext cx="733" cy="1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406" name="直接箭头连接符 15405"/>
            <p:cNvCxnSpPr/>
            <p:nvPr/>
          </p:nvCxnSpPr>
          <p:spPr>
            <a:xfrm>
              <a:off x="3585" y="6858"/>
              <a:ext cx="0" cy="118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407" name="直接箭头连接符 15406"/>
            <p:cNvCxnSpPr/>
            <p:nvPr/>
          </p:nvCxnSpPr>
          <p:spPr>
            <a:xfrm>
              <a:off x="6555" y="6708"/>
              <a:ext cx="0" cy="123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15408" name="直接箭头连接符 15407"/>
            <p:cNvCxnSpPr/>
            <p:nvPr/>
          </p:nvCxnSpPr>
          <p:spPr>
            <a:xfrm>
              <a:off x="5535" y="9435"/>
              <a:ext cx="0" cy="30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sp>
          <p:nvSpPr>
            <p:cNvPr id="15409" name="左大括号 15408"/>
            <p:cNvSpPr/>
            <p:nvPr/>
          </p:nvSpPr>
          <p:spPr>
            <a:xfrm flipH="1">
              <a:off x="2445" y="3933"/>
              <a:ext cx="315" cy="1290"/>
            </a:xfrm>
            <a:prstGeom prst="leftBrace">
              <a:avLst>
                <a:gd name="adj1" fmla="val 34126"/>
                <a:gd name="adj2" fmla="val 3969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cxnSp>
          <p:nvCxnSpPr>
            <p:cNvPr id="15410" name="直接箭头连接符 15409"/>
            <p:cNvCxnSpPr/>
            <p:nvPr/>
          </p:nvCxnSpPr>
          <p:spPr>
            <a:xfrm>
              <a:off x="1485" y="4293"/>
              <a:ext cx="0" cy="55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sp>
          <p:nvSpPr>
            <p:cNvPr id="15411" name="矩形 15410"/>
            <p:cNvSpPr/>
            <p:nvPr/>
          </p:nvSpPr>
          <p:spPr>
            <a:xfrm>
              <a:off x="1500" y="4293"/>
              <a:ext cx="735" cy="45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91434" tIns="45717" rIns="91434" bIns="45717"/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基础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412" name="矩形 15411"/>
            <p:cNvSpPr/>
            <p:nvPr/>
          </p:nvSpPr>
          <p:spPr>
            <a:xfrm>
              <a:off x="7875" y="3933"/>
              <a:ext cx="735" cy="45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基础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cxnSp>
          <p:nvCxnSpPr>
            <p:cNvPr id="15413" name="直接箭头连接符 15412"/>
            <p:cNvCxnSpPr/>
            <p:nvPr/>
          </p:nvCxnSpPr>
          <p:spPr>
            <a:xfrm>
              <a:off x="7710" y="3813"/>
              <a:ext cx="0" cy="82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sp>
          <p:nvSpPr>
            <p:cNvPr id="15414" name="矩形 15413"/>
            <p:cNvSpPr/>
            <p:nvPr/>
          </p:nvSpPr>
          <p:spPr>
            <a:xfrm>
              <a:off x="5265" y="5328"/>
              <a:ext cx="421" cy="75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91434" tIns="45717" rIns="91434" bIns="45717"/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发</a:t>
              </a:r>
              <a:endParaRPr lang="zh-CN" altLang="en-US" sz="1600" dirty="0">
                <a:latin typeface="Times New Roman" panose="02020603050405020304" pitchFamily="18" charset="0"/>
              </a:endParaRPr>
            </a:p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展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415" name="矩形 15414"/>
            <p:cNvSpPr/>
            <p:nvPr/>
          </p:nvSpPr>
          <p:spPr>
            <a:xfrm>
              <a:off x="3719" y="6993"/>
              <a:ext cx="421" cy="795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91434" tIns="45717" rIns="91434" bIns="45717"/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作用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15416" name="矩形 15415"/>
            <p:cNvSpPr/>
            <p:nvPr/>
          </p:nvSpPr>
          <p:spPr>
            <a:xfrm>
              <a:off x="6674" y="6933"/>
              <a:ext cx="421" cy="795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lIns="91434" tIns="45717" rIns="91434" bIns="45717"/>
            <a:p>
              <a:pPr algn="ctr"/>
              <a:r>
                <a:rPr lang="zh-CN" altLang="en-US" sz="1600" dirty="0">
                  <a:latin typeface="Times New Roman" panose="02020603050405020304" pitchFamily="18" charset="0"/>
                </a:rPr>
                <a:t>作用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cxnSp>
          <p:nvCxnSpPr>
            <p:cNvPr id="15417" name="直接箭头连接符 15416"/>
            <p:cNvCxnSpPr/>
            <p:nvPr/>
          </p:nvCxnSpPr>
          <p:spPr>
            <a:xfrm flipH="1">
              <a:off x="5865" y="8523"/>
              <a:ext cx="507" cy="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triangle" w="med" len="med"/>
              <a:tailEnd type="triangle" w="med" len="med"/>
            </a:ln>
          </p:spPr>
        </p:cxnSp>
        <p:cxnSp>
          <p:nvCxnSpPr>
            <p:cNvPr id="15418" name="直接箭头连接符 15417"/>
            <p:cNvCxnSpPr/>
            <p:nvPr/>
          </p:nvCxnSpPr>
          <p:spPr>
            <a:xfrm flipV="1">
              <a:off x="8715" y="7818"/>
              <a:ext cx="1" cy="85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5419" name="直接箭头连接符 15418"/>
            <p:cNvCxnSpPr/>
            <p:nvPr/>
          </p:nvCxnSpPr>
          <p:spPr>
            <a:xfrm flipH="1" flipV="1">
              <a:off x="8340" y="8668"/>
              <a:ext cx="342" cy="2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cxnSp>
        <p:sp>
          <p:nvSpPr>
            <p:cNvPr id="15420" name="矩形 15419"/>
            <p:cNvSpPr/>
            <p:nvPr/>
          </p:nvSpPr>
          <p:spPr>
            <a:xfrm>
              <a:off x="1050" y="3768"/>
              <a:ext cx="1395" cy="465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34" tIns="45717" rIns="91434" bIns="45717"/>
            <a:p>
              <a:pPr algn="just"/>
              <a:r>
                <a:rPr lang="zh-CN" altLang="en-US" sz="1600" dirty="0">
                  <a:latin typeface="Times New Roman" panose="02020603050405020304" pitchFamily="18" charset="0"/>
                </a:rPr>
                <a:t>文化多样性</a:t>
              </a:r>
              <a:endParaRPr lang="zh-CN" altLang="en-US" sz="1600" dirty="0">
                <a:latin typeface="Arial" panose="020B0604020202020204" pitchFamily="34" charset="0"/>
              </a:endParaRPr>
            </a:p>
          </p:txBody>
        </p:sp>
        <p:cxnSp>
          <p:nvCxnSpPr>
            <p:cNvPr id="15421" name="直接箭头连接符 15420"/>
            <p:cNvCxnSpPr/>
            <p:nvPr/>
          </p:nvCxnSpPr>
          <p:spPr>
            <a:xfrm flipV="1">
              <a:off x="3975" y="8838"/>
              <a:ext cx="1" cy="57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5422" name="直接箭头连接符 15421"/>
            <p:cNvCxnSpPr/>
            <p:nvPr/>
          </p:nvCxnSpPr>
          <p:spPr>
            <a:xfrm flipV="1">
              <a:off x="7094" y="9123"/>
              <a:ext cx="1" cy="285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15423" name="直接箭头连接符 15422"/>
            <p:cNvCxnSpPr/>
            <p:nvPr/>
          </p:nvCxnSpPr>
          <p:spPr>
            <a:xfrm>
              <a:off x="3976" y="9423"/>
              <a:ext cx="3118" cy="0"/>
            </a:xfrm>
            <a:prstGeom prst="straightConnector1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Box 3"/>
          <p:cNvSpPr txBox="1"/>
          <p:nvPr/>
        </p:nvSpPr>
        <p:spPr>
          <a:xfrm>
            <a:off x="5310188" y="2286000"/>
            <a:ext cx="10001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文 化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5" name="TextBox 5"/>
          <p:cNvSpPr txBox="1"/>
          <p:nvPr/>
        </p:nvSpPr>
        <p:spPr>
          <a:xfrm>
            <a:off x="4413250" y="3100388"/>
            <a:ext cx="7858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形式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56" name="TextBox 5"/>
          <p:cNvSpPr txBox="1"/>
          <p:nvPr/>
        </p:nvSpPr>
        <p:spPr>
          <a:xfrm>
            <a:off x="4394200" y="2000250"/>
            <a:ext cx="7858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内涵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57" name="TextBox 6"/>
          <p:cNvSpPr txBox="1"/>
          <p:nvPr/>
        </p:nvSpPr>
        <p:spPr>
          <a:xfrm>
            <a:off x="3095625" y="1857375"/>
            <a:ext cx="12144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精神活动及其产品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58" name="TextBox 5"/>
          <p:cNvSpPr txBox="1"/>
          <p:nvPr/>
        </p:nvSpPr>
        <p:spPr>
          <a:xfrm>
            <a:off x="2667000" y="2786063"/>
            <a:ext cx="1785938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思想、理论等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59" name="TextBox 5"/>
          <p:cNvSpPr txBox="1"/>
          <p:nvPr/>
        </p:nvSpPr>
        <p:spPr>
          <a:xfrm>
            <a:off x="2452688" y="3243263"/>
            <a:ext cx="20002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文化生产、传播积累的过程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60" name="TextBox 5"/>
          <p:cNvSpPr txBox="1"/>
          <p:nvPr/>
        </p:nvSpPr>
        <p:spPr>
          <a:xfrm>
            <a:off x="2095500" y="1500188"/>
            <a:ext cx="10715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意识形态部分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61" name="TextBox 5"/>
          <p:cNvSpPr txBox="1"/>
          <p:nvPr/>
        </p:nvSpPr>
        <p:spPr>
          <a:xfrm>
            <a:off x="1881188" y="2214563"/>
            <a:ext cx="12858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非意识形态部分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13" name="左大括号 12"/>
          <p:cNvSpPr/>
          <p:nvPr/>
        </p:nvSpPr>
        <p:spPr bwMode="auto">
          <a:xfrm rot="10800000">
            <a:off x="3024188" y="1643063"/>
            <a:ext cx="142875" cy="1000125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左大括号 13"/>
          <p:cNvSpPr/>
          <p:nvPr/>
        </p:nvSpPr>
        <p:spPr bwMode="auto">
          <a:xfrm rot="10800000">
            <a:off x="4368800" y="2928938"/>
            <a:ext cx="142875" cy="857250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23564" name="直接连接符 15"/>
          <p:cNvCxnSpPr/>
          <p:nvPr/>
        </p:nvCxnSpPr>
        <p:spPr>
          <a:xfrm flipH="1">
            <a:off x="5083175" y="2200275"/>
            <a:ext cx="12700" cy="1157288"/>
          </a:xfrm>
          <a:prstGeom prst="line">
            <a:avLst/>
          </a:prstGeom>
          <a:ln w="7938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65" name="直接连接符 17"/>
          <p:cNvCxnSpPr/>
          <p:nvPr/>
        </p:nvCxnSpPr>
        <p:spPr>
          <a:xfrm>
            <a:off x="4194175" y="2214563"/>
            <a:ext cx="285750" cy="1587"/>
          </a:xfrm>
          <a:prstGeom prst="line">
            <a:avLst/>
          </a:prstGeom>
          <a:ln w="7938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66" name="直接连接符 18"/>
          <p:cNvCxnSpPr/>
          <p:nvPr/>
        </p:nvCxnSpPr>
        <p:spPr>
          <a:xfrm>
            <a:off x="5095875" y="2570163"/>
            <a:ext cx="285750" cy="1587"/>
          </a:xfrm>
          <a:prstGeom prst="line">
            <a:avLst/>
          </a:prstGeom>
          <a:ln w="7938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67" name="直接连接符 19"/>
          <p:cNvCxnSpPr/>
          <p:nvPr/>
        </p:nvCxnSpPr>
        <p:spPr>
          <a:xfrm>
            <a:off x="4953000" y="2200275"/>
            <a:ext cx="144463" cy="1588"/>
          </a:xfrm>
          <a:prstGeom prst="line">
            <a:avLst/>
          </a:prstGeom>
          <a:ln w="7938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68" name="直接连接符 20"/>
          <p:cNvCxnSpPr/>
          <p:nvPr/>
        </p:nvCxnSpPr>
        <p:spPr>
          <a:xfrm>
            <a:off x="4953000" y="3355975"/>
            <a:ext cx="144463" cy="1588"/>
          </a:xfrm>
          <a:prstGeom prst="line">
            <a:avLst/>
          </a:prstGeom>
          <a:ln w="7938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3569" name="TextBox 21"/>
          <p:cNvSpPr txBox="1"/>
          <p:nvPr/>
        </p:nvSpPr>
        <p:spPr>
          <a:xfrm>
            <a:off x="4738688" y="785813"/>
            <a:ext cx="22145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经济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—→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政治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23" name="直接连接符 22"/>
          <p:cNvCxnSpPr/>
          <p:nvPr/>
        </p:nvCxnSpPr>
        <p:spPr bwMode="auto">
          <a:xfrm rot="16200000" flipH="1">
            <a:off x="4810125" y="1571625"/>
            <a:ext cx="1214438" cy="500063"/>
          </a:xfrm>
          <a:prstGeom prst="line">
            <a:avLst/>
          </a:prstGeom>
          <a:ln w="28575">
            <a:solidFill>
              <a:srgbClr val="993300"/>
            </a:solidFill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 bwMode="auto">
          <a:xfrm rot="5400000">
            <a:off x="5609431" y="1486694"/>
            <a:ext cx="1187450" cy="642938"/>
          </a:xfrm>
          <a:prstGeom prst="line">
            <a:avLst/>
          </a:prstGeom>
          <a:ln w="28575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572" name="TextBox 5"/>
          <p:cNvSpPr txBox="1"/>
          <p:nvPr/>
        </p:nvSpPr>
        <p:spPr>
          <a:xfrm>
            <a:off x="5051425" y="2255838"/>
            <a:ext cx="4286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概</a:t>
            </a:r>
            <a:endParaRPr lang="zh-CN" altLang="en-US" sz="1600" b="1">
              <a:solidFill>
                <a:srgbClr val="0070C0"/>
              </a:solidFill>
              <a:latin typeface="宋体" panose="02010600030101010101" pitchFamily="2" charset="-122"/>
            </a:endParaRPr>
          </a:p>
          <a:p>
            <a:pPr latinLnBrk="1"/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念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3573" name="TextBox 5"/>
          <p:cNvSpPr txBox="1"/>
          <p:nvPr/>
        </p:nvSpPr>
        <p:spPr>
          <a:xfrm>
            <a:off x="5159375" y="260350"/>
            <a:ext cx="12144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solidFill>
                  <a:srgbClr val="0070C0"/>
                </a:solidFill>
                <a:latin typeface="宋体" panose="02010600030101010101" pitchFamily="2" charset="-122"/>
              </a:rPr>
              <a:t>相互影响相互交融</a:t>
            </a:r>
            <a:endParaRPr lang="zh-CN" altLang="en-US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3574" name="TextBox 5"/>
          <p:cNvSpPr txBox="1"/>
          <p:nvPr/>
        </p:nvSpPr>
        <p:spPr>
          <a:xfrm>
            <a:off x="6524625" y="2000250"/>
            <a:ext cx="12858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对综合国力竞争</a:t>
            </a:r>
            <a:r>
              <a:rPr lang="zh-CN" altLang="en-US" sz="2000" b="1" dirty="0">
                <a:latin typeface="宋体" panose="02010600030101010101" pitchFamily="2" charset="-122"/>
              </a:rPr>
              <a:t>的意义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 bwMode="auto">
          <a:xfrm rot="10800000">
            <a:off x="6164263" y="2500313"/>
            <a:ext cx="431800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 bwMode="auto">
          <a:xfrm rot="5400000">
            <a:off x="5453063" y="1500188"/>
            <a:ext cx="1214438" cy="642938"/>
          </a:xfrm>
          <a:prstGeom prst="line">
            <a:avLst/>
          </a:prstGeom>
          <a:ln w="28575">
            <a:solidFill>
              <a:srgbClr val="993300"/>
            </a:solidFill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 bwMode="auto">
          <a:xfrm rot="16200000" flipH="1">
            <a:off x="4614069" y="1481931"/>
            <a:ext cx="1227138" cy="549275"/>
          </a:xfrm>
          <a:prstGeom prst="line">
            <a:avLst/>
          </a:prstGeom>
          <a:ln w="28575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梯形 36"/>
          <p:cNvSpPr/>
          <p:nvPr/>
        </p:nvSpPr>
        <p:spPr bwMode="auto">
          <a:xfrm rot="10800000">
            <a:off x="4672013" y="857250"/>
            <a:ext cx="2071688" cy="1857375"/>
          </a:xfrm>
          <a:prstGeom prst="trapezoid">
            <a:avLst>
              <a:gd name="adj" fmla="val 36684"/>
            </a:avLst>
          </a:prstGeom>
          <a:noFill/>
          <a:ln w="7938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79" name="TextBox 5"/>
          <p:cNvSpPr txBox="1"/>
          <p:nvPr/>
        </p:nvSpPr>
        <p:spPr>
          <a:xfrm>
            <a:off x="7667625" y="1485900"/>
            <a:ext cx="257175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一般意义上：文化在当代国际竞争中的地位和作用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80" name="TextBox 5"/>
          <p:cNvSpPr txBox="1"/>
          <p:nvPr/>
        </p:nvSpPr>
        <p:spPr>
          <a:xfrm>
            <a:off x="7699375" y="2782888"/>
            <a:ext cx="257175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特殊意义上：文化对我国提高国际竞争力的重要性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41" name="左大括号 40"/>
          <p:cNvSpPr/>
          <p:nvPr/>
        </p:nvSpPr>
        <p:spPr bwMode="auto">
          <a:xfrm>
            <a:off x="7596188" y="1785938"/>
            <a:ext cx="142875" cy="1785938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82" name="TextBox 3"/>
          <p:cNvSpPr txBox="1"/>
          <p:nvPr/>
        </p:nvSpPr>
        <p:spPr>
          <a:xfrm>
            <a:off x="4881563" y="3895725"/>
            <a:ext cx="17859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对人的影响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47" name="直接连接符 46"/>
          <p:cNvCxnSpPr/>
          <p:nvPr/>
        </p:nvCxnSpPr>
        <p:spPr bwMode="auto">
          <a:xfrm rot="5400000">
            <a:off x="5179219" y="3344069"/>
            <a:ext cx="1260475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584" name="TextBox 5"/>
          <p:cNvSpPr txBox="1"/>
          <p:nvPr/>
        </p:nvSpPr>
        <p:spPr>
          <a:xfrm>
            <a:off x="3024188" y="4664075"/>
            <a:ext cx="785812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表现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85" name="TextBox 5"/>
          <p:cNvSpPr txBox="1"/>
          <p:nvPr/>
        </p:nvSpPr>
        <p:spPr>
          <a:xfrm>
            <a:off x="5095875" y="4664075"/>
            <a:ext cx="7858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特点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86" name="TextBox 5"/>
          <p:cNvSpPr txBox="1"/>
          <p:nvPr/>
        </p:nvSpPr>
        <p:spPr>
          <a:xfrm>
            <a:off x="6810375" y="4664075"/>
            <a:ext cx="1214438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塑造人生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87" name="TextBox 5"/>
          <p:cNvSpPr txBox="1"/>
          <p:nvPr/>
        </p:nvSpPr>
        <p:spPr>
          <a:xfrm>
            <a:off x="2613025" y="5105400"/>
            <a:ext cx="57150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交往方式</a:t>
            </a:r>
            <a:endParaRPr lang="zh-CN" altLang="en-US" sz="2000" b="1">
              <a:latin typeface="宋体" panose="02010600030101010101" pitchFamily="2" charset="-122"/>
            </a:endParaRPr>
          </a:p>
        </p:txBody>
      </p:sp>
      <p:sp>
        <p:nvSpPr>
          <p:cNvPr id="23588" name="矩形 52"/>
          <p:cNvSpPr/>
          <p:nvPr/>
        </p:nvSpPr>
        <p:spPr>
          <a:xfrm>
            <a:off x="2327275" y="5099050"/>
            <a:ext cx="642938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交往行为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89" name="矩形 53"/>
          <p:cNvSpPr/>
          <p:nvPr/>
        </p:nvSpPr>
        <p:spPr>
          <a:xfrm>
            <a:off x="3667125" y="5099050"/>
            <a:ext cx="428625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思维方式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90" name="矩形 54"/>
          <p:cNvSpPr/>
          <p:nvPr/>
        </p:nvSpPr>
        <p:spPr>
          <a:xfrm>
            <a:off x="3381375" y="5099050"/>
            <a:ext cx="428625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认识活动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91" name="矩形 55"/>
          <p:cNvSpPr/>
          <p:nvPr/>
        </p:nvSpPr>
        <p:spPr>
          <a:xfrm>
            <a:off x="3095625" y="5099050"/>
            <a:ext cx="428625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实践活动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92" name="矩形 56"/>
          <p:cNvSpPr/>
          <p:nvPr/>
        </p:nvSpPr>
        <p:spPr>
          <a:xfrm>
            <a:off x="4667250" y="5099050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潜移默化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93" name="矩形 57"/>
          <p:cNvSpPr/>
          <p:nvPr/>
        </p:nvSpPr>
        <p:spPr>
          <a:xfrm>
            <a:off x="5381625" y="5099050"/>
            <a:ext cx="78581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深远持久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94" name="矩形 58"/>
          <p:cNvSpPr/>
          <p:nvPr/>
        </p:nvSpPr>
        <p:spPr>
          <a:xfrm>
            <a:off x="6453188" y="5099050"/>
            <a:ext cx="7143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丰富精神世界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95" name="矩形 59"/>
          <p:cNvSpPr/>
          <p:nvPr/>
        </p:nvSpPr>
        <p:spPr>
          <a:xfrm>
            <a:off x="7096125" y="5099050"/>
            <a:ext cx="7143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增强精神力量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3596" name="矩形 60"/>
          <p:cNvSpPr/>
          <p:nvPr/>
        </p:nvSpPr>
        <p:spPr>
          <a:xfrm>
            <a:off x="7810500" y="5099050"/>
            <a:ext cx="7143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促进全面发展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63" name="左大括号 62"/>
          <p:cNvSpPr/>
          <p:nvPr/>
        </p:nvSpPr>
        <p:spPr bwMode="auto">
          <a:xfrm rot="5400000">
            <a:off x="5310188" y="2317750"/>
            <a:ext cx="357188" cy="4357688"/>
          </a:xfrm>
          <a:prstGeom prst="leftBrace">
            <a:avLst>
              <a:gd name="adj1" fmla="val 8333"/>
              <a:gd name="adj2" fmla="val 42903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" name="左大括号 63"/>
          <p:cNvSpPr/>
          <p:nvPr/>
        </p:nvSpPr>
        <p:spPr bwMode="auto">
          <a:xfrm rot="5400000">
            <a:off x="3131344" y="4393406"/>
            <a:ext cx="214313" cy="1428750"/>
          </a:xfrm>
          <a:prstGeom prst="leftBrace">
            <a:avLst>
              <a:gd name="adj1" fmla="val 8333"/>
              <a:gd name="adj2" fmla="val 42903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" name="左大括号 64"/>
          <p:cNvSpPr/>
          <p:nvPr/>
        </p:nvSpPr>
        <p:spPr bwMode="auto">
          <a:xfrm rot="5400000">
            <a:off x="5274469" y="4464844"/>
            <a:ext cx="214313" cy="1285875"/>
          </a:xfrm>
          <a:prstGeom prst="leftBrace">
            <a:avLst>
              <a:gd name="adj1" fmla="val 8333"/>
              <a:gd name="adj2" fmla="val 4949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" name="左大括号 65"/>
          <p:cNvSpPr/>
          <p:nvPr/>
        </p:nvSpPr>
        <p:spPr bwMode="auto">
          <a:xfrm rot="5400000">
            <a:off x="7381875" y="4214813"/>
            <a:ext cx="214313" cy="1785938"/>
          </a:xfrm>
          <a:prstGeom prst="leftBrace">
            <a:avLst>
              <a:gd name="adj1" fmla="val 8333"/>
              <a:gd name="adj2" fmla="val 4949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601" name="TextBox 5"/>
          <p:cNvSpPr txBox="1"/>
          <p:nvPr/>
        </p:nvSpPr>
        <p:spPr>
          <a:xfrm>
            <a:off x="7167563" y="3806825"/>
            <a:ext cx="24574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积极参加健康有益的文化活动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68" name="直接连接符 67"/>
          <p:cNvCxnSpPr/>
          <p:nvPr/>
        </p:nvCxnSpPr>
        <p:spPr bwMode="auto">
          <a:xfrm rot="10800000">
            <a:off x="6591300" y="4143375"/>
            <a:ext cx="647700" cy="1588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603" name="矩形 23602"/>
          <p:cNvSpPr/>
          <p:nvPr/>
        </p:nvSpPr>
        <p:spPr>
          <a:xfrm>
            <a:off x="1416050" y="404813"/>
            <a:ext cx="3635375" cy="71913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知识结构图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3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3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23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23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3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3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23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"/>
                                        <p:tgtEl>
                                          <p:spTgt spid="23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3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23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58" grpId="0"/>
      <p:bldP spid="23559" grpId="0"/>
      <p:bldP spid="23560" grpId="0"/>
      <p:bldP spid="23561" grpId="0"/>
      <p:bldP spid="13" grpId="0" bldLvl="0" animBg="1"/>
      <p:bldP spid="14" grpId="0" bldLvl="0" animBg="1"/>
      <p:bldP spid="23569" grpId="0"/>
      <p:bldP spid="23573" grpId="0"/>
      <p:bldP spid="23574" grpId="0"/>
      <p:bldP spid="37" grpId="0" bldLvl="0" animBg="1"/>
      <p:bldP spid="23579" grpId="0"/>
      <p:bldP spid="23580" grpId="0"/>
      <p:bldP spid="41" grpId="0" bldLvl="0" animBg="1"/>
      <p:bldP spid="23582" grpId="0"/>
      <p:bldP spid="23584" grpId="0"/>
      <p:bldP spid="23585" grpId="0"/>
      <p:bldP spid="23586" grpId="0"/>
      <p:bldP spid="23587" grpId="0"/>
      <p:bldP spid="23588" grpId="0"/>
      <p:bldP spid="23589" grpId="0"/>
      <p:bldP spid="23590" grpId="0"/>
      <p:bldP spid="23591" grpId="0"/>
      <p:bldP spid="23592" grpId="0"/>
      <p:bldP spid="23593" grpId="0"/>
      <p:bldP spid="23594" grpId="0"/>
      <p:bldP spid="23595" grpId="0"/>
      <p:bldP spid="23596" grpId="0"/>
      <p:bldP spid="63" grpId="0" bldLvl="0" animBg="1"/>
      <p:bldP spid="64" grpId="0" bldLvl="0" animBg="1"/>
      <p:bldP spid="65" grpId="0" bldLvl="0" animBg="1"/>
      <p:bldP spid="66" grpId="0" bldLvl="0" animBg="1"/>
      <p:bldP spid="236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Box 3"/>
          <p:cNvSpPr txBox="1"/>
          <p:nvPr/>
        </p:nvSpPr>
        <p:spPr>
          <a:xfrm>
            <a:off x="3738563" y="1466850"/>
            <a:ext cx="14287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世界文化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4579" name="TextBox 5"/>
          <p:cNvSpPr txBox="1"/>
          <p:nvPr/>
        </p:nvSpPr>
        <p:spPr>
          <a:xfrm>
            <a:off x="2524125" y="1357313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民族文化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 rot="10800000">
            <a:off x="3179763" y="1727200"/>
            <a:ext cx="647700" cy="1588"/>
          </a:xfrm>
          <a:prstGeom prst="line">
            <a:avLst/>
          </a:prstGeom>
          <a:ln w="28575">
            <a:headEnd type="arrow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581" name="TextBox 5"/>
          <p:cNvSpPr txBox="1"/>
          <p:nvPr/>
        </p:nvSpPr>
        <p:spPr>
          <a:xfrm>
            <a:off x="3167063" y="1379538"/>
            <a:ext cx="4286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个性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582" name="TextBox 5"/>
          <p:cNvSpPr txBox="1"/>
          <p:nvPr/>
        </p:nvSpPr>
        <p:spPr>
          <a:xfrm>
            <a:off x="3452813" y="1379538"/>
            <a:ext cx="4286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共性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583" name="TextBox 5"/>
          <p:cNvSpPr txBox="1"/>
          <p:nvPr/>
        </p:nvSpPr>
        <p:spPr>
          <a:xfrm>
            <a:off x="1881188" y="1044575"/>
            <a:ext cx="7143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民族节日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4584" name="TextBox 5"/>
          <p:cNvSpPr txBox="1"/>
          <p:nvPr/>
        </p:nvSpPr>
        <p:spPr>
          <a:xfrm>
            <a:off x="1881188" y="1755775"/>
            <a:ext cx="7143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文化遗产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9" name="左大括号 8"/>
          <p:cNvSpPr/>
          <p:nvPr/>
        </p:nvSpPr>
        <p:spPr bwMode="auto">
          <a:xfrm rot="10800000">
            <a:off x="2452688" y="1143000"/>
            <a:ext cx="285750" cy="1143000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86" name="TextBox 5"/>
          <p:cNvSpPr txBox="1"/>
          <p:nvPr/>
        </p:nvSpPr>
        <p:spPr>
          <a:xfrm>
            <a:off x="5381625" y="1489075"/>
            <a:ext cx="10001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多样性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 bwMode="auto">
          <a:xfrm rot="10800000">
            <a:off x="5051425" y="1714500"/>
            <a:ext cx="431800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 bwMode="auto">
          <a:xfrm rot="10800000">
            <a:off x="2932113" y="1214438"/>
            <a:ext cx="2735263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 bwMode="auto">
          <a:xfrm rot="5400000">
            <a:off x="5506244" y="1375569"/>
            <a:ext cx="323850" cy="1588"/>
          </a:xfrm>
          <a:prstGeom prst="line">
            <a:avLst/>
          </a:prstGeom>
          <a:ln w="28575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 bwMode="auto">
          <a:xfrm rot="5400000">
            <a:off x="2863850" y="1303338"/>
            <a:ext cx="17938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591" name="TextBox 14"/>
          <p:cNvSpPr txBox="1"/>
          <p:nvPr/>
        </p:nvSpPr>
        <p:spPr>
          <a:xfrm>
            <a:off x="3952875" y="885825"/>
            <a:ext cx="6334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构成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592" name="TextBox 5"/>
          <p:cNvSpPr txBox="1"/>
          <p:nvPr/>
        </p:nvSpPr>
        <p:spPr>
          <a:xfrm>
            <a:off x="6310313" y="1000125"/>
            <a:ext cx="20002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尊重文化多样性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593" name="TextBox 5"/>
          <p:cNvSpPr txBox="1"/>
          <p:nvPr/>
        </p:nvSpPr>
        <p:spPr>
          <a:xfrm>
            <a:off x="8239125" y="701675"/>
            <a:ext cx="207168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正确态度（是什么）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4594" name="TextBox 5"/>
          <p:cNvSpPr txBox="1"/>
          <p:nvPr/>
        </p:nvSpPr>
        <p:spPr>
          <a:xfrm>
            <a:off x="8239125" y="987425"/>
            <a:ext cx="207168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必要性（为什么）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4595" name="TextBox 5"/>
          <p:cNvSpPr txBox="1"/>
          <p:nvPr/>
        </p:nvSpPr>
        <p:spPr>
          <a:xfrm>
            <a:off x="8239125" y="1273175"/>
            <a:ext cx="177641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原则（怎么办）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2" name="左大括号 21"/>
          <p:cNvSpPr/>
          <p:nvPr/>
        </p:nvSpPr>
        <p:spPr bwMode="auto">
          <a:xfrm>
            <a:off x="8194675" y="850900"/>
            <a:ext cx="142875" cy="720725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97" name="TextBox 5"/>
          <p:cNvSpPr txBox="1"/>
          <p:nvPr/>
        </p:nvSpPr>
        <p:spPr>
          <a:xfrm>
            <a:off x="6310313" y="1917700"/>
            <a:ext cx="1776412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促进文化传播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598" name="TextBox 5"/>
          <p:cNvSpPr txBox="1"/>
          <p:nvPr/>
        </p:nvSpPr>
        <p:spPr>
          <a:xfrm>
            <a:off x="8024813" y="1643063"/>
            <a:ext cx="121443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途径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4599" name="TextBox 5"/>
          <p:cNvSpPr txBox="1"/>
          <p:nvPr/>
        </p:nvSpPr>
        <p:spPr>
          <a:xfrm>
            <a:off x="8024813" y="1916113"/>
            <a:ext cx="235743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手段</a:t>
            </a:r>
            <a:r>
              <a:rPr lang="en-US" altLang="zh-CN" b="1" dirty="0">
                <a:latin typeface="宋体" panose="02010600030101010101" pitchFamily="2" charset="-122"/>
              </a:rPr>
              <a:t>—</a:t>
            </a:r>
            <a:r>
              <a:rPr lang="zh-CN" altLang="en-US" b="1" dirty="0">
                <a:latin typeface="宋体" panose="02010600030101010101" pitchFamily="2" charset="-122"/>
              </a:rPr>
              <a:t>现代信息技术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4600" name="TextBox 5"/>
          <p:cNvSpPr txBox="1"/>
          <p:nvPr/>
        </p:nvSpPr>
        <p:spPr>
          <a:xfrm>
            <a:off x="8024813" y="2214563"/>
            <a:ext cx="207168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加强中外文化交流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7" name="左大括号 26"/>
          <p:cNvSpPr/>
          <p:nvPr/>
        </p:nvSpPr>
        <p:spPr bwMode="auto">
          <a:xfrm>
            <a:off x="7980363" y="1779588"/>
            <a:ext cx="142875" cy="720725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602" name="TextBox 3"/>
          <p:cNvSpPr txBox="1"/>
          <p:nvPr/>
        </p:nvSpPr>
        <p:spPr>
          <a:xfrm>
            <a:off x="3738563" y="5395913"/>
            <a:ext cx="14287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传统文化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30" name="直接连接符 29"/>
          <p:cNvCxnSpPr/>
          <p:nvPr/>
        </p:nvCxnSpPr>
        <p:spPr bwMode="auto">
          <a:xfrm rot="5400000">
            <a:off x="6189663" y="1450975"/>
            <a:ext cx="357188" cy="169863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 bwMode="auto">
          <a:xfrm rot="10800000">
            <a:off x="6238875" y="1714500"/>
            <a:ext cx="303213" cy="276225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05" name="TextBox 5"/>
          <p:cNvSpPr txBox="1"/>
          <p:nvPr/>
        </p:nvSpPr>
        <p:spPr>
          <a:xfrm>
            <a:off x="3521075" y="6100763"/>
            <a:ext cx="19907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习、建、文、思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35" name="直接连接符 34"/>
          <p:cNvCxnSpPr/>
          <p:nvPr/>
        </p:nvCxnSpPr>
        <p:spPr bwMode="auto">
          <a:xfrm rot="5400000">
            <a:off x="4268788" y="5997575"/>
            <a:ext cx="360363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07" name="TextBox 35"/>
          <p:cNvSpPr txBox="1"/>
          <p:nvPr/>
        </p:nvSpPr>
        <p:spPr>
          <a:xfrm>
            <a:off x="4105275" y="5786438"/>
            <a:ext cx="8477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内 容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cxnSp>
        <p:nvCxnSpPr>
          <p:cNvPr id="37" name="直接连接符 36"/>
          <p:cNvCxnSpPr/>
          <p:nvPr/>
        </p:nvCxnSpPr>
        <p:spPr bwMode="auto">
          <a:xfrm rot="5400000">
            <a:off x="3148013" y="5635625"/>
            <a:ext cx="468313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 bwMode="auto">
          <a:xfrm rot="10800000">
            <a:off x="3201988" y="5402263"/>
            <a:ext cx="17938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 bwMode="auto">
          <a:xfrm rot="10800000">
            <a:off x="3201988" y="5873750"/>
            <a:ext cx="17938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 bwMode="auto">
          <a:xfrm rot="10800000">
            <a:off x="3378200" y="5641975"/>
            <a:ext cx="50323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12" name="TextBox 40"/>
          <p:cNvSpPr txBox="1"/>
          <p:nvPr/>
        </p:nvSpPr>
        <p:spPr>
          <a:xfrm>
            <a:off x="3465513" y="5286375"/>
            <a:ext cx="4159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特点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13" name="TextBox 5"/>
          <p:cNvSpPr txBox="1"/>
          <p:nvPr/>
        </p:nvSpPr>
        <p:spPr>
          <a:xfrm>
            <a:off x="1774825" y="5373688"/>
            <a:ext cx="15716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相对稳定性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614" name="TextBox 5"/>
          <p:cNvSpPr txBox="1"/>
          <p:nvPr/>
        </p:nvSpPr>
        <p:spPr>
          <a:xfrm>
            <a:off x="1797050" y="5672138"/>
            <a:ext cx="15716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鲜明民族性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 bwMode="auto">
          <a:xfrm rot="5400000">
            <a:off x="5360988" y="5662613"/>
            <a:ext cx="468313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 bwMode="auto">
          <a:xfrm rot="10800000">
            <a:off x="5595938" y="5429250"/>
            <a:ext cx="17938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 bwMode="auto">
          <a:xfrm rot="10800000">
            <a:off x="5595938" y="5900738"/>
            <a:ext cx="17938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 bwMode="auto">
          <a:xfrm rot="10800000">
            <a:off x="5095875" y="5668963"/>
            <a:ext cx="50323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19" name="TextBox 47"/>
          <p:cNvSpPr txBox="1"/>
          <p:nvPr/>
        </p:nvSpPr>
        <p:spPr>
          <a:xfrm>
            <a:off x="5122863" y="5318125"/>
            <a:ext cx="41433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作用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20" name="TextBox 5"/>
          <p:cNvSpPr txBox="1"/>
          <p:nvPr/>
        </p:nvSpPr>
        <p:spPr>
          <a:xfrm>
            <a:off x="5667375" y="5214938"/>
            <a:ext cx="15716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顺应</a:t>
            </a:r>
            <a:r>
              <a:rPr lang="en-US" altLang="zh-CN" sz="2000" b="1" dirty="0">
                <a:latin typeface="宋体" panose="02010600030101010101" pitchFamily="2" charset="-122"/>
              </a:rPr>
              <a:t>→</a:t>
            </a:r>
            <a:r>
              <a:rPr lang="zh-CN" altLang="en-US" sz="2000" b="1" dirty="0">
                <a:latin typeface="宋体" panose="02010600030101010101" pitchFamily="2" charset="-122"/>
              </a:rPr>
              <a:t>促进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621" name="TextBox 5"/>
          <p:cNvSpPr txBox="1"/>
          <p:nvPr/>
        </p:nvSpPr>
        <p:spPr>
          <a:xfrm>
            <a:off x="5667375" y="5672138"/>
            <a:ext cx="15716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不变</a:t>
            </a:r>
            <a:r>
              <a:rPr lang="en-US" altLang="zh-CN" sz="2000" b="1" dirty="0">
                <a:latin typeface="宋体" panose="02010600030101010101" pitchFamily="2" charset="-122"/>
              </a:rPr>
              <a:t>→</a:t>
            </a:r>
            <a:r>
              <a:rPr lang="zh-CN" altLang="en-US" sz="2000" b="1" dirty="0">
                <a:latin typeface="宋体" panose="02010600030101010101" pitchFamily="2" charset="-122"/>
              </a:rPr>
              <a:t>阻碍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622" name="TextBox 5"/>
          <p:cNvSpPr txBox="1"/>
          <p:nvPr/>
        </p:nvSpPr>
        <p:spPr>
          <a:xfrm>
            <a:off x="7399338" y="5205413"/>
            <a:ext cx="22860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正确对待传统文化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623" name="TextBox 5"/>
          <p:cNvSpPr txBox="1"/>
          <p:nvPr/>
        </p:nvSpPr>
        <p:spPr>
          <a:xfrm>
            <a:off x="7381875" y="5670550"/>
            <a:ext cx="30003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把握好继承与发展的关系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50" name="直接连接符 49"/>
          <p:cNvCxnSpPr/>
          <p:nvPr/>
        </p:nvCxnSpPr>
        <p:spPr bwMode="auto">
          <a:xfrm rot="10800000" flipV="1">
            <a:off x="7096125" y="5643563"/>
            <a:ext cx="285750" cy="285750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 bwMode="auto">
          <a:xfrm rot="10800000">
            <a:off x="7096125" y="5357813"/>
            <a:ext cx="303213" cy="276225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3" name="左大括号 52"/>
          <p:cNvSpPr/>
          <p:nvPr/>
        </p:nvSpPr>
        <p:spPr bwMode="auto">
          <a:xfrm>
            <a:off x="7381875" y="5280025"/>
            <a:ext cx="142875" cy="720725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627" name="TextBox 3"/>
          <p:cNvSpPr txBox="1"/>
          <p:nvPr/>
        </p:nvSpPr>
        <p:spPr>
          <a:xfrm>
            <a:off x="3738563" y="3395663"/>
            <a:ext cx="14287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文化创新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4628" name="矩形 54"/>
          <p:cNvSpPr/>
          <p:nvPr/>
        </p:nvSpPr>
        <p:spPr>
          <a:xfrm>
            <a:off x="2881313" y="3292475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文化发展</a:t>
            </a:r>
            <a:endParaRPr lang="zh-CN" altLang="en-US" sz="2000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24629" name="TextBox 40"/>
          <p:cNvSpPr txBox="1"/>
          <p:nvPr/>
        </p:nvSpPr>
        <p:spPr>
          <a:xfrm>
            <a:off x="3465513" y="3286125"/>
            <a:ext cx="4159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实质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cxnSp>
        <p:nvCxnSpPr>
          <p:cNvPr id="57" name="直接连接符 56"/>
          <p:cNvCxnSpPr/>
          <p:nvPr/>
        </p:nvCxnSpPr>
        <p:spPr bwMode="auto">
          <a:xfrm rot="10800000">
            <a:off x="3479800" y="3629025"/>
            <a:ext cx="360363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 bwMode="auto">
          <a:xfrm rot="5400000">
            <a:off x="1813719" y="3666331"/>
            <a:ext cx="1619250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 bwMode="auto">
          <a:xfrm rot="10800000">
            <a:off x="2443163" y="2870200"/>
            <a:ext cx="17938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 bwMode="auto">
          <a:xfrm rot="10800000">
            <a:off x="2443163" y="4459288"/>
            <a:ext cx="17938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 bwMode="auto">
          <a:xfrm rot="10800000">
            <a:off x="2628900" y="3627438"/>
            <a:ext cx="395288" cy="1588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35" name="TextBox 40"/>
          <p:cNvSpPr txBox="1"/>
          <p:nvPr/>
        </p:nvSpPr>
        <p:spPr>
          <a:xfrm>
            <a:off x="2595563" y="3279775"/>
            <a:ext cx="4159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影响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36" name="TextBox 5"/>
          <p:cNvSpPr txBox="1"/>
          <p:nvPr/>
        </p:nvSpPr>
        <p:spPr>
          <a:xfrm>
            <a:off x="1881188" y="2568575"/>
            <a:ext cx="7143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基本矛盾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4637" name="TextBox 5"/>
          <p:cNvSpPr txBox="1"/>
          <p:nvPr/>
        </p:nvSpPr>
        <p:spPr>
          <a:xfrm>
            <a:off x="1881188" y="3233738"/>
            <a:ext cx="7143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solidFill>
                  <a:srgbClr val="0516BB"/>
                </a:solidFill>
                <a:latin typeface="宋体" panose="02010600030101010101" pitchFamily="2" charset="-122"/>
              </a:rPr>
              <a:t>科技</a:t>
            </a:r>
            <a:endParaRPr lang="zh-CN" altLang="en-US" b="1" dirty="0">
              <a:solidFill>
                <a:srgbClr val="0516BB"/>
              </a:solidFill>
              <a:latin typeface="宋体" panose="02010600030101010101" pitchFamily="2" charset="-122"/>
            </a:endParaRPr>
          </a:p>
        </p:txBody>
      </p:sp>
      <p:sp>
        <p:nvSpPr>
          <p:cNvPr id="24638" name="TextBox 5"/>
          <p:cNvSpPr txBox="1"/>
          <p:nvPr/>
        </p:nvSpPr>
        <p:spPr>
          <a:xfrm>
            <a:off x="1881188" y="3621088"/>
            <a:ext cx="7143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latin typeface="宋体" panose="02010600030101010101" pitchFamily="2" charset="-122"/>
              </a:rPr>
              <a:t>思想运动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24639" name="TextBox 5"/>
          <p:cNvSpPr txBox="1"/>
          <p:nvPr/>
        </p:nvSpPr>
        <p:spPr>
          <a:xfrm>
            <a:off x="1881188" y="4286250"/>
            <a:ext cx="7143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教育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4640" name="TextBox 5"/>
          <p:cNvSpPr txBox="1"/>
          <p:nvPr/>
        </p:nvSpPr>
        <p:spPr>
          <a:xfrm>
            <a:off x="3881438" y="2743200"/>
            <a:ext cx="10001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作用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641" name="TextBox 5"/>
          <p:cNvSpPr txBox="1"/>
          <p:nvPr/>
        </p:nvSpPr>
        <p:spPr>
          <a:xfrm>
            <a:off x="4024313" y="4073525"/>
            <a:ext cx="7143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主体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71" name="直接连接符 70"/>
          <p:cNvCxnSpPr/>
          <p:nvPr/>
        </p:nvCxnSpPr>
        <p:spPr bwMode="auto">
          <a:xfrm rot="5400000">
            <a:off x="4202113" y="3997325"/>
            <a:ext cx="360363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 bwMode="auto">
          <a:xfrm rot="5400000">
            <a:off x="4202113" y="3248025"/>
            <a:ext cx="360363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 bwMode="auto">
          <a:xfrm rot="10800000">
            <a:off x="5095875" y="3641725"/>
            <a:ext cx="503238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45" name="TextBox 14"/>
          <p:cNvSpPr txBox="1"/>
          <p:nvPr/>
        </p:nvSpPr>
        <p:spPr>
          <a:xfrm>
            <a:off x="5033963" y="3297238"/>
            <a:ext cx="633412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根本途径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46" name="TextBox 5"/>
          <p:cNvSpPr txBox="1"/>
          <p:nvPr/>
        </p:nvSpPr>
        <p:spPr>
          <a:xfrm>
            <a:off x="5524500" y="3286125"/>
            <a:ext cx="78581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社会实践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cxnSp>
        <p:nvCxnSpPr>
          <p:cNvPr id="76" name="直接连接符 75"/>
          <p:cNvCxnSpPr/>
          <p:nvPr/>
        </p:nvCxnSpPr>
        <p:spPr bwMode="auto">
          <a:xfrm rot="5400000">
            <a:off x="6046788" y="3362325"/>
            <a:ext cx="357188" cy="169863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 bwMode="auto">
          <a:xfrm rot="10800000">
            <a:off x="6096000" y="3625850"/>
            <a:ext cx="303213" cy="276225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49" name="TextBox 14"/>
          <p:cNvSpPr txBox="1"/>
          <p:nvPr/>
        </p:nvSpPr>
        <p:spPr>
          <a:xfrm>
            <a:off x="6157913" y="3354388"/>
            <a:ext cx="633412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1500"/>
              </a:lnSpc>
            </a:pPr>
            <a:r>
              <a:rPr lang="zh-CN" altLang="en-US" sz="1600" b="1" dirty="0">
                <a:solidFill>
                  <a:srgbClr val="0070C0"/>
                </a:solidFill>
                <a:latin typeface="宋体" panose="02010600030101010101" pitchFamily="2" charset="-122"/>
              </a:rPr>
              <a:t>具体途径</a:t>
            </a:r>
            <a:endParaRPr lang="zh-CN" altLang="en-US" sz="16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4650" name="TextBox 5"/>
          <p:cNvSpPr txBox="1"/>
          <p:nvPr/>
        </p:nvSpPr>
        <p:spPr>
          <a:xfrm>
            <a:off x="6251575" y="2714625"/>
            <a:ext cx="12144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面向世界</a:t>
            </a:r>
            <a:endParaRPr lang="zh-CN" altLang="en-US" sz="2000" b="1">
              <a:latin typeface="宋体" panose="02010600030101010101" pitchFamily="2" charset="-122"/>
            </a:endParaRPr>
          </a:p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博采众长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651" name="TextBox 5"/>
          <p:cNvSpPr txBox="1"/>
          <p:nvPr/>
        </p:nvSpPr>
        <p:spPr>
          <a:xfrm>
            <a:off x="6310313" y="3721100"/>
            <a:ext cx="121443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继承传统</a:t>
            </a:r>
            <a:endParaRPr lang="zh-CN" altLang="en-US" sz="2000" b="1">
              <a:latin typeface="宋体" panose="02010600030101010101" pitchFamily="2" charset="-122"/>
            </a:endParaRPr>
          </a:p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推陈出新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82" name="直接连接符 81"/>
          <p:cNvCxnSpPr/>
          <p:nvPr/>
        </p:nvCxnSpPr>
        <p:spPr bwMode="auto">
          <a:xfrm rot="5400000">
            <a:off x="7310438" y="3714750"/>
            <a:ext cx="500063" cy="357188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 bwMode="auto">
          <a:xfrm rot="16200000" flipV="1">
            <a:off x="7313613" y="3217863"/>
            <a:ext cx="493713" cy="357188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54" name="TextBox 5"/>
          <p:cNvSpPr txBox="1"/>
          <p:nvPr/>
        </p:nvSpPr>
        <p:spPr>
          <a:xfrm>
            <a:off x="7667625" y="3248025"/>
            <a:ext cx="10715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克服错误倾向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4655" name="TextBox 5"/>
          <p:cNvSpPr txBox="1"/>
          <p:nvPr/>
        </p:nvSpPr>
        <p:spPr>
          <a:xfrm>
            <a:off x="8810625" y="3238500"/>
            <a:ext cx="10715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坚持正确方向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cxnSp>
        <p:nvCxnSpPr>
          <p:cNvPr id="90" name="直接连接符 89"/>
          <p:cNvCxnSpPr/>
          <p:nvPr/>
        </p:nvCxnSpPr>
        <p:spPr bwMode="auto">
          <a:xfrm rot="10800000">
            <a:off x="8521700" y="3597275"/>
            <a:ext cx="431800" cy="1588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 bwMode="auto">
          <a:xfrm rot="10800000">
            <a:off x="4452938" y="1857375"/>
            <a:ext cx="1928813" cy="1071563"/>
          </a:xfrm>
          <a:prstGeom prst="line">
            <a:avLst/>
          </a:prstGeom>
          <a:ln w="28575">
            <a:prstDash val="dash"/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 bwMode="auto">
          <a:xfrm rot="10800000" flipV="1">
            <a:off x="4524375" y="4357688"/>
            <a:ext cx="1928813" cy="1143000"/>
          </a:xfrm>
          <a:prstGeom prst="line">
            <a:avLst/>
          </a:prstGeom>
          <a:ln w="28575">
            <a:prstDash val="dash"/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659" name="TextBox 5"/>
          <p:cNvSpPr txBox="1"/>
          <p:nvPr/>
        </p:nvSpPr>
        <p:spPr>
          <a:xfrm rot="-1800000">
            <a:off x="4330700" y="4548188"/>
            <a:ext cx="21431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solidFill>
                  <a:srgbClr val="0516BB"/>
                </a:solidFill>
                <a:latin typeface="宋体" panose="02010600030101010101" pitchFamily="2" charset="-122"/>
              </a:rPr>
              <a:t>创新与继承的关系</a:t>
            </a:r>
            <a:endParaRPr lang="zh-CN" altLang="en-US" b="1" dirty="0">
              <a:solidFill>
                <a:srgbClr val="0516BB"/>
              </a:solidFill>
              <a:latin typeface="宋体" panose="02010600030101010101" pitchFamily="2" charset="-122"/>
            </a:endParaRPr>
          </a:p>
        </p:txBody>
      </p:sp>
      <p:sp>
        <p:nvSpPr>
          <p:cNvPr id="24660" name="TextBox 5"/>
          <p:cNvSpPr txBox="1"/>
          <p:nvPr/>
        </p:nvSpPr>
        <p:spPr>
          <a:xfrm rot="1800000">
            <a:off x="4052888" y="2374900"/>
            <a:ext cx="25495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b="1" dirty="0">
                <a:solidFill>
                  <a:srgbClr val="0516BB"/>
                </a:solidFill>
                <a:latin typeface="宋体" panose="02010600030101010101" pitchFamily="2" charset="-122"/>
              </a:rPr>
              <a:t>创新与借鉴融合的关系</a:t>
            </a:r>
            <a:endParaRPr lang="zh-CN" altLang="en-US" b="1" dirty="0">
              <a:solidFill>
                <a:srgbClr val="0516BB"/>
              </a:solidFill>
              <a:latin typeface="宋体" panose="02010600030101010101" pitchFamily="2" charset="-122"/>
            </a:endParaRPr>
          </a:p>
        </p:txBody>
      </p:sp>
      <p:sp>
        <p:nvSpPr>
          <p:cNvPr id="24661" name="矩形 24660"/>
          <p:cNvSpPr/>
          <p:nvPr/>
        </p:nvSpPr>
        <p:spPr>
          <a:xfrm>
            <a:off x="1416050" y="404813"/>
            <a:ext cx="3635375" cy="71913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知识结构图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4662" name="TextBox 5"/>
          <p:cNvSpPr txBox="1"/>
          <p:nvPr/>
        </p:nvSpPr>
        <p:spPr>
          <a:xfrm>
            <a:off x="1774825" y="5013325"/>
            <a:ext cx="15716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历史继承性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59" grpId="0"/>
      <p:bldP spid="246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25601"/>
          <p:cNvSpPr>
            <a:spLocks noGrp="1"/>
          </p:cNvSpPr>
          <p:nvPr>
            <p:ph type="title"/>
          </p:nvPr>
        </p:nvSpPr>
        <p:spPr>
          <a:xfrm>
            <a:off x="2424113" y="1125538"/>
            <a:ext cx="7772400" cy="1143000"/>
          </a:xfrm>
        </p:spPr>
        <p:txBody>
          <a:bodyPr anchor="ctr"/>
          <a:p>
            <a:pPr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一、文化的多样性与文化传播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25603" name="TextBox 3"/>
          <p:cNvSpPr txBox="1"/>
          <p:nvPr/>
        </p:nvSpPr>
        <p:spPr>
          <a:xfrm>
            <a:off x="3863975" y="3849688"/>
            <a:ext cx="9366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世界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文化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5604" name="TextBox 5"/>
          <p:cNvSpPr txBox="1"/>
          <p:nvPr/>
        </p:nvSpPr>
        <p:spPr>
          <a:xfrm>
            <a:off x="2495550" y="3819525"/>
            <a:ext cx="9366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民族文化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 rot="10800000">
            <a:off x="3179763" y="4216400"/>
            <a:ext cx="647700" cy="1588"/>
          </a:xfrm>
          <a:prstGeom prst="line">
            <a:avLst/>
          </a:prstGeom>
          <a:ln w="28575">
            <a:headEnd type="arrow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606" name="TextBox 5"/>
          <p:cNvSpPr txBox="1"/>
          <p:nvPr/>
        </p:nvSpPr>
        <p:spPr>
          <a:xfrm>
            <a:off x="3146425" y="3849688"/>
            <a:ext cx="4286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个性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07" name="TextBox 5"/>
          <p:cNvSpPr txBox="1"/>
          <p:nvPr/>
        </p:nvSpPr>
        <p:spPr>
          <a:xfrm>
            <a:off x="3432175" y="3849688"/>
            <a:ext cx="4286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共性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08" name="TextBox 5"/>
          <p:cNvSpPr txBox="1"/>
          <p:nvPr/>
        </p:nvSpPr>
        <p:spPr>
          <a:xfrm>
            <a:off x="1703388" y="3128963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民族节日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5609" name="TextBox 5"/>
          <p:cNvSpPr txBox="1"/>
          <p:nvPr/>
        </p:nvSpPr>
        <p:spPr>
          <a:xfrm>
            <a:off x="1703388" y="4514850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文化遗产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5610" name="左大括号 8"/>
          <p:cNvSpPr/>
          <p:nvPr/>
        </p:nvSpPr>
        <p:spPr>
          <a:xfrm rot="10800000">
            <a:off x="2279650" y="3632200"/>
            <a:ext cx="285750" cy="1143000"/>
          </a:xfrm>
          <a:prstGeom prst="leftBrace">
            <a:avLst>
              <a:gd name="adj1" fmla="val 8333"/>
              <a:gd name="adj2" fmla="val 50000"/>
            </a:avLst>
          </a:prstGeom>
          <a:noFill/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rot="10800000"/>
          <a:p>
            <a:pPr latinLnBrk="1"/>
            <a:endParaRPr sz="2400" dirty="0">
              <a:latin typeface="宋体" panose="02010600030101010101" pitchFamily="2" charset="-122"/>
            </a:endParaRPr>
          </a:p>
        </p:txBody>
      </p:sp>
      <p:sp>
        <p:nvSpPr>
          <p:cNvPr id="25611" name="TextBox 5"/>
          <p:cNvSpPr txBox="1"/>
          <p:nvPr/>
        </p:nvSpPr>
        <p:spPr>
          <a:xfrm>
            <a:off x="5168900" y="3992563"/>
            <a:ext cx="12874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多样性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 bwMode="auto">
          <a:xfrm rot="10800000">
            <a:off x="4727575" y="4208463"/>
            <a:ext cx="431800" cy="1588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25613" name="组合 25612"/>
          <p:cNvGrpSpPr/>
          <p:nvPr/>
        </p:nvGrpSpPr>
        <p:grpSpPr>
          <a:xfrm>
            <a:off x="2927350" y="3567113"/>
            <a:ext cx="2736850" cy="354012"/>
            <a:chOff x="887" y="1868"/>
            <a:chExt cx="1724" cy="223"/>
          </a:xfrm>
        </p:grpSpPr>
        <p:cxnSp>
          <p:nvCxnSpPr>
            <p:cNvPr id="12" name="直接连接符 11"/>
            <p:cNvCxnSpPr/>
            <p:nvPr/>
          </p:nvCxnSpPr>
          <p:spPr bwMode="auto">
            <a:xfrm rot="10800000">
              <a:off x="887" y="1868"/>
              <a:ext cx="172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 bwMode="auto">
            <a:xfrm rot="5400000">
              <a:off x="2509" y="1989"/>
              <a:ext cx="204" cy="1"/>
            </a:xfrm>
            <a:prstGeom prst="line">
              <a:avLst/>
            </a:prstGeom>
            <a:ln w="28575">
              <a:headEnd type="none" w="med" len="med"/>
              <a:tailEnd type="arrow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 bwMode="auto">
            <a:xfrm rot="5400000">
              <a:off x="844" y="1943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617" name="TextBox 14"/>
          <p:cNvSpPr txBox="1"/>
          <p:nvPr/>
        </p:nvSpPr>
        <p:spPr>
          <a:xfrm>
            <a:off x="3719513" y="3128963"/>
            <a:ext cx="990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构成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5618" name="TextBox 5"/>
          <p:cNvSpPr txBox="1"/>
          <p:nvPr/>
        </p:nvSpPr>
        <p:spPr>
          <a:xfrm>
            <a:off x="6240463" y="3386138"/>
            <a:ext cx="1439862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尊重文化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多样性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19" name="TextBox 5"/>
          <p:cNvSpPr txBox="1"/>
          <p:nvPr/>
        </p:nvSpPr>
        <p:spPr>
          <a:xfrm>
            <a:off x="7680325" y="2984500"/>
            <a:ext cx="28432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正确态度（是什么）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20" name="TextBox 5"/>
          <p:cNvSpPr txBox="1"/>
          <p:nvPr/>
        </p:nvSpPr>
        <p:spPr>
          <a:xfrm>
            <a:off x="7680325" y="3343275"/>
            <a:ext cx="26273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必要性（为什么）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21" name="TextBox 5"/>
          <p:cNvSpPr txBox="1"/>
          <p:nvPr/>
        </p:nvSpPr>
        <p:spPr>
          <a:xfrm>
            <a:off x="7680325" y="3657600"/>
            <a:ext cx="23764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原则（怎么办）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22" name="左大括号 21"/>
          <p:cNvSpPr/>
          <p:nvPr/>
        </p:nvSpPr>
        <p:spPr>
          <a:xfrm>
            <a:off x="7608888" y="3128963"/>
            <a:ext cx="71437" cy="936625"/>
          </a:xfrm>
          <a:prstGeom prst="leftBrace">
            <a:avLst>
              <a:gd name="adj1" fmla="val 21669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atinLnBrk="1"/>
            <a:endParaRPr sz="2400" dirty="0">
              <a:latin typeface="宋体" panose="02010600030101010101" pitchFamily="2" charset="-122"/>
            </a:endParaRPr>
          </a:p>
        </p:txBody>
      </p:sp>
      <p:sp>
        <p:nvSpPr>
          <p:cNvPr id="25623" name="TextBox 5"/>
          <p:cNvSpPr txBox="1"/>
          <p:nvPr/>
        </p:nvSpPr>
        <p:spPr>
          <a:xfrm>
            <a:off x="6310313" y="4406900"/>
            <a:ext cx="1776412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促进文化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algn="ctr" latinLnBrk="1"/>
            <a:r>
              <a:rPr lang="zh-CN" altLang="en-US" sz="2400" b="1" dirty="0">
                <a:latin typeface="宋体" panose="02010600030101010101" pitchFamily="2" charset="-122"/>
              </a:rPr>
              <a:t>传播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24" name="TextBox 5"/>
          <p:cNvSpPr txBox="1"/>
          <p:nvPr/>
        </p:nvSpPr>
        <p:spPr>
          <a:xfrm>
            <a:off x="7967663" y="4132263"/>
            <a:ext cx="21034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途径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25" name="TextBox 5"/>
          <p:cNvSpPr txBox="1"/>
          <p:nvPr/>
        </p:nvSpPr>
        <p:spPr>
          <a:xfrm>
            <a:off x="7967663" y="4405313"/>
            <a:ext cx="26431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手段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26" name="TextBox 5"/>
          <p:cNvSpPr txBox="1"/>
          <p:nvPr/>
        </p:nvSpPr>
        <p:spPr>
          <a:xfrm>
            <a:off x="7967663" y="4713288"/>
            <a:ext cx="26431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加强中外文化交流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5627" name="左大括号 26"/>
          <p:cNvSpPr/>
          <p:nvPr/>
        </p:nvSpPr>
        <p:spPr>
          <a:xfrm>
            <a:off x="7824788" y="4279900"/>
            <a:ext cx="142875" cy="720725"/>
          </a:xfrm>
          <a:prstGeom prst="leftBrace">
            <a:avLst>
              <a:gd name="adj1" fmla="val 833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atinLnBrk="1"/>
            <a:endParaRPr sz="2400" dirty="0">
              <a:latin typeface="宋体" panose="02010600030101010101" pitchFamily="2" charset="-122"/>
            </a:endParaRPr>
          </a:p>
        </p:txBody>
      </p:sp>
      <p:grpSp>
        <p:nvGrpSpPr>
          <p:cNvPr id="25628" name="组合 25627"/>
          <p:cNvGrpSpPr/>
          <p:nvPr/>
        </p:nvGrpSpPr>
        <p:grpSpPr>
          <a:xfrm>
            <a:off x="6238875" y="3846513"/>
            <a:ext cx="303213" cy="633412"/>
            <a:chOff x="2970" y="1977"/>
            <a:chExt cx="191" cy="399"/>
          </a:xfrm>
        </p:grpSpPr>
        <p:cxnSp>
          <p:nvCxnSpPr>
            <p:cNvPr id="30" name="直接连接符 29"/>
            <p:cNvCxnSpPr/>
            <p:nvPr/>
          </p:nvCxnSpPr>
          <p:spPr bwMode="auto">
            <a:xfrm rot="5400000">
              <a:off x="2939" y="2036"/>
              <a:ext cx="225" cy="107"/>
            </a:xfrm>
            <a:prstGeom prst="line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 bwMode="auto">
            <a:xfrm rot="10800000">
              <a:off x="2970" y="2202"/>
              <a:ext cx="191" cy="174"/>
            </a:xfrm>
            <a:prstGeom prst="line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631" name="矩形 25630"/>
          <p:cNvSpPr/>
          <p:nvPr/>
        </p:nvSpPr>
        <p:spPr>
          <a:xfrm>
            <a:off x="1416050" y="404813"/>
            <a:ext cx="3635375" cy="71913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知识结构图</a:t>
            </a:r>
            <a:endParaRPr lang="zh-CN" altLang="en-US" dirty="0">
              <a:solidFill>
                <a:schemeClr val="tx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6" grpId="0"/>
      <p:bldP spid="25607" grpId="0"/>
      <p:bldP spid="25608" grpId="0"/>
      <p:bldP spid="25609" grpId="0"/>
      <p:bldP spid="25610" grpId="0" bldLvl="0" animBg="1"/>
      <p:bldP spid="25611" grpId="0"/>
      <p:bldP spid="25617" grpId="0"/>
      <p:bldP spid="25618" grpId="0"/>
      <p:bldP spid="25619" grpId="0"/>
      <p:bldP spid="25620" grpId="0"/>
      <p:bldP spid="25621" grpId="0"/>
      <p:bldP spid="25622" grpId="0" bldLvl="0" animBg="1"/>
      <p:bldP spid="25623" grpId="0"/>
      <p:bldP spid="25624" grpId="0"/>
      <p:bldP spid="25625" grpId="0"/>
      <p:bldP spid="25626" grpId="0"/>
      <p:bldP spid="2562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Box 3"/>
          <p:cNvSpPr txBox="1"/>
          <p:nvPr/>
        </p:nvSpPr>
        <p:spPr>
          <a:xfrm>
            <a:off x="2495550" y="3543300"/>
            <a:ext cx="14287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传统文化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6627" name="TextBox 5"/>
          <p:cNvSpPr txBox="1"/>
          <p:nvPr/>
        </p:nvSpPr>
        <p:spPr>
          <a:xfrm>
            <a:off x="2279650" y="4478338"/>
            <a:ext cx="19907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习俗、建筑、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文艺、思想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cxnSp>
        <p:nvCxnSpPr>
          <p:cNvPr id="26628" name="直接连接符 34"/>
          <p:cNvCxnSpPr/>
          <p:nvPr/>
        </p:nvCxnSpPr>
        <p:spPr>
          <a:xfrm flipH="1">
            <a:off x="3125788" y="4041775"/>
            <a:ext cx="1587" cy="36036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sp>
        <p:nvSpPr>
          <p:cNvPr id="26629" name="TextBox 35"/>
          <p:cNvSpPr txBox="1"/>
          <p:nvPr/>
        </p:nvSpPr>
        <p:spPr>
          <a:xfrm>
            <a:off x="2711450" y="4010025"/>
            <a:ext cx="84772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内 容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cxnSp>
        <p:nvCxnSpPr>
          <p:cNvPr id="26630" name="直接连接符 39"/>
          <p:cNvCxnSpPr/>
          <p:nvPr/>
        </p:nvCxnSpPr>
        <p:spPr>
          <a:xfrm flipH="1" flipV="1">
            <a:off x="3143250" y="3254375"/>
            <a:ext cx="0" cy="36036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sp>
        <p:nvSpPr>
          <p:cNvPr id="26631" name="TextBox 40"/>
          <p:cNvSpPr txBox="1"/>
          <p:nvPr/>
        </p:nvSpPr>
        <p:spPr>
          <a:xfrm>
            <a:off x="2782888" y="3254375"/>
            <a:ext cx="9017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特点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6632" name="TextBox 5"/>
          <p:cNvSpPr txBox="1"/>
          <p:nvPr/>
        </p:nvSpPr>
        <p:spPr>
          <a:xfrm>
            <a:off x="2351088" y="2151063"/>
            <a:ext cx="11874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latinLnBrk="1"/>
            <a:r>
              <a:rPr lang="zh-CN" altLang="en-US" sz="2000" b="1" dirty="0">
                <a:latin typeface="宋体" panose="02010600030101010101" pitchFamily="2" charset="-122"/>
              </a:rPr>
              <a:t>相对</a:t>
            </a:r>
            <a:endParaRPr lang="zh-CN" altLang="en-US" sz="2000" b="1" dirty="0">
              <a:latin typeface="宋体" panose="02010600030101010101" pitchFamily="2" charset="-122"/>
            </a:endParaRPr>
          </a:p>
          <a:p>
            <a:pPr algn="ctr" latinLnBrk="1"/>
            <a:r>
              <a:rPr lang="zh-CN" altLang="en-US" sz="2000" b="1" dirty="0">
                <a:latin typeface="宋体" panose="02010600030101010101" pitchFamily="2" charset="-122"/>
              </a:rPr>
              <a:t>稳定性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6633" name="TextBox 5"/>
          <p:cNvSpPr txBox="1"/>
          <p:nvPr/>
        </p:nvSpPr>
        <p:spPr>
          <a:xfrm>
            <a:off x="3287713" y="2133600"/>
            <a:ext cx="11525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latinLnBrk="1"/>
            <a:r>
              <a:rPr lang="zh-CN" altLang="en-US" sz="2000" b="1" dirty="0">
                <a:latin typeface="宋体" panose="02010600030101010101" pitchFamily="2" charset="-122"/>
              </a:rPr>
              <a:t>鲜明</a:t>
            </a:r>
            <a:endParaRPr lang="zh-CN" altLang="en-US" sz="2000" b="1" dirty="0">
              <a:latin typeface="宋体" panose="02010600030101010101" pitchFamily="2" charset="-122"/>
            </a:endParaRPr>
          </a:p>
          <a:p>
            <a:pPr algn="ctr" latinLnBrk="1"/>
            <a:r>
              <a:rPr lang="zh-CN" altLang="en-US" sz="2000" b="1" dirty="0">
                <a:latin typeface="宋体" panose="02010600030101010101" pitchFamily="2" charset="-122"/>
              </a:rPr>
              <a:t>民族性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grpSp>
        <p:nvGrpSpPr>
          <p:cNvPr id="26634" name="组合 26633"/>
          <p:cNvGrpSpPr/>
          <p:nvPr/>
        </p:nvGrpSpPr>
        <p:grpSpPr>
          <a:xfrm>
            <a:off x="4332288" y="3529013"/>
            <a:ext cx="179387" cy="468312"/>
            <a:chOff x="1769" y="2106"/>
            <a:chExt cx="113" cy="295"/>
          </a:xfrm>
        </p:grpSpPr>
        <p:cxnSp>
          <p:nvCxnSpPr>
            <p:cNvPr id="26635" name="直接连接符 43"/>
            <p:cNvCxnSpPr/>
            <p:nvPr/>
          </p:nvCxnSpPr>
          <p:spPr>
            <a:xfrm flipH="1">
              <a:off x="1788" y="2106"/>
              <a:ext cx="1" cy="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</p:cxnSp>
        <p:cxnSp>
          <p:nvCxnSpPr>
            <p:cNvPr id="26636" name="直接连接符 44"/>
            <p:cNvCxnSpPr/>
            <p:nvPr/>
          </p:nvCxnSpPr>
          <p:spPr>
            <a:xfrm flipH="1" flipV="1">
              <a:off x="1769" y="2114"/>
              <a:ext cx="113" cy="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</p:cxnSp>
        <p:cxnSp>
          <p:nvCxnSpPr>
            <p:cNvPr id="26637" name="直接连接符 45"/>
            <p:cNvCxnSpPr/>
            <p:nvPr/>
          </p:nvCxnSpPr>
          <p:spPr>
            <a:xfrm flipH="1" flipV="1">
              <a:off x="1769" y="2387"/>
              <a:ext cx="113" cy="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</p:cxnSp>
      </p:grpSp>
      <p:cxnSp>
        <p:nvCxnSpPr>
          <p:cNvPr id="26638" name="直接连接符 46"/>
          <p:cNvCxnSpPr/>
          <p:nvPr/>
        </p:nvCxnSpPr>
        <p:spPr>
          <a:xfrm flipH="1" flipV="1">
            <a:off x="3863975" y="3768725"/>
            <a:ext cx="503238" cy="15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sp>
        <p:nvSpPr>
          <p:cNvPr id="26639" name="TextBox 47"/>
          <p:cNvSpPr txBox="1"/>
          <p:nvPr/>
        </p:nvSpPr>
        <p:spPr>
          <a:xfrm>
            <a:off x="3890963" y="3417888"/>
            <a:ext cx="41433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作用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6640" name="TextBox 5"/>
          <p:cNvSpPr txBox="1"/>
          <p:nvPr/>
        </p:nvSpPr>
        <p:spPr>
          <a:xfrm>
            <a:off x="4583113" y="3254375"/>
            <a:ext cx="20891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顺应</a:t>
            </a:r>
            <a:r>
              <a:rPr lang="en-US" altLang="zh-CN" sz="2400" b="1" dirty="0">
                <a:latin typeface="宋体" panose="02010600030101010101" pitchFamily="2" charset="-122"/>
              </a:rPr>
              <a:t>→</a:t>
            </a:r>
            <a:r>
              <a:rPr lang="zh-CN" altLang="en-US" sz="2400" b="1" dirty="0">
                <a:latin typeface="宋体" panose="02010600030101010101" pitchFamily="2" charset="-122"/>
              </a:rPr>
              <a:t>促进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6641" name="TextBox 5"/>
          <p:cNvSpPr txBox="1"/>
          <p:nvPr/>
        </p:nvSpPr>
        <p:spPr>
          <a:xfrm>
            <a:off x="4511675" y="3860800"/>
            <a:ext cx="20891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不变</a:t>
            </a:r>
            <a:r>
              <a:rPr lang="en-US" altLang="zh-CN" sz="2400" b="1" dirty="0">
                <a:latin typeface="宋体" panose="02010600030101010101" pitchFamily="2" charset="-122"/>
              </a:rPr>
              <a:t>→</a:t>
            </a:r>
            <a:r>
              <a:rPr lang="zh-CN" altLang="en-US" sz="2400" b="1" dirty="0">
                <a:latin typeface="宋体" panose="02010600030101010101" pitchFamily="2" charset="-122"/>
              </a:rPr>
              <a:t>阻碍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6642" name="TextBox 5"/>
          <p:cNvSpPr txBox="1"/>
          <p:nvPr/>
        </p:nvSpPr>
        <p:spPr>
          <a:xfrm>
            <a:off x="6743700" y="3109913"/>
            <a:ext cx="28082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正确对待传统文化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6643" name="TextBox 5"/>
          <p:cNvSpPr txBox="1"/>
          <p:nvPr/>
        </p:nvSpPr>
        <p:spPr>
          <a:xfrm>
            <a:off x="6816725" y="3789363"/>
            <a:ext cx="36861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把握好继承与</a:t>
            </a:r>
            <a:r>
              <a:rPr lang="zh-CN" altLang="en-US" sz="24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发展</a:t>
            </a:r>
            <a:r>
              <a:rPr lang="zh-CN" altLang="en-US" sz="2400" b="1" dirty="0">
                <a:latin typeface="宋体" panose="02010600030101010101" pitchFamily="2" charset="-122"/>
              </a:rPr>
              <a:t>的关系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grpSp>
        <p:nvGrpSpPr>
          <p:cNvPr id="26644" name="组合 26643"/>
          <p:cNvGrpSpPr/>
          <p:nvPr/>
        </p:nvGrpSpPr>
        <p:grpSpPr>
          <a:xfrm>
            <a:off x="6240463" y="3470275"/>
            <a:ext cx="303212" cy="571500"/>
            <a:chOff x="3051" y="1997"/>
            <a:chExt cx="191" cy="360"/>
          </a:xfrm>
        </p:grpSpPr>
        <p:cxnSp>
          <p:nvCxnSpPr>
            <p:cNvPr id="26645" name="直接连接符 49"/>
            <p:cNvCxnSpPr/>
            <p:nvPr/>
          </p:nvCxnSpPr>
          <p:spPr>
            <a:xfrm flipH="1">
              <a:off x="3051" y="2177"/>
              <a:ext cx="180" cy="18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arrow" w="med" len="med"/>
              <a:tailEnd type="none" w="med" len="med"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</p:cxnSp>
        <p:cxnSp>
          <p:nvCxnSpPr>
            <p:cNvPr id="26646" name="直接连接符 50"/>
            <p:cNvCxnSpPr/>
            <p:nvPr/>
          </p:nvCxnSpPr>
          <p:spPr>
            <a:xfrm flipH="1" flipV="1">
              <a:off x="3051" y="1997"/>
              <a:ext cx="191" cy="17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arrow" w="med" len="med"/>
              <a:tailEnd type="none" w="med" len="med"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</p:cxnSp>
      </p:grpSp>
      <p:sp>
        <p:nvSpPr>
          <p:cNvPr id="26647" name="左大括号 52"/>
          <p:cNvSpPr/>
          <p:nvPr/>
        </p:nvSpPr>
        <p:spPr>
          <a:xfrm>
            <a:off x="6672263" y="3398838"/>
            <a:ext cx="142875" cy="720725"/>
          </a:xfrm>
          <a:prstGeom prst="leftBrace">
            <a:avLst>
              <a:gd name="adj1" fmla="val 8337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atinLnBrk="1"/>
            <a:endParaRPr sz="2400" dirty="0">
              <a:latin typeface="宋体" panose="02010600030101010101" pitchFamily="2" charset="-122"/>
            </a:endParaRPr>
          </a:p>
        </p:txBody>
      </p:sp>
      <p:grpSp>
        <p:nvGrpSpPr>
          <p:cNvPr id="26648" name="组合 26647"/>
          <p:cNvGrpSpPr/>
          <p:nvPr/>
        </p:nvGrpSpPr>
        <p:grpSpPr>
          <a:xfrm rot="16200000" flipH="1">
            <a:off x="2998788" y="2317750"/>
            <a:ext cx="215900" cy="1512888"/>
            <a:chOff x="567" y="1797"/>
            <a:chExt cx="126" cy="1023"/>
          </a:xfrm>
        </p:grpSpPr>
        <p:cxnSp>
          <p:nvCxnSpPr>
            <p:cNvPr id="58" name="直接连接符 57"/>
            <p:cNvCxnSpPr/>
            <p:nvPr/>
          </p:nvCxnSpPr>
          <p:spPr bwMode="auto">
            <a:xfrm rot="5400000">
              <a:off x="183" y="2310"/>
              <a:ext cx="1020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 bwMode="auto">
            <a:xfrm rot="10800000">
              <a:off x="579" y="2809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" name="直接连接符 59"/>
            <p:cNvCxnSpPr/>
            <p:nvPr/>
          </p:nvCxnSpPr>
          <p:spPr bwMode="auto">
            <a:xfrm rot="10800000">
              <a:off x="567" y="1797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652" name="矩形 26651"/>
          <p:cNvSpPr/>
          <p:nvPr/>
        </p:nvSpPr>
        <p:spPr>
          <a:xfrm>
            <a:off x="1416050" y="404813"/>
            <a:ext cx="3635375" cy="71913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知识结构图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6653" name="矩形 26652"/>
          <p:cNvSpPr/>
          <p:nvPr/>
        </p:nvSpPr>
        <p:spPr>
          <a:xfrm>
            <a:off x="2927350" y="1341438"/>
            <a:ext cx="6264275" cy="792162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zh-CN" altLang="en-US" sz="3600" b="1" dirty="0">
                <a:solidFill>
                  <a:srgbClr val="FF0000"/>
                </a:solidFill>
              </a:rPr>
              <a:t>二、文化的继承性与发展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26654" name="TextBox 5"/>
          <p:cNvSpPr txBox="1"/>
          <p:nvPr/>
        </p:nvSpPr>
        <p:spPr>
          <a:xfrm>
            <a:off x="1487488" y="2133600"/>
            <a:ext cx="1008062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latinLnBrk="1"/>
            <a:r>
              <a:rPr lang="zh-CN" altLang="en-US" sz="2000" b="1" dirty="0">
                <a:latin typeface="宋体" panose="02010600030101010101" pitchFamily="2" charset="-122"/>
              </a:rPr>
              <a:t>历史</a:t>
            </a:r>
            <a:endParaRPr lang="zh-CN" altLang="en-US" sz="2000" b="1" dirty="0">
              <a:latin typeface="宋体" panose="02010600030101010101" pitchFamily="2" charset="-122"/>
            </a:endParaRPr>
          </a:p>
          <a:p>
            <a:pPr algn="ctr" latinLnBrk="1"/>
            <a:r>
              <a:rPr lang="zh-CN" altLang="en-US" sz="2000" b="1" dirty="0">
                <a:latin typeface="宋体" panose="02010600030101010101" pitchFamily="2" charset="-122"/>
              </a:rPr>
              <a:t>继承性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6655" name="TextBox 5"/>
          <p:cNvSpPr txBox="1"/>
          <p:nvPr/>
        </p:nvSpPr>
        <p:spPr>
          <a:xfrm>
            <a:off x="7434263" y="4818063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基本矛盾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6656" name="TextBox 5"/>
          <p:cNvSpPr txBox="1"/>
          <p:nvPr/>
        </p:nvSpPr>
        <p:spPr>
          <a:xfrm>
            <a:off x="8116888" y="4960938"/>
            <a:ext cx="7143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solidFill>
                  <a:srgbClr val="0516BB"/>
                </a:solidFill>
                <a:latin typeface="宋体" panose="02010600030101010101" pitchFamily="2" charset="-122"/>
              </a:rPr>
              <a:t>科技</a:t>
            </a:r>
            <a:endParaRPr lang="zh-CN" altLang="en-US" sz="2000" b="1" dirty="0">
              <a:solidFill>
                <a:srgbClr val="0516BB"/>
              </a:solidFill>
              <a:latin typeface="宋体" panose="02010600030101010101" pitchFamily="2" charset="-122"/>
            </a:endParaRPr>
          </a:p>
        </p:txBody>
      </p:sp>
      <p:sp>
        <p:nvSpPr>
          <p:cNvPr id="26657" name="TextBox 5"/>
          <p:cNvSpPr txBox="1"/>
          <p:nvPr/>
        </p:nvSpPr>
        <p:spPr>
          <a:xfrm>
            <a:off x="9053513" y="4889500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思想运动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6658" name="TextBox 5"/>
          <p:cNvSpPr txBox="1"/>
          <p:nvPr/>
        </p:nvSpPr>
        <p:spPr>
          <a:xfrm>
            <a:off x="9774238" y="4889500"/>
            <a:ext cx="7143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教育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26659" name="组合 26658"/>
          <p:cNvGrpSpPr/>
          <p:nvPr/>
        </p:nvGrpSpPr>
        <p:grpSpPr>
          <a:xfrm rot="-16200000" flipH="1" flipV="1">
            <a:off x="8796338" y="3609975"/>
            <a:ext cx="144462" cy="2519363"/>
            <a:chOff x="567" y="1797"/>
            <a:chExt cx="126" cy="1023"/>
          </a:xfrm>
        </p:grpSpPr>
        <p:cxnSp>
          <p:nvCxnSpPr>
            <p:cNvPr id="3" name="直接连接符 57"/>
            <p:cNvCxnSpPr/>
            <p:nvPr/>
          </p:nvCxnSpPr>
          <p:spPr bwMode="auto">
            <a:xfrm rot="5400000">
              <a:off x="183" y="2310"/>
              <a:ext cx="1020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直接连接符 59"/>
            <p:cNvCxnSpPr/>
            <p:nvPr/>
          </p:nvCxnSpPr>
          <p:spPr bwMode="auto">
            <a:xfrm rot="10800000">
              <a:off x="579" y="2809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直接连接符 59"/>
            <p:cNvCxnSpPr/>
            <p:nvPr/>
          </p:nvCxnSpPr>
          <p:spPr bwMode="auto">
            <a:xfrm rot="10800000">
              <a:off x="567" y="1797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663" name="TextBox 40"/>
          <p:cNvSpPr txBox="1"/>
          <p:nvPr/>
        </p:nvSpPr>
        <p:spPr>
          <a:xfrm>
            <a:off x="8688388" y="4365625"/>
            <a:ext cx="863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影响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6664" name="直接连接符 26663"/>
          <p:cNvSpPr/>
          <p:nvPr/>
        </p:nvSpPr>
        <p:spPr>
          <a:xfrm flipV="1">
            <a:off x="9048750" y="4219575"/>
            <a:ext cx="0" cy="5048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6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6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6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6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6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32" grpId="0"/>
      <p:bldP spid="26633" grpId="0"/>
      <p:bldP spid="26640" grpId="0"/>
      <p:bldP spid="26641" grpId="0"/>
      <p:bldP spid="26642" grpId="0"/>
      <p:bldP spid="26643" grpId="0"/>
      <p:bldP spid="26647" grpId="0" bldLvl="0" animBg="1"/>
      <p:bldP spid="26654" grpId="0"/>
      <p:bldP spid="26655" grpId="0"/>
      <p:bldP spid="26656" grpId="0"/>
      <p:bldP spid="26657" grpId="0"/>
      <p:bldP spid="26658" grpId="0"/>
      <p:bldP spid="266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Box 3"/>
          <p:cNvSpPr txBox="1"/>
          <p:nvPr/>
        </p:nvSpPr>
        <p:spPr>
          <a:xfrm>
            <a:off x="3503613" y="4365625"/>
            <a:ext cx="14287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文化创新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7651" name="矩形 54"/>
          <p:cNvSpPr/>
          <p:nvPr/>
        </p:nvSpPr>
        <p:spPr>
          <a:xfrm>
            <a:off x="2568575" y="4149725"/>
            <a:ext cx="10795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文化发展</a:t>
            </a:r>
            <a:endParaRPr lang="zh-CN" altLang="en-US" sz="2400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27652" name="TextBox 40"/>
          <p:cNvSpPr txBox="1"/>
          <p:nvPr/>
        </p:nvSpPr>
        <p:spPr>
          <a:xfrm>
            <a:off x="3287713" y="4221163"/>
            <a:ext cx="4159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实质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cxnSp>
        <p:nvCxnSpPr>
          <p:cNvPr id="27653" name="直接连接符 56"/>
          <p:cNvCxnSpPr/>
          <p:nvPr/>
        </p:nvCxnSpPr>
        <p:spPr>
          <a:xfrm flipH="1" flipV="1">
            <a:off x="3287713" y="4581525"/>
            <a:ext cx="360362" cy="15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cxnSp>
        <p:nvCxnSpPr>
          <p:cNvPr id="27654" name="直接连接符 60"/>
          <p:cNvCxnSpPr/>
          <p:nvPr/>
        </p:nvCxnSpPr>
        <p:spPr>
          <a:xfrm flipV="1">
            <a:off x="3000375" y="3213100"/>
            <a:ext cx="0" cy="8651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arrow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sp>
        <p:nvSpPr>
          <p:cNvPr id="27655" name="TextBox 40"/>
          <p:cNvSpPr txBox="1"/>
          <p:nvPr/>
        </p:nvSpPr>
        <p:spPr>
          <a:xfrm>
            <a:off x="2640013" y="3644900"/>
            <a:ext cx="863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宋体" panose="02010600030101010101" pitchFamily="2" charset="-122"/>
              </a:rPr>
              <a:t>影响</a:t>
            </a:r>
            <a:endParaRPr lang="zh-CN" altLang="en-US" sz="2000" b="1" dirty="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sp>
        <p:nvSpPr>
          <p:cNvPr id="27656" name="TextBox 5"/>
          <p:cNvSpPr txBox="1"/>
          <p:nvPr/>
        </p:nvSpPr>
        <p:spPr>
          <a:xfrm>
            <a:off x="2100263" y="2278063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基本矛盾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7657" name="TextBox 5"/>
          <p:cNvSpPr txBox="1"/>
          <p:nvPr/>
        </p:nvSpPr>
        <p:spPr>
          <a:xfrm>
            <a:off x="2782888" y="2420938"/>
            <a:ext cx="7143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solidFill>
                  <a:srgbClr val="0516BB"/>
                </a:solidFill>
                <a:latin typeface="宋体" panose="02010600030101010101" pitchFamily="2" charset="-122"/>
              </a:rPr>
              <a:t>科技</a:t>
            </a:r>
            <a:endParaRPr lang="zh-CN" altLang="en-US" sz="2000" b="1" dirty="0">
              <a:solidFill>
                <a:srgbClr val="0516BB"/>
              </a:solidFill>
              <a:latin typeface="宋体" panose="02010600030101010101" pitchFamily="2" charset="-122"/>
            </a:endParaRPr>
          </a:p>
        </p:txBody>
      </p:sp>
      <p:sp>
        <p:nvSpPr>
          <p:cNvPr id="27658" name="TextBox 5"/>
          <p:cNvSpPr txBox="1"/>
          <p:nvPr/>
        </p:nvSpPr>
        <p:spPr>
          <a:xfrm>
            <a:off x="3719513" y="2349500"/>
            <a:ext cx="714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latin typeface="宋体" panose="02010600030101010101" pitchFamily="2" charset="-122"/>
              </a:rPr>
              <a:t>思想运动</a:t>
            </a:r>
            <a:endParaRPr lang="zh-CN" altLang="en-US" sz="2000" b="1" dirty="0">
              <a:latin typeface="宋体" panose="02010600030101010101" pitchFamily="2" charset="-122"/>
            </a:endParaRPr>
          </a:p>
        </p:txBody>
      </p:sp>
      <p:sp>
        <p:nvSpPr>
          <p:cNvPr id="27659" name="TextBox 5"/>
          <p:cNvSpPr txBox="1"/>
          <p:nvPr/>
        </p:nvSpPr>
        <p:spPr>
          <a:xfrm>
            <a:off x="4440238" y="2349500"/>
            <a:ext cx="7143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教育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7660" name="TextBox 5"/>
          <p:cNvSpPr txBox="1"/>
          <p:nvPr/>
        </p:nvSpPr>
        <p:spPr>
          <a:xfrm>
            <a:off x="4013200" y="3573463"/>
            <a:ext cx="15065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作用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7661" name="TextBox 5"/>
          <p:cNvSpPr txBox="1"/>
          <p:nvPr/>
        </p:nvSpPr>
        <p:spPr>
          <a:xfrm>
            <a:off x="4011613" y="5048250"/>
            <a:ext cx="10763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主体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cxnSp>
        <p:nvCxnSpPr>
          <p:cNvPr id="27662" name="直接连接符 70"/>
          <p:cNvCxnSpPr/>
          <p:nvPr/>
        </p:nvCxnSpPr>
        <p:spPr>
          <a:xfrm flipH="1">
            <a:off x="4368800" y="4797425"/>
            <a:ext cx="1588" cy="36036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cxnSp>
        <p:nvCxnSpPr>
          <p:cNvPr id="27663" name="直接连接符 71"/>
          <p:cNvCxnSpPr/>
          <p:nvPr/>
        </p:nvCxnSpPr>
        <p:spPr>
          <a:xfrm flipH="1">
            <a:off x="4368800" y="4043363"/>
            <a:ext cx="1588" cy="360362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cxnSp>
        <p:nvCxnSpPr>
          <p:cNvPr id="27664" name="直接连接符 72"/>
          <p:cNvCxnSpPr/>
          <p:nvPr/>
        </p:nvCxnSpPr>
        <p:spPr>
          <a:xfrm flipH="1" flipV="1">
            <a:off x="6672263" y="3716338"/>
            <a:ext cx="839787" cy="1587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</p:cxnSp>
      <p:sp>
        <p:nvSpPr>
          <p:cNvPr id="27665" name="TextBox 14"/>
          <p:cNvSpPr txBox="1"/>
          <p:nvPr/>
        </p:nvSpPr>
        <p:spPr>
          <a:xfrm>
            <a:off x="5951538" y="3375025"/>
            <a:ext cx="86518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根本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atinLnBrk="1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途径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7666" name="TextBox 5"/>
          <p:cNvSpPr txBox="1"/>
          <p:nvPr/>
        </p:nvSpPr>
        <p:spPr>
          <a:xfrm>
            <a:off x="6889750" y="4768850"/>
            <a:ext cx="15001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面向世界</a:t>
            </a:r>
            <a:endParaRPr lang="zh-CN" altLang="en-US" sz="2400" b="1">
              <a:latin typeface="宋体" panose="02010600030101010101" pitchFamily="2" charset="-122"/>
            </a:endParaRPr>
          </a:p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博采众长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7667" name="TextBox 5"/>
          <p:cNvSpPr txBox="1"/>
          <p:nvPr/>
        </p:nvSpPr>
        <p:spPr>
          <a:xfrm>
            <a:off x="6948488" y="5775325"/>
            <a:ext cx="15001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继承传统</a:t>
            </a:r>
            <a:endParaRPr lang="zh-CN" altLang="en-US" sz="2400" b="1">
              <a:latin typeface="宋体" panose="02010600030101010101" pitchFamily="2" charset="-122"/>
            </a:endParaRPr>
          </a:p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推陈出新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grpSp>
        <p:nvGrpSpPr>
          <p:cNvPr id="27668" name="组合 27667"/>
          <p:cNvGrpSpPr/>
          <p:nvPr/>
        </p:nvGrpSpPr>
        <p:grpSpPr>
          <a:xfrm>
            <a:off x="8462963" y="5086350"/>
            <a:ext cx="153987" cy="993775"/>
            <a:chOff x="3690" y="1984"/>
            <a:chExt cx="225" cy="626"/>
          </a:xfrm>
        </p:grpSpPr>
        <p:cxnSp>
          <p:nvCxnSpPr>
            <p:cNvPr id="82" name="直接连接符 81"/>
            <p:cNvCxnSpPr/>
            <p:nvPr/>
          </p:nvCxnSpPr>
          <p:spPr bwMode="auto">
            <a:xfrm rot="5400000">
              <a:off x="3645" y="2340"/>
              <a:ext cx="315" cy="225"/>
            </a:xfrm>
            <a:prstGeom prst="line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 bwMode="auto">
            <a:xfrm rot="16200000" flipV="1">
              <a:off x="3647" y="2027"/>
              <a:ext cx="311" cy="225"/>
            </a:xfrm>
            <a:prstGeom prst="line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671" name="TextBox 5"/>
          <p:cNvSpPr txBox="1"/>
          <p:nvPr/>
        </p:nvSpPr>
        <p:spPr>
          <a:xfrm>
            <a:off x="8545513" y="5229225"/>
            <a:ext cx="2303462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克服错误倾向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atinLnBrk="1"/>
            <a:r>
              <a:rPr lang="zh-CN" altLang="en-US" sz="2400" b="1" dirty="0">
                <a:latin typeface="宋体" panose="02010600030101010101" pitchFamily="2" charset="-122"/>
              </a:rPr>
              <a:t>坚持正确方向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grpSp>
        <p:nvGrpSpPr>
          <p:cNvPr id="27672" name="组合 27671"/>
          <p:cNvGrpSpPr/>
          <p:nvPr/>
        </p:nvGrpSpPr>
        <p:grpSpPr>
          <a:xfrm rot="16200000" flipH="1">
            <a:off x="3540125" y="1881188"/>
            <a:ext cx="215900" cy="2447925"/>
            <a:chOff x="567" y="1797"/>
            <a:chExt cx="126" cy="1023"/>
          </a:xfrm>
        </p:grpSpPr>
        <p:cxnSp>
          <p:nvCxnSpPr>
            <p:cNvPr id="58" name="直接连接符 57"/>
            <p:cNvCxnSpPr/>
            <p:nvPr/>
          </p:nvCxnSpPr>
          <p:spPr bwMode="auto">
            <a:xfrm rot="5400000">
              <a:off x="183" y="2310"/>
              <a:ext cx="1020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 bwMode="auto">
            <a:xfrm rot="10800000">
              <a:off x="579" y="2809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" name="直接连接符 59"/>
            <p:cNvCxnSpPr/>
            <p:nvPr/>
          </p:nvCxnSpPr>
          <p:spPr bwMode="auto">
            <a:xfrm rot="10800000">
              <a:off x="567" y="1797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676" name="TextBox 5"/>
          <p:cNvSpPr txBox="1"/>
          <p:nvPr/>
        </p:nvSpPr>
        <p:spPr>
          <a:xfrm>
            <a:off x="7608888" y="3500438"/>
            <a:ext cx="18002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社会实践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源泉动力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27677" name="组合 27676"/>
          <p:cNvGrpSpPr/>
          <p:nvPr/>
        </p:nvGrpSpPr>
        <p:grpSpPr>
          <a:xfrm flipH="1" flipV="1">
            <a:off x="5808663" y="3789363"/>
            <a:ext cx="215900" cy="1655762"/>
            <a:chOff x="567" y="1797"/>
            <a:chExt cx="126" cy="1023"/>
          </a:xfrm>
        </p:grpSpPr>
        <p:cxnSp>
          <p:nvCxnSpPr>
            <p:cNvPr id="3" name="直接连接符 57"/>
            <p:cNvCxnSpPr/>
            <p:nvPr/>
          </p:nvCxnSpPr>
          <p:spPr bwMode="auto">
            <a:xfrm rot="5400000">
              <a:off x="183" y="2310"/>
              <a:ext cx="1020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直接连接符 59"/>
            <p:cNvCxnSpPr/>
            <p:nvPr/>
          </p:nvCxnSpPr>
          <p:spPr bwMode="auto">
            <a:xfrm rot="10800000">
              <a:off x="579" y="2809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直接连接符 59"/>
            <p:cNvCxnSpPr/>
            <p:nvPr/>
          </p:nvCxnSpPr>
          <p:spPr bwMode="auto">
            <a:xfrm rot="10800000">
              <a:off x="567" y="1797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681" name="TextBox 14"/>
          <p:cNvSpPr txBox="1"/>
          <p:nvPr/>
        </p:nvSpPr>
        <p:spPr>
          <a:xfrm>
            <a:off x="5953125" y="5176838"/>
            <a:ext cx="10080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atinLnBrk="1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重要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atinLnBrk="1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途径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grpSp>
        <p:nvGrpSpPr>
          <p:cNvPr id="27682" name="组合 27681"/>
          <p:cNvGrpSpPr/>
          <p:nvPr/>
        </p:nvGrpSpPr>
        <p:grpSpPr>
          <a:xfrm flipH="1" flipV="1">
            <a:off x="6745288" y="5086350"/>
            <a:ext cx="144462" cy="1079500"/>
            <a:chOff x="567" y="1797"/>
            <a:chExt cx="126" cy="1023"/>
          </a:xfrm>
        </p:grpSpPr>
        <p:cxnSp>
          <p:nvCxnSpPr>
            <p:cNvPr id="6" name="直接连接符 57"/>
            <p:cNvCxnSpPr/>
            <p:nvPr/>
          </p:nvCxnSpPr>
          <p:spPr bwMode="auto">
            <a:xfrm rot="5400000">
              <a:off x="183" y="2310"/>
              <a:ext cx="1020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59"/>
            <p:cNvCxnSpPr/>
            <p:nvPr/>
          </p:nvCxnSpPr>
          <p:spPr bwMode="auto">
            <a:xfrm rot="10800000">
              <a:off x="579" y="2809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直接连接符 59"/>
            <p:cNvCxnSpPr/>
            <p:nvPr/>
          </p:nvCxnSpPr>
          <p:spPr bwMode="auto">
            <a:xfrm rot="10800000">
              <a:off x="567" y="1797"/>
              <a:ext cx="113" cy="1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686" name="直接连接符 27685"/>
          <p:cNvSpPr/>
          <p:nvPr/>
        </p:nvSpPr>
        <p:spPr>
          <a:xfrm>
            <a:off x="4800600" y="4652963"/>
            <a:ext cx="431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87" name="文本框 27686"/>
          <p:cNvSpPr txBox="1"/>
          <p:nvPr/>
        </p:nvSpPr>
        <p:spPr>
          <a:xfrm>
            <a:off x="5230813" y="4191000"/>
            <a:ext cx="6492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途径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7688" name="矩形 27687"/>
          <p:cNvSpPr/>
          <p:nvPr/>
        </p:nvSpPr>
        <p:spPr>
          <a:xfrm>
            <a:off x="1416050" y="404813"/>
            <a:ext cx="3635375" cy="71913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知识结构图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7689" name="矩形 27688"/>
          <p:cNvSpPr/>
          <p:nvPr/>
        </p:nvSpPr>
        <p:spPr>
          <a:xfrm>
            <a:off x="1847850" y="1412875"/>
            <a:ext cx="8208963" cy="792163"/>
          </a:xfrm>
          <a:prstGeom prst="rect">
            <a:avLst/>
          </a:prstGeom>
          <a:noFill/>
          <a:ln w="57150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200" b="1" dirty="0">
                <a:solidFill>
                  <a:srgbClr val="FF0000"/>
                </a:solidFill>
              </a:rPr>
              <a:t>三、文化创新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7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7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7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7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7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2" grpId="0"/>
      <p:bldP spid="27656" grpId="0"/>
      <p:bldP spid="27657" grpId="0"/>
      <p:bldP spid="27658" grpId="0"/>
      <p:bldP spid="27659" grpId="0"/>
      <p:bldP spid="27660" grpId="0"/>
      <p:bldP spid="27661" grpId="0"/>
      <p:bldP spid="27665" grpId="0"/>
      <p:bldP spid="27666" grpId="0"/>
      <p:bldP spid="27667" grpId="0"/>
      <p:bldP spid="27671" grpId="0"/>
      <p:bldP spid="27676" grpId="0"/>
      <p:bldP spid="27681" grpId="0"/>
      <p:bldP spid="27687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1195</Words>
  <Application>WPS 演示</Application>
  <PresentationFormat>宽屏</PresentationFormat>
  <Paragraphs>374</Paragraphs>
  <Slides>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1" baseType="lpstr">
      <vt:lpstr>Arial</vt:lpstr>
      <vt:lpstr>宋体</vt:lpstr>
      <vt:lpstr>Wingdings</vt:lpstr>
      <vt:lpstr>微软雅黑</vt:lpstr>
      <vt:lpstr>Arial Unicode MS</vt:lpstr>
      <vt:lpstr>Gulim</vt:lpstr>
      <vt:lpstr>Malgun Gothic</vt:lpstr>
      <vt:lpstr>华文隶书</vt:lpstr>
      <vt:lpstr>黑体</vt:lpstr>
      <vt:lpstr>Times New Roman</vt:lpstr>
      <vt:lpstr>楷体_GB2312</vt:lpstr>
      <vt:lpstr>新宋体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一、文化的多样性与文化传播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37吴</cp:lastModifiedBy>
  <cp:revision>25</cp:revision>
  <dcterms:created xsi:type="dcterms:W3CDTF">2019-06-19T02:08:00Z</dcterms:created>
  <dcterms:modified xsi:type="dcterms:W3CDTF">2019-10-28T07:06:39Z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