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0"/>
  </p:notesMasterIdLst>
  <p:sldIdLst>
    <p:sldId id="264" r:id="rId2"/>
    <p:sldId id="263" r:id="rId3"/>
    <p:sldId id="256" r:id="rId4"/>
    <p:sldId id="261" r:id="rId5"/>
    <p:sldId id="257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49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0294" autoAdjust="0"/>
  </p:normalViewPr>
  <p:slideViewPr>
    <p:cSldViewPr>
      <p:cViewPr varScale="1">
        <p:scale>
          <a:sx n="61" d="100"/>
          <a:sy n="61" d="100"/>
        </p:scale>
        <p:origin x="-1416" y="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D149D-767E-4469-8038-0C03EFCD34D7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965F5F-DDD8-4B3A-9841-550039B8647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65F5F-DDD8-4B3A-9841-550039B8647A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65F5F-DDD8-4B3A-9841-550039B8647A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65F5F-DDD8-4B3A-9841-550039B8647A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65F5F-DDD8-4B3A-9841-550039B8647A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65F5F-DDD8-4B3A-9841-550039B8647A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965F5F-DDD8-4B3A-9841-550039B8647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B468E-112A-464F-930F-1C428C1EA7C8}" type="datetimeFigureOut">
              <a:rPr lang="zh-CN" altLang="en-US" smtClean="0"/>
              <a:pPr/>
              <a:t>2016/7/4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13D8F1-0FA2-418C-839E-5CB588E81B0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.jpe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1.xml"/><Relationship Id="rId7" Type="http://schemas.openxmlformats.org/officeDocument/2006/relationships/slide" Target="slide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image" Target="../media/image8.jpeg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7.jpeg"/><Relationship Id="rId7" Type="http://schemas.openxmlformats.org/officeDocument/2006/relationships/image" Target="../media/image12.jpeg"/><Relationship Id="rId12" Type="http://schemas.openxmlformats.org/officeDocument/2006/relationships/image" Target="../media/image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slide" Target="slide4.xml"/><Relationship Id="rId5" Type="http://schemas.openxmlformats.org/officeDocument/2006/relationships/image" Target="../media/image10.jpeg"/><Relationship Id="rId10" Type="http://schemas.openxmlformats.org/officeDocument/2006/relationships/image" Target="../media/image5.gif"/><Relationship Id="rId4" Type="http://schemas.openxmlformats.org/officeDocument/2006/relationships/image" Target="../media/image9.jpeg"/><Relationship Id="rId9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7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7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16.jpeg"/><Relationship Id="rId4" Type="http://schemas.openxmlformats.org/officeDocument/2006/relationships/image" Target="../media/image13.jpeg"/><Relationship Id="rId9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image" Target="../media/image17.gif"/><Relationship Id="rId7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6.gif"/><Relationship Id="rId4" Type="http://schemas.openxmlformats.org/officeDocument/2006/relationships/image" Target="../media/image18.jpeg"/><Relationship Id="rId9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7.jpe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slide" Target="slide2.xml"/><Relationship Id="rId4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zd\桌面\资料\u=741041922,291586048&amp;fm=21&amp;gp=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40809">
            <a:off x="-121902" y="252526"/>
            <a:ext cx="3143250" cy="2095500"/>
          </a:xfrm>
          <a:prstGeom prst="rect">
            <a:avLst/>
          </a:prstGeom>
          <a:noFill/>
        </p:spPr>
      </p:pic>
      <p:pic>
        <p:nvPicPr>
          <p:cNvPr id="2051" name="Picture 3" descr="C:\Documents and Settings\zd\桌面\资料\u=1312230139,3875723388&amp;fm=21&amp;gp=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518274">
            <a:off x="-65269" y="4572878"/>
            <a:ext cx="3143272" cy="2071702"/>
          </a:xfrm>
          <a:prstGeom prst="rect">
            <a:avLst/>
          </a:prstGeom>
          <a:noFill/>
        </p:spPr>
      </p:pic>
      <p:pic>
        <p:nvPicPr>
          <p:cNvPr id="2052" name="Picture 4" descr="C:\Documents and Settings\zd\桌面\资料\u=4108671027,571330016&amp;fm=21&amp;gp=0.jpg"/>
          <p:cNvPicPr>
            <a:picLocks noChangeAspect="1" noChangeArrowheads="1"/>
          </p:cNvPicPr>
          <p:nvPr/>
        </p:nvPicPr>
        <p:blipFill>
          <a:blip r:embed="rId5"/>
          <a:srcRect t="13493" r="2381" b="15079"/>
          <a:stretch>
            <a:fillRect/>
          </a:stretch>
        </p:blipFill>
        <p:spPr bwMode="auto">
          <a:xfrm rot="1823393">
            <a:off x="6036393" y="237209"/>
            <a:ext cx="3214710" cy="2143708"/>
          </a:xfrm>
          <a:prstGeom prst="rect">
            <a:avLst/>
          </a:prstGeom>
          <a:noFill/>
        </p:spPr>
      </p:pic>
      <p:pic>
        <p:nvPicPr>
          <p:cNvPr id="2053" name="Picture 5" descr="C:\Documents and Settings\zd\桌面\资料\u=4221393477,2284260769&amp;fm=21&amp;gp=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015227">
            <a:off x="6084362" y="4514971"/>
            <a:ext cx="3120411" cy="2071702"/>
          </a:xfrm>
          <a:prstGeom prst="rect">
            <a:avLst/>
          </a:prstGeom>
          <a:noFill/>
        </p:spPr>
      </p:pic>
      <p:sp>
        <p:nvSpPr>
          <p:cNvPr id="8" name="矩形 7"/>
          <p:cNvSpPr/>
          <p:nvPr/>
        </p:nvSpPr>
        <p:spPr>
          <a:xfrm>
            <a:off x="3143240" y="1928802"/>
            <a:ext cx="121219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棋</a:t>
            </a:r>
            <a:endParaRPr lang="zh-CN" altLang="en-US" sz="8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857752" y="1928802"/>
            <a:ext cx="121219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探</a:t>
            </a:r>
            <a:endParaRPr lang="zh-CN" altLang="en-US" sz="8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858016" y="2643182"/>
            <a:ext cx="121539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秘</a:t>
            </a:r>
            <a:endParaRPr lang="zh-CN" altLang="en-US" sz="8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142976" y="2357430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围</a:t>
            </a:r>
            <a:endParaRPr lang="zh-CN" altLang="en-U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57554" y="4000504"/>
            <a:ext cx="26432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博闻文艺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第一期</a:t>
            </a:r>
            <a:endParaRPr lang="zh-CN" altLang="en-US" dirty="0"/>
          </a:p>
        </p:txBody>
      </p:sp>
      <p:pic>
        <p:nvPicPr>
          <p:cNvPr id="15" name="Picture 3" descr="C:\Documents and Settings\zd\桌面\2005F12F03821829381[1].gif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6248" y="6396036"/>
            <a:ext cx="695325" cy="461964"/>
          </a:xfrm>
          <a:prstGeom prst="rect">
            <a:avLst/>
          </a:prstGeom>
          <a:noFill/>
        </p:spPr>
      </p:pic>
      <p:pic>
        <p:nvPicPr>
          <p:cNvPr id="16" name="Picture 2" descr="C:\Documents and Settings\zd\桌面\83.gif">
            <a:hlinkClick r:id="rId7" action="ppaction://hlinksldjump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072066" y="6500834"/>
            <a:ext cx="762000" cy="24765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zd\桌面\资料\622762d0f703918f247bae31553d269758eec4a7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-357222" y="-267917"/>
            <a:ext cx="9501222" cy="7125917"/>
          </a:xfrm>
          <a:prstGeom prst="rect">
            <a:avLst/>
          </a:prstGeom>
          <a:noFill/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85720" y="1785926"/>
            <a:ext cx="5572164" cy="5072074"/>
          </a:xfrm>
        </p:spPr>
        <p:txBody>
          <a:bodyPr>
            <a:normAutofit/>
          </a:bodyPr>
          <a:lstStyle/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3" action="ppaction://hlinksldjump"/>
              </a:rPr>
              <a:t>封面</a:t>
            </a:r>
            <a:r>
              <a:rPr lang="en-US" altLang="zh-CN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3" action="ppaction://hlinksldjump"/>
              </a:rPr>
              <a:t>-----------------1</a:t>
            </a:r>
            <a:endParaRPr lang="en-US" altLang="zh-CN" sz="3600" dirty="0" smtClean="0">
              <a:solidFill>
                <a:schemeClr val="tx1"/>
              </a:solidFill>
              <a:latin typeface="华文行楷" pitchFamily="2" charset="-122"/>
              <a:ea typeface="华文行楷" pitchFamily="2" charset="-122"/>
            </a:endParaRPr>
          </a:p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4" action="ppaction://hlinksldjump"/>
              </a:rPr>
              <a:t>围棋简介</a:t>
            </a:r>
            <a:r>
              <a:rPr lang="en-US" altLang="zh-CN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4" action="ppaction://hlinksldjump"/>
              </a:rPr>
              <a:t>-------------3</a:t>
            </a:r>
            <a:endParaRPr lang="en-US" altLang="zh-CN" sz="3600" dirty="0" smtClean="0">
              <a:solidFill>
                <a:schemeClr val="tx1"/>
              </a:solidFill>
              <a:latin typeface="华文行楷" pitchFamily="2" charset="-122"/>
              <a:ea typeface="华文行楷" pitchFamily="2" charset="-122"/>
            </a:endParaRPr>
          </a:p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5" action="ppaction://hlinksldjump"/>
              </a:rPr>
              <a:t>围棋历史</a:t>
            </a:r>
            <a:r>
              <a:rPr lang="en-US" altLang="zh-CN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5" action="ppaction://hlinksldjump"/>
              </a:rPr>
              <a:t>-------------4</a:t>
            </a:r>
            <a:endParaRPr lang="en-US" altLang="zh-CN" sz="3600" dirty="0" smtClean="0">
              <a:solidFill>
                <a:schemeClr val="tx1"/>
              </a:solidFill>
              <a:latin typeface="华文行楷" pitchFamily="2" charset="-122"/>
              <a:ea typeface="华文行楷" pitchFamily="2" charset="-122"/>
            </a:endParaRPr>
          </a:p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6" action="ppaction://hlinksldjump"/>
              </a:rPr>
              <a:t>围棋发展</a:t>
            </a:r>
            <a:r>
              <a:rPr lang="en-US" altLang="zh-CN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6" action="ppaction://hlinksldjump"/>
              </a:rPr>
              <a:t>-------------5</a:t>
            </a:r>
            <a:endParaRPr lang="en-US" altLang="zh-CN" sz="3600" dirty="0" smtClean="0">
              <a:solidFill>
                <a:schemeClr val="tx1"/>
              </a:solidFill>
              <a:latin typeface="华文行楷" pitchFamily="2" charset="-122"/>
              <a:ea typeface="华文行楷" pitchFamily="2" charset="-122"/>
            </a:endParaRPr>
          </a:p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7" action="ppaction://hlinksldjump"/>
              </a:rPr>
              <a:t>围棋棋具</a:t>
            </a:r>
            <a:r>
              <a:rPr lang="en-US" altLang="zh-CN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7" action="ppaction://hlinksldjump"/>
              </a:rPr>
              <a:t>-------------6</a:t>
            </a:r>
            <a:endParaRPr lang="en-US" altLang="zh-CN" sz="3600" dirty="0" smtClean="0">
              <a:solidFill>
                <a:schemeClr val="tx1"/>
              </a:solidFill>
              <a:latin typeface="华文行楷" pitchFamily="2" charset="-122"/>
              <a:ea typeface="华文行楷" pitchFamily="2" charset="-122"/>
            </a:endParaRPr>
          </a:p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8" action="ppaction://hlinksldjump"/>
              </a:rPr>
              <a:t>人机对弈</a:t>
            </a:r>
            <a:r>
              <a:rPr lang="en-US" altLang="zh-CN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8" action="ppaction://hlinksldjump"/>
              </a:rPr>
              <a:t>-------------7</a:t>
            </a:r>
            <a:endParaRPr lang="en-US" altLang="zh-CN" sz="3600" dirty="0" smtClean="0">
              <a:solidFill>
                <a:schemeClr val="tx1"/>
              </a:solidFill>
              <a:latin typeface="华文行楷" pitchFamily="2" charset="-122"/>
              <a:ea typeface="华文行楷" pitchFamily="2" charset="-122"/>
            </a:endParaRPr>
          </a:p>
          <a:p>
            <a:pPr algn="l"/>
            <a:r>
              <a:rPr lang="zh-CN" altLang="en-US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9" action="ppaction://hlinksldjump"/>
              </a:rPr>
              <a:t>封底</a:t>
            </a:r>
            <a:r>
              <a:rPr lang="en-US" altLang="zh-CN" sz="3600" dirty="0" smtClean="0">
                <a:solidFill>
                  <a:schemeClr val="tx1"/>
                </a:solidFill>
                <a:latin typeface="华文行楷" pitchFamily="2" charset="-122"/>
                <a:ea typeface="华文行楷" pitchFamily="2" charset="-122"/>
                <a:hlinkClick r:id="rId9" action="ppaction://hlinksldjump"/>
              </a:rPr>
              <a:t>-----------------8</a:t>
            </a:r>
            <a:endParaRPr lang="en-US" altLang="zh-CN" sz="3600" dirty="0" smtClean="0">
              <a:solidFill>
                <a:schemeClr val="tx1"/>
              </a:solidFill>
              <a:latin typeface="华文行楷" pitchFamily="2" charset="-122"/>
              <a:ea typeface="华文行楷" pitchFamily="2" charset="-122"/>
            </a:endParaRPr>
          </a:p>
          <a:p>
            <a:pPr algn="l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7" name="十字星 6"/>
          <p:cNvSpPr/>
          <p:nvPr/>
        </p:nvSpPr>
        <p:spPr>
          <a:xfrm>
            <a:off x="3428992" y="285728"/>
            <a:ext cx="1500198" cy="1500198"/>
          </a:xfrm>
          <a:prstGeom prst="star4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3643306" y="500042"/>
            <a:ext cx="103425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录</a:t>
            </a:r>
            <a:endParaRPr lang="zh-CN" altLang="en-U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0" name="十字星 9"/>
          <p:cNvSpPr/>
          <p:nvPr/>
        </p:nvSpPr>
        <p:spPr>
          <a:xfrm>
            <a:off x="714348" y="285728"/>
            <a:ext cx="1500198" cy="1500198"/>
          </a:xfrm>
          <a:prstGeom prst="star4">
            <a:avLst/>
          </a:prstGeom>
          <a:solidFill>
            <a:srgbClr val="FF0000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00100" y="500042"/>
            <a:ext cx="103425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目</a:t>
            </a:r>
            <a:endParaRPr lang="zh-CN" altLang="en-US" sz="6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cxnSp>
        <p:nvCxnSpPr>
          <p:cNvPr id="12" name="直接连接符 11"/>
          <p:cNvCxnSpPr/>
          <p:nvPr/>
        </p:nvCxnSpPr>
        <p:spPr>
          <a:xfrm rot="16200000" flipH="1">
            <a:off x="2107401" y="3250393"/>
            <a:ext cx="7143776" cy="71438"/>
          </a:xfrm>
          <a:prstGeom prst="line">
            <a:avLst/>
          </a:prstGeom>
          <a:ln w="57150">
            <a:solidFill>
              <a:srgbClr val="FF0000"/>
            </a:solidFill>
            <a:prstDash val="lgDashDot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715008" y="214290"/>
            <a:ext cx="34289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出版社：曾氏中华文艺出版社</a:t>
            </a:r>
            <a:endParaRPr lang="en-US" altLang="zh-CN" dirty="0" smtClean="0"/>
          </a:p>
          <a:p>
            <a:r>
              <a:rPr lang="zh-CN" altLang="en-US" dirty="0" smtClean="0"/>
              <a:t>编委：</a:t>
            </a:r>
            <a:r>
              <a:rPr lang="en-US" altLang="zh-CN" dirty="0" smtClean="0"/>
              <a:t>《</a:t>
            </a:r>
            <a:r>
              <a:rPr lang="zh-CN" altLang="en-US" dirty="0" smtClean="0"/>
              <a:t>曾博闻文艺</a:t>
            </a:r>
            <a:r>
              <a:rPr lang="en-US" altLang="zh-CN" dirty="0" smtClean="0"/>
              <a:t>》</a:t>
            </a:r>
            <a:r>
              <a:rPr lang="zh-CN" altLang="en-US" dirty="0" smtClean="0"/>
              <a:t>编委会</a:t>
            </a:r>
            <a:endParaRPr lang="en-US" altLang="zh-CN" dirty="0" smtClean="0"/>
          </a:p>
          <a:p>
            <a:r>
              <a:rPr lang="zh-CN" altLang="en-US" dirty="0" smtClean="0"/>
              <a:t>主编：曾博闻</a:t>
            </a:r>
            <a:endParaRPr lang="en-US" altLang="zh-CN" dirty="0" smtClean="0"/>
          </a:p>
          <a:p>
            <a:r>
              <a:rPr lang="zh-CN" altLang="en-US" dirty="0" smtClean="0"/>
              <a:t>副主编</a:t>
            </a:r>
            <a:r>
              <a:rPr lang="en-US" altLang="zh-CN" dirty="0" smtClean="0"/>
              <a:t>:</a:t>
            </a:r>
            <a:r>
              <a:rPr lang="zh-CN" altLang="en-US" dirty="0" smtClean="0"/>
              <a:t>曾博闻</a:t>
            </a:r>
            <a:endParaRPr lang="en-US" altLang="zh-CN" dirty="0" smtClean="0"/>
          </a:p>
          <a:p>
            <a:r>
              <a:rPr lang="zh-CN" altLang="en-US" dirty="0" smtClean="0"/>
              <a:t>责任主编：曾博闻</a:t>
            </a:r>
            <a:endParaRPr lang="en-US" altLang="zh-CN" dirty="0" smtClean="0"/>
          </a:p>
          <a:p>
            <a:r>
              <a:rPr lang="zh-CN" altLang="en-US" dirty="0" smtClean="0"/>
              <a:t>后期加工：曾博闻</a:t>
            </a:r>
            <a:endParaRPr lang="en-US" altLang="zh-CN" dirty="0" smtClean="0"/>
          </a:p>
          <a:p>
            <a:r>
              <a:rPr lang="zh-CN" altLang="en-US" dirty="0" smtClean="0"/>
              <a:t>封面制作：曾博闻</a:t>
            </a:r>
            <a:endParaRPr lang="en-US" altLang="zh-CN" dirty="0" smtClean="0"/>
          </a:p>
          <a:p>
            <a:r>
              <a:rPr lang="zh-CN" altLang="en-US" dirty="0" smtClean="0"/>
              <a:t>内容提供：曾博闻、度娘、围</a:t>
            </a:r>
            <a:endParaRPr lang="en-US" altLang="zh-CN" dirty="0" smtClean="0"/>
          </a:p>
          <a:p>
            <a:r>
              <a:rPr lang="en-US" altLang="zh-CN" dirty="0" smtClean="0"/>
              <a:t>                </a:t>
            </a:r>
            <a:r>
              <a:rPr lang="zh-CN" altLang="en-US" dirty="0" smtClean="0"/>
              <a:t>       棋天地杂志</a:t>
            </a:r>
            <a:endParaRPr lang="en-US" altLang="zh-CN" dirty="0" smtClean="0"/>
          </a:p>
          <a:p>
            <a:r>
              <a:rPr lang="zh-CN" altLang="en-US" dirty="0" smtClean="0"/>
              <a:t>图片提供：曾博闻摄影店</a:t>
            </a:r>
            <a:endParaRPr lang="en-US" altLang="zh-CN" dirty="0" smtClean="0"/>
          </a:p>
          <a:p>
            <a:r>
              <a:rPr lang="zh-CN" altLang="en-US" dirty="0" smtClean="0"/>
              <a:t>本册主编：曾博闻</a:t>
            </a:r>
            <a:endParaRPr lang="en-US" altLang="zh-CN" dirty="0" smtClean="0"/>
          </a:p>
          <a:p>
            <a:r>
              <a:rPr lang="zh-CN" altLang="en-US" dirty="0" smtClean="0"/>
              <a:t>出版时间：</a:t>
            </a:r>
            <a:r>
              <a:rPr lang="en-US" altLang="zh-CN" dirty="0" smtClean="0"/>
              <a:t>2016</a:t>
            </a:r>
            <a:r>
              <a:rPr lang="zh-CN" altLang="en-US" dirty="0" smtClean="0"/>
              <a:t>年六月</a:t>
            </a:r>
            <a:endParaRPr lang="en-US" altLang="zh-CN" dirty="0" smtClean="0"/>
          </a:p>
          <a:p>
            <a:r>
              <a:rPr lang="zh-CN" altLang="en-US" dirty="0" smtClean="0"/>
              <a:t>出版说明：侵权必究，不得翻印</a:t>
            </a:r>
            <a:endParaRPr lang="en-US" altLang="zh-CN" dirty="0" smtClean="0"/>
          </a:p>
          <a:p>
            <a:r>
              <a:rPr lang="en-US" altLang="zh-CN" dirty="0" smtClean="0"/>
              <a:t>                       </a:t>
            </a:r>
            <a:r>
              <a:rPr lang="zh-CN" altLang="en-US" dirty="0" smtClean="0"/>
              <a:t>违者后果自负</a:t>
            </a:r>
            <a:endParaRPr lang="en-US" altLang="zh-CN" dirty="0" smtClean="0"/>
          </a:p>
          <a:p>
            <a:r>
              <a:rPr lang="en-US" altLang="zh-CN" dirty="0" smtClean="0"/>
              <a:t>                       </a:t>
            </a:r>
          </a:p>
          <a:p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6357950" y="428625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定价：</a:t>
            </a:r>
            <a:r>
              <a:rPr lang="en-US" altLang="zh-CN" dirty="0" smtClean="0"/>
              <a:t>10</a:t>
            </a:r>
            <a:r>
              <a:rPr lang="zh-CN" altLang="en-US" dirty="0" smtClean="0"/>
              <a:t>元</a:t>
            </a:r>
            <a:endParaRPr lang="zh-CN" altLang="en-US" dirty="0"/>
          </a:p>
        </p:txBody>
      </p:sp>
      <p:pic>
        <p:nvPicPr>
          <p:cNvPr id="1026" name="Picture 2" descr="C:\Documents and Settings\zd\桌面\资料\u=2967978901,1540539099&amp;fm=21&amp;gp=0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072198" y="4643446"/>
            <a:ext cx="2809875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Picture 2" descr="C:\Documents and Settings\zd\桌面\资料\622762d0f703918f247bae31553d269758eec4a7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0" y="-1"/>
            <a:ext cx="9501222" cy="7125917"/>
          </a:xfrm>
          <a:prstGeom prst="rect">
            <a:avLst/>
          </a:prstGeom>
          <a:noFill/>
        </p:spPr>
      </p:pic>
      <p:grpSp>
        <p:nvGrpSpPr>
          <p:cNvPr id="41" name="组合 40"/>
          <p:cNvGrpSpPr/>
          <p:nvPr/>
        </p:nvGrpSpPr>
        <p:grpSpPr>
          <a:xfrm>
            <a:off x="5143504" y="2857472"/>
            <a:ext cx="4143404" cy="4306637"/>
            <a:chOff x="5143504" y="2857472"/>
            <a:chExt cx="4143404" cy="4306637"/>
          </a:xfrm>
        </p:grpSpPr>
        <p:sp>
          <p:nvSpPr>
            <p:cNvPr id="20" name="TextBox 19"/>
            <p:cNvSpPr txBox="1"/>
            <p:nvPr/>
          </p:nvSpPr>
          <p:spPr>
            <a:xfrm>
              <a:off x="5143504" y="3286124"/>
              <a:ext cx="4143404" cy="38779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zh-CN" altLang="en-US" sz="1600" dirty="0" smtClean="0"/>
                <a:t>                                                                               现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                                               </a:t>
              </a:r>
              <a:r>
                <a:rPr lang="zh-CN" altLang="en-US" sz="1600" dirty="0" smtClean="0"/>
                <a:t>代观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                                           </a:t>
              </a:r>
              <a:r>
                <a:rPr lang="zh-CN" altLang="en-US" sz="1600" dirty="0" smtClean="0"/>
                <a:t>点并不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                                       </a:t>
              </a:r>
              <a:r>
                <a:rPr lang="zh-CN" altLang="en-US" sz="1600" dirty="0" smtClean="0"/>
                <a:t>认为围棋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                                </a:t>
              </a:r>
              <a:r>
                <a:rPr lang="zh-CN" altLang="en-US" sz="1600" dirty="0" smtClean="0"/>
                <a:t>起源于某个传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                       </a:t>
              </a:r>
              <a:r>
                <a:rPr lang="zh-CN" altLang="en-US" sz="1600" dirty="0" smtClean="0"/>
                <a:t>说，应该起源于早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                   </a:t>
              </a:r>
              <a:r>
                <a:rPr lang="zh-CN" altLang="en-US" sz="1600" dirty="0" smtClean="0"/>
                <a:t>期人类劳动间隙中，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             </a:t>
              </a:r>
              <a:r>
                <a:rPr lang="zh-CN" altLang="en-US" sz="1600" dirty="0" smtClean="0"/>
                <a:t>对人类活动的探索和模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        </a:t>
              </a:r>
              <a:r>
                <a:rPr lang="zh-CN" altLang="en-US" sz="1600" dirty="0" smtClean="0"/>
                <a:t>仿。据记载的围棋古代规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      </a:t>
              </a:r>
              <a:r>
                <a:rPr lang="zh-CN" altLang="en-US" sz="1600" dirty="0" smtClean="0"/>
                <a:t>则，和苗木移栽很相似，即历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    </a:t>
              </a:r>
              <a:r>
                <a:rPr lang="zh-CN" altLang="en-US" sz="1600" dirty="0" smtClean="0"/>
                <a:t>史上苗木移栽技术广泛使用的那</a:t>
              </a:r>
              <a:endParaRPr lang="en-US" altLang="zh-CN" sz="1600" dirty="0" smtClean="0"/>
            </a:p>
            <a:p>
              <a:pPr>
                <a:lnSpc>
                  <a:spcPts val="2300"/>
                </a:lnSpc>
              </a:pPr>
              <a:r>
                <a:rPr lang="en-US" altLang="zh-CN" sz="1600" dirty="0" smtClean="0"/>
                <a:t>                 </a:t>
              </a:r>
              <a:r>
                <a:rPr lang="zh-CN" altLang="en-US" sz="1600" dirty="0" smtClean="0"/>
                <a:t>个时期。</a:t>
              </a:r>
            </a:p>
            <a:p>
              <a:endParaRPr lang="zh-CN" altLang="en-US" sz="1600" dirty="0"/>
            </a:p>
          </p:txBody>
        </p:sp>
        <p:cxnSp>
          <p:nvCxnSpPr>
            <p:cNvPr id="11" name="直接连接符 10"/>
            <p:cNvCxnSpPr/>
            <p:nvPr/>
          </p:nvCxnSpPr>
          <p:spPr>
            <a:xfrm rot="5400000">
              <a:off x="5322083" y="3036083"/>
              <a:ext cx="4000528" cy="3643306"/>
            </a:xfrm>
            <a:prstGeom prst="line">
              <a:avLst/>
            </a:prstGeom>
            <a:ln w="57150">
              <a:solidFill>
                <a:srgbClr val="0070C0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矩形 24"/>
            <p:cNvSpPr/>
            <p:nvPr/>
          </p:nvSpPr>
          <p:spPr>
            <a:xfrm>
              <a:off x="7643834" y="3143248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19050" cmpd="sng">
                    <a:solidFill>
                      <a:schemeClr val="accent2">
                        <a:lumMod val="40000"/>
                        <a:lumOff val="60000"/>
                      </a:schemeClr>
                    </a:solidFill>
                    <a:prstDash val="solid"/>
                  </a:ln>
                  <a:solidFill>
                    <a:srgbClr val="FF0000"/>
                  </a:solidFill>
                  <a:effectLst/>
                  <a:latin typeface="楷体" pitchFamily="49" charset="-122"/>
                  <a:ea typeface="楷体" pitchFamily="49" charset="-122"/>
                </a:rPr>
                <a:t>起</a:t>
              </a:r>
              <a:endParaRPr lang="zh-CN" altLang="en-US" sz="5400" b="1" cap="none" spc="0" dirty="0">
                <a:ln w="19050" cmpd="sng">
                  <a:solidFill>
                    <a:schemeClr val="accent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FF0000"/>
                </a:solidFill>
                <a:effectLst/>
                <a:latin typeface="楷体" pitchFamily="49" charset="-122"/>
                <a:ea typeface="楷体" pitchFamily="49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429388" y="4572008"/>
              <a:ext cx="637178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5400" b="1" dirty="0" smtClean="0">
                  <a:ln w="10541" cmpd="sng">
                    <a:solidFill>
                      <a:schemeClr val="accent6">
                        <a:lumMod val="75000"/>
                      </a:schemeClr>
                    </a:solidFill>
                    <a:prstDash val="solid"/>
                  </a:ln>
                  <a:solidFill>
                    <a:srgbClr val="FFFF00"/>
                  </a:solidFill>
                  <a:latin typeface="华文行楷" pitchFamily="2" charset="-122"/>
                  <a:ea typeface="华文行楷" pitchFamily="2" charset="-122"/>
                </a:rPr>
                <a:t>源</a:t>
              </a:r>
              <a:endParaRPr lang="zh-CN" altLang="en-US" sz="5400" b="1" dirty="0">
                <a:ln w="10541" cmpd="sng">
                  <a:solidFill>
                    <a:schemeClr val="accent6">
                      <a:lumMod val="75000"/>
                    </a:schemeClr>
                  </a:solidFill>
                  <a:prstDash val="solid"/>
                </a:ln>
                <a:solidFill>
                  <a:srgbClr val="FFFF00"/>
                </a:solidFill>
                <a:latin typeface="华文行楷" pitchFamily="2" charset="-122"/>
                <a:ea typeface="华文行楷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42844" y="428604"/>
            <a:ext cx="3429024" cy="3793410"/>
            <a:chOff x="357158" y="3786190"/>
            <a:chExt cx="5214974" cy="3284310"/>
          </a:xfrm>
        </p:grpSpPr>
        <p:sp>
          <p:nvSpPr>
            <p:cNvPr id="19" name="矩形 18"/>
            <p:cNvSpPr/>
            <p:nvPr/>
          </p:nvSpPr>
          <p:spPr>
            <a:xfrm>
              <a:off x="357158" y="4214819"/>
              <a:ext cx="5214974" cy="2855681"/>
            </a:xfrm>
            <a:prstGeom prst="rect">
              <a:avLst/>
            </a:prstGeom>
            <a:ln w="38100">
              <a:solidFill>
                <a:srgbClr val="FFFF00"/>
              </a:solidFill>
              <a:prstDash val="lgDashDotDot"/>
            </a:ln>
            <a:effectLst>
              <a:glow rad="139700">
                <a:schemeClr val="accent6">
                  <a:satMod val="175000"/>
                  <a:alpha val="40000"/>
                </a:schemeClr>
              </a:glow>
            </a:effectLst>
          </p:spPr>
          <p:txBody>
            <a:bodyPr wrap="square">
              <a:spAutoFit/>
            </a:bodyPr>
            <a:lstStyle/>
            <a:p>
              <a:pPr lvl="0">
                <a:lnSpc>
                  <a:spcPts val="2500"/>
                </a:lnSpc>
              </a:pPr>
              <a:endParaRPr lang="en-US" altLang="zh-CN" sz="1600" dirty="0" smtClean="0">
                <a:solidFill>
                  <a:prstClr val="black"/>
                </a:solidFill>
              </a:endParaRPr>
            </a:p>
            <a:p>
              <a:pPr lvl="0">
                <a:lnSpc>
                  <a:spcPts val="2500"/>
                </a:lnSpc>
              </a:pPr>
              <a:r>
                <a:rPr lang="zh-CN" altLang="en-US" sz="1600" dirty="0" smtClean="0">
                  <a:solidFill>
                    <a:prstClr val="black"/>
                  </a:solidFill>
                </a:rPr>
                <a:t>围棋</a:t>
              </a:r>
              <a:r>
                <a:rPr lang="zh-CN" altLang="en-US" sz="1600" dirty="0">
                  <a:solidFill>
                    <a:prstClr val="black"/>
                  </a:solidFill>
                </a:rPr>
                <a:t>，起源于中国，中国古代称为</a:t>
              </a:r>
              <a:r>
                <a:rPr lang="en-US" sz="1600" dirty="0">
                  <a:solidFill>
                    <a:prstClr val="black"/>
                  </a:solidFill>
                </a:rPr>
                <a:t>弈</a:t>
              </a:r>
              <a:r>
                <a:rPr lang="zh-CN" altLang="en-US" sz="1600" dirty="0">
                  <a:solidFill>
                    <a:prstClr val="black"/>
                  </a:solidFill>
                </a:rPr>
                <a:t>，可以说是棋之</a:t>
              </a:r>
              <a:r>
                <a:rPr lang="en-US" sz="1600" dirty="0" err="1">
                  <a:solidFill>
                    <a:prstClr val="black"/>
                  </a:solidFill>
                </a:rPr>
                <a:t>鼻祖</a:t>
              </a:r>
              <a:r>
                <a:rPr lang="zh-CN" altLang="en-US" sz="1600" dirty="0">
                  <a:solidFill>
                    <a:prstClr val="black"/>
                  </a:solidFill>
                </a:rPr>
                <a:t>，围棋至今已有</a:t>
              </a:r>
              <a:r>
                <a:rPr lang="en-US" sz="1600" dirty="0">
                  <a:solidFill>
                    <a:prstClr val="black"/>
                  </a:solidFill>
                </a:rPr>
                <a:t>4000</a:t>
              </a:r>
              <a:r>
                <a:rPr lang="zh-CN" altLang="en-US" sz="1600" dirty="0">
                  <a:solidFill>
                    <a:prstClr val="black"/>
                  </a:solidFill>
                </a:rPr>
                <a:t>多年的历史。据先秦典籍</a:t>
              </a:r>
              <a:r>
                <a:rPr lang="en-US" altLang="zh-CN" sz="1600" dirty="0">
                  <a:solidFill>
                    <a:prstClr val="black"/>
                  </a:solidFill>
                </a:rPr>
                <a:t>《</a:t>
              </a:r>
              <a:r>
                <a:rPr lang="en-US" sz="1600" dirty="0" err="1">
                  <a:solidFill>
                    <a:prstClr val="black"/>
                  </a:solidFill>
                </a:rPr>
                <a:t>世本</a:t>
              </a:r>
              <a:r>
                <a:rPr lang="en-US" altLang="zh-CN" sz="1600" dirty="0">
                  <a:solidFill>
                    <a:prstClr val="black"/>
                  </a:solidFill>
                </a:rPr>
                <a:t>》</a:t>
              </a:r>
              <a:r>
                <a:rPr lang="zh-CN" altLang="en-US" sz="1600" dirty="0">
                  <a:solidFill>
                    <a:prstClr val="black"/>
                  </a:solidFill>
                </a:rPr>
                <a:t>记载，</a:t>
              </a:r>
              <a:r>
                <a:rPr lang="en-US" sz="1600" dirty="0">
                  <a:solidFill>
                    <a:prstClr val="black"/>
                  </a:solidFill>
                </a:rPr>
                <a:t>“</a:t>
              </a:r>
              <a:r>
                <a:rPr lang="zh-CN" altLang="en-US" sz="1600" dirty="0">
                  <a:solidFill>
                    <a:prstClr val="black"/>
                  </a:solidFill>
                </a:rPr>
                <a:t>尧造围棋，丹朱善之。</a:t>
              </a:r>
              <a:r>
                <a:rPr lang="en-US" sz="1600" dirty="0">
                  <a:solidFill>
                    <a:prstClr val="black"/>
                  </a:solidFill>
                </a:rPr>
                <a:t>”</a:t>
              </a:r>
              <a:r>
                <a:rPr lang="zh-CN" altLang="en-US" sz="1600" dirty="0">
                  <a:solidFill>
                    <a:prstClr val="black"/>
                  </a:solidFill>
                </a:rPr>
                <a:t>晋</a:t>
              </a:r>
              <a:r>
                <a:rPr lang="en-US" sz="1600" dirty="0" err="1">
                  <a:solidFill>
                    <a:prstClr val="black"/>
                  </a:solidFill>
                </a:rPr>
                <a:t>张华</a:t>
              </a:r>
              <a:r>
                <a:rPr lang="zh-CN" altLang="en-US" sz="1600" dirty="0">
                  <a:solidFill>
                    <a:prstClr val="black"/>
                  </a:solidFill>
                </a:rPr>
                <a:t>在</a:t>
              </a:r>
              <a:r>
                <a:rPr lang="en-US" altLang="zh-CN" sz="1600" dirty="0">
                  <a:solidFill>
                    <a:prstClr val="black"/>
                  </a:solidFill>
                </a:rPr>
                <a:t>《</a:t>
              </a:r>
              <a:r>
                <a:rPr lang="en-US" sz="1600" dirty="0" err="1">
                  <a:solidFill>
                    <a:prstClr val="black"/>
                  </a:solidFill>
                </a:rPr>
                <a:t>博物志</a:t>
              </a:r>
              <a:r>
                <a:rPr lang="en-US" altLang="zh-CN" sz="1600" dirty="0">
                  <a:solidFill>
                    <a:prstClr val="black"/>
                  </a:solidFill>
                </a:rPr>
                <a:t>》</a:t>
              </a:r>
              <a:r>
                <a:rPr lang="zh-CN" altLang="en-US" sz="1600" dirty="0">
                  <a:solidFill>
                    <a:prstClr val="black"/>
                  </a:solidFill>
                </a:rPr>
                <a:t>中继承并发展了这种说法：</a:t>
              </a:r>
              <a:r>
                <a:rPr lang="en-US" sz="1600" dirty="0">
                  <a:solidFill>
                    <a:prstClr val="black"/>
                  </a:solidFill>
                </a:rPr>
                <a:t>“尧</a:t>
              </a:r>
              <a:r>
                <a:rPr lang="zh-CN" altLang="en-US" sz="1600" dirty="0">
                  <a:solidFill>
                    <a:prstClr val="black"/>
                  </a:solidFill>
                </a:rPr>
                <a:t>造围棋，以教子</a:t>
              </a:r>
              <a:r>
                <a:rPr lang="en-US" sz="1600" dirty="0" err="1">
                  <a:solidFill>
                    <a:prstClr val="black"/>
                  </a:solidFill>
                </a:rPr>
                <a:t>丹朱</a:t>
              </a:r>
              <a:r>
                <a:rPr lang="zh-CN" altLang="en-US" sz="1600" dirty="0">
                  <a:solidFill>
                    <a:prstClr val="black"/>
                  </a:solidFill>
                </a:rPr>
                <a:t>。或云：舜以子商均愚，故作围棋以教之</a:t>
              </a:r>
              <a:r>
                <a:rPr lang="zh-CN" altLang="en-US" sz="1600" dirty="0" smtClean="0">
                  <a:solidFill>
                    <a:prstClr val="black"/>
                  </a:solidFill>
                </a:rPr>
                <a:t>。</a:t>
              </a:r>
              <a:endParaRPr lang="en-US" altLang="zh-CN" sz="1600" dirty="0" smtClean="0">
                <a:solidFill>
                  <a:prstClr val="black"/>
                </a:solidFill>
              </a:endParaRPr>
            </a:p>
            <a:p>
              <a:pPr lvl="0">
                <a:lnSpc>
                  <a:spcPts val="2500"/>
                </a:lnSpc>
              </a:pPr>
              <a:r>
                <a:rPr lang="en-US" sz="1600" dirty="0" smtClean="0">
                  <a:solidFill>
                    <a:prstClr val="black"/>
                  </a:solidFill>
                </a:rPr>
                <a:t>”</a:t>
              </a:r>
              <a:endParaRPr lang="zh-CN" altLang="en-US" sz="1600" dirty="0">
                <a:solidFill>
                  <a:prstClr val="black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899615" y="3786190"/>
              <a:ext cx="189934" cy="90081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48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综艺简体" pitchFamily="2" charset="-122"/>
                <a:ea typeface="方正综艺简体" pitchFamily="2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295172" y="3786190"/>
              <a:ext cx="189934" cy="90081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48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综艺简体" pitchFamily="2" charset="-122"/>
                <a:ea typeface="方正综艺简体" pitchFamily="2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009030" y="4404696"/>
              <a:ext cx="189934" cy="90081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48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blipFill>
                  <a:blip r:embed="rId6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综艺简体" pitchFamily="2" charset="-122"/>
                <a:ea typeface="方正综艺简体" pitchFamily="2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4500562" y="3786190"/>
              <a:ext cx="189934" cy="90081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4800" b="1" cap="none" spc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blipFill>
                  <a:blip r:embed="rId7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综艺简体" pitchFamily="2" charset="-122"/>
                <a:ea typeface="方正综艺简体" pitchFamily="2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428992" y="3429000"/>
            <a:ext cx="2991011" cy="3163839"/>
            <a:chOff x="-2857552" y="3000372"/>
            <a:chExt cx="2991011" cy="3163839"/>
          </a:xfrm>
        </p:grpSpPr>
        <p:grpSp>
          <p:nvGrpSpPr>
            <p:cNvPr id="37" name="组合 36"/>
            <p:cNvGrpSpPr/>
            <p:nvPr/>
          </p:nvGrpSpPr>
          <p:grpSpPr>
            <a:xfrm>
              <a:off x="-2857552" y="3143248"/>
              <a:ext cx="2991011" cy="3020963"/>
              <a:chOff x="9144000" y="1928802"/>
              <a:chExt cx="2991011" cy="3020963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9144000" y="2000240"/>
                <a:ext cx="2991011" cy="29495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altLang="zh-CN" sz="1600" dirty="0" smtClean="0"/>
              </a:p>
              <a:p>
                <a:pPr>
                  <a:lnSpc>
                    <a:spcPts val="2600"/>
                  </a:lnSpc>
                </a:pPr>
                <a:r>
                  <a:rPr lang="zh-CN" altLang="en-US" dirty="0" smtClean="0"/>
                  <a:t>                       围棋</a:t>
                </a:r>
                <a:endParaRPr lang="en-US" altLang="zh-CN" dirty="0" smtClean="0"/>
              </a:p>
              <a:p>
                <a:pPr>
                  <a:lnSpc>
                    <a:spcPts val="2600"/>
                  </a:lnSpc>
                </a:pPr>
                <a:r>
                  <a:rPr lang="en-US" altLang="zh-CN" dirty="0" smtClean="0"/>
                  <a:t>         </a:t>
                </a:r>
                <a:r>
                  <a:rPr lang="zh-CN" altLang="en-US" dirty="0" smtClean="0"/>
                  <a:t>是</a:t>
                </a:r>
                <a:r>
                  <a:rPr lang="zh-CN" altLang="en-US" dirty="0"/>
                  <a:t>一种策略性两</a:t>
                </a:r>
                <a:r>
                  <a:rPr lang="zh-CN" altLang="en-US" dirty="0" smtClean="0"/>
                  <a:t>人</a:t>
                </a:r>
                <a:endParaRPr lang="en-US" altLang="zh-CN" dirty="0" smtClean="0"/>
              </a:p>
              <a:p>
                <a:pPr>
                  <a:lnSpc>
                    <a:spcPts val="2600"/>
                  </a:lnSpc>
                </a:pPr>
                <a:r>
                  <a:rPr lang="zh-CN" altLang="en-US" dirty="0" smtClean="0"/>
                  <a:t>     棋类</a:t>
                </a:r>
                <a:r>
                  <a:rPr lang="zh-CN" altLang="en-US" dirty="0"/>
                  <a:t>游戏，中国古时</a:t>
                </a:r>
                <a:r>
                  <a:rPr lang="zh-CN" altLang="en-US" dirty="0" smtClean="0"/>
                  <a:t>称</a:t>
                </a:r>
                <a:endParaRPr lang="en-US" altLang="zh-CN" dirty="0" smtClean="0"/>
              </a:p>
              <a:p>
                <a:pPr>
                  <a:lnSpc>
                    <a:spcPts val="2600"/>
                  </a:lnSpc>
                </a:pPr>
                <a:r>
                  <a:rPr lang="en-US" dirty="0" smtClean="0"/>
                  <a:t>“</a:t>
                </a:r>
                <a:r>
                  <a:rPr lang="en-US" dirty="0"/>
                  <a:t>弈”</a:t>
                </a:r>
                <a:r>
                  <a:rPr lang="zh-CN" altLang="en-US" dirty="0"/>
                  <a:t>，西方名称</a:t>
                </a:r>
                <a:r>
                  <a:rPr lang="en-US" dirty="0"/>
                  <a:t>“Go”</a:t>
                </a:r>
                <a:r>
                  <a:rPr lang="zh-CN" altLang="en-US" dirty="0"/>
                  <a:t>。</a:t>
                </a:r>
                <a:r>
                  <a:rPr lang="zh-CN" altLang="en-US" dirty="0" smtClean="0"/>
                  <a:t>流行</a:t>
                </a:r>
                <a:endParaRPr lang="en-US" altLang="zh-CN" dirty="0" smtClean="0"/>
              </a:p>
              <a:p>
                <a:pPr>
                  <a:lnSpc>
                    <a:spcPts val="2600"/>
                  </a:lnSpc>
                </a:pPr>
                <a:r>
                  <a:rPr lang="en-US" altLang="zh-CN" dirty="0" smtClean="0"/>
                  <a:t>  </a:t>
                </a:r>
                <a:r>
                  <a:rPr lang="zh-CN" altLang="en-US" dirty="0" smtClean="0"/>
                  <a:t>于</a:t>
                </a:r>
                <a:r>
                  <a:rPr lang="zh-CN" altLang="en-US" dirty="0"/>
                  <a:t>东亚国家（中、日、</a:t>
                </a:r>
                <a:r>
                  <a:rPr lang="zh-CN" altLang="en-US" dirty="0" smtClean="0"/>
                  <a:t>韩  </a:t>
                </a:r>
                <a:endParaRPr lang="en-US" altLang="zh-CN" dirty="0" smtClean="0"/>
              </a:p>
              <a:p>
                <a:pPr>
                  <a:lnSpc>
                    <a:spcPts val="2600"/>
                  </a:lnSpc>
                </a:pPr>
                <a:r>
                  <a:rPr lang="en-US" altLang="zh-CN" dirty="0" smtClean="0"/>
                  <a:t>     </a:t>
                </a:r>
                <a:r>
                  <a:rPr lang="zh-CN" altLang="en-US" dirty="0" smtClean="0"/>
                  <a:t>等  ），</a:t>
                </a:r>
                <a:r>
                  <a:rPr lang="zh-CN" altLang="en-US" dirty="0"/>
                  <a:t>属</a:t>
                </a:r>
                <a:r>
                  <a:rPr lang="en-US" dirty="0" err="1"/>
                  <a:t>琴棋书画</a:t>
                </a:r>
                <a:r>
                  <a:rPr lang="zh-CN" altLang="en-US" dirty="0" smtClean="0"/>
                  <a:t>四  </a:t>
                </a:r>
                <a:endParaRPr lang="en-US" altLang="zh-CN" dirty="0" smtClean="0"/>
              </a:p>
              <a:p>
                <a:pPr>
                  <a:lnSpc>
                    <a:spcPts val="2600"/>
                  </a:lnSpc>
                </a:pPr>
                <a:r>
                  <a:rPr lang="en-US" altLang="zh-CN" dirty="0" smtClean="0"/>
                  <a:t>                </a:t>
                </a:r>
                <a:r>
                  <a:rPr lang="zh-CN" altLang="en-US" dirty="0" smtClean="0"/>
                  <a:t>  </a:t>
                </a:r>
                <a:r>
                  <a:rPr lang="en-US" altLang="zh-CN" dirty="0" smtClean="0"/>
                  <a:t>  </a:t>
                </a:r>
                <a:r>
                  <a:rPr lang="zh-CN" altLang="en-US" dirty="0" smtClean="0"/>
                  <a:t>等之一。</a:t>
                </a:r>
              </a:p>
              <a:p>
                <a:r>
                  <a:rPr lang="en-US" altLang="zh-CN" dirty="0" smtClean="0"/>
                  <a:t>  </a:t>
                </a:r>
                <a:endParaRPr lang="zh-CN" altLang="en-US" dirty="0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9144000" y="1928802"/>
                <a:ext cx="2928958" cy="2928958"/>
              </a:xfrm>
              <a:prstGeom prst="ellipse">
                <a:avLst/>
              </a:prstGeom>
              <a:noFill/>
              <a:ln w="57150">
                <a:solidFill>
                  <a:srgbClr val="92D050"/>
                </a:solidFill>
                <a:prstDash val="dash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-2500362" y="3000372"/>
              <a:ext cx="114300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 smtClean="0">
                  <a:solidFill>
                    <a:srgbClr val="FF0000"/>
                  </a:solidFill>
                  <a:latin typeface="华文新魏" pitchFamily="2" charset="-122"/>
                  <a:ea typeface="华文新魏" pitchFamily="2" charset="-122"/>
                </a:rPr>
                <a:t>概</a:t>
              </a:r>
              <a:endParaRPr lang="zh-CN" altLang="en-US" sz="48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-1000132" y="3000372"/>
              <a:ext cx="100013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dirty="0" smtClean="0">
                  <a:solidFill>
                    <a:srgbClr val="FF0000"/>
                  </a:solidFill>
                  <a:latin typeface="华文新魏" pitchFamily="2" charset="-122"/>
                  <a:ea typeface="华文新魏" pitchFamily="2" charset="-122"/>
                </a:rPr>
                <a:t>念</a:t>
              </a:r>
              <a:endParaRPr lang="zh-CN" altLang="en-US" sz="4800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072330" y="2000240"/>
            <a:ext cx="1071570" cy="1000132"/>
            <a:chOff x="-2840102" y="2553724"/>
            <a:chExt cx="1214446" cy="1214446"/>
          </a:xfrm>
        </p:grpSpPr>
        <p:sp>
          <p:nvSpPr>
            <p:cNvPr id="44" name="矩形 43"/>
            <p:cNvSpPr/>
            <p:nvPr/>
          </p:nvSpPr>
          <p:spPr>
            <a:xfrm rot="2649744">
              <a:off x="-2840102" y="2553724"/>
              <a:ext cx="1214446" cy="1214446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-2597213" y="2727216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blipFill>
                    <a:blip r:embed="rId5"/>
                    <a:tile tx="0" ty="0" sx="100000" sy="100000" flip="none" algn="tl"/>
                  </a:blip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方正综艺简体" pitchFamily="2" charset="-122"/>
                  <a:ea typeface="方正综艺简体" pitchFamily="2" charset="-122"/>
                </a:rPr>
                <a:t>简</a:t>
              </a:r>
              <a:endParaRPr lang="zh-CN" alt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综艺简体" pitchFamily="2" charset="-122"/>
                <a:ea typeface="方正综艺简体" pitchFamily="2" charset="-122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643570" y="2000240"/>
            <a:ext cx="1000132" cy="1071570"/>
            <a:chOff x="-1748868" y="2751733"/>
            <a:chExt cx="1214446" cy="1214446"/>
          </a:xfrm>
        </p:grpSpPr>
        <p:sp>
          <p:nvSpPr>
            <p:cNvPr id="45" name="矩形 44"/>
            <p:cNvSpPr/>
            <p:nvPr/>
          </p:nvSpPr>
          <p:spPr>
            <a:xfrm rot="2649744">
              <a:off x="-1748868" y="2751733"/>
              <a:ext cx="1214446" cy="1214446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矩形 47"/>
            <p:cNvSpPr/>
            <p:nvPr/>
          </p:nvSpPr>
          <p:spPr>
            <a:xfrm>
              <a:off x="-1571668" y="2928934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blipFill>
                    <a:blip r:embed="rId7"/>
                    <a:tile tx="0" ty="0" sx="100000" sy="100000" flip="none" algn="tl"/>
                  </a:blip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方正综艺简体" pitchFamily="2" charset="-122"/>
                  <a:ea typeface="方正综艺简体" pitchFamily="2" charset="-122"/>
                </a:rPr>
                <a:t>介</a:t>
              </a:r>
              <a:endParaRPr lang="zh-CN" alt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blipFill>
                  <a:blip r:embed="rId7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综艺简体" pitchFamily="2" charset="-122"/>
                <a:ea typeface="方正综艺简体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143372" y="2071678"/>
            <a:ext cx="1071570" cy="1143008"/>
            <a:chOff x="-1891744" y="2108793"/>
            <a:chExt cx="1214446" cy="1214446"/>
          </a:xfrm>
        </p:grpSpPr>
        <p:sp>
          <p:nvSpPr>
            <p:cNvPr id="43" name="矩形 42"/>
            <p:cNvSpPr/>
            <p:nvPr/>
          </p:nvSpPr>
          <p:spPr>
            <a:xfrm rot="2649744">
              <a:off x="-1891744" y="2108793"/>
              <a:ext cx="1214446" cy="1214446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-1714544" y="2285992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blipFill>
                    <a:blip r:embed="rId4"/>
                    <a:tile tx="0" ty="0" sx="100000" sy="100000" flip="none" algn="tl"/>
                  </a:blip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方正综艺简体" pitchFamily="2" charset="-122"/>
                  <a:ea typeface="方正综艺简体" pitchFamily="2" charset="-122"/>
                </a:rPr>
                <a:t>棋</a:t>
              </a:r>
              <a:endParaRPr lang="zh-CN" altLang="en-U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blipFill>
                  <a:blip r:embed="rId4"/>
                  <a:tile tx="0" ty="0" sx="100000" sy="100000" flip="none" algn="tl"/>
                </a:blip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综艺简体" pitchFamily="2" charset="-122"/>
                <a:ea typeface="方正综艺简体" pitchFamily="2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071934" y="571480"/>
            <a:ext cx="1143008" cy="1071570"/>
            <a:chOff x="-1666754" y="2307459"/>
            <a:chExt cx="1214446" cy="1214446"/>
          </a:xfrm>
        </p:grpSpPr>
        <p:sp>
          <p:nvSpPr>
            <p:cNvPr id="42" name="矩形 41"/>
            <p:cNvSpPr/>
            <p:nvPr/>
          </p:nvSpPr>
          <p:spPr>
            <a:xfrm rot="2649744">
              <a:off x="-1666754" y="2307459"/>
              <a:ext cx="1214446" cy="1214446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-1512228" y="2432646"/>
              <a:ext cx="951807" cy="92333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5400" b="1" dirty="0" smtClean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blipFill>
                    <a:blip r:embed="rId6"/>
                    <a:tile tx="0" ty="0" sx="100000" sy="100000" flip="none" algn="tl"/>
                  </a:blip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方正综艺简体" pitchFamily="2" charset="-122"/>
                  <a:ea typeface="方正综艺简体" pitchFamily="2" charset="-122"/>
                </a:rPr>
                <a:t>围</a:t>
              </a:r>
              <a:endParaRPr lang="zh-CN" altLang="en-US" sz="5400" b="1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endParaRPr>
            </a:p>
          </p:txBody>
        </p:sp>
      </p:grpSp>
      <p:sp>
        <p:nvSpPr>
          <p:cNvPr id="54" name="TextBox 53"/>
          <p:cNvSpPr txBox="1"/>
          <p:nvPr/>
        </p:nvSpPr>
        <p:spPr>
          <a:xfrm>
            <a:off x="857224" y="357166"/>
            <a:ext cx="25003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华文行楷" pitchFamily="2" charset="-122"/>
                <a:ea typeface="华文行楷" pitchFamily="2" charset="-122"/>
              </a:rPr>
              <a:t>简        介</a:t>
            </a:r>
            <a:endParaRPr lang="zh-CN" altLang="en-US" sz="4400" b="1" dirty="0"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3074" name="Picture 2" descr="C:\Documents and Settings\zd\桌面\资料\622762d0f703918f247bae31553d269758eec4a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4357694"/>
            <a:ext cx="3071834" cy="2303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Documents and Settings\zd\桌面\资料\u=1800613640,1014922169&amp;fm=11&amp;gp=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15008" y="142852"/>
            <a:ext cx="3143272" cy="1643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6" name="Picture 3" descr="C:\Documents and Settings\zd\桌面\2005F12F03821829381[1].gif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571868" y="6396036"/>
            <a:ext cx="695325" cy="461964"/>
          </a:xfrm>
          <a:prstGeom prst="rect">
            <a:avLst/>
          </a:prstGeom>
          <a:noFill/>
        </p:spPr>
      </p:pic>
      <p:pic>
        <p:nvPicPr>
          <p:cNvPr id="55" name="Picture 2" descr="C:\Documents and Settings\zd\桌面\83.gif">
            <a:hlinkClick r:id="rId11" action="ppaction://hlinksldjump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286248" y="6610350"/>
            <a:ext cx="762000" cy="24765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C:\Documents and Settings\zd\桌面\资料\622762d0f703918f247bae31553d269758eec4a7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0" y="-1"/>
            <a:ext cx="9501222" cy="7125917"/>
          </a:xfrm>
          <a:prstGeom prst="rect">
            <a:avLst/>
          </a:prstGeom>
          <a:noFill/>
        </p:spPr>
      </p:pic>
      <p:sp>
        <p:nvSpPr>
          <p:cNvPr id="16" name="矩形 15"/>
          <p:cNvSpPr/>
          <p:nvPr/>
        </p:nvSpPr>
        <p:spPr>
          <a:xfrm>
            <a:off x="-500098" y="2857496"/>
            <a:ext cx="334776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endParaRPr lang="zh-CN" altLang="en-US" sz="2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华文彩云" pitchFamily="2" charset="-122"/>
              <a:ea typeface="华文彩云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5072066" y="1714488"/>
            <a:ext cx="3786213" cy="3288080"/>
            <a:chOff x="5072066" y="1714488"/>
            <a:chExt cx="3786213" cy="3288080"/>
          </a:xfrm>
        </p:grpSpPr>
        <p:sp>
          <p:nvSpPr>
            <p:cNvPr id="1026" name="Rectangle 2"/>
            <p:cNvSpPr>
              <a:spLocks noChangeArrowheads="1"/>
            </p:cNvSpPr>
            <p:nvPr/>
          </p:nvSpPr>
          <p:spPr bwMode="auto">
            <a:xfrm>
              <a:off x="5072066" y="1714488"/>
              <a:ext cx="3429024" cy="3288080"/>
            </a:xfrm>
            <a:prstGeom prst="rect">
              <a:avLst/>
            </a:prstGeom>
            <a:noFill/>
            <a:ln w="57150">
              <a:solidFill>
                <a:srgbClr val="00B050"/>
              </a:solidFill>
              <a:prstDash val="lgDashDot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304800" algn="l" defTabSz="914400" rtl="0" eaLnBrk="0" fontAlgn="base" latinLnBrk="0" hangingPunct="0">
                <a:lnSpc>
                  <a:spcPts val="23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满族统治者对汉族文化的吸收与提倡，也使围棋游艺活动在清代得到了高度发展，名手辈出，棋苑空前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繁盛。清初，已有一批名手，以过柏龄、盛大有、吴瑞澄诸为最。尤其是过柏龄所著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《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四子谱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》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二卷，变化明代旧谱之着法，详加推阐以尽其意，成为杰作。清康熙末到嘉庆初，弈学更盛，棋坛涌现出了一大批名家。 </a:t>
              </a:r>
              <a:endParaRPr kumimoji="0" lang="zh-CN" altLang="en-U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</a:endParaRPr>
            </a:p>
            <a:p>
              <a:pPr marL="0" marR="0" lvl="0" indent="3048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6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8358214" y="1928802"/>
              <a:ext cx="500065" cy="230832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effectLst>
              <a:innerShdw blurRad="114300">
                <a:prstClr val="black"/>
              </a:innerShdw>
            </a:effectLst>
          </p:spPr>
          <p:txBody>
            <a:bodyPr wrap="square" lIns="91440" tIns="45720" rIns="91440" bIns="4572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kumimoji="0" lang="zh-CN" sz="3600" b="1" i="0" u="none" strike="noStrike" cap="all" spc="0" normalizeH="0" baseline="0" dirty="0" smtClean="0">
                  <a:ln w="0"/>
                  <a:solidFill>
                    <a:srgbClr val="C00000"/>
                  </a:solidFill>
                  <a:effectLst>
                    <a:reflection blurRad="12700" stA="50000" endPos="50000" dist="5000" dir="5400000" sy="-100000" rotWithShape="0"/>
                  </a:effectLst>
                  <a:latin typeface="华文彩云" pitchFamily="2" charset="-122"/>
                  <a:ea typeface="华文彩云" pitchFamily="2" charset="-122"/>
                  <a:cs typeface="Times New Roman" pitchFamily="18" charset="0"/>
                </a:rPr>
                <a:t>明清围棋</a:t>
              </a:r>
              <a:endParaRPr lang="zh-CN" altLang="en-US" sz="3600" b="1" cap="all" spc="0" dirty="0">
                <a:ln w="0"/>
                <a:solidFill>
                  <a:srgbClr val="C00000"/>
                </a:solidFill>
                <a:effectLst>
                  <a:reflection blurRad="12700" stA="50000" endPos="50000" dist="5000" dir="5400000" sy="-100000" rotWithShape="0"/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14282" y="4643446"/>
            <a:ext cx="6500858" cy="2214554"/>
            <a:chOff x="500034" y="3756597"/>
            <a:chExt cx="7858180" cy="2452509"/>
          </a:xfrm>
        </p:grpSpPr>
        <p:sp>
          <p:nvSpPr>
            <p:cNvPr id="12" name="TextBox 11"/>
            <p:cNvSpPr txBox="1"/>
            <p:nvPr/>
          </p:nvSpPr>
          <p:spPr>
            <a:xfrm>
              <a:off x="500034" y="4429132"/>
              <a:ext cx="7858180" cy="1779974"/>
            </a:xfrm>
            <a:prstGeom prst="rect">
              <a:avLst/>
            </a:prstGeom>
            <a:noFill/>
            <a:ln w="38100">
              <a:solidFill>
                <a:srgbClr val="0070C0"/>
              </a:solidFill>
              <a:prstDash val="dashDot"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ts val="2200"/>
                </a:lnSpc>
              </a:pPr>
              <a:r>
                <a:rPr lang="zh-CN" altLang="en-US" sz="1600" dirty="0" smtClean="0"/>
                <a:t>由于南北朝时期玄学的兴起，导致文人学士以尚清谈为荣，因而弈风更盛，下围棋被称为</a:t>
              </a:r>
              <a:r>
                <a:rPr lang="en-US" sz="1600" dirty="0" smtClean="0"/>
                <a:t>“</a:t>
              </a:r>
              <a:r>
                <a:rPr lang="zh-CN" altLang="en-US" sz="1600" dirty="0" smtClean="0"/>
                <a:t>手谈</a:t>
              </a:r>
              <a:r>
                <a:rPr lang="en-US" sz="1600" dirty="0" smtClean="0"/>
                <a:t>”</a:t>
              </a:r>
              <a:r>
                <a:rPr lang="zh-CN" altLang="en-US" sz="1600" dirty="0" smtClean="0"/>
                <a:t>。上层统治者也无不雅好弈棋，他们以棋设官，建立</a:t>
              </a:r>
              <a:r>
                <a:rPr lang="en-US" sz="1600" dirty="0" smtClean="0"/>
                <a:t>“</a:t>
              </a:r>
              <a:r>
                <a:rPr lang="zh-CN" altLang="en-US" sz="1600" dirty="0" smtClean="0"/>
                <a:t>棋品</a:t>
              </a:r>
              <a:r>
                <a:rPr lang="en-US" sz="1600" dirty="0" smtClean="0"/>
                <a:t>”</a:t>
              </a:r>
              <a:r>
                <a:rPr lang="zh-CN" altLang="en-US" sz="1600" dirty="0" smtClean="0"/>
                <a:t>制度，对有一定水平的</a:t>
              </a:r>
              <a:r>
                <a:rPr lang="en-US" sz="1600" dirty="0" smtClean="0"/>
                <a:t>“</a:t>
              </a:r>
              <a:r>
                <a:rPr lang="zh-CN" altLang="en-US" sz="1600" dirty="0" smtClean="0"/>
                <a:t>棋士</a:t>
              </a:r>
              <a:r>
                <a:rPr lang="en-US" sz="1600" dirty="0" smtClean="0"/>
                <a:t>”</a:t>
              </a:r>
              <a:r>
                <a:rPr lang="zh-CN" altLang="en-US" sz="1600" dirty="0" smtClean="0"/>
                <a:t>，授予与棋艺相当的</a:t>
              </a:r>
              <a:r>
                <a:rPr lang="en-US" sz="1600" dirty="0" smtClean="0"/>
                <a:t>“</a:t>
              </a:r>
              <a:r>
                <a:rPr lang="zh-CN" altLang="en-US" sz="1600" dirty="0" smtClean="0"/>
                <a:t>品格</a:t>
              </a:r>
              <a:r>
                <a:rPr lang="en-US" sz="1600" dirty="0" smtClean="0"/>
                <a:t>”</a:t>
              </a:r>
              <a:r>
                <a:rPr lang="zh-CN" altLang="en-US" sz="1600" dirty="0" smtClean="0"/>
                <a:t>（等级）。当时的棋艺分为九品，可见棋类活动之普遍。日本围棋分为</a:t>
              </a:r>
              <a:r>
                <a:rPr lang="en-US" sz="1600" dirty="0" smtClean="0"/>
                <a:t>“</a:t>
              </a:r>
              <a:r>
                <a:rPr lang="en-US" sz="1600" dirty="0" err="1" smtClean="0"/>
                <a:t>九段</a:t>
              </a:r>
              <a:r>
                <a:rPr lang="en-US" sz="1600" dirty="0" smtClean="0"/>
                <a:t>”</a:t>
              </a:r>
              <a:r>
                <a:rPr lang="zh-CN" altLang="en-US" sz="1600" dirty="0" smtClean="0"/>
                <a:t>即源于此。</a:t>
              </a:r>
            </a:p>
            <a:p>
              <a:endParaRPr lang="zh-CN" altLang="en-US" dirty="0"/>
            </a:p>
          </p:txBody>
        </p:sp>
        <p:sp>
          <p:nvSpPr>
            <p:cNvPr id="20" name="矩形 19"/>
            <p:cNvSpPr/>
            <p:nvPr/>
          </p:nvSpPr>
          <p:spPr>
            <a:xfrm>
              <a:off x="4213240" y="3756597"/>
              <a:ext cx="2095038" cy="647609"/>
            </a:xfrm>
            <a:prstGeom prst="rect">
              <a:avLst/>
            </a:prstGeom>
            <a:noFill/>
            <a:ln w="38100">
              <a:solidFill>
                <a:srgbClr val="0070C0"/>
              </a:solidFill>
              <a:prstDash val="dashDot"/>
            </a:ln>
          </p:spPr>
          <p:txBody>
            <a:bodyPr wrap="none" lIns="91440" tIns="45720" rIns="91440" bIns="4572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n-US" altLang="zh-CN" sz="3200" b="1" cap="all" spc="0" dirty="0" smtClean="0">
                  <a:ln w="0"/>
                  <a:solidFill>
                    <a:srgbClr val="FF0000"/>
                  </a:solidFill>
                  <a:effectLst>
                    <a:reflection blurRad="12700" stA="50000" endPos="50000" dist="5000" dir="5400000" sy="-100000" rotWithShape="0"/>
                  </a:effectLst>
                </a:rPr>
                <a:t>3.</a:t>
              </a:r>
              <a:r>
                <a:rPr lang="zh-CN" altLang="en-US" sz="3200" b="1" cap="all" spc="0" dirty="0" smtClean="0">
                  <a:ln w="0"/>
                  <a:solidFill>
                    <a:srgbClr val="FF0000"/>
                  </a:solidFill>
                  <a:effectLst>
                    <a:reflection blurRad="12700" stA="50000" endPos="50000" dist="5000" dir="5400000" sy="-100000" rotWithShape="0"/>
                  </a:effectLst>
                  <a:latin typeface="华文彩云" pitchFamily="2" charset="-122"/>
                  <a:ea typeface="华文彩云" pitchFamily="2" charset="-122"/>
                </a:rPr>
                <a:t>南北朝</a:t>
              </a:r>
              <a:endParaRPr lang="zh-CN" altLang="en-US" sz="3200" b="1" cap="all" spc="0" dirty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华文彩云" pitchFamily="2" charset="-122"/>
                <a:ea typeface="华文彩云" pitchFamily="2" charset="-122"/>
              </a:endParaRPr>
            </a:p>
          </p:txBody>
        </p:sp>
      </p:grpSp>
      <p:pic>
        <p:nvPicPr>
          <p:cNvPr id="1028" name="Picture 4" descr="C:\Documents and Settings\zd\桌面\资料\574e9258d109b3de43a61752cdbf6c81800a4ce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42852"/>
            <a:ext cx="2464001" cy="14112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grpSp>
        <p:nvGrpSpPr>
          <p:cNvPr id="48" name="组合 47"/>
          <p:cNvGrpSpPr/>
          <p:nvPr/>
        </p:nvGrpSpPr>
        <p:grpSpPr>
          <a:xfrm>
            <a:off x="142844" y="1571612"/>
            <a:ext cx="4500562" cy="3214710"/>
            <a:chOff x="142844" y="1500174"/>
            <a:chExt cx="4214842" cy="3357586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>
              <a:off x="1071538" y="1785926"/>
              <a:ext cx="2928958" cy="2800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30480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>
                  <a:tab pos="457200" algn="l"/>
                </a:tabLst>
              </a:pP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      围棋这时已在社会广  泛流传了。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《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左传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·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襄公二十五年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》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载：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“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卫献公自夷仪使与宁喜言，宁喜许之。大叔文子闻之，曰：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‘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呜呼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……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今宁子视君不如弈棋，其何以免乎？弈者举棋不定，不胜其耦，而况置君而弗定乎？必不免矣！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’”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这是历史上第一次可靠的涉及围棋的记载，时间是公元前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548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rgbClr val="333333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年。</a:t>
              </a:r>
              <a:endPara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214282" y="1500174"/>
              <a:ext cx="4143404" cy="3357586"/>
            </a:xfrm>
            <a:prstGeom prst="ellipse">
              <a:avLst/>
            </a:prstGeom>
            <a:noFill/>
            <a:ln w="28575" cap="rnd" cmpd="dbl">
              <a:solidFill>
                <a:srgbClr val="FFC000"/>
              </a:solidFill>
              <a:prstDash val="dash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 w="76200">
                  <a:solidFill>
                    <a:schemeClr val="tx1"/>
                  </a:solidFill>
                </a:ln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42844" y="1643050"/>
              <a:ext cx="1056231" cy="1904274"/>
              <a:chOff x="6547710" y="928670"/>
              <a:chExt cx="1056231" cy="1904274"/>
            </a:xfrm>
          </p:grpSpPr>
          <p:sp>
            <p:nvSpPr>
              <p:cNvPr id="40" name="矩形 39"/>
              <p:cNvSpPr/>
              <p:nvPr/>
            </p:nvSpPr>
            <p:spPr>
              <a:xfrm rot="2651523">
                <a:off x="6976338" y="975555"/>
                <a:ext cx="571504" cy="571504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矩形 40"/>
              <p:cNvSpPr/>
              <p:nvPr/>
            </p:nvSpPr>
            <p:spPr>
              <a:xfrm rot="2651523">
                <a:off x="6547710" y="1404182"/>
                <a:ext cx="571504" cy="571504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矩形 41"/>
              <p:cNvSpPr/>
              <p:nvPr/>
            </p:nvSpPr>
            <p:spPr>
              <a:xfrm rot="2651523">
                <a:off x="6547710" y="2261440"/>
                <a:ext cx="571504" cy="571504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矩形 42"/>
              <p:cNvSpPr/>
              <p:nvPr/>
            </p:nvSpPr>
            <p:spPr>
              <a:xfrm rot="2651523">
                <a:off x="6976338" y="1832810"/>
                <a:ext cx="571504" cy="571504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6929454" y="928670"/>
                <a:ext cx="603049" cy="58477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3200" b="1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春</a:t>
                </a:r>
                <a:endParaRPr lang="zh-CN" altLang="en-US" sz="32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6572264" y="1357298"/>
                <a:ext cx="571503" cy="58477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32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秋</a:t>
                </a:r>
                <a:endParaRPr lang="zh-CN" altLang="en-US" sz="32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7000892" y="1785926"/>
                <a:ext cx="603049" cy="58477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32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战</a:t>
                </a:r>
                <a:endParaRPr lang="zh-CN" altLang="en-US" sz="32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  <p:sp>
            <p:nvSpPr>
              <p:cNvPr id="47" name="矩形 46"/>
              <p:cNvSpPr/>
              <p:nvPr/>
            </p:nvSpPr>
            <p:spPr>
              <a:xfrm>
                <a:off x="6572264" y="2214554"/>
                <a:ext cx="603049" cy="58477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soft" dir="tl">
                    <a:rot lat="0" lon="0" rev="0"/>
                  </a:lightRig>
                </a:scene3d>
                <a:sp3d contourW="25400" prstMaterial="matte">
                  <a:bevelT w="25400" h="55880" prst="artDeco"/>
                  <a:contourClr>
                    <a:schemeClr val="accent2">
                      <a:tint val="20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3200" b="1" cap="none" spc="50" dirty="0" smtClean="0">
                    <a:ln w="11430"/>
                    <a:gradFill>
                      <a:gsLst>
                        <a:gs pos="25000">
                          <a:schemeClr val="accent2">
                            <a:satMod val="155000"/>
                          </a:schemeClr>
                        </a:gs>
                        <a:gs pos="100000">
                          <a:schemeClr val="accent2">
                            <a:shade val="45000"/>
                            <a:satMod val="165000"/>
                          </a:schemeClr>
                        </a:gs>
                      </a:gsLst>
                      <a:lin ang="5400000"/>
                    </a:gradFill>
                    <a:effectLst>
                      <a:outerShdw blurRad="76200" dist="50800" dir="5400000" algn="tl" rotWithShape="0">
                        <a:srgbClr val="000000">
                          <a:alpha val="65000"/>
                        </a:srgbClr>
                      </a:outerShdw>
                    </a:effectLst>
                  </a:rPr>
                  <a:t>国</a:t>
                </a:r>
                <a:endParaRPr lang="zh-CN" altLang="en-US" sz="3200" b="1" cap="none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endParaRPr>
              </a:p>
            </p:txBody>
          </p:sp>
        </p:grpSp>
      </p:grpSp>
      <p:pic>
        <p:nvPicPr>
          <p:cNvPr id="1029" name="Picture 5" descr="C:\Documents and Settings\zd\桌面\资料\u=1424485072,3264532144&amp;fm=21&amp;gp=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8016" y="4500570"/>
            <a:ext cx="1939635" cy="21431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34" name="组合 33"/>
          <p:cNvGrpSpPr/>
          <p:nvPr/>
        </p:nvGrpSpPr>
        <p:grpSpPr>
          <a:xfrm>
            <a:off x="3571868" y="357166"/>
            <a:ext cx="4786346" cy="1015663"/>
            <a:chOff x="3500430" y="357166"/>
            <a:chExt cx="4786346" cy="1015663"/>
          </a:xfrm>
        </p:grpSpPr>
        <p:sp>
          <p:nvSpPr>
            <p:cNvPr id="30" name="矩形 29"/>
            <p:cNvSpPr/>
            <p:nvPr/>
          </p:nvSpPr>
          <p:spPr>
            <a:xfrm>
              <a:off x="3500430" y="357166"/>
              <a:ext cx="4786346" cy="1000132"/>
            </a:xfrm>
            <a:prstGeom prst="rect">
              <a:avLst/>
            </a:prstGeom>
            <a:solidFill>
              <a:schemeClr val="bg1"/>
            </a:solidFill>
            <a:ln w="762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n w="76200">
                  <a:solidFill>
                    <a:schemeClr val="tx1"/>
                  </a:solidFill>
                </a:ln>
                <a:noFill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3571868" y="357166"/>
              <a:ext cx="4189705" cy="101566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60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围 棋 历 史</a:t>
              </a:r>
              <a:endParaRPr lang="zh-CN" altLang="en-US" sz="60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7703143" y="428604"/>
              <a:ext cx="369332" cy="857256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r>
                <a:rPr lang="zh-CN" altLang="en-US" sz="1200" dirty="0" smtClean="0"/>
                <a:t>曾博闻书</a:t>
              </a:r>
              <a:endParaRPr lang="zh-CN" altLang="en-US" sz="1200" dirty="0"/>
            </a:p>
          </p:txBody>
        </p:sp>
        <p:sp>
          <p:nvSpPr>
            <p:cNvPr id="32" name="矩形 31"/>
            <p:cNvSpPr/>
            <p:nvPr/>
          </p:nvSpPr>
          <p:spPr>
            <a:xfrm>
              <a:off x="7858148" y="1142984"/>
              <a:ext cx="142876" cy="142876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3" name="Picture 3" descr="C:\Documents and Settings\zd\桌面\2005F12F03821829381[1]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643834" y="6396036"/>
            <a:ext cx="695325" cy="461964"/>
          </a:xfrm>
          <a:prstGeom prst="rect">
            <a:avLst/>
          </a:prstGeom>
          <a:noFill/>
        </p:spPr>
      </p:pic>
      <p:pic>
        <p:nvPicPr>
          <p:cNvPr id="35" name="Picture 2" descr="C:\Documents and Settings\zd\桌面\83.gif">
            <a:hlinkClick r:id="rId8" action="ppaction://hlinksldjump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215338" y="6429396"/>
            <a:ext cx="762000" cy="24765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 descr="C:\Documents and Settings\zd\桌面\资料\622762d0f703918f247bae31553d269758eec4a7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0" y="-1"/>
            <a:ext cx="9501222" cy="7125917"/>
          </a:xfrm>
          <a:prstGeom prst="rect">
            <a:avLst/>
          </a:prstGeom>
          <a:noFill/>
        </p:spPr>
      </p:pic>
      <p:grpSp>
        <p:nvGrpSpPr>
          <p:cNvPr id="15" name="组合 14"/>
          <p:cNvGrpSpPr/>
          <p:nvPr/>
        </p:nvGrpSpPr>
        <p:grpSpPr>
          <a:xfrm>
            <a:off x="142845" y="4214818"/>
            <a:ext cx="6364970" cy="2428892"/>
            <a:chOff x="2395834" y="-133066"/>
            <a:chExt cx="6004071" cy="3386719"/>
          </a:xfrm>
        </p:grpSpPr>
        <p:sp>
          <p:nvSpPr>
            <p:cNvPr id="11" name="对角圆角矩形 10"/>
            <p:cNvSpPr/>
            <p:nvPr/>
          </p:nvSpPr>
          <p:spPr>
            <a:xfrm>
              <a:off x="2395834" y="214290"/>
              <a:ext cx="5997480" cy="3039363"/>
            </a:xfrm>
            <a:prstGeom prst="round2DiagRect">
              <a:avLst>
                <a:gd name="adj1" fmla="val 16667"/>
                <a:gd name="adj2" fmla="val 0"/>
              </a:avLst>
            </a:prstGeom>
            <a:solidFill>
              <a:schemeClr val="accent6">
                <a:lumMod val="40000"/>
                <a:lumOff val="60000"/>
              </a:schemeClr>
            </a:solidFill>
            <a:ln w="57150" cap="rnd" cmpd="thinThick">
              <a:solidFill>
                <a:srgbClr val="FFFF00"/>
              </a:solidFill>
              <a:prstDash val="dashDot"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395864" y="763418"/>
              <a:ext cx="6004041" cy="22006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zh-CN" altLang="en-US" sz="1600" dirty="0" smtClean="0"/>
                <a:t>聂卫平，</a:t>
              </a:r>
              <a:r>
                <a:rPr lang="en-US" sz="1600" dirty="0" smtClean="0"/>
                <a:t>1952</a:t>
              </a:r>
              <a:r>
                <a:rPr lang="zh-CN" altLang="en-US" sz="1600" dirty="0" smtClean="0"/>
                <a:t>年</a:t>
              </a:r>
              <a:r>
                <a:rPr lang="en-US" sz="1600" dirty="0" smtClean="0"/>
                <a:t>8</a:t>
              </a:r>
              <a:r>
                <a:rPr lang="zh-CN" altLang="en-US" sz="1600" dirty="0" smtClean="0"/>
                <a:t>月</a:t>
              </a:r>
              <a:r>
                <a:rPr lang="en-US" sz="1600" dirty="0" smtClean="0"/>
                <a:t>17</a:t>
              </a:r>
              <a:r>
                <a:rPr lang="zh-CN" altLang="en-US" sz="1600" dirty="0" smtClean="0"/>
                <a:t>日出生，河北深县（今河北省</a:t>
              </a:r>
              <a:r>
                <a:rPr lang="en-US" sz="1600" dirty="0" err="1" smtClean="0"/>
                <a:t>深州市</a:t>
              </a:r>
              <a:r>
                <a:rPr lang="zh-CN" altLang="en-US" sz="1600" dirty="0" smtClean="0"/>
                <a:t>）人。中国著名围棋职业运动员，杰出围棋教练，</a:t>
              </a:r>
              <a:r>
                <a:rPr lang="en-US" sz="1600" dirty="0" err="1" smtClean="0"/>
                <a:t>中国围棋协会</a:t>
              </a:r>
              <a:r>
                <a:rPr lang="zh-CN" altLang="en-US" sz="1600" dirty="0" smtClean="0"/>
                <a:t>副主席兼技术委员会主任，</a:t>
              </a:r>
              <a:r>
                <a:rPr lang="en-US" sz="1600" dirty="0" err="1" smtClean="0"/>
                <a:t>中国棋院</a:t>
              </a:r>
              <a:r>
                <a:rPr lang="zh-CN" altLang="en-US" sz="1600" dirty="0" smtClean="0"/>
                <a:t>技术顾问。</a:t>
              </a:r>
              <a:r>
                <a:rPr lang="en-US" sz="1600" dirty="0" smtClean="0"/>
                <a:t>1982</a:t>
              </a:r>
              <a:r>
                <a:rPr lang="zh-CN" altLang="en-US" sz="1600" dirty="0" smtClean="0"/>
                <a:t>年被中国围棋协会授予九段。</a:t>
              </a:r>
              <a:r>
                <a:rPr lang="en-US" sz="1600" dirty="0" smtClean="0"/>
                <a:t>1988</a:t>
              </a:r>
              <a:r>
                <a:rPr lang="zh-CN" altLang="en-US" sz="1600" dirty="0" smtClean="0"/>
                <a:t>年被授予围棋</a:t>
              </a:r>
              <a:r>
                <a:rPr lang="en-US" sz="1600" dirty="0" smtClean="0"/>
                <a:t>“</a:t>
              </a:r>
              <a:r>
                <a:rPr lang="zh-CN" altLang="en-US" sz="1600" dirty="0" smtClean="0"/>
                <a:t>棋圣</a:t>
              </a:r>
              <a:r>
                <a:rPr lang="en-US" sz="1600" dirty="0" smtClean="0"/>
                <a:t>”</a:t>
              </a:r>
              <a:r>
                <a:rPr lang="zh-CN" altLang="en-US" sz="1600" dirty="0" smtClean="0"/>
                <a:t>称号。</a:t>
              </a:r>
              <a:r>
                <a:rPr lang="en-US" sz="1600" dirty="0" smtClean="0"/>
                <a:t>1999</a:t>
              </a:r>
              <a:r>
                <a:rPr lang="zh-CN" altLang="en-US" sz="1600" dirty="0" smtClean="0"/>
                <a:t>年被评为</a:t>
              </a:r>
              <a:r>
                <a:rPr lang="en-US" sz="1600" dirty="0" smtClean="0"/>
                <a:t>“</a:t>
              </a:r>
              <a:r>
                <a:rPr lang="zh-CN" altLang="en-US" sz="1600" dirty="0" smtClean="0"/>
                <a:t>新中国</a:t>
              </a:r>
              <a:r>
                <a:rPr lang="en-US" sz="1600" dirty="0" err="1" smtClean="0"/>
                <a:t>棋坛</a:t>
              </a:r>
              <a:r>
                <a:rPr lang="zh-CN" altLang="en-US" sz="1600" dirty="0" smtClean="0"/>
                <a:t>十大杰出人物</a:t>
              </a:r>
              <a:r>
                <a:rPr lang="en-US" sz="1600" dirty="0" smtClean="0"/>
                <a:t>”</a:t>
              </a:r>
              <a:r>
                <a:rPr lang="zh-CN" altLang="en-US" sz="1600" dirty="0" smtClean="0"/>
                <a:t>。他在前四届</a:t>
              </a:r>
              <a:r>
                <a:rPr lang="en-US" sz="1600" dirty="0" err="1" smtClean="0"/>
                <a:t>中日围棋擂台赛</a:t>
              </a:r>
              <a:r>
                <a:rPr lang="zh-CN" altLang="en-US" sz="1600" dirty="0" smtClean="0"/>
                <a:t>中</a:t>
              </a:r>
              <a:r>
                <a:rPr lang="en-US" sz="1600" dirty="0" smtClean="0"/>
                <a:t>11</a:t>
              </a:r>
              <a:r>
                <a:rPr lang="zh-CN" altLang="en-US" sz="1600" dirty="0" smtClean="0"/>
                <a:t>连胜，为围棋在中国大陆的普及产生了深远影响。</a:t>
              </a:r>
              <a:endParaRPr lang="zh-CN" altLang="en-US" sz="1600" dirty="0"/>
            </a:p>
          </p:txBody>
        </p:sp>
        <p:sp>
          <p:nvSpPr>
            <p:cNvPr id="12" name="矩形 11"/>
            <p:cNvSpPr/>
            <p:nvPr/>
          </p:nvSpPr>
          <p:spPr>
            <a:xfrm>
              <a:off x="6396474" y="-133066"/>
              <a:ext cx="1071570" cy="70788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000" b="1" dirty="0" smtClean="0">
                  <a:ln w="31550" cmpd="sng">
                    <a:solidFill>
                      <a:srgbClr val="FF000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华文行楷" pitchFamily="2" charset="-122"/>
                  <a:ea typeface="华文行楷" pitchFamily="2" charset="-122"/>
                </a:rPr>
                <a:t>平</a:t>
              </a:r>
              <a:endParaRPr lang="zh-CN" altLang="en-US" sz="4000" b="1" cap="none" spc="0" dirty="0">
                <a:ln w="31550" cmpd="sng">
                  <a:solidFill>
                    <a:srgbClr val="FF000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4795680" y="-133066"/>
              <a:ext cx="1071570" cy="70788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000" b="1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方正隶书简体" pitchFamily="2" charset="-122"/>
                  <a:ea typeface="方正隶书简体" pitchFamily="2" charset="-122"/>
                </a:rPr>
                <a:t>卫</a:t>
              </a:r>
              <a:endParaRPr lang="zh-CN" altLang="en-US" sz="40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方正隶书简体" pitchFamily="2" charset="-122"/>
                <a:ea typeface="方正隶书简体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394984" y="-133066"/>
              <a:ext cx="733698" cy="932203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000" b="1" dirty="0" smtClean="0">
                  <a:ln w="31550" cmpd="sng">
                    <a:solidFill>
                      <a:srgbClr val="00B0F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方正舒体" pitchFamily="2" charset="-122"/>
                  <a:ea typeface="方正舒体" pitchFamily="2" charset="-122"/>
                </a:rPr>
                <a:t>聂</a:t>
              </a:r>
              <a:endParaRPr lang="zh-CN" altLang="en-US" sz="4000" b="1" cap="none" spc="0" dirty="0">
                <a:ln w="31550" cmpd="sng">
                  <a:solidFill>
                    <a:srgbClr val="00B0F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357554" y="357166"/>
            <a:ext cx="4229275" cy="4000496"/>
            <a:chOff x="4429124" y="2857504"/>
            <a:chExt cx="4229275" cy="4000496"/>
          </a:xfrm>
        </p:grpSpPr>
        <p:sp>
          <p:nvSpPr>
            <p:cNvPr id="21" name="矩形 20"/>
            <p:cNvSpPr/>
            <p:nvPr/>
          </p:nvSpPr>
          <p:spPr>
            <a:xfrm>
              <a:off x="4429124" y="4000504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zh-CN" altLang="en-US" sz="5400" b="1" cap="all" dirty="0" smtClean="0">
                  <a:ln w="19050">
                    <a:solidFill>
                      <a:srgbClr val="FF0000"/>
                    </a:solidFill>
                  </a:ln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  <a:latin typeface="方正舒体" pitchFamily="2" charset="-122"/>
                  <a:ea typeface="方正舒体" pitchFamily="2" charset="-122"/>
                </a:rPr>
                <a:t>中</a:t>
              </a:r>
              <a:endParaRPr lang="zh-CN" altLang="en-US" sz="5400" b="1" cap="all" spc="0" dirty="0">
                <a:ln w="19050">
                  <a:solidFill>
                    <a:srgbClr val="FF0000"/>
                  </a:solidFill>
                </a:ln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方正舒体" pitchFamily="2" charset="-122"/>
                <a:ea typeface="方正舒体" pitchFamily="2" charset="-122"/>
              </a:endParaRP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4714876" y="2857504"/>
              <a:ext cx="3943523" cy="4000496"/>
              <a:chOff x="9144000" y="2000240"/>
              <a:chExt cx="3943523" cy="4000496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9144000" y="2714588"/>
                <a:ext cx="3643370" cy="3286148"/>
                <a:chOff x="9144000" y="2714588"/>
                <a:chExt cx="3643370" cy="3286148"/>
              </a:xfrm>
            </p:grpSpPr>
            <p:sp>
              <p:nvSpPr>
                <p:cNvPr id="18" name="椭圆 17"/>
                <p:cNvSpPr/>
                <p:nvPr/>
              </p:nvSpPr>
              <p:spPr>
                <a:xfrm>
                  <a:off x="9358346" y="2714588"/>
                  <a:ext cx="3286148" cy="3286148"/>
                </a:xfrm>
                <a:prstGeom prst="ellipse">
                  <a:avLst/>
                </a:prstGeom>
                <a:noFill/>
                <a:ln w="38100">
                  <a:solidFill>
                    <a:srgbClr val="FFFF00"/>
                  </a:solidFill>
                  <a:prstDash val="lgDashDot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" name="TextBox 9"/>
                <p:cNvSpPr txBox="1"/>
                <p:nvPr/>
              </p:nvSpPr>
              <p:spPr>
                <a:xfrm>
                  <a:off x="9144000" y="2786058"/>
                  <a:ext cx="3643370" cy="315983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ts val="2200"/>
                    </a:lnSpc>
                  </a:pPr>
                  <a:r>
                    <a:rPr lang="zh-CN" altLang="en-US" sz="1600" dirty="0" smtClean="0"/>
                    <a:t>                          中日围棋擂台</a:t>
                  </a:r>
                  <a:endParaRPr lang="en-US" altLang="zh-CN" sz="1600" dirty="0" smtClean="0"/>
                </a:p>
                <a:p>
                  <a:pPr>
                    <a:lnSpc>
                      <a:spcPts val="2200"/>
                    </a:lnSpc>
                  </a:pPr>
                  <a:r>
                    <a:rPr lang="en-US" altLang="zh-CN" sz="1600" dirty="0" smtClean="0"/>
                    <a:t>                 </a:t>
                  </a:r>
                  <a:r>
                    <a:rPr lang="zh-CN" altLang="en-US" sz="1600" dirty="0" smtClean="0"/>
                    <a:t>赛是由</a:t>
                  </a:r>
                  <a:r>
                    <a:rPr lang="en-US" sz="1600" dirty="0" err="1" smtClean="0"/>
                    <a:t>中国围棋队</a:t>
                  </a:r>
                  <a:r>
                    <a:rPr lang="zh-CN" altLang="en-US" sz="1600" dirty="0" smtClean="0"/>
                    <a:t>与日</a:t>
                  </a:r>
                  <a:endParaRPr lang="en-US" altLang="zh-CN" sz="1600" dirty="0" smtClean="0"/>
                </a:p>
                <a:p>
                  <a:pPr>
                    <a:lnSpc>
                      <a:spcPts val="2200"/>
                    </a:lnSpc>
                  </a:pPr>
                  <a:r>
                    <a:rPr lang="zh-CN" altLang="en-US" sz="1600" dirty="0" smtClean="0"/>
                    <a:t>           本围棋队各派若干名棋手，以</a:t>
                  </a:r>
                  <a:endParaRPr lang="en-US" altLang="zh-CN" sz="1600" dirty="0" smtClean="0"/>
                </a:p>
                <a:p>
                  <a:pPr>
                    <a:lnSpc>
                      <a:spcPts val="2200"/>
                    </a:lnSpc>
                  </a:pPr>
                  <a:r>
                    <a:rPr lang="zh-CN" altLang="en-US" sz="1600" dirty="0" smtClean="0"/>
                    <a:t>        擂台制形式举行的</a:t>
                  </a:r>
                  <a:r>
                    <a:rPr lang="en-US" sz="1600" dirty="0" err="1" smtClean="0"/>
                    <a:t>围棋</a:t>
                  </a:r>
                  <a:r>
                    <a:rPr lang="zh-CN" altLang="en-US" sz="1600" dirty="0" smtClean="0"/>
                    <a:t>团体赛。</a:t>
                  </a:r>
                  <a:endParaRPr lang="en-US" altLang="zh-CN" sz="1600" dirty="0" smtClean="0"/>
                </a:p>
                <a:p>
                  <a:pPr>
                    <a:lnSpc>
                      <a:spcPts val="2200"/>
                    </a:lnSpc>
                  </a:pPr>
                  <a:r>
                    <a:rPr lang="zh-CN" altLang="en-US" sz="1600" dirty="0" smtClean="0"/>
                    <a:t>    该赛事从</a:t>
                  </a:r>
                  <a:r>
                    <a:rPr lang="en-US" sz="1600" dirty="0" smtClean="0"/>
                    <a:t>1984</a:t>
                  </a:r>
                  <a:r>
                    <a:rPr lang="zh-CN" altLang="en-US" sz="1600" dirty="0" smtClean="0"/>
                    <a:t>年开始至</a:t>
                  </a:r>
                  <a:r>
                    <a:rPr lang="en-US" sz="1600" dirty="0" smtClean="0"/>
                    <a:t>1996</a:t>
                  </a:r>
                  <a:r>
                    <a:rPr lang="zh-CN" altLang="en-US" sz="1600" dirty="0" smtClean="0"/>
                    <a:t>年停办，</a:t>
                  </a:r>
                  <a:endParaRPr lang="en-US" altLang="zh-CN" sz="1600" dirty="0" smtClean="0"/>
                </a:p>
                <a:p>
                  <a:pPr>
                    <a:lnSpc>
                      <a:spcPts val="2200"/>
                    </a:lnSpc>
                  </a:pPr>
                  <a:r>
                    <a:rPr lang="zh-CN" altLang="en-US" sz="1600" dirty="0" smtClean="0"/>
                    <a:t>     共进行了</a:t>
                  </a:r>
                  <a:r>
                    <a:rPr lang="en-US" sz="1600" dirty="0" smtClean="0"/>
                    <a:t>11</a:t>
                  </a:r>
                  <a:r>
                    <a:rPr lang="zh-CN" altLang="en-US" sz="1600" dirty="0" smtClean="0"/>
                    <a:t>届，结果中国队以</a:t>
                  </a:r>
                  <a:r>
                    <a:rPr lang="en-US" sz="1600" dirty="0" smtClean="0"/>
                    <a:t>7</a:t>
                  </a:r>
                  <a:r>
                    <a:rPr lang="zh-CN" altLang="en-US" sz="1600" dirty="0" smtClean="0"/>
                    <a:t>比</a:t>
                  </a:r>
                  <a:r>
                    <a:rPr lang="en-US" sz="1600" dirty="0" smtClean="0"/>
                    <a:t>4  </a:t>
                  </a:r>
                </a:p>
                <a:p>
                  <a:pPr>
                    <a:lnSpc>
                      <a:spcPts val="2200"/>
                    </a:lnSpc>
                  </a:pPr>
                  <a:r>
                    <a:rPr lang="en-US" sz="1600" dirty="0" smtClean="0"/>
                    <a:t>   </a:t>
                  </a:r>
                  <a:r>
                    <a:rPr lang="zh-CN" altLang="en-US" sz="1600" dirty="0" smtClean="0"/>
                    <a:t>的总比分获胜。该赛事对中国围棋甚</a:t>
                  </a:r>
                  <a:endParaRPr lang="en-US" altLang="zh-CN" sz="1600" dirty="0" smtClean="0"/>
                </a:p>
                <a:p>
                  <a:pPr>
                    <a:lnSpc>
                      <a:spcPts val="2200"/>
                    </a:lnSpc>
                  </a:pPr>
                  <a:r>
                    <a:rPr lang="zh-CN" altLang="en-US" sz="1600" dirty="0" smtClean="0"/>
                    <a:t>      至世界围棋发展产生了很大影响，</a:t>
                  </a:r>
                  <a:endParaRPr lang="en-US" altLang="zh-CN" sz="1600" dirty="0" smtClean="0"/>
                </a:p>
                <a:p>
                  <a:pPr>
                    <a:lnSpc>
                      <a:spcPts val="2200"/>
                    </a:lnSpc>
                  </a:pPr>
                  <a:r>
                    <a:rPr lang="en-US" altLang="zh-CN" sz="1600" dirty="0" smtClean="0"/>
                    <a:t>         </a:t>
                  </a:r>
                  <a:r>
                    <a:rPr lang="zh-CN" altLang="en-US" sz="1600" dirty="0" smtClean="0"/>
                    <a:t>  被认为是现代围棋最成功的比</a:t>
                  </a:r>
                  <a:endParaRPr lang="en-US" altLang="zh-CN" sz="1600" dirty="0" smtClean="0"/>
                </a:p>
                <a:p>
                  <a:pPr>
                    <a:lnSpc>
                      <a:spcPts val="2200"/>
                    </a:lnSpc>
                  </a:pPr>
                  <a:r>
                    <a:rPr lang="zh-CN" altLang="en-US" sz="1600" dirty="0" smtClean="0"/>
                    <a:t>                          赛之一。</a:t>
                  </a:r>
                </a:p>
                <a:p>
                  <a:endParaRPr lang="zh-CN" altLang="en-US" sz="1600" dirty="0"/>
                </a:p>
              </p:txBody>
            </p:sp>
          </p:grpSp>
          <p:sp>
            <p:nvSpPr>
              <p:cNvPr id="17" name="矩形 16"/>
              <p:cNvSpPr/>
              <p:nvPr/>
            </p:nvSpPr>
            <p:spPr>
              <a:xfrm>
                <a:off x="9715536" y="2214554"/>
                <a:ext cx="880369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5400" b="1" dirty="0" smtClean="0">
                    <a:ln w="18000">
                      <a:solidFill>
                        <a:schemeClr val="accent2">
                          <a:satMod val="140000"/>
                        </a:schemeClr>
                      </a:solidFill>
                      <a:prstDash val="solid"/>
                      <a:miter lim="800000"/>
                    </a:ln>
                    <a:noFill/>
                    <a:effectLst>
                      <a:outerShdw blurRad="25500" dist="23000" dir="7020000" algn="tl">
                        <a:srgbClr val="000000">
                          <a:alpha val="50000"/>
                        </a:srgbClr>
                      </a:outerShdw>
                    </a:effectLst>
                    <a:latin typeface="华文新魏" pitchFamily="2" charset="-122"/>
                    <a:ea typeface="华文新魏" pitchFamily="2" charset="-122"/>
                  </a:rPr>
                  <a:t>围</a:t>
                </a:r>
                <a:endParaRPr lang="zh-CN" altLang="en-US" sz="5400" b="1" dirty="0">
                  <a:ln w="18000">
                    <a:solidFill>
                      <a:schemeClr val="accent2">
                        <a:satMod val="140000"/>
                      </a:schemeClr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华文新魏" pitchFamily="2" charset="-122"/>
                  <a:ea typeface="华文新魏" pitchFamily="2" charset="-122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9144000" y="2571744"/>
                <a:ext cx="880369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brightRoom" dir="t"/>
                </a:scene3d>
                <a:sp3d contourW="6350" prstMaterial="plastic">
                  <a:bevelT w="20320" h="20320" prst="angle"/>
                  <a:contourClr>
                    <a:schemeClr val="accent1">
                      <a:tint val="100000"/>
                      <a:shade val="100000"/>
                      <a:hueMod val="100000"/>
                      <a:satMod val="100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5400" b="1" cap="all" dirty="0" smtClean="0">
                    <a:ln w="38100">
                      <a:solidFill>
                        <a:srgbClr val="7249BD"/>
                      </a:solidFill>
                    </a:ln>
                    <a:solidFill>
                      <a:srgbClr val="FFFF00"/>
                    </a:solidFill>
                    <a:effectLst>
                      <a:outerShdw blurRad="19685" dist="12700" dir="5400000" algn="tl" rotWithShape="0">
                        <a:schemeClr val="accent1">
                          <a:satMod val="130000"/>
                          <a:alpha val="60000"/>
                        </a:schemeClr>
                      </a:outerShdw>
                      <a:reflection blurRad="10000" stA="55000" endPos="48000" dist="500" dir="5400000" sy="-100000" algn="bl" rotWithShape="0"/>
                    </a:effectLst>
                    <a:latin typeface="华文行楷" pitchFamily="2" charset="-122"/>
                    <a:ea typeface="华文行楷" pitchFamily="2" charset="-122"/>
                  </a:rPr>
                  <a:t>日</a:t>
                </a:r>
                <a:endParaRPr lang="zh-CN" altLang="en-US" sz="5400" b="1" cap="all" spc="0" dirty="0">
                  <a:ln w="38100">
                    <a:solidFill>
                      <a:srgbClr val="7249BD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  <a:latin typeface="华文行楷" pitchFamily="2" charset="-122"/>
                  <a:ea typeface="华文行楷" pitchFamily="2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10501354" y="2000240"/>
                <a:ext cx="800219" cy="830997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glow" dir="tl">
                    <a:rot lat="0" lon="0" rev="5400000"/>
                  </a:lightRig>
                </a:scene3d>
                <a:sp3d contourW="12700">
                  <a:bevelT w="25400" h="25400"/>
                  <a:contourClr>
                    <a:schemeClr val="accent6">
                      <a:shade val="73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4800" b="1" dirty="0" smtClean="0">
                    <a:ln w="11430"/>
                    <a:gradFill>
                      <a:gsLst>
                        <a:gs pos="0">
                          <a:schemeClr val="accent6">
                            <a:tint val="90000"/>
                            <a:satMod val="120000"/>
                          </a:schemeClr>
                        </a:gs>
                        <a:gs pos="25000">
                          <a:schemeClr val="accent6">
                            <a:tint val="93000"/>
                            <a:satMod val="120000"/>
                          </a:schemeClr>
                        </a:gs>
                        <a:gs pos="50000">
                          <a:schemeClr val="accent6">
                            <a:shade val="89000"/>
                            <a:satMod val="110000"/>
                          </a:schemeClr>
                        </a:gs>
                        <a:gs pos="75000">
                          <a:schemeClr val="accent6">
                            <a:tint val="93000"/>
                            <a:satMod val="120000"/>
                          </a:schemeClr>
                        </a:gs>
                        <a:gs pos="100000">
                          <a:schemeClr val="accent6">
                            <a:tint val="90000"/>
                            <a:satMod val="120000"/>
                          </a:schemeClr>
                        </a:gs>
                      </a:gsLst>
                      <a:lin ang="5400000"/>
                    </a:gradFill>
                    <a:effectLst>
                      <a:outerShdw blurRad="80000" dist="40000" dir="5040000" algn="tl">
                        <a:srgbClr val="000000">
                          <a:alpha val="30000"/>
                        </a:srgbClr>
                      </a:outerShdw>
                    </a:effectLst>
                    <a:latin typeface="华文楷体" pitchFamily="2" charset="-122"/>
                    <a:ea typeface="华文楷体" pitchFamily="2" charset="-122"/>
                  </a:rPr>
                  <a:t>棋</a:t>
                </a:r>
                <a:endParaRPr lang="zh-CN" altLang="en-US" sz="4800" b="1" dirty="0">
                  <a:ln w="11430"/>
                  <a:gradFill>
                    <a:gsLst>
                      <a:gs pos="0">
                        <a:schemeClr val="accent6">
                          <a:tint val="90000"/>
                          <a:satMod val="120000"/>
                        </a:schemeClr>
                      </a:gs>
                      <a:gs pos="25000">
                        <a:schemeClr val="accent6">
                          <a:tint val="93000"/>
                          <a:satMod val="120000"/>
                        </a:schemeClr>
                      </a:gs>
                      <a:gs pos="50000">
                        <a:schemeClr val="accent6">
                          <a:shade val="89000"/>
                          <a:satMod val="110000"/>
                        </a:schemeClr>
                      </a:gs>
                      <a:gs pos="75000">
                        <a:schemeClr val="accent6">
                          <a:tint val="93000"/>
                          <a:satMod val="120000"/>
                        </a:schemeClr>
                      </a:gs>
                      <a:gs pos="100000">
                        <a:schemeClr val="accent6">
                          <a:tint val="90000"/>
                          <a:satMod val="120000"/>
                        </a:schemeClr>
                      </a:gs>
                    </a:gsLst>
                    <a:lin ang="5400000"/>
                  </a:gradFill>
                  <a:effectLst>
                    <a:outerShdw blurRad="80000" dist="40000" dir="5040000" algn="tl">
                      <a:srgbClr val="000000">
                        <a:alpha val="30000"/>
                      </a:srgbClr>
                    </a:outerShdw>
                  </a:effectLst>
                  <a:latin typeface="华文楷体" pitchFamily="2" charset="-122"/>
                  <a:ea typeface="华文楷体" pitchFamily="2" charset="-122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11287172" y="2143116"/>
                <a:ext cx="880369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5400" b="1" dirty="0" smtClean="0">
                    <a:ln w="24500" cmpd="dbl">
                      <a:solidFill>
                        <a:schemeClr val="accent2">
                          <a:shade val="85000"/>
                          <a:satMod val="155000"/>
                        </a:schemeClr>
                      </a:solidFill>
                      <a:prstDash val="solid"/>
                      <a:miter lim="800000"/>
                    </a:ln>
                    <a:gradFill>
                      <a:gsLst>
                        <a:gs pos="10000">
                          <a:schemeClr val="accent2">
                            <a:tint val="10000"/>
                            <a:satMod val="155000"/>
                          </a:schemeClr>
                        </a:gs>
                        <a:gs pos="60000">
                          <a:schemeClr val="accent2">
                            <a:tint val="30000"/>
                            <a:satMod val="155000"/>
                          </a:schemeClr>
                        </a:gs>
                        <a:gs pos="100000">
                          <a:schemeClr val="accent2">
                            <a:tint val="73000"/>
                            <a:satMod val="155000"/>
                          </a:schemeClr>
                        </a:gs>
                      </a:gsLst>
                      <a:lin ang="5400000"/>
                    </a:gradFill>
                    <a:effectLst>
                      <a:outerShdw blurRad="38100" dist="38100" dir="7020000" algn="tl">
                        <a:srgbClr val="000000">
                          <a:alpha val="35000"/>
                        </a:srgbClr>
                      </a:outerShdw>
                    </a:effectLst>
                    <a:latin typeface="方正隶书简体" pitchFamily="2" charset="-122"/>
                    <a:ea typeface="方正隶书简体" pitchFamily="2" charset="-122"/>
                  </a:rPr>
                  <a:t>擂</a:t>
                </a:r>
                <a:endParaRPr lang="zh-CN" altLang="en-US" sz="5400" b="1" dirty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  <a:latin typeface="方正隶书简体" pitchFamily="2" charset="-122"/>
                  <a:ea typeface="方正隶书简体" pitchFamily="2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12001552" y="2714620"/>
                <a:ext cx="803425" cy="830997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brightRoom" dir="t"/>
                </a:scene3d>
                <a:sp3d contourW="6350" prstMaterial="plastic">
                  <a:bevelT w="20320" h="20320" prst="angle"/>
                  <a:contourClr>
                    <a:schemeClr val="accent1">
                      <a:tint val="100000"/>
                      <a:shade val="100000"/>
                      <a:hueMod val="100000"/>
                      <a:satMod val="100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4800" b="1" cap="all" dirty="0" smtClean="0">
                    <a:ln/>
                    <a:solidFill>
                      <a:schemeClr val="accent1"/>
                    </a:solidFill>
                    <a:effectLst>
                      <a:outerShdw blurRad="19685" dist="12700" dir="5400000" algn="tl" rotWithShape="0">
                        <a:schemeClr val="accent1">
                          <a:satMod val="130000"/>
                          <a:alpha val="60000"/>
                        </a:schemeClr>
                      </a:outerShdw>
                      <a:reflection blurRad="10000" stA="55000" endPos="48000" dist="500" dir="5400000" sy="-100000" algn="bl" rotWithShape="0"/>
                    </a:effectLst>
                  </a:rPr>
                  <a:t>台</a:t>
                </a:r>
                <a:endParaRPr lang="zh-CN" altLang="en-US" sz="4800" b="1" cap="all" spc="0" dirty="0">
                  <a:ln/>
                  <a:solidFill>
                    <a:schemeClr val="accent1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12287304" y="3357562"/>
                <a:ext cx="800219" cy="830997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  <a:scene3d>
                  <a:camera prst="orthographicFront"/>
                  <a:lightRig rig="brightRoom" dir="t"/>
                </a:scene3d>
                <a:sp3d contourW="6350" prstMaterial="plastic">
                  <a:bevelT w="20320" h="20320" prst="angle"/>
                  <a:contourClr>
                    <a:schemeClr val="accent1">
                      <a:tint val="100000"/>
                      <a:shade val="100000"/>
                      <a:hueMod val="100000"/>
                      <a:satMod val="100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4800" b="1" cap="all" dirty="0" smtClean="0">
                    <a:ln w="57150">
                      <a:solidFill>
                        <a:srgbClr val="FF0000"/>
                      </a:solidFill>
                    </a:ln>
                    <a:solidFill>
                      <a:srgbClr val="FFFF00"/>
                    </a:solidFill>
                    <a:effectLst>
                      <a:outerShdw blurRad="19685" dist="12700" dir="5400000" algn="tl" rotWithShape="0">
                        <a:schemeClr val="accent1">
                          <a:satMod val="130000"/>
                          <a:alpha val="60000"/>
                        </a:schemeClr>
                      </a:outerShdw>
                      <a:reflection blurRad="10000" stA="55000" endPos="48000" dist="500" dir="5400000" sy="-100000" algn="bl" rotWithShape="0"/>
                    </a:effectLst>
                    <a:latin typeface="华文琥珀" pitchFamily="2" charset="-122"/>
                    <a:ea typeface="华文琥珀" pitchFamily="2" charset="-122"/>
                  </a:rPr>
                  <a:t>赛</a:t>
                </a:r>
                <a:endParaRPr lang="zh-CN" altLang="en-US" sz="4800" b="1" cap="all" spc="0" dirty="0">
                  <a:ln w="57150">
                    <a:solidFill>
                      <a:srgbClr val="FF00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chemeClr val="accent1">
                        <a:satMod val="130000"/>
                        <a:alpha val="60000"/>
                      </a:schemeClr>
                    </a:outerShdw>
                    <a:reflection blurRad="10000" stA="55000" endPos="48000" dist="500" dir="5400000" sy="-100000" algn="bl" rotWithShape="0"/>
                  </a:effectLst>
                  <a:latin typeface="华文琥珀" pitchFamily="2" charset="-122"/>
                  <a:ea typeface="华文琥珀" pitchFamily="2" charset="-122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214282" y="1785927"/>
            <a:ext cx="3450454" cy="2571768"/>
            <a:chOff x="714348" y="3875488"/>
            <a:chExt cx="3833839" cy="2625347"/>
          </a:xfrm>
        </p:grpSpPr>
        <p:sp>
          <p:nvSpPr>
            <p:cNvPr id="5121" name="Rectangle 1"/>
            <p:cNvSpPr>
              <a:spLocks noChangeArrowheads="1"/>
            </p:cNvSpPr>
            <p:nvPr/>
          </p:nvSpPr>
          <p:spPr bwMode="auto">
            <a:xfrm>
              <a:off x="873099" y="3875488"/>
              <a:ext cx="3675088" cy="25684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ts val="21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中国的头衔战现有：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ts val="21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天元、名人和新人王。以前还举办过棋王和棋圣。其他几项比赛，冠军没有特殊的荣誉称呼，也就是没有头衔。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ts val="21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韩国的头衔有：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ts val="21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天元、新人王、王中王、名人等。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ts val="21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日本有七大头衔：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ts val="21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棋圣、本因坊、名人、十段、小棋</a:t>
              </a:r>
              <a:endParaRPr kumimoji="0" lang="en-US" altLang="zh-CN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ts val="21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1400" dirty="0" smtClean="0">
                  <a:latin typeface="Arial" pitchFamily="34" charset="0"/>
                  <a:ea typeface="宋体" pitchFamily="2" charset="-122"/>
                  <a:cs typeface="Arial" pitchFamily="34" charset="0"/>
                </a:rPr>
                <a:t>   </a:t>
              </a:r>
              <a:r>
                <a:rPr kumimoji="0" lang="zh-CN" altLang="en-US" sz="1400" b="0" i="0" u="none" strike="noStrike" cap="none" normalizeH="0" baseline="0" dirty="0" smtClean="0">
                  <a:ln>
                    <a:noFill/>
                  </a:ln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   圣（碁圣）、王座、天元</a:t>
              </a:r>
              <a:endParaRPr kumimoji="0" lang="zh-CN" altLang="en-US" sz="1400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28" name="剪去对角的矩形 27"/>
            <p:cNvSpPr/>
            <p:nvPr/>
          </p:nvSpPr>
          <p:spPr>
            <a:xfrm>
              <a:off x="714348" y="3875488"/>
              <a:ext cx="3571901" cy="2625347"/>
            </a:xfrm>
            <a:prstGeom prst="snip2DiagRect">
              <a:avLst/>
            </a:prstGeom>
            <a:noFill/>
            <a:ln w="57150">
              <a:solidFill>
                <a:srgbClr val="FF0000"/>
              </a:solidFill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71472" y="1214422"/>
            <a:ext cx="2166253" cy="637578"/>
            <a:chOff x="642910" y="428604"/>
            <a:chExt cx="1951939" cy="923330"/>
          </a:xfrm>
        </p:grpSpPr>
        <p:sp>
          <p:nvSpPr>
            <p:cNvPr id="31" name="矩形 30"/>
            <p:cNvSpPr/>
            <p:nvPr/>
          </p:nvSpPr>
          <p:spPr>
            <a:xfrm>
              <a:off x="642910" y="571480"/>
              <a:ext cx="699229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1" cap="none" spc="0" dirty="0" smtClean="0">
                  <a:ln w="31550" cmpd="sng">
                    <a:solidFill>
                      <a:srgbClr val="00B0F0"/>
                    </a:solidFill>
                    <a:prstDash val="solid"/>
                  </a:ln>
                  <a:solidFill>
                    <a:srgbClr val="FFC00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头</a:t>
              </a:r>
              <a:endParaRPr lang="zh-CN" altLang="en-US" sz="4000" b="1" cap="none" spc="0" dirty="0">
                <a:ln w="31550" cmpd="sng">
                  <a:solidFill>
                    <a:srgbClr val="00B0F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14480" y="428604"/>
              <a:ext cx="880369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FF0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方正舒体" pitchFamily="2" charset="-122"/>
                  <a:ea typeface="方正舒体" pitchFamily="2" charset="-122"/>
                </a:rPr>
                <a:t>衔</a:t>
              </a:r>
              <a:endParaRPr lang="zh-CN" altLang="en-US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7786710" y="117693"/>
            <a:ext cx="857256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zh-CN" altLang="en-US" sz="6000" b="1" cap="all" spc="0" dirty="0" smtClean="0">
                <a:ln/>
                <a:solidFill>
                  <a:srgbClr val="92D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围</a:t>
            </a:r>
            <a:endParaRPr lang="en-US" altLang="zh-CN" sz="6000" b="1" cap="all" spc="0" dirty="0" smtClean="0">
              <a:ln/>
              <a:solidFill>
                <a:srgbClr val="92D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n-US" altLang="zh-CN" sz="2400" b="1" cap="all" dirty="0" smtClean="0">
                <a:ln/>
                <a:solidFill>
                  <a:srgbClr val="92D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</a:p>
          <a:p>
            <a:pPr algn="ctr"/>
            <a:r>
              <a:rPr lang="zh-CN" altLang="en-US" sz="6000" b="1" cap="all" spc="0" dirty="0" smtClean="0">
                <a:ln/>
                <a:solidFill>
                  <a:srgbClr val="92D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棋</a:t>
            </a:r>
            <a:endParaRPr lang="en-US" altLang="zh-CN" sz="6000" b="1" cap="all" spc="0" dirty="0" smtClean="0">
              <a:ln/>
              <a:solidFill>
                <a:srgbClr val="92D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endParaRPr lang="en-US" altLang="zh-CN" sz="2400" b="1" cap="all" spc="0" dirty="0" smtClean="0">
              <a:ln/>
              <a:solidFill>
                <a:srgbClr val="92D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zh-CN" altLang="en-US" sz="6000" b="1" cap="all" spc="0" dirty="0" smtClean="0">
                <a:ln/>
                <a:solidFill>
                  <a:srgbClr val="92D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发</a:t>
            </a:r>
            <a:endParaRPr lang="en-US" altLang="zh-CN" sz="6000" b="1" cap="all" spc="0" dirty="0" smtClean="0">
              <a:ln/>
              <a:solidFill>
                <a:srgbClr val="92D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n-US" altLang="zh-CN" sz="2400" b="1" cap="all" dirty="0" smtClean="0">
                <a:ln/>
                <a:solidFill>
                  <a:srgbClr val="92D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zh-CN" altLang="en-US" sz="6000" b="1" cap="all" spc="0" dirty="0" smtClean="0">
                <a:ln/>
                <a:solidFill>
                  <a:srgbClr val="92D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展</a:t>
            </a:r>
            <a:endParaRPr lang="zh-CN" altLang="en-US" sz="6000" b="1" cap="all" spc="0" dirty="0">
              <a:ln/>
              <a:solidFill>
                <a:srgbClr val="92D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26" name="Picture 2" descr="C:\Documents and Settings\zd\桌面\资料\u=1800613640,1014922169&amp;fm=11&amp;gp=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36488" y="5119659"/>
            <a:ext cx="2607512" cy="1738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Documents and Settings\zd\桌面\资料\u=4109576099,3690926009&amp;fm=21&amp;gp=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472" y="0"/>
            <a:ext cx="2643206" cy="1483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Picture 3" descr="C:\Documents and Settings\zd\桌面\2005F12F03821829381[1]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29058" y="6396036"/>
            <a:ext cx="695325" cy="461964"/>
          </a:xfrm>
          <a:prstGeom prst="rect">
            <a:avLst/>
          </a:prstGeom>
          <a:noFill/>
        </p:spPr>
      </p:pic>
      <p:pic>
        <p:nvPicPr>
          <p:cNvPr id="36" name="Picture 2" descr="C:\Documents and Settings\zd\桌面\83.gif">
            <a:hlinkClick r:id="rId8" action="ppaction://hlinksldjump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86314" y="6429396"/>
            <a:ext cx="762000" cy="24765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 descr="C:\Documents and Settings\zd\桌面\资料\622762d0f703918f247bae31553d269758eec4a7.jp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-1"/>
            <a:ext cx="9501222" cy="712591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429388" y="2000240"/>
            <a:ext cx="2428892" cy="2451953"/>
          </a:xfrm>
          <a:prstGeom prst="rect">
            <a:avLst/>
          </a:prstGeom>
          <a:noFill/>
          <a:ln w="38100">
            <a:solidFill>
              <a:srgbClr val="7249BD"/>
            </a:solidFill>
            <a:prstDash val="lgDashDotDot"/>
          </a:ln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ts val="2300"/>
              </a:lnSpc>
            </a:pPr>
            <a:r>
              <a: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棋钟也叫计时器，在正式的比赛中可以使用计时器对选手的时间进行限制。非正式的对局中一般不使用计时器。</a:t>
            </a:r>
          </a:p>
          <a:p>
            <a:pPr>
              <a:lnSpc>
                <a:spcPts val="2300"/>
              </a:lnSpc>
            </a:pPr>
            <a:r>
              <a:rPr lang="zh-CN" altLang="en-U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记录棋局的工具，通常以笔记本的形式出现。</a:t>
            </a:r>
            <a:r>
              <a:rPr lang="en-US" sz="1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zh-CN" altLang="en-US" sz="16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>
              <a:lnSpc>
                <a:spcPts val="2300"/>
              </a:lnSpc>
            </a:pPr>
            <a:endParaRPr lang="zh-CN" altLang="en-U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 rot="21102269">
            <a:off x="1504329" y="6314"/>
            <a:ext cx="4218973" cy="2344231"/>
          </a:xfrm>
          <a:prstGeom prst="rect">
            <a:avLst/>
          </a:prstGeom>
          <a:scene3d>
            <a:camera prst="isometricOffAxis2Left"/>
            <a:lightRig rig="threePt" dir="t"/>
          </a:scene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lnSpc>
                <a:spcPts val="2200"/>
              </a:lnSpc>
            </a:pPr>
            <a:r>
              <a:rPr lang="zh-CN" alt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棋子分黑白两色。多为扁圆形（也有双面突起的应氏棋子）。棋子的数量以黑白子各</a:t>
            </a:r>
            <a:r>
              <a:rPr 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180</a:t>
            </a:r>
            <a:r>
              <a:rPr lang="zh-CN" alt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个为宜</a:t>
            </a:r>
            <a:r>
              <a:rPr 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zh-CN" alt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。棋子呈圆形。中国一般使用一面平、一面凸的棋子，日本则常用两面凸的棋子。中国云南所产的</a:t>
            </a:r>
            <a:r>
              <a:rPr 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“</a:t>
            </a:r>
            <a:r>
              <a:rPr lang="en-US" sz="16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云子</a:t>
            </a:r>
            <a:r>
              <a:rPr 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”</a:t>
            </a:r>
            <a:r>
              <a:rPr lang="zh-CN" alt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为历来的弈者所青睐，已有五百余年的历史。较为珍贵的棋子材料有</a:t>
            </a:r>
            <a:r>
              <a:rPr lang="en-US" sz="16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玛瑙</a:t>
            </a:r>
            <a:r>
              <a:rPr lang="zh-CN" alt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、</a:t>
            </a:r>
            <a:r>
              <a:rPr lang="en-US" sz="16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贝壳</a:t>
            </a:r>
            <a:r>
              <a:rPr lang="zh-CN" altLang="en-US" sz="1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等。</a:t>
            </a:r>
          </a:p>
          <a:p>
            <a:endParaRPr lang="zh-CN" altLang="en-US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14282" y="4429131"/>
            <a:ext cx="5929354" cy="2512351"/>
            <a:chOff x="785786" y="4500570"/>
            <a:chExt cx="7007728" cy="2438459"/>
          </a:xfrm>
        </p:grpSpPr>
        <p:sp>
          <p:nvSpPr>
            <p:cNvPr id="9" name="TextBox 8"/>
            <p:cNvSpPr txBox="1"/>
            <p:nvPr/>
          </p:nvSpPr>
          <p:spPr>
            <a:xfrm>
              <a:off x="1193212" y="4576617"/>
              <a:ext cx="5929616" cy="2362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盘面有纵横各十九条等距离、垂直交叉的平行线，共构成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19×19=361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个交叉点（以下简称为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“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点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”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）。盘面上标有九个小圆点，称为星位，中央的星位又称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“</a:t>
              </a:r>
              <a:r>
                <a:rPr lang="en-US" sz="16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天元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”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。下</a:t>
              </a:r>
              <a:r>
                <a:rPr lang="en-US" sz="1600" b="1" dirty="0" err="1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让子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棋时所让之子要放在星上。棋盘可分为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“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角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”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、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“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边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”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以及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“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中腹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”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。启蒙学习中，有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13×13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、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9×9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的棋盘。另外，现代出土文物中还有一些是较罕见的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15×15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、</a:t>
              </a:r>
              <a:r>
                <a:rPr 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17×17</a:t>
              </a:r>
              <a:r>
                <a:rPr lang="zh-CN" altLang="en-US" sz="1600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路棋盘</a:t>
              </a:r>
              <a:r>
                <a:rPr lang="zh-CN" altLang="en-US" b="1" dirty="0" smtClean="0">
                  <a:ln w="1905"/>
                  <a:gradFill>
                    <a:gsLst>
                      <a:gs pos="0">
                        <a:schemeClr val="accent6">
                          <a:shade val="20000"/>
                          <a:satMod val="200000"/>
                        </a:schemeClr>
                      </a:gs>
                      <a:gs pos="78000">
                        <a:schemeClr val="accent6">
                          <a:tint val="90000"/>
                          <a:shade val="89000"/>
                          <a:satMod val="220000"/>
                        </a:schemeClr>
                      </a:gs>
                      <a:gs pos="100000">
                        <a:schemeClr val="accent6">
                          <a:tint val="12000"/>
                          <a:satMod val="255000"/>
                        </a:schemeClr>
                      </a:gs>
                    </a:gsLst>
                    <a:lin ang="5400000"/>
                  </a:gra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。</a:t>
              </a:r>
            </a:p>
            <a:p>
              <a:endParaRPr lang="zh-CN" altLang="en-US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785786" y="4500570"/>
              <a:ext cx="7007728" cy="2357431"/>
              <a:chOff x="428596" y="3000371"/>
              <a:chExt cx="2857519" cy="3500441"/>
            </a:xfrm>
          </p:grpSpPr>
          <p:pic>
            <p:nvPicPr>
              <p:cNvPr id="2" name="Picture 2" descr="C:\Documents and Settings\zd\桌面\条纹\.kjb.gif"/>
              <p:cNvPicPr>
                <a:picLocks noChangeAspect="1" noChangeArrowheads="1"/>
              </p:cNvPicPr>
              <p:nvPr/>
            </p:nvPicPr>
            <p:blipFill>
              <a:blip r:embed="rId3"/>
              <a:srcRect r="18333"/>
              <a:stretch>
                <a:fillRect/>
              </a:stretch>
            </p:blipFill>
            <p:spPr bwMode="auto">
              <a:xfrm rot="5400000">
                <a:off x="1342388" y="4679153"/>
                <a:ext cx="3500440" cy="142875"/>
              </a:xfrm>
              <a:prstGeom prst="rect">
                <a:avLst/>
              </a:prstGeom>
              <a:noFill/>
            </p:spPr>
          </p:pic>
          <p:pic>
            <p:nvPicPr>
              <p:cNvPr id="11" name="Picture 2" descr="C:\Documents and Settings\zd\桌面\条纹\.kjb.gif"/>
              <p:cNvPicPr>
                <a:picLocks noChangeAspect="1" noChangeArrowheads="1"/>
              </p:cNvPicPr>
              <p:nvPr/>
            </p:nvPicPr>
            <p:blipFill>
              <a:blip r:embed="rId3"/>
              <a:srcRect l="26667" t="-49984" r="8332" b="1"/>
              <a:stretch>
                <a:fillRect/>
              </a:stretch>
            </p:blipFill>
            <p:spPr bwMode="auto">
              <a:xfrm rot="10800000">
                <a:off x="500033" y="3000371"/>
                <a:ext cx="2786082" cy="214290"/>
              </a:xfrm>
              <a:prstGeom prst="rect">
                <a:avLst/>
              </a:prstGeom>
              <a:noFill/>
            </p:spPr>
          </p:pic>
          <p:pic>
            <p:nvPicPr>
              <p:cNvPr id="12" name="Picture 2" descr="C:\Documents and Settings\zd\桌面\条纹\.kjb.gif"/>
              <p:cNvPicPr>
                <a:picLocks noChangeAspect="1" noChangeArrowheads="1"/>
              </p:cNvPicPr>
              <p:nvPr/>
            </p:nvPicPr>
            <p:blipFill>
              <a:blip r:embed="rId3"/>
              <a:srcRect l="6666" r="31667" b="-1"/>
              <a:stretch>
                <a:fillRect/>
              </a:stretch>
            </p:blipFill>
            <p:spPr bwMode="auto">
              <a:xfrm>
                <a:off x="571473" y="6286496"/>
                <a:ext cx="2643206" cy="142876"/>
              </a:xfrm>
              <a:prstGeom prst="rect">
                <a:avLst/>
              </a:prstGeom>
              <a:noFill/>
            </p:spPr>
          </p:pic>
          <p:pic>
            <p:nvPicPr>
              <p:cNvPr id="13" name="Picture 2" descr="C:\Documents and Settings\zd\桌面\条纹\.kjb.gif"/>
              <p:cNvPicPr>
                <a:picLocks noChangeAspect="1" noChangeArrowheads="1"/>
              </p:cNvPicPr>
              <p:nvPr/>
            </p:nvPicPr>
            <p:blipFill>
              <a:blip r:embed="rId3"/>
              <a:srcRect r="23333"/>
              <a:stretch>
                <a:fillRect/>
              </a:stretch>
            </p:blipFill>
            <p:spPr bwMode="auto">
              <a:xfrm rot="5400000">
                <a:off x="-1143041" y="4786299"/>
                <a:ext cx="3286150" cy="142875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16" name="Picture 2" descr="C:\Documents and Settings\zd\桌面\围棋\资料\58053_20150821123653364200_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4643446"/>
            <a:ext cx="2792556" cy="2032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矩形 18"/>
          <p:cNvSpPr/>
          <p:nvPr/>
        </p:nvSpPr>
        <p:spPr>
          <a:xfrm>
            <a:off x="642910" y="2786058"/>
            <a:ext cx="14205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棋</a:t>
            </a:r>
            <a:endParaRPr lang="zh-CN" altLang="en-US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14282" y="1428736"/>
            <a:ext cx="14205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棋</a:t>
            </a:r>
            <a:endParaRPr lang="zh-CN" altLang="en-US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071670" y="2714620"/>
            <a:ext cx="14205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具</a:t>
            </a:r>
            <a:endParaRPr lang="zh-CN" altLang="en-US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0" y="0"/>
            <a:ext cx="14205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围</a:t>
            </a:r>
            <a:endParaRPr lang="zh-CN" altLang="en-US" sz="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C:\Documents and Settings\zd\桌面\资料\u=2711627700,833389598&amp;fm=21&amp;gp=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0"/>
            <a:ext cx="2857520" cy="18992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矩形 19"/>
          <p:cNvSpPr/>
          <p:nvPr/>
        </p:nvSpPr>
        <p:spPr>
          <a:xfrm>
            <a:off x="5429256" y="5000636"/>
            <a:ext cx="77542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棋盘</a:t>
            </a:r>
            <a:endParaRPr lang="zh-CN" altLang="en-US" sz="40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429652" y="2643182"/>
            <a:ext cx="95357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棋具</a:t>
            </a:r>
            <a:endParaRPr lang="zh-CN" altLang="en-US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zd\桌面\资料\u=2741224646,1895930327&amp;fm=21&amp;gp=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00430" y="2643182"/>
            <a:ext cx="2771998" cy="1547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Picture 3" descr="C:\Documents and Settings\zd\桌面\2005F12F03821829381[1].gif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14810" y="6396036"/>
            <a:ext cx="695325" cy="461964"/>
          </a:xfrm>
          <a:prstGeom prst="rect">
            <a:avLst/>
          </a:prstGeom>
          <a:noFill/>
        </p:spPr>
      </p:pic>
      <p:pic>
        <p:nvPicPr>
          <p:cNvPr id="27" name="Picture 2" descr="C:\Documents and Settings\zd\桌面\83.gif">
            <a:hlinkClick r:id="rId9" action="ppaction://hlinksldjump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000628" y="6429396"/>
            <a:ext cx="762000" cy="247650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C:\Documents and Settings\zd\桌面\资料\622762d0f703918f247bae31553d269758eec4a7.jpg"/>
          <p:cNvPicPr>
            <a:picLocks noChangeAspect="1" noChangeArrowheads="1"/>
          </p:cNvPicPr>
          <p:nvPr/>
        </p:nvPicPr>
        <p:blipFill>
          <a:blip r:embed="rId3">
            <a:lum bright="70000" contrast="-70000"/>
          </a:blip>
          <a:srcRect/>
          <a:stretch>
            <a:fillRect/>
          </a:stretch>
        </p:blipFill>
        <p:spPr bwMode="auto">
          <a:xfrm>
            <a:off x="0" y="-1"/>
            <a:ext cx="9501222" cy="7125917"/>
          </a:xfrm>
          <a:prstGeom prst="rect">
            <a:avLst/>
          </a:prstGeom>
          <a:noFill/>
        </p:spPr>
      </p:pic>
      <p:grpSp>
        <p:nvGrpSpPr>
          <p:cNvPr id="30" name="组合 29"/>
          <p:cNvGrpSpPr/>
          <p:nvPr/>
        </p:nvGrpSpPr>
        <p:grpSpPr>
          <a:xfrm>
            <a:off x="142844" y="1214422"/>
            <a:ext cx="2928958" cy="3762442"/>
            <a:chOff x="428596" y="928670"/>
            <a:chExt cx="3357586" cy="3226925"/>
          </a:xfrm>
        </p:grpSpPr>
        <p:sp>
          <p:nvSpPr>
            <p:cNvPr id="29" name="矩形标注 28"/>
            <p:cNvSpPr/>
            <p:nvPr/>
          </p:nvSpPr>
          <p:spPr>
            <a:xfrm>
              <a:off x="428596" y="928670"/>
              <a:ext cx="3357586" cy="2786081"/>
            </a:xfrm>
            <a:prstGeom prst="wedgeRectCallout">
              <a:avLst/>
            </a:prstGeom>
            <a:ln w="38100">
              <a:solidFill>
                <a:srgbClr val="FF0000"/>
              </a:solidFill>
              <a:prstDash val="dashDot"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71473" y="1071546"/>
              <a:ext cx="3214709" cy="30840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300"/>
                </a:lnSpc>
              </a:pPr>
              <a:r>
                <a:rPr lang="zh-CN" altLang="en-US" sz="1600" dirty="0" smtClean="0"/>
                <a:t>在</a:t>
              </a:r>
              <a:r>
                <a:rPr lang="en-US" sz="1600" dirty="0" smtClean="0"/>
                <a:t>3</a:t>
              </a:r>
              <a:r>
                <a:rPr lang="zh-CN" altLang="en-US" sz="1600" dirty="0" smtClean="0"/>
                <a:t>月</a:t>
              </a:r>
              <a:r>
                <a:rPr lang="en-US" sz="1600" dirty="0" smtClean="0"/>
                <a:t>9</a:t>
              </a:r>
              <a:r>
                <a:rPr lang="zh-CN" altLang="en-US" sz="1600" dirty="0" smtClean="0"/>
                <a:t>日</a:t>
              </a:r>
              <a:r>
                <a:rPr lang="en-US" sz="1600" dirty="0" smtClean="0"/>
                <a:t>12</a:t>
              </a:r>
              <a:r>
                <a:rPr lang="zh-CN" altLang="en-US" sz="1600" dirty="0" smtClean="0"/>
                <a:t>点，举世瞩目的谷歌围棋（</a:t>
              </a:r>
              <a:r>
                <a:rPr lang="en-US" sz="1600" dirty="0" smtClean="0"/>
                <a:t>Alpha GO</a:t>
              </a:r>
              <a:r>
                <a:rPr lang="zh-CN" altLang="en-US" sz="1600" dirty="0" smtClean="0"/>
                <a:t>）挑战李世石的“人机大战”在韩国首尔正式打响，此次比赛早已不是单纯的体育比赛，更关系到科技发展、哲学伦理。欧洲各国的围棋官网因此事件访问量翻了</a:t>
              </a:r>
              <a:r>
                <a:rPr lang="en-US" sz="1600" dirty="0" smtClean="0"/>
                <a:t>10</a:t>
              </a:r>
              <a:r>
                <a:rPr lang="zh-CN" altLang="en-US" sz="1600" dirty="0" smtClean="0"/>
                <a:t>倍，中日    韩等围棋发达地区的关注度更是惊人。</a:t>
              </a:r>
            </a:p>
            <a:p>
              <a:endParaRPr lang="zh-CN" altLang="en-US" dirty="0" smtClean="0"/>
            </a:p>
            <a:p>
              <a:endParaRPr lang="zh-CN" altLang="en-US" dirty="0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500694" y="1357298"/>
            <a:ext cx="3500462" cy="3429024"/>
            <a:chOff x="3857620" y="214290"/>
            <a:chExt cx="5072098" cy="2500330"/>
          </a:xfrm>
        </p:grpSpPr>
        <p:sp>
          <p:nvSpPr>
            <p:cNvPr id="34" name="剪去对角的矩形 33"/>
            <p:cNvSpPr/>
            <p:nvPr/>
          </p:nvSpPr>
          <p:spPr>
            <a:xfrm flipH="1">
              <a:off x="3857620" y="214290"/>
              <a:ext cx="5072098" cy="2500330"/>
            </a:xfrm>
            <a:prstGeom prst="snip2DiagRect">
              <a:avLst>
                <a:gd name="adj1" fmla="val 0"/>
                <a:gd name="adj2" fmla="val 16667"/>
              </a:avLst>
            </a:prstGeom>
            <a:solidFill>
              <a:srgbClr val="FF0000"/>
            </a:solidFill>
            <a:ln w="57150">
              <a:solidFill>
                <a:srgbClr val="FFFF00"/>
              </a:solidFill>
              <a:prstDash val="lgDashDot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49" name="Rectangle 1"/>
            <p:cNvSpPr>
              <a:spLocks noChangeArrowheads="1"/>
            </p:cNvSpPr>
            <p:nvPr/>
          </p:nvSpPr>
          <p:spPr bwMode="auto">
            <a:xfrm>
              <a:off x="3961132" y="266380"/>
              <a:ext cx="4786346" cy="24237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        </a:t>
              </a:r>
              <a:r>
                <a:rPr kumimoji="0" 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阿尔法围棋（</a:t>
              </a:r>
              <a:r>
                <a:rPr kumimoji="0" lang="en-US" altLang="zh-CN" sz="1600" b="0" i="0" u="none" strike="noStrike" cap="none" normalizeH="0" baseline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AlphaGo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）是一款围棋人工智能程序，由位于英国伦敦的谷歌（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Google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）旗下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Deep Mind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公司的戴维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·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西尔弗、艾佳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·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黄和戴密斯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·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哈萨比斯与他们的团队开发，这个程序利用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“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价值网络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”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去计算局面，用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“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策略网络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/>
                  <a:ea typeface="宋体" pitchFamily="2" charset="-122"/>
                  <a:cs typeface="Arial" pitchFamily="34" charset="0"/>
                </a:rPr>
                <a:t>”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/>
                <a:ea typeface="宋体" pitchFamily="2" charset="-122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1600" dirty="0" smtClean="0">
                  <a:solidFill>
                    <a:schemeClr val="bg1"/>
                  </a:solidFill>
                  <a:latin typeface="Calibri"/>
                  <a:ea typeface="宋体" pitchFamily="2" charset="-122"/>
                  <a:cs typeface="Arial" pitchFamily="34" charset="0"/>
                </a:rPr>
                <a:t>  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去选择下子。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2015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年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10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月阿尔</a:t>
              </a:r>
              <a:endParaRPr kumimoji="0" lang="en-US" altLang="zh-CN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宋体" pitchFamily="2" charset="-122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altLang="zh-CN" sz="1600" dirty="0" smtClean="0">
                  <a:solidFill>
                    <a:schemeClr val="bg1"/>
                  </a:solidFill>
                  <a:latin typeface="Arial" pitchFamily="34" charset="0"/>
                  <a:ea typeface="宋体" pitchFamily="2" charset="-122"/>
                  <a:cs typeface="Arial" pitchFamily="34" charset="0"/>
                </a:rPr>
                <a:t>     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法围棋以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5:0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完胜欧洲围棋冠军、职业二段选手樊麾；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2016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年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3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月对战世界围棋冠军、职业九段选手李世石，并以</a:t>
              </a:r>
              <a:r>
                <a:rPr kumimoji="0" lang="en-US" altLang="zh-CN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4:1</a:t>
              </a:r>
              <a:r>
                <a:rPr kumimoji="0" lang="zh-CN" altLang="en-US" sz="16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Arial" pitchFamily="34" charset="0"/>
                  <a:ea typeface="宋体" pitchFamily="2" charset="-122"/>
                  <a:cs typeface="Arial" pitchFamily="34" charset="0"/>
                </a:rPr>
                <a:t>的总比分获胜</a:t>
              </a:r>
              <a:endParaRPr kumimoji="0" lang="zh-CN" altLang="en-U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宋体" pitchFamily="2" charset="-122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0" y="4643446"/>
            <a:ext cx="9144000" cy="2214554"/>
            <a:chOff x="0" y="4643446"/>
            <a:chExt cx="9144000" cy="2214554"/>
          </a:xfrm>
        </p:grpSpPr>
        <p:sp>
          <p:nvSpPr>
            <p:cNvPr id="2" name="Rectangle 2"/>
            <p:cNvSpPr>
              <a:spLocks noChangeArrowheads="1"/>
            </p:cNvSpPr>
            <p:nvPr/>
          </p:nvSpPr>
          <p:spPr bwMode="auto">
            <a:xfrm>
              <a:off x="571472" y="5308858"/>
              <a:ext cx="8143932" cy="15491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ts val="23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sz="1600" i="0" u="none" strike="noStrike" cap="none" normalizeH="0" baseline="0" dirty="0" smtClean="0">
                  <a:ln>
                    <a:noFill/>
                  </a:ln>
                  <a:effectLst/>
                  <a:latin typeface="+mn-ea"/>
                  <a:cs typeface="Arial" pitchFamily="34" charset="0"/>
                </a:rPr>
                <a:t>阿尔法围棋</a:t>
              </a:r>
              <a:r>
                <a:rPr kumimoji="0" lang="zh-CN" altLang="en-US" sz="1600" i="0" u="none" strike="noStrike" cap="none" normalizeH="0" baseline="0" dirty="0" smtClean="0">
                  <a:ln>
                    <a:noFill/>
                  </a:ln>
                  <a:effectLst/>
                  <a:latin typeface="+mn-ea"/>
                  <a:cs typeface="Arial" pitchFamily="34" charset="0"/>
                </a:rPr>
                <a:t>是通过两个不同神经网络“大脑”合作来改进下棋。这些大脑是多层神经网络跟那些</a:t>
              </a:r>
              <a:r>
                <a:rPr kumimoji="0" lang="en-US" altLang="zh-CN" sz="1600" i="0" u="none" strike="noStrike" cap="none" normalizeH="0" baseline="0" dirty="0" smtClean="0">
                  <a:ln>
                    <a:noFill/>
                  </a:ln>
                  <a:effectLst/>
                  <a:latin typeface="+mn-ea"/>
                  <a:cs typeface="Arial" pitchFamily="34" charset="0"/>
                </a:rPr>
                <a:t>Google</a:t>
              </a:r>
              <a:r>
                <a:rPr kumimoji="0" lang="zh-CN" altLang="en-US" sz="1600" i="0" u="none" strike="noStrike" cap="none" normalizeH="0" baseline="0" dirty="0" smtClean="0">
                  <a:ln>
                    <a:noFill/>
                  </a:ln>
                  <a:effectLst/>
                  <a:latin typeface="+mn-ea"/>
                  <a:cs typeface="Arial" pitchFamily="34" charset="0"/>
                </a:rPr>
                <a:t>图片搜索引擎识别图片在结构上是相似的。它们从多层启发式二维过滤器开始，去处理围棋棋盘的定位，就像图片分类器网络处理图片一样。经过过滤，</a:t>
              </a:r>
              <a:r>
                <a:rPr kumimoji="0" lang="en-US" altLang="zh-CN" sz="1600" i="0" u="none" strike="noStrike" cap="none" normalizeH="0" baseline="0" dirty="0" smtClean="0">
                  <a:ln>
                    <a:noFill/>
                  </a:ln>
                  <a:effectLst/>
                  <a:latin typeface="+mn-ea"/>
                  <a:cs typeface="Arial" pitchFamily="34" charset="0"/>
                </a:rPr>
                <a:t>13 </a:t>
              </a:r>
              <a:r>
                <a:rPr kumimoji="0" lang="zh-CN" altLang="en-US" sz="1600" i="0" u="none" strike="noStrike" cap="none" normalizeH="0" baseline="0" dirty="0" smtClean="0">
                  <a:ln>
                    <a:noFill/>
                  </a:ln>
                  <a:effectLst/>
                  <a:latin typeface="+mn-ea"/>
                  <a:cs typeface="Arial" pitchFamily="34" charset="0"/>
                </a:rPr>
                <a:t>个完全连接的神经网络层产生对它们看到的局面判断。这些层能够做分类和逻辑推理。</a:t>
              </a:r>
              <a:endParaRPr kumimoji="0" lang="zh-CN" altLang="en-US" sz="1600" i="0" u="none" strike="noStrike" cap="none" normalizeH="0" baseline="0" dirty="0" smtClean="0">
                <a:ln>
                  <a:noFill/>
                </a:ln>
                <a:effectLst/>
                <a:latin typeface="+mn-ea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CN" alt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0" y="5214950"/>
              <a:ext cx="9144000" cy="1588"/>
              <a:chOff x="0" y="5286388"/>
              <a:chExt cx="9144000" cy="1588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0" y="5286388"/>
                <a:ext cx="3071802" cy="1588"/>
              </a:xfrm>
              <a:prstGeom prst="line">
                <a:avLst/>
              </a:prstGeom>
              <a:ln w="57150">
                <a:solidFill>
                  <a:srgbClr val="FFFF00"/>
                </a:solidFill>
                <a:prstDash val="lgDashDot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>
                <a:off x="3071802" y="5286388"/>
                <a:ext cx="2919402" cy="1588"/>
              </a:xfrm>
              <a:prstGeom prst="line">
                <a:avLst/>
              </a:prstGeom>
              <a:ln w="57150">
                <a:solidFill>
                  <a:srgbClr val="FF0000"/>
                </a:solidFill>
                <a:prstDash val="lgDashDot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6000760" y="5286388"/>
                <a:ext cx="3143240" cy="1588"/>
              </a:xfrm>
              <a:prstGeom prst="line">
                <a:avLst/>
              </a:prstGeom>
              <a:ln w="57150">
                <a:solidFill>
                  <a:srgbClr val="92D050"/>
                </a:solidFill>
                <a:prstDash val="lgDashDot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矩形 25"/>
            <p:cNvSpPr/>
            <p:nvPr/>
          </p:nvSpPr>
          <p:spPr>
            <a:xfrm>
              <a:off x="1214414" y="4643446"/>
              <a:ext cx="6672018" cy="707886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0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阿    尔    法    狗    的    工     作</a:t>
              </a:r>
              <a:endParaRPr lang="zh-CN" altLang="en-US" sz="40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</p:grpSp>
      <p:pic>
        <p:nvPicPr>
          <p:cNvPr id="3" name="Picture 2" descr="C:\Documents and Settings\zd\桌面\资料\u=3134190023,2569242365&amp;fm=11&amp;gp=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73048">
            <a:off x="3338981" y="1323461"/>
            <a:ext cx="2000264" cy="14743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C:\Documents and Settings\zd\桌面\资料\阿尔法 李世石新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977365">
            <a:off x="2876688" y="2917824"/>
            <a:ext cx="2798326" cy="13858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7" name="矩形 36"/>
          <p:cNvSpPr/>
          <p:nvPr/>
        </p:nvSpPr>
        <p:spPr>
          <a:xfrm>
            <a:off x="7215206" y="142852"/>
            <a:ext cx="121219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80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弈</a:t>
            </a:r>
            <a:endParaRPr lang="zh-CN" altLang="en-US" sz="80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072066" y="0"/>
            <a:ext cx="122180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8000" b="1" cap="none" spc="50" dirty="0" smtClean="0">
                <a:ln w="11430">
                  <a:solidFill>
                    <a:schemeClr val="bg1"/>
                  </a:solidFill>
                </a:ln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对</a:t>
            </a:r>
            <a:endParaRPr lang="zh-CN" altLang="en-US" sz="8000" b="1" cap="none" spc="50" dirty="0">
              <a:ln w="11430">
                <a:solidFill>
                  <a:schemeClr val="bg1"/>
                </a:solidFill>
              </a:ln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857488" y="0"/>
            <a:ext cx="132119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8800" b="1" cap="none" spc="50" dirty="0" smtClean="0">
                <a:ln w="1143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机</a:t>
            </a:r>
            <a:endParaRPr lang="zh-CN" altLang="en-US" sz="8800" b="1" cap="none" spc="50" dirty="0">
              <a:ln w="11430">
                <a:solidFill>
                  <a:srgbClr val="FFFF00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42910" y="0"/>
            <a:ext cx="122180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8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人</a:t>
            </a:r>
            <a:endParaRPr lang="zh-CN" altLang="en-US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22" name="Picture 3" descr="C:\Documents and Settings\zd\桌面\2005F12F03821829381[1].gi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357686" y="6396036"/>
            <a:ext cx="695325" cy="461964"/>
          </a:xfrm>
          <a:prstGeom prst="rect">
            <a:avLst/>
          </a:prstGeom>
          <a:noFill/>
        </p:spPr>
      </p:pic>
      <p:pic>
        <p:nvPicPr>
          <p:cNvPr id="23" name="Picture 2" descr="C:\Documents and Settings\zd\桌面\83.gif">
            <a:hlinkClick r:id="rId8" action="ppaction://hlinksldjump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143504" y="6610350"/>
            <a:ext cx="762000" cy="24765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zd\桌面\资料\u=4109576099,3690926009&amp;fm=21&amp;gp=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0803" y="0"/>
            <a:ext cx="9164803" cy="6858000"/>
          </a:xfrm>
          <a:prstGeom prst="rect">
            <a:avLst/>
          </a:prstGeom>
          <a:noFill/>
        </p:spPr>
      </p:pic>
      <p:sp>
        <p:nvSpPr>
          <p:cNvPr id="3" name="矩形 2"/>
          <p:cNvSpPr/>
          <p:nvPr/>
        </p:nvSpPr>
        <p:spPr>
          <a:xfrm>
            <a:off x="4429124" y="2428868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大</a:t>
            </a:r>
            <a:endParaRPr lang="zh-CN" altLang="en-U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5857884" y="1285860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谢</a:t>
            </a:r>
            <a:endParaRPr lang="zh-CN" altLang="en-U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7358082" y="285728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谢</a:t>
            </a:r>
            <a:endParaRPr lang="zh-CN" altLang="en-U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57488" y="3429000"/>
            <a:ext cx="142058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家</a:t>
            </a:r>
            <a:endParaRPr lang="zh-CN" altLang="en-U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00166" y="4572008"/>
            <a:ext cx="142058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96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！</a:t>
            </a:r>
            <a:endParaRPr lang="zh-CN" altLang="en-US" sz="9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3075" name="Picture 3" descr="C:\Documents and Settings\zd\桌面\450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43636" y="4786322"/>
            <a:ext cx="2523548" cy="1643050"/>
          </a:xfrm>
          <a:prstGeom prst="rect">
            <a:avLst/>
          </a:prstGeom>
          <a:noFill/>
        </p:spPr>
      </p:pic>
      <p:pic>
        <p:nvPicPr>
          <p:cNvPr id="9" name="Picture 3" descr="C:\Documents and Settings\zd\桌面\2005F12F03821829381[1].gi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1934" y="6215082"/>
            <a:ext cx="695325" cy="461964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340</TotalTime>
  <Words>1470</Words>
  <Application>Microsoft Office PowerPoint</Application>
  <PresentationFormat>全屏显示(4:3)</PresentationFormat>
  <Paragraphs>141</Paragraphs>
  <Slides>8</Slides>
  <Notes>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录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MC SYSTEM</cp:lastModifiedBy>
  <cp:revision>46</cp:revision>
  <dcterms:created xsi:type="dcterms:W3CDTF">2016-04-14T06:47:51Z</dcterms:created>
  <dcterms:modified xsi:type="dcterms:W3CDTF">2016-07-04T08:35:21Z</dcterms:modified>
</cp:coreProperties>
</file>