
<file path=[Content_Types].xml><?xml version="1.0" encoding="utf-8"?>
<Types xmlns="http://schemas.openxmlformats.org/package/2006/content-types">
  <Default Extension="jpeg" ContentType="image/jpeg"/>
  <Default Extension="gif" ContentType="image/gif"/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0" r:id="rId3"/>
    <p:sldMasterId id="2147483672" r:id="rId4"/>
  </p:sldMasterIdLst>
  <p:notesMasterIdLst>
    <p:notesMasterId r:id="rId7"/>
  </p:notesMasterIdLst>
  <p:sldIdLst>
    <p:sldId id="297" r:id="rId5"/>
    <p:sldId id="273" r:id="rId6"/>
    <p:sldId id="293" r:id="rId8"/>
    <p:sldId id="294" r:id="rId9"/>
    <p:sldId id="946" r:id="rId10"/>
    <p:sldId id="301" r:id="rId11"/>
    <p:sldId id="347" r:id="rId12"/>
    <p:sldId id="948" r:id="rId13"/>
    <p:sldId id="303" r:id="rId14"/>
    <p:sldId id="304" r:id="rId15"/>
    <p:sldId id="305" r:id="rId16"/>
    <p:sldId id="307" r:id="rId17"/>
    <p:sldId id="306" r:id="rId18"/>
    <p:sldId id="354" r:id="rId19"/>
    <p:sldId id="358" r:id="rId20"/>
    <p:sldId id="359" r:id="rId21"/>
    <p:sldId id="361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DFF"/>
    <a:srgbClr val="F9F9F9"/>
    <a:srgbClr val="F0EE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68"/>
    <p:restoredTop sz="88076"/>
  </p:normalViewPr>
  <p:slideViewPr>
    <p:cSldViewPr snapToGrid="0" snapToObjects="1">
      <p:cViewPr varScale="1">
        <p:scale>
          <a:sx n="93" d="100"/>
          <a:sy n="93" d="100"/>
        </p:scale>
        <p:origin x="232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E544C8-FFC5-5845-B0F2-2059846A2AF3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D25A2A-E038-274A-B7F7-567942646D51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D25A2A-E038-274A-B7F7-567942646D51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D25A2A-E038-274A-B7F7-567942646D51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D25A2A-E038-274A-B7F7-567942646D51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D25A2A-E038-274A-B7F7-567942646D51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D25A2A-E038-274A-B7F7-567942646D51}" type="slidenum">
              <a:rPr kumimoji="1" lang="zh-CN" altLang="en-US" smtClean="0"/>
            </a:fld>
            <a:endParaRPr kumimoji="1"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/>
              <a:t>Why is the first letter so big and the last letter so small? Because the first letter is far away from the last letter. Do you know this riddle: smiles is the longest word in the world because…</a:t>
            </a:r>
            <a:endParaRPr lang="zh-CN" altLang="en-US" b="1" dirty="0"/>
          </a:p>
        </p:txBody>
      </p:sp>
      <p:sp>
        <p:nvSpPr>
          <p:cNvPr id="14340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D28998F-6E53-C949-9C47-EB3F702C6B9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/>
              <a:t>Why is the first letter so big and the last letter so small? Because the first letter is far away from  the last letter. How far is it? There is a mile between them. Riddle: What is the longest word in the world? Yes, smiles. </a:t>
            </a:r>
            <a:endParaRPr lang="zh-CN" altLang="en-US"/>
          </a:p>
          <a:p>
            <a:endParaRPr lang="zh-CN" altLang="en-US" b="1"/>
          </a:p>
        </p:txBody>
      </p:sp>
      <p:sp>
        <p:nvSpPr>
          <p:cNvPr id="1638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6CD1523-AC1F-464F-9336-BC3B1D44EEA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dirty="0"/>
          </a:p>
        </p:txBody>
      </p:sp>
      <p:sp>
        <p:nvSpPr>
          <p:cNvPr id="1843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ADD19DD5-AE1B-FD46-9B12-719C4AC3C1A2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b="1"/>
          </a:p>
        </p:txBody>
      </p:sp>
      <p:sp>
        <p:nvSpPr>
          <p:cNvPr id="2048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A350D5C-CCF2-E448-8F34-55374BF9C2DD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b="1"/>
          </a:p>
        </p:txBody>
      </p:sp>
      <p:sp>
        <p:nvSpPr>
          <p:cNvPr id="28676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E425955-4D74-7840-A387-30647E30CDF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b="1"/>
          </a:p>
        </p:txBody>
      </p:sp>
      <p:sp>
        <p:nvSpPr>
          <p:cNvPr id="317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836639E-DB60-5B41-8D15-ADD34FAA1CAF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FA4B7-1D62-DC41-AEA2-B1C1E8C3EEB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DE4DF-065F-B34D-8396-0A4C5909719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87BC7-B582-964B-858D-33AC0DABD66E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154F7-3967-214D-9023-800D69B100A5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6BC09-C977-E64B-A07F-24590C93961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2EC0F-D3A2-F24A-91BE-D33B4911901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A88F4-A0E5-F941-B684-2DC46CB5F31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262A87-1D85-D640-B2F7-9BD4F1F3D54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37B51-88DC-6344-8552-8A9A865EC582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BD894-8350-E040-BB4A-62E25453E90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4BB1D-4C96-5744-87FE-388E4536926A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70A76-50E5-734B-96D0-D0AEEE27C43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F96D7-93B7-0C43-9244-AC315A2782F5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00E6D-1EA6-984B-92C5-71AFEBF0CE0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47749-344D-A84B-A3CA-342207A506A0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552A-010F-4C49-A81C-1A0E83464E9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75A81-1ABE-7D43-B91D-37315B019031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9D630-E4E2-594F-8BBD-64BAF2BF4D6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F63B9-2B0C-254F-BA0C-D0DCF96B2A8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EB742-2741-0A4F-9DA6-CE8E499F6EA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4D97C-79FA-4244-BE20-8F2D3CB6D58A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6C5F6-F706-1E41-A254-F82E5AD7669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2D1D6-8A69-FE4B-B700-FE6D2E5D9DD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35AB2-B876-0A49-9BAF-7CED1D5A3DE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D368C-85D3-EA4D-B63E-2F80BD34650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81461-A0DB-4C4F-AE86-49377B7E4059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22D4A-4EE0-3746-8F50-4A5A7075535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6119D-EAAC-FB4D-B8D6-DA8C8D79A95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45297-F99F-C847-B03F-35DEA07BE63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9613B-1223-4D43-AA44-ABD28CAD43B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FF6D3-06CD-D44E-A581-E2B11105C1A1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739CB-839D-C74E-8C2C-9D723F4E6802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C69B46-5927-D441-B9EB-EA87990FCD1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14400" y="609600"/>
            <a:ext cx="10363200" cy="54864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EEAB1-05BA-CF47-9938-D0414804EC8C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4" Type="http://schemas.openxmlformats.org/officeDocument/2006/relationships/theme" Target="../theme/theme3.xml"/><Relationship Id="rId13" Type="http://schemas.openxmlformats.org/officeDocument/2006/relationships/image" Target="../media/image2.png"/><Relationship Id="rId12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kumimoji="1" lang="zh-CN" altLang="en-US"/>
              <a:t>编辑母版文本样式
第二级
第三级
第四级
第五级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</a:fld>
            <a:endParaRPr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A005864-B73A-0A47-8266-6A565E5E2B3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E927EFA-A092-AB44-A3D5-D1958DE97ED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01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01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 b="0"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 b="0">
                <a:latin typeface="+mn-lt"/>
              </a:defRPr>
            </a:lvl1pPr>
          </a:lstStyle>
          <a:p>
            <a:pPr>
              <a:defRPr/>
            </a:pPr>
            <a:fld id="{D1A370D2-1252-7041-AE5E-B94FB1D79808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split orient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5" Type="http://schemas.openxmlformats.org/officeDocument/2006/relationships/image" Target="../media/image7.jpeg"/><Relationship Id="rId4" Type="http://schemas.openxmlformats.org/officeDocument/2006/relationships/image" Target="../media/image8.jpeg"/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4.xml"/><Relationship Id="rId6" Type="http://schemas.openxmlformats.org/officeDocument/2006/relationships/themeOverride" Target="../theme/themeOverride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emf"/><Relationship Id="rId2" Type="http://schemas.openxmlformats.org/officeDocument/2006/relationships/image" Target="../media/image12.GIF"/><Relationship Id="rId1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17.jpeg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18.jpeg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15.png"/><Relationship Id="rId1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1.jpeg"/><Relationship Id="rId1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/>
          <a:srcRect l="266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6" name="Freeform 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 panose="020B0604020202020204"/>
              <a:buNone/>
            </a:pPr>
            <a:endParaRPr lang="en-US" sz="1600" cap="all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kumimoji="1" lang="en-US" altLang="zh-CN" sz="5400" dirty="0">
                <a:latin typeface="Chalkboard SE" panose="03050602040202020205" pitchFamily="66" charset="0"/>
              </a:rPr>
              <a:t>UNIT 7</a:t>
            </a:r>
            <a:br>
              <a:rPr kumimoji="1" lang="en-US" altLang="zh-CN" sz="5400" dirty="0">
                <a:latin typeface="Chalkboard SE" panose="03050602040202020205" pitchFamily="66" charset="0"/>
              </a:rPr>
            </a:br>
            <a:r>
              <a:rPr kumimoji="1" lang="en-US" altLang="zh-CN" sz="5400" dirty="0">
                <a:latin typeface="Chalkboard SE" panose="03050602040202020205" pitchFamily="66" charset="0"/>
              </a:rPr>
              <a:t>Memory</a:t>
            </a:r>
            <a:endParaRPr kumimoji="1" lang="zh-CN" altLang="en-US" sz="5400" dirty="0">
              <a:latin typeface="Chalkboard SE" panose="03050602040202020205" pitchFamily="66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kumimoji="1" lang="en-US" altLang="zh-CN" sz="3600" dirty="0">
                <a:latin typeface="Comic Sans MS" panose="030F0702030302020204" pitchFamily="66" charset="0"/>
              </a:rPr>
              <a:t>Reading</a:t>
            </a:r>
            <a:endParaRPr kumimoji="1" lang="zh-CN" altLang="en-US" sz="3600" dirty="0">
              <a:latin typeface="Comic Sans MS" panose="030F0702030302020204" pitchFamily="66" charset="0"/>
            </a:endParaRPr>
          </a:p>
        </p:txBody>
      </p:sp>
      <p:cxnSp>
        <p:nvCxnSpPr>
          <p:cNvPr id="28" name="Straight Connector 27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0" y="23813"/>
            <a:ext cx="12192000" cy="61555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4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Cooper Black" panose="0208090404030B020404" pitchFamily="18" charset="0"/>
                <a:ea typeface="宋体" panose="02010600030101010101" pitchFamily="2" charset="-122"/>
              </a:rPr>
              <a:t>Remember the order of the pictures with 10 seconds. </a:t>
            </a:r>
            <a:endParaRPr lang="zh-CN" altLang="zh-CN" sz="3400" dirty="0">
              <a:solidFill>
                <a:prstClr val="black"/>
              </a:solidFill>
              <a:highlight>
                <a:srgbClr val="FFFF00"/>
              </a:highligh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73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9" y="1358901"/>
            <a:ext cx="2676525" cy="225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1" y="1390650"/>
            <a:ext cx="2708275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图片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550" y="1403350"/>
            <a:ext cx="2808288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图片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9" y="4495800"/>
            <a:ext cx="2536825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15" descr="https://timgsa.baidu.com/timg?image&amp;quality=80&amp;size=b9999_10000&amp;sec=1544416174456&amp;di=556a73077a74cdc61103c41652460541&amp;imgtype=0&amp;src=http%3A%2F%2Fn.sinaimg.cn%2Fsinacn%2Fw410h321%2F20180211%2Fb7d7-fyrkuxt579034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264" y="4105276"/>
            <a:ext cx="2828925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图片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9" y="4129089"/>
            <a:ext cx="2827337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矩形 20"/>
          <p:cNvSpPr/>
          <p:nvPr/>
        </p:nvSpPr>
        <p:spPr>
          <a:xfrm>
            <a:off x="1549401" y="1314451"/>
            <a:ext cx="2676525" cy="2251075"/>
          </a:xfrm>
          <a:prstGeom prst="rect">
            <a:avLst/>
          </a:prstGeom>
          <a:noFill/>
          <a:ln w="1873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58114" y="1335089"/>
            <a:ext cx="2676525" cy="2185987"/>
          </a:xfrm>
          <a:prstGeom prst="rect">
            <a:avLst/>
          </a:prstGeom>
          <a:noFill/>
          <a:ln w="1873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554539" y="1314451"/>
            <a:ext cx="2676525" cy="2206625"/>
          </a:xfrm>
          <a:prstGeom prst="rect">
            <a:avLst/>
          </a:prstGeom>
          <a:noFill/>
          <a:ln w="1873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874001" y="4197350"/>
            <a:ext cx="2676525" cy="2241550"/>
          </a:xfrm>
          <a:prstGeom prst="rect">
            <a:avLst/>
          </a:prstGeom>
          <a:noFill/>
          <a:ln w="18732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641476" y="4254500"/>
            <a:ext cx="2676525" cy="2184400"/>
          </a:xfrm>
          <a:prstGeom prst="rect">
            <a:avLst/>
          </a:prstGeom>
          <a:noFill/>
          <a:ln w="1873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725989" y="4206876"/>
            <a:ext cx="2827337" cy="2232025"/>
          </a:xfrm>
          <a:prstGeom prst="rect">
            <a:avLst/>
          </a:prstGeom>
          <a:noFill/>
          <a:ln w="187325"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1"/>
          <p:cNvGrpSpPr/>
          <p:nvPr/>
        </p:nvGrpSpPr>
        <p:grpSpPr bwMode="auto">
          <a:xfrm>
            <a:off x="1121686" y="2178051"/>
            <a:ext cx="3261113" cy="1800225"/>
            <a:chOff x="25090" y="1314077"/>
            <a:chExt cx="2717012" cy="2297307"/>
          </a:xfrm>
        </p:grpSpPr>
        <p:pic>
          <p:nvPicPr>
            <p:cNvPr id="8241" name="图片 2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09" y="1359394"/>
              <a:ext cx="2677193" cy="22519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矩形 20"/>
            <p:cNvSpPr/>
            <p:nvPr/>
          </p:nvSpPr>
          <p:spPr>
            <a:xfrm>
              <a:off x="25090" y="1314077"/>
              <a:ext cx="2676280" cy="2252738"/>
            </a:xfrm>
            <a:prstGeom prst="rect">
              <a:avLst/>
            </a:prstGeom>
            <a:noFill/>
            <a:ln w="1873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8195" name="组合 5"/>
          <p:cNvGrpSpPr/>
          <p:nvPr/>
        </p:nvGrpSpPr>
        <p:grpSpPr bwMode="auto">
          <a:xfrm>
            <a:off x="9005455" y="84501"/>
            <a:ext cx="3186545" cy="1798637"/>
            <a:chOff x="6177847" y="1335420"/>
            <a:chExt cx="2808312" cy="2185329"/>
          </a:xfrm>
        </p:grpSpPr>
        <p:pic>
          <p:nvPicPr>
            <p:cNvPr id="8239" name="图片 1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7847" y="1403198"/>
              <a:ext cx="2808312" cy="202580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矩形 26"/>
            <p:cNvSpPr/>
            <p:nvPr/>
          </p:nvSpPr>
          <p:spPr>
            <a:xfrm>
              <a:off x="6234806" y="1335420"/>
              <a:ext cx="2677059" cy="2185329"/>
            </a:xfrm>
            <a:prstGeom prst="rect">
              <a:avLst/>
            </a:prstGeom>
            <a:noFill/>
            <a:ln w="18732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8196" name="组合 3"/>
          <p:cNvGrpSpPr/>
          <p:nvPr/>
        </p:nvGrpSpPr>
        <p:grpSpPr bwMode="auto">
          <a:xfrm>
            <a:off x="5272229" y="80964"/>
            <a:ext cx="2894749" cy="1798637"/>
            <a:chOff x="3031059" y="1314076"/>
            <a:chExt cx="2762894" cy="2206673"/>
          </a:xfrm>
        </p:grpSpPr>
        <p:pic>
          <p:nvPicPr>
            <p:cNvPr id="8237" name="图片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5876" y="1390684"/>
              <a:ext cx="2708077" cy="202580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矩形 27"/>
            <p:cNvSpPr/>
            <p:nvPr/>
          </p:nvSpPr>
          <p:spPr>
            <a:xfrm>
              <a:off x="3031059" y="1314076"/>
              <a:ext cx="2675106" cy="2206673"/>
            </a:xfrm>
            <a:prstGeom prst="rect">
              <a:avLst/>
            </a:prstGeom>
            <a:noFill/>
            <a:ln w="18732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8197" name="组合 9"/>
          <p:cNvGrpSpPr/>
          <p:nvPr/>
        </p:nvGrpSpPr>
        <p:grpSpPr bwMode="auto">
          <a:xfrm>
            <a:off x="9005456" y="2208394"/>
            <a:ext cx="3102244" cy="1800225"/>
            <a:chOff x="6291037" y="4105749"/>
            <a:chExt cx="2828639" cy="2434359"/>
          </a:xfrm>
        </p:grpSpPr>
        <p:pic>
          <p:nvPicPr>
            <p:cNvPr id="8235" name="Picture 15" descr="https://timgsa.baidu.com/timg?image&amp;quality=80&amp;size=b9999_10000&amp;sec=1544416174456&amp;di=556a73077a74cdc61103c41652460541&amp;imgtype=0&amp;src=http%3A%2F%2Fn.sinaimg.cn%2Fsinacn%2Fw410h321%2F20180211%2Fb7d7-fyrkuxt5790349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1037" y="4105749"/>
              <a:ext cx="2828639" cy="2434359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矩形 28"/>
            <p:cNvSpPr/>
            <p:nvPr/>
          </p:nvSpPr>
          <p:spPr>
            <a:xfrm>
              <a:off x="6348409" y="4198056"/>
              <a:ext cx="2676480" cy="2241156"/>
            </a:xfrm>
            <a:prstGeom prst="rect">
              <a:avLst/>
            </a:prstGeom>
            <a:noFill/>
            <a:ln w="18732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8198" name="组合 7"/>
          <p:cNvGrpSpPr/>
          <p:nvPr/>
        </p:nvGrpSpPr>
        <p:grpSpPr bwMode="auto">
          <a:xfrm>
            <a:off x="5313506" y="2193926"/>
            <a:ext cx="2897303" cy="1800225"/>
            <a:chOff x="118132" y="4254094"/>
            <a:chExt cx="2676268" cy="2185329"/>
          </a:xfrm>
        </p:grpSpPr>
        <p:pic>
          <p:nvPicPr>
            <p:cNvPr id="8233" name="图片 1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957" y="4495207"/>
              <a:ext cx="2537098" cy="1944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矩形 29"/>
            <p:cNvSpPr/>
            <p:nvPr/>
          </p:nvSpPr>
          <p:spPr>
            <a:xfrm>
              <a:off x="118132" y="4254094"/>
              <a:ext cx="2676268" cy="2185329"/>
            </a:xfrm>
            <a:prstGeom prst="rect">
              <a:avLst/>
            </a:prstGeom>
            <a:noFill/>
            <a:ln w="18732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8199" name="组合 8"/>
          <p:cNvGrpSpPr/>
          <p:nvPr/>
        </p:nvGrpSpPr>
        <p:grpSpPr bwMode="auto">
          <a:xfrm>
            <a:off x="1108363" y="-12124"/>
            <a:ext cx="3221901" cy="1800225"/>
            <a:chOff x="3201195" y="4095839"/>
            <a:chExt cx="2875165" cy="2434359"/>
          </a:xfrm>
        </p:grpSpPr>
        <p:pic>
          <p:nvPicPr>
            <p:cNvPr id="8231" name="图片 1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7722" y="4095839"/>
              <a:ext cx="2828638" cy="2434359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矩形 32"/>
            <p:cNvSpPr/>
            <p:nvPr/>
          </p:nvSpPr>
          <p:spPr>
            <a:xfrm>
              <a:off x="3201195" y="4206688"/>
              <a:ext cx="2827507" cy="2232569"/>
            </a:xfrm>
            <a:prstGeom prst="rect">
              <a:avLst/>
            </a:prstGeom>
            <a:noFill/>
            <a:ln w="187325">
              <a:solidFill>
                <a:srgbClr val="00F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322265" y="449263"/>
            <a:ext cx="2095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dirty="0">
                <a:solidFill>
                  <a:srgbClr val="FF0066"/>
                </a:solidFill>
                <a:latin typeface="Calibri" panose="020F0502020204030204"/>
                <a:ea typeface="宋体" panose="02010600030101010101" pitchFamily="2" charset="-122"/>
              </a:rPr>
              <a:t>1</a:t>
            </a:r>
            <a:endParaRPr lang="zh-CN" altLang="en-US" sz="6000" dirty="0">
              <a:solidFill>
                <a:srgbClr val="FF006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580080" y="549276"/>
            <a:ext cx="509588" cy="1014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dirty="0">
                <a:solidFill>
                  <a:srgbClr val="FF0066"/>
                </a:solidFill>
                <a:latin typeface="Calibri" panose="020F0502020204030204"/>
                <a:ea typeface="宋体" panose="02010600030101010101" pitchFamily="2" charset="-122"/>
              </a:rPr>
              <a:t>2</a:t>
            </a:r>
            <a:endParaRPr lang="zh-CN" altLang="en-US" sz="6000" dirty="0">
              <a:solidFill>
                <a:srgbClr val="FF006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222399" y="523082"/>
            <a:ext cx="511175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dirty="0">
                <a:solidFill>
                  <a:srgbClr val="FF0066"/>
                </a:solidFill>
                <a:latin typeface="Calibri" panose="020F0502020204030204"/>
                <a:ea typeface="宋体" panose="02010600030101010101" pitchFamily="2" charset="-122"/>
              </a:rPr>
              <a:t>3</a:t>
            </a:r>
            <a:endParaRPr lang="zh-CN" altLang="en-US" sz="6000" dirty="0">
              <a:solidFill>
                <a:srgbClr val="FF006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22265" y="2414878"/>
            <a:ext cx="209550" cy="1014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dirty="0">
                <a:solidFill>
                  <a:srgbClr val="FF0066"/>
                </a:solidFill>
                <a:latin typeface="Calibri" panose="020F0502020204030204"/>
                <a:ea typeface="宋体" panose="02010600030101010101" pitchFamily="2" charset="-122"/>
              </a:rPr>
              <a:t>4</a:t>
            </a:r>
            <a:endParaRPr lang="zh-CN" altLang="en-US" sz="6000" dirty="0">
              <a:solidFill>
                <a:srgbClr val="FF006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651518" y="2555876"/>
            <a:ext cx="209550" cy="1014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dirty="0">
                <a:solidFill>
                  <a:srgbClr val="FF0066"/>
                </a:solidFill>
                <a:latin typeface="Calibri" panose="020F0502020204030204"/>
                <a:ea typeface="宋体" panose="02010600030101010101" pitchFamily="2" charset="-122"/>
              </a:rPr>
              <a:t>5</a:t>
            </a:r>
            <a:endParaRPr lang="zh-CN" altLang="en-US" sz="6000" dirty="0">
              <a:solidFill>
                <a:srgbClr val="FF006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247798" y="2450307"/>
            <a:ext cx="209550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dirty="0">
                <a:solidFill>
                  <a:srgbClr val="FF0066"/>
                </a:solidFill>
                <a:latin typeface="Calibri" panose="020F0502020204030204"/>
                <a:ea typeface="宋体" panose="02010600030101010101" pitchFamily="2" charset="-122"/>
              </a:rPr>
              <a:t>6</a:t>
            </a:r>
            <a:endParaRPr lang="zh-CN" altLang="en-US" sz="6000" dirty="0">
              <a:solidFill>
                <a:srgbClr val="FF0066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V="1">
            <a:off x="2500314" y="4333875"/>
            <a:ext cx="7483475" cy="3175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V="1">
            <a:off x="2486025" y="5486401"/>
            <a:ext cx="7481888" cy="30163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2486025" y="6669088"/>
            <a:ext cx="7481888" cy="31750"/>
          </a:xfrm>
          <a:prstGeom prst="line">
            <a:avLst/>
          </a:prstGeom>
          <a:ln w="476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016500" y="4349750"/>
            <a:ext cx="0" cy="2298700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2516189" y="4394200"/>
            <a:ext cx="1" cy="230663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9953625" y="4349750"/>
            <a:ext cx="14288" cy="230663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7359651" y="4341814"/>
            <a:ext cx="15875" cy="2306637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组合 48"/>
          <p:cNvGrpSpPr/>
          <p:nvPr/>
        </p:nvGrpSpPr>
        <p:grpSpPr bwMode="auto">
          <a:xfrm>
            <a:off x="2698750" y="4491039"/>
            <a:ext cx="2160588" cy="866775"/>
            <a:chOff x="25090" y="1314077"/>
            <a:chExt cx="2717012" cy="2297307"/>
          </a:xfrm>
        </p:grpSpPr>
        <p:pic>
          <p:nvPicPr>
            <p:cNvPr id="8229" name="图片 49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909" y="1359394"/>
              <a:ext cx="2677193" cy="22519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矩形 50"/>
            <p:cNvSpPr/>
            <p:nvPr/>
          </p:nvSpPr>
          <p:spPr>
            <a:xfrm>
              <a:off x="25090" y="1314077"/>
              <a:ext cx="2677085" cy="2251023"/>
            </a:xfrm>
            <a:prstGeom prst="rect">
              <a:avLst/>
            </a:prstGeom>
            <a:noFill/>
            <a:ln w="1873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 bwMode="auto">
          <a:xfrm>
            <a:off x="5146675" y="4473576"/>
            <a:ext cx="2160588" cy="868363"/>
            <a:chOff x="3031059" y="1314076"/>
            <a:chExt cx="2762894" cy="2206673"/>
          </a:xfrm>
        </p:grpSpPr>
        <p:pic>
          <p:nvPicPr>
            <p:cNvPr id="8227" name="图片 5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85876" y="1390684"/>
              <a:ext cx="2708077" cy="202580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4" name="矩形 53"/>
            <p:cNvSpPr/>
            <p:nvPr/>
          </p:nvSpPr>
          <p:spPr>
            <a:xfrm>
              <a:off x="3031059" y="1314076"/>
              <a:ext cx="2675601" cy="2206673"/>
            </a:xfrm>
            <a:prstGeom prst="rect">
              <a:avLst/>
            </a:prstGeom>
            <a:noFill/>
            <a:ln w="18732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 bwMode="auto">
          <a:xfrm>
            <a:off x="7558089" y="4468814"/>
            <a:ext cx="2160587" cy="866775"/>
            <a:chOff x="6177847" y="1335420"/>
            <a:chExt cx="2808312" cy="2185329"/>
          </a:xfrm>
        </p:grpSpPr>
        <p:pic>
          <p:nvPicPr>
            <p:cNvPr id="8225" name="图片 5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77847" y="1403198"/>
              <a:ext cx="2808312" cy="202580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7" name="矩形 56"/>
            <p:cNvSpPr/>
            <p:nvPr/>
          </p:nvSpPr>
          <p:spPr>
            <a:xfrm>
              <a:off x="6235623" y="1335420"/>
              <a:ext cx="2676253" cy="2185329"/>
            </a:xfrm>
            <a:prstGeom prst="rect">
              <a:avLst/>
            </a:prstGeom>
            <a:noFill/>
            <a:ln w="187325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 bwMode="auto">
          <a:xfrm>
            <a:off x="2682875" y="5667376"/>
            <a:ext cx="2160588" cy="868363"/>
            <a:chOff x="118132" y="4254094"/>
            <a:chExt cx="2676268" cy="2185329"/>
          </a:xfrm>
        </p:grpSpPr>
        <p:pic>
          <p:nvPicPr>
            <p:cNvPr id="8223" name="图片 5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957" y="4495207"/>
              <a:ext cx="2537098" cy="1944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矩形 59"/>
            <p:cNvSpPr/>
            <p:nvPr/>
          </p:nvSpPr>
          <p:spPr>
            <a:xfrm>
              <a:off x="118132" y="4254094"/>
              <a:ext cx="2676268" cy="2185329"/>
            </a:xfrm>
            <a:prstGeom prst="rect">
              <a:avLst/>
            </a:prstGeom>
            <a:noFill/>
            <a:ln w="187325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 bwMode="auto">
          <a:xfrm>
            <a:off x="5154614" y="5664201"/>
            <a:ext cx="2160587" cy="868363"/>
            <a:chOff x="3201195" y="4189514"/>
            <a:chExt cx="3007190" cy="2434359"/>
          </a:xfrm>
        </p:grpSpPr>
        <p:pic>
          <p:nvPicPr>
            <p:cNvPr id="8221" name="图片 6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9747" y="4189514"/>
              <a:ext cx="2828638" cy="2434359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" name="矩形 62"/>
            <p:cNvSpPr/>
            <p:nvPr/>
          </p:nvSpPr>
          <p:spPr>
            <a:xfrm>
              <a:off x="3201195" y="4207316"/>
              <a:ext cx="2828218" cy="2234091"/>
            </a:xfrm>
            <a:prstGeom prst="rect">
              <a:avLst/>
            </a:prstGeom>
            <a:noFill/>
            <a:ln w="187325">
              <a:solidFill>
                <a:srgbClr val="00FD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 bwMode="auto">
          <a:xfrm>
            <a:off x="7646989" y="5635626"/>
            <a:ext cx="2160587" cy="866775"/>
            <a:chOff x="6291037" y="4105749"/>
            <a:chExt cx="2828639" cy="2434359"/>
          </a:xfrm>
        </p:grpSpPr>
        <p:pic>
          <p:nvPicPr>
            <p:cNvPr id="8219" name="Picture 15" descr="https://timgsa.baidu.com/timg?image&amp;quality=80&amp;size=b9999_10000&amp;sec=1544416174456&amp;di=556a73077a74cdc61103c41652460541&amp;imgtype=0&amp;src=http%3A%2F%2Fn.sinaimg.cn%2Fsinacn%2Fw410h321%2F20180211%2Fb7d7-fyrkuxt5790349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91037" y="4105749"/>
              <a:ext cx="2828639" cy="2434359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" name="矩形 65"/>
            <p:cNvSpPr/>
            <p:nvPr/>
          </p:nvSpPr>
          <p:spPr>
            <a:xfrm>
              <a:off x="6349231" y="4199380"/>
              <a:ext cx="2676920" cy="2238184"/>
            </a:xfrm>
            <a:prstGeom prst="rect">
              <a:avLst/>
            </a:prstGeom>
            <a:noFill/>
            <a:ln w="187325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5135563" y="5696279"/>
            <a:ext cx="1930256" cy="702704"/>
          </a:xfrm>
          <a:prstGeom prst="rect">
            <a:avLst/>
          </a:prstGeom>
          <a:solidFill>
            <a:srgbClr val="00FDFF"/>
          </a:solidFill>
          <a:ln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200" dirty="0">
                <a:solidFill>
                  <a:schemeClr val="tx1"/>
                </a:solidFill>
              </a:rPr>
              <a:t>cyan</a:t>
            </a:r>
            <a:r>
              <a:rPr lang="en-GB" altLang="zh-CN" sz="3200" dirty="0">
                <a:solidFill>
                  <a:schemeClr val="tx1"/>
                </a:solidFill>
                <a:latin typeface="Arial" panose="020B0604020202020204" pitchFamily="34" charset="0"/>
              </a:rPr>
              <a:t> [ˈ</a:t>
            </a:r>
            <a:r>
              <a:rPr lang="en-GB" altLang="zh-CN" sz="3200" dirty="0" err="1">
                <a:solidFill>
                  <a:schemeClr val="tx1"/>
                </a:solidFill>
                <a:latin typeface="Arial" panose="020B0604020202020204" pitchFamily="34" charset="0"/>
              </a:rPr>
              <a:t>saɪən</a:t>
            </a:r>
            <a:r>
              <a:rPr lang="en-GB" altLang="zh-CN" sz="3200" dirty="0">
                <a:solidFill>
                  <a:schemeClr val="tx1"/>
                </a:solidFill>
                <a:latin typeface="Arial" panose="020B0604020202020204" pitchFamily="34" charset="0"/>
              </a:rPr>
              <a:t>]</a:t>
            </a:r>
            <a:endParaRPr kumimoji="1" lang="zh-CN" altLang="en-US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89" y="233363"/>
            <a:ext cx="2676525" cy="225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265113"/>
            <a:ext cx="2706688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图片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4" y="277813"/>
            <a:ext cx="2808287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图片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9" y="3746500"/>
            <a:ext cx="2536825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5" descr="https://timgsa.baidu.com/timg?image&amp;quality=80&amp;size=b9999_10000&amp;sec=1544416174456&amp;di=556a73077a74cdc61103c41652460541&amp;imgtype=0&amp;src=http%3A%2F%2Fn.sinaimg.cn%2Fsinacn%2Fw410h321%2F20180211%2Fb7d7-fyrkuxt5790349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5264" y="3357564"/>
            <a:ext cx="2828925" cy="243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图片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989" y="3381375"/>
            <a:ext cx="2827337" cy="243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矩形 20"/>
          <p:cNvSpPr/>
          <p:nvPr/>
        </p:nvSpPr>
        <p:spPr>
          <a:xfrm>
            <a:off x="1600200" y="188914"/>
            <a:ext cx="2674938" cy="2251075"/>
          </a:xfrm>
          <a:prstGeom prst="rect">
            <a:avLst/>
          </a:prstGeom>
          <a:noFill/>
          <a:ln w="1873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808914" y="209550"/>
            <a:ext cx="2676525" cy="2185988"/>
          </a:xfrm>
          <a:prstGeom prst="rect">
            <a:avLst/>
          </a:prstGeom>
          <a:noFill/>
          <a:ln w="1873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605339" y="188914"/>
            <a:ext cx="2676525" cy="2206625"/>
          </a:xfrm>
          <a:prstGeom prst="rect">
            <a:avLst/>
          </a:prstGeom>
          <a:noFill/>
          <a:ln w="1873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861301" y="3440113"/>
            <a:ext cx="2676525" cy="2241550"/>
          </a:xfrm>
          <a:prstGeom prst="rect">
            <a:avLst/>
          </a:prstGeom>
          <a:noFill/>
          <a:ln w="18732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641476" y="3505200"/>
            <a:ext cx="2676525" cy="2185988"/>
          </a:xfrm>
          <a:prstGeom prst="rect">
            <a:avLst/>
          </a:prstGeom>
          <a:noFill/>
          <a:ln w="1873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691064" y="3448051"/>
            <a:ext cx="2827337" cy="2233613"/>
          </a:xfrm>
          <a:prstGeom prst="rect">
            <a:avLst/>
          </a:prstGeom>
          <a:noFill/>
          <a:ln w="1873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95488" y="2530475"/>
            <a:ext cx="227965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method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273675" y="2478088"/>
            <a:ext cx="227965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mile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88388" y="2457451"/>
            <a:ext cx="227965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mind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036763" y="5929313"/>
            <a:ext cx="2279650" cy="647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silly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273675" y="5883276"/>
            <a:ext cx="227965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unless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504238" y="5837238"/>
            <a:ext cx="227965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worth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矩形 7"/>
          <p:cNvSpPr>
            <a:spLocks noChangeArrowheads="1"/>
          </p:cNvSpPr>
          <p:nvPr/>
        </p:nvSpPr>
        <p:spPr bwMode="auto">
          <a:xfrm>
            <a:off x="169140" y="1083975"/>
            <a:ext cx="1202286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 dirty="0"/>
              <a:t>Read the words in the list below for 10 seconds. Then write down as many words as you can remember.</a:t>
            </a:r>
            <a:endParaRPr lang="zh-CN" altLang="en-US" sz="2800" b="1" dirty="0"/>
          </a:p>
        </p:txBody>
      </p:sp>
      <p:pic>
        <p:nvPicPr>
          <p:cNvPr id="8196" name="Picture 4" descr="QQ截图20140821150527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23" y="2388740"/>
            <a:ext cx="10904520" cy="2383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右箭头 1"/>
          <p:cNvSpPr/>
          <p:nvPr/>
        </p:nvSpPr>
        <p:spPr>
          <a:xfrm>
            <a:off x="399841" y="5367098"/>
            <a:ext cx="498763" cy="872837"/>
          </a:xfrm>
          <a:prstGeom prst="rightArrow">
            <a:avLst/>
          </a:prstGeom>
          <a:solidFill>
            <a:srgbClr val="00FD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61575" y="5367098"/>
            <a:ext cx="110507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We</a:t>
            </a:r>
            <a:r>
              <a:rPr lang="zh-CN" alt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en-US" altLang="zh-CN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can remember _______ better than _____.</a:t>
            </a:r>
            <a:endParaRPr lang="zh-CN" alt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77342" y="5367098"/>
            <a:ext cx="18562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solidFill>
                  <a:srgbClr val="FF0000"/>
                </a:solidFill>
              </a:rPr>
              <a:t>pictures</a:t>
            </a:r>
            <a:endParaRPr kumimoji="1" lang="zh-CN" altLang="en-US" sz="4000" dirty="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239454" y="5367098"/>
            <a:ext cx="14601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solidFill>
                  <a:srgbClr val="FF0000"/>
                </a:solidFill>
              </a:rPr>
              <a:t>words</a:t>
            </a:r>
            <a:endParaRPr kumimoji="1" lang="zh-CN" altLang="en-US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2133600" y="2209801"/>
            <a:ext cx="7848600" cy="277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Young people usually have better memory than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1440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  old people.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1440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2. When we make new memories, we lose old ones.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1440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3. We can remember pictures better than words.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1440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4. Once we learn how to ride a bike, we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defTabSz="91440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800">
                <a:solidFill>
                  <a:srgbClr val="000000"/>
                </a:solidFill>
                <a:latin typeface="Times New Roman" panose="02020603050405020304" pitchFamily="18" charset="0"/>
              </a:rPr>
              <a:t>    will never forget how to do it. </a:t>
            </a:r>
            <a:endParaRPr lang="en-US" altLang="zh-CN" sz="28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10597" name="Picture 5" descr="59"/>
          <p:cNvPicPr>
            <a:picLocks noChangeAspect="1" noChangeArrowheads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3200400"/>
            <a:ext cx="400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599" name="Picture 7" descr="5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0" name="Picture 8" descr="5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400" y="42672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1" name="Picture 9" descr="58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2514600"/>
            <a:ext cx="4191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0" descr="ture or fals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650875"/>
            <a:ext cx="4724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603" name="Oval 11"/>
          <p:cNvSpPr>
            <a:spLocks noChangeArrowheads="1"/>
          </p:cNvSpPr>
          <p:nvPr/>
        </p:nvSpPr>
        <p:spPr bwMode="auto">
          <a:xfrm>
            <a:off x="7464425" y="3132138"/>
            <a:ext cx="838200" cy="4572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49" name="Text Box 12"/>
          <p:cNvSpPr txBox="1">
            <a:spLocks noChangeArrowheads="1"/>
          </p:cNvSpPr>
          <p:nvPr/>
        </p:nvSpPr>
        <p:spPr bwMode="auto">
          <a:xfrm>
            <a:off x="2209800" y="1538289"/>
            <a:ext cx="9525000" cy="43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000099"/>
                </a:solidFill>
              </a:rPr>
              <a:t>     How much do you know about human memory?</a:t>
            </a:r>
            <a:r>
              <a:rPr lang="zh-CN" altLang="en-US" sz="2800" b="1" dirty="0">
                <a:solidFill>
                  <a:srgbClr val="000099"/>
                </a:solidFill>
              </a:rPr>
              <a:t> （</a:t>
            </a:r>
            <a:r>
              <a:rPr lang="en-US" altLang="zh-CN" sz="2800" b="1" dirty="0">
                <a:solidFill>
                  <a:srgbClr val="000099"/>
                </a:solidFill>
              </a:rPr>
              <a:t>p98</a:t>
            </a:r>
            <a:r>
              <a:rPr lang="zh-CN" altLang="en-US" sz="2800" b="1" dirty="0">
                <a:solidFill>
                  <a:srgbClr val="000099"/>
                </a:solidFill>
              </a:rPr>
              <a:t>）</a:t>
            </a:r>
            <a:r>
              <a:rPr lang="en-US" altLang="zh-CN" sz="2800" b="1" dirty="0">
                <a:solidFill>
                  <a:srgbClr val="000099"/>
                </a:solidFill>
              </a:rPr>
              <a:t> </a:t>
            </a:r>
            <a:endParaRPr lang="en-US" altLang="zh-CN" sz="2800" b="1" dirty="0">
              <a:solidFill>
                <a:srgbClr val="000099"/>
              </a:solidFill>
            </a:endParaRPr>
          </a:p>
        </p:txBody>
      </p:sp>
      <p:grpSp>
        <p:nvGrpSpPr>
          <p:cNvPr id="10250" name="Group 13"/>
          <p:cNvGrpSpPr/>
          <p:nvPr/>
        </p:nvGrpSpPr>
        <p:grpSpPr bwMode="auto">
          <a:xfrm>
            <a:off x="1828800" y="1462088"/>
            <a:ext cx="838200" cy="519112"/>
            <a:chOff x="48" y="1619"/>
            <a:chExt cx="576" cy="445"/>
          </a:xfrm>
        </p:grpSpPr>
        <p:sp>
          <p:nvSpPr>
            <p:cNvPr id="10255" name="AutoShape 14"/>
            <p:cNvSpPr>
              <a:spLocks noChangeArrowheads="1"/>
            </p:cNvSpPr>
            <p:nvPr/>
          </p:nvSpPr>
          <p:spPr bwMode="auto">
            <a:xfrm>
              <a:off x="48" y="1686"/>
              <a:ext cx="576" cy="317"/>
            </a:xfrm>
            <a:prstGeom prst="flowChartDelay">
              <a:avLst/>
            </a:prstGeom>
            <a:solidFill>
              <a:srgbClr val="FF9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zh-CN" altLang="en-US" sz="1800" b="1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0256" name="Text Box 15"/>
            <p:cNvSpPr txBox="1">
              <a:spLocks noChangeArrowheads="1"/>
            </p:cNvSpPr>
            <p:nvPr/>
          </p:nvSpPr>
          <p:spPr bwMode="auto">
            <a:xfrm>
              <a:off x="93" y="1619"/>
              <a:ext cx="499" cy="4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99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defTabSz="914400" fontAlgn="base">
                <a:spcBef>
                  <a:spcPct val="50000"/>
                </a:spcBef>
                <a:spcAft>
                  <a:spcPct val="0"/>
                </a:spcAft>
                <a:buNone/>
              </a:pPr>
              <a:r>
                <a:rPr lang="en-US" altLang="zh-CN" sz="2800" b="1">
                  <a:solidFill>
                    <a:srgbClr val="006600"/>
                  </a:solidFill>
                </a:rPr>
                <a:t>A2</a:t>
              </a:r>
              <a:endParaRPr lang="en-US" altLang="zh-CN" sz="2800" b="1">
                <a:solidFill>
                  <a:srgbClr val="006600"/>
                </a:solidFill>
              </a:endParaRPr>
            </a:p>
          </p:txBody>
        </p:sp>
      </p:grpSp>
      <p:pic>
        <p:nvPicPr>
          <p:cNvPr id="10251" name="Picture 15" descr="QQ图片201804241752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5562601"/>
            <a:ext cx="1371600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图片 5" descr="posti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338" y="-182563"/>
            <a:ext cx="1428750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3" name="TextBox 6"/>
          <p:cNvSpPr txBox="1">
            <a:spLocks noChangeArrowheads="1"/>
          </p:cNvSpPr>
          <p:nvPr/>
        </p:nvSpPr>
        <p:spPr bwMode="auto">
          <a:xfrm rot="21387059">
            <a:off x="1658938" y="104775"/>
            <a:ext cx="1090612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400" b="1" i="1">
                <a:solidFill>
                  <a:srgbClr val="002060"/>
                </a:solidFill>
                <a:latin typeface="Bradley Hand ITC" panose="03070402050302030203" pitchFamily="66" charset="0"/>
              </a:rPr>
              <a:t>2</a:t>
            </a:r>
            <a:endParaRPr lang="zh-CN" altLang="zh-CN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Box 3"/>
          <p:cNvSpPr txBox="1">
            <a:spLocks noChangeArrowheads="1"/>
          </p:cNvSpPr>
          <p:nvPr/>
        </p:nvSpPr>
        <p:spPr bwMode="auto">
          <a:xfrm>
            <a:off x="3295650" y="100013"/>
            <a:ext cx="7143750" cy="646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</a:rPr>
              <a:t>What do you know about …?</a:t>
            </a:r>
            <a:endParaRPr lang="zh-CN" altLang="zh-CN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圆角矩形标注 1"/>
          <p:cNvSpPr/>
          <p:nvPr/>
        </p:nvSpPr>
        <p:spPr bwMode="auto">
          <a:xfrm>
            <a:off x="4756150" y="2686050"/>
            <a:ext cx="2711739" cy="415926"/>
          </a:xfrm>
          <a:prstGeom prst="wedgeRoundRectCallout">
            <a:avLst>
              <a:gd name="adj1" fmla="val 47582"/>
              <a:gd name="adj2" fmla="val 85540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lose-lost-lost</a:t>
            </a:r>
            <a:endParaRPr kumimoji="0" lang="zh-CN" alt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10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0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0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110603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5" descr="postit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-242888"/>
            <a:ext cx="1428751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6"/>
          <p:cNvSpPr txBox="1">
            <a:spLocks noChangeArrowheads="1"/>
          </p:cNvSpPr>
          <p:nvPr/>
        </p:nvSpPr>
        <p:spPr bwMode="auto">
          <a:xfrm rot="21387059">
            <a:off x="1655763" y="33338"/>
            <a:ext cx="1092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400" b="1" i="1">
                <a:solidFill>
                  <a:srgbClr val="002060"/>
                </a:solidFill>
                <a:latin typeface="Bradley Hand ITC" panose="03070402050302030203" pitchFamily="66" charset="0"/>
              </a:rPr>
              <a:t>3</a:t>
            </a:r>
            <a:endParaRPr lang="zh-CN" altLang="zh-CN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57488" y="90488"/>
            <a:ext cx="7143750" cy="938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5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</a:rPr>
              <a:t>Reading(p99) </a:t>
            </a:r>
            <a:endParaRPr lang="zh-CN" altLang="zh-CN" sz="55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69" name="图片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667"/>
            <a:ext cx="12192000" cy="5877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椭圆 10"/>
          <p:cNvSpPr/>
          <p:nvPr/>
        </p:nvSpPr>
        <p:spPr>
          <a:xfrm>
            <a:off x="603107" y="932272"/>
            <a:ext cx="3206893" cy="4968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916239" y="1396591"/>
            <a:ext cx="7223125" cy="99100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10288589" y="953679"/>
            <a:ext cx="1754187" cy="44291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3" name="对话气泡: 椭圆形 22"/>
          <p:cNvSpPr/>
          <p:nvPr/>
        </p:nvSpPr>
        <p:spPr>
          <a:xfrm>
            <a:off x="6843713" y="540449"/>
            <a:ext cx="1657350" cy="704850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title</a:t>
            </a:r>
            <a:endParaRPr lang="zh-CN" altLang="en-US" sz="3200" b="1" dirty="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6" name="对话气泡: 椭圆形 35"/>
          <p:cNvSpPr/>
          <p:nvPr/>
        </p:nvSpPr>
        <p:spPr>
          <a:xfrm>
            <a:off x="10288589" y="73026"/>
            <a:ext cx="1655763" cy="706437"/>
          </a:xfrm>
          <a:prstGeom prst="wedgeEllipse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date</a:t>
            </a:r>
            <a:endParaRPr lang="zh-CN" altLang="en-US" sz="3200" b="1" dirty="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7672388" y="5315328"/>
            <a:ext cx="4519612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514350" indent="-514350" defTabSz="914400" fontAlgn="base">
              <a:spcBef>
                <a:spcPct val="0"/>
              </a:spcBef>
              <a:spcAft>
                <a:spcPct val="0"/>
              </a:spcAft>
              <a:buAutoNum type="alphaLcPeriod"/>
            </a:pPr>
            <a:r>
              <a:rPr lang="en-US" altLang="zh-CN" dirty="0">
                <a:solidFill>
                  <a:prstClr val="black"/>
                </a:solidFill>
                <a:latin typeface="Arial" panose="020B0604020202020204" pitchFamily="34" charset="0"/>
              </a:rPr>
              <a:t>diary</a:t>
            </a:r>
            <a:endParaRPr lang="en-US" altLang="zh-CN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514350" indent="-514350" defTabSz="914400" fontAlgn="base">
              <a:spcBef>
                <a:spcPct val="0"/>
              </a:spcBef>
              <a:spcAft>
                <a:spcPct val="0"/>
              </a:spcAft>
              <a:buAutoNum type="alphaLcPeriod"/>
            </a:pPr>
            <a:r>
              <a:rPr lang="en-US" altLang="zh-CN" dirty="0">
                <a:solidFill>
                  <a:prstClr val="black"/>
                </a:solidFill>
                <a:latin typeface="Arial" panose="020B0604020202020204" pitchFamily="34" charset="0"/>
              </a:rPr>
              <a:t>magazine</a:t>
            </a:r>
            <a:endParaRPr lang="en-US" altLang="zh-CN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marL="514350" indent="-514350" defTabSz="914400" fontAlgn="base">
              <a:spcBef>
                <a:spcPct val="0"/>
              </a:spcBef>
              <a:spcAft>
                <a:spcPct val="0"/>
              </a:spcAft>
              <a:buAutoNum type="alphaLcPeriod"/>
            </a:pPr>
            <a:r>
              <a:rPr lang="en-US" altLang="zh-CN" dirty="0">
                <a:solidFill>
                  <a:prstClr val="black"/>
                </a:solidFill>
                <a:latin typeface="Arial" panose="020B0604020202020204" pitchFamily="34" charset="0"/>
              </a:rPr>
              <a:t>school newspaper</a:t>
            </a:r>
            <a:endParaRPr lang="zh-CN" altLang="en-US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8112270" y="6361112"/>
            <a:ext cx="3636385" cy="4968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3" name="对话气泡: 椭圆形 35"/>
          <p:cNvSpPr/>
          <p:nvPr/>
        </p:nvSpPr>
        <p:spPr>
          <a:xfrm>
            <a:off x="68045" y="30933"/>
            <a:ext cx="2302092" cy="706437"/>
          </a:xfrm>
          <a:prstGeom prst="wedgeEllipseCallout">
            <a:avLst>
              <a:gd name="adj1" fmla="val 45270"/>
              <a:gd name="adj2" fmla="val 7034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author</a:t>
            </a:r>
            <a:endParaRPr lang="zh-CN" altLang="en-US" sz="3200" b="1" dirty="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6" grpId="0" animBg="1"/>
      <p:bldP spid="27" grpId="0" animBg="1"/>
      <p:bldP spid="23" grpId="0" animBg="1"/>
      <p:bldP spid="36" grpId="0" animBg="1"/>
      <p:bldP spid="28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矩形 7"/>
          <p:cNvSpPr>
            <a:spLocks noChangeArrowheads="1"/>
          </p:cNvSpPr>
          <p:nvPr/>
        </p:nvSpPr>
        <p:spPr bwMode="auto">
          <a:xfrm>
            <a:off x="0" y="60508"/>
            <a:ext cx="12191999" cy="834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75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highlight>
                  <a:srgbClr val="FFFF00"/>
                </a:highlight>
              </a:rPr>
              <a:t>Look at the introduction, the title and the first sentence of each article on page 99. Then circle the correct answers.</a:t>
            </a:r>
            <a:endParaRPr lang="zh-CN" altLang="en-US" sz="3200" b="1" dirty="0">
              <a:highlight>
                <a:srgbClr val="FFFF00"/>
              </a:highlight>
            </a:endParaRPr>
          </a:p>
        </p:txBody>
      </p:sp>
      <p:sp>
        <p:nvSpPr>
          <p:cNvPr id="10244" name="矩形 8"/>
          <p:cNvSpPr>
            <a:spLocks noChangeArrowheads="1"/>
          </p:cNvSpPr>
          <p:nvPr/>
        </p:nvSpPr>
        <p:spPr bwMode="auto">
          <a:xfrm>
            <a:off x="512619" y="1219201"/>
            <a:ext cx="11679380" cy="4967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1 What do Henry, Paula and Millie do for the school newspaper?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 a   They write articles     b They take photos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2 Why have Henry, Paula and Millie written these articles?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a  Because they enjoy learning about memory.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b  Because they want to help students improve their memory.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3 What way does Henry’s article mention to help students remember something?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a  To imagine a picture</a:t>
            </a:r>
            <a:r>
              <a:rPr lang="zh-CN" altLang="en-US" sz="3200" dirty="0"/>
              <a:t>.</a:t>
            </a:r>
            <a:r>
              <a:rPr lang="en-US" altLang="zh-CN" sz="3200" dirty="0"/>
              <a:t>        b To write it down</a:t>
            </a:r>
            <a:r>
              <a:rPr lang="zh-CN" altLang="en-US" sz="3200" dirty="0"/>
              <a:t>.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4 What is Paula’s article mainly about?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 a The importance of memory.</a:t>
            </a:r>
            <a:endParaRPr lang="zh-CN" altLang="en-US" sz="3200" dirty="0"/>
          </a:p>
          <a:p>
            <a:pPr eaLnBrk="1" hangingPunct="1">
              <a:lnSpc>
                <a:spcPct val="9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 b A method for remembering the spelling of a word. </a:t>
            </a:r>
            <a:endParaRPr lang="zh-CN" altLang="en-US" sz="3200" dirty="0"/>
          </a:p>
        </p:txBody>
      </p:sp>
      <p:sp>
        <p:nvSpPr>
          <p:cNvPr id="12293" name="椭圆 9"/>
          <p:cNvSpPr>
            <a:spLocks noChangeArrowheads="1"/>
          </p:cNvSpPr>
          <p:nvPr/>
        </p:nvSpPr>
        <p:spPr bwMode="auto">
          <a:xfrm>
            <a:off x="915989" y="1670484"/>
            <a:ext cx="358775" cy="50482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800">
              <a:solidFill>
                <a:srgbClr val="000000"/>
              </a:solidFill>
            </a:endParaRPr>
          </a:p>
        </p:txBody>
      </p:sp>
      <p:sp>
        <p:nvSpPr>
          <p:cNvPr id="12294" name="椭圆 10"/>
          <p:cNvSpPr>
            <a:spLocks noChangeArrowheads="1"/>
          </p:cNvSpPr>
          <p:nvPr/>
        </p:nvSpPr>
        <p:spPr bwMode="auto">
          <a:xfrm>
            <a:off x="805082" y="2987821"/>
            <a:ext cx="360363" cy="50482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800">
              <a:solidFill>
                <a:srgbClr val="000000"/>
              </a:solidFill>
            </a:endParaRPr>
          </a:p>
        </p:txBody>
      </p:sp>
      <p:sp>
        <p:nvSpPr>
          <p:cNvPr id="12295" name="椭圆 11"/>
          <p:cNvSpPr>
            <a:spLocks noChangeArrowheads="1"/>
          </p:cNvSpPr>
          <p:nvPr/>
        </p:nvSpPr>
        <p:spPr bwMode="auto">
          <a:xfrm>
            <a:off x="805082" y="4305158"/>
            <a:ext cx="358775" cy="50482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800">
              <a:solidFill>
                <a:srgbClr val="000000"/>
              </a:solidFill>
            </a:endParaRPr>
          </a:p>
        </p:txBody>
      </p:sp>
      <p:sp>
        <p:nvSpPr>
          <p:cNvPr id="12296" name="椭圆 12"/>
          <p:cNvSpPr>
            <a:spLocks noChangeArrowheads="1"/>
          </p:cNvSpPr>
          <p:nvPr/>
        </p:nvSpPr>
        <p:spPr bwMode="auto">
          <a:xfrm>
            <a:off x="915988" y="5622495"/>
            <a:ext cx="358775" cy="503238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2800">
              <a:solidFill>
                <a:srgbClr val="000000"/>
              </a:solidFill>
            </a:endParaRPr>
          </a:p>
        </p:txBody>
      </p:sp>
      <p:sp>
        <p:nvSpPr>
          <p:cNvPr id="9" name="Oval 11"/>
          <p:cNvSpPr>
            <a:spLocks noChangeArrowheads="1"/>
          </p:cNvSpPr>
          <p:nvPr/>
        </p:nvSpPr>
        <p:spPr bwMode="auto">
          <a:xfrm>
            <a:off x="7034934" y="2987821"/>
            <a:ext cx="1554884" cy="4572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Oval 11"/>
          <p:cNvSpPr>
            <a:spLocks noChangeArrowheads="1"/>
          </p:cNvSpPr>
          <p:nvPr/>
        </p:nvSpPr>
        <p:spPr bwMode="auto">
          <a:xfrm>
            <a:off x="5901280" y="3445021"/>
            <a:ext cx="1554884" cy="4572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6257492" y="5645514"/>
            <a:ext cx="1554884" cy="457200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endParaRPr lang="zh-CN" altLang="en-US" sz="18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 autoUpdateAnimBg="0"/>
      <p:bldP spid="12294" grpId="0" animBg="1" autoUpdateAnimBg="0"/>
      <p:bldP spid="12295" grpId="0" animBg="1" autoUpdateAnimBg="0"/>
      <p:bldP spid="12296" grpId="0" animBg="1" autoUpdateAnimBg="0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5" descr="postit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-242888"/>
            <a:ext cx="1428751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6"/>
          <p:cNvSpPr txBox="1">
            <a:spLocks noChangeArrowheads="1"/>
          </p:cNvSpPr>
          <p:nvPr/>
        </p:nvSpPr>
        <p:spPr bwMode="auto">
          <a:xfrm rot="21387059">
            <a:off x="1655763" y="33338"/>
            <a:ext cx="1092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400" b="1" i="1">
                <a:solidFill>
                  <a:srgbClr val="002060"/>
                </a:solidFill>
                <a:latin typeface="Bradley Hand ITC" panose="03070402050302030203" pitchFamily="66" charset="0"/>
              </a:rPr>
              <a:t>3</a:t>
            </a:r>
            <a:endParaRPr lang="zh-CN" altLang="zh-CN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97175" y="-133350"/>
            <a:ext cx="7143750" cy="938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5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</a:rPr>
              <a:t>Reading </a:t>
            </a:r>
            <a:endParaRPr lang="zh-CN" altLang="zh-CN" sz="55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75" y="836613"/>
            <a:ext cx="9170988" cy="30908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9" name="矩形 28"/>
          <p:cNvSpPr/>
          <p:nvPr/>
        </p:nvSpPr>
        <p:spPr>
          <a:xfrm>
            <a:off x="1847528" y="4077073"/>
            <a:ext cx="9773798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indent="-4572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宋体" panose="02010600030101010101" pitchFamily="2" charset="-122"/>
              </a:rPr>
              <a:t>Who wrote these articles? </a:t>
            </a:r>
            <a:endParaRPr lang="en-US" altLang="zh-CN" sz="320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  <a:p>
            <a:pPr lvl="1" indent="-4572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altLang="zh-CN" sz="320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  <a:p>
            <a:pPr lvl="1" indent="-4572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宋体" panose="02010600030101010101" pitchFamily="2" charset="-122"/>
              </a:rPr>
              <a:t>Who did they write these articles for? </a:t>
            </a:r>
            <a:endParaRPr lang="en-US" altLang="zh-CN" sz="320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  <a:p>
            <a:pPr lvl="1" indent="-4572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altLang="zh-CN" sz="320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  <a:p>
            <a:pPr lvl="1" indent="-457200"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altLang="zh-CN" sz="32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宋体" panose="02010600030101010101" pitchFamily="2" charset="-122"/>
              </a:rPr>
              <a:t>Why did they write these articles? </a:t>
            </a:r>
            <a:endParaRPr lang="zh-CN" altLang="zh-CN" sz="320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ea typeface="宋体" panose="02010600030101010101" pitchFamily="2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1524001" y="1185863"/>
            <a:ext cx="2843213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5159375" y="1165225"/>
            <a:ext cx="2844800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4367214" y="1603231"/>
            <a:ext cx="4537075" cy="0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5" descr="postit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-242888"/>
            <a:ext cx="1428751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6"/>
          <p:cNvSpPr txBox="1">
            <a:spLocks noChangeArrowheads="1"/>
          </p:cNvSpPr>
          <p:nvPr/>
        </p:nvSpPr>
        <p:spPr bwMode="auto">
          <a:xfrm rot="21387059">
            <a:off x="1655763" y="33338"/>
            <a:ext cx="1092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400" b="1" i="1">
                <a:solidFill>
                  <a:srgbClr val="002060"/>
                </a:solidFill>
                <a:latin typeface="Bradley Hand ITC" panose="03070402050302030203" pitchFamily="66" charset="0"/>
              </a:rPr>
              <a:t>3</a:t>
            </a:r>
            <a:endParaRPr lang="zh-CN" altLang="zh-CN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57488" y="90488"/>
            <a:ext cx="7143750" cy="938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5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</a:rPr>
              <a:t>Henry's article</a:t>
            </a:r>
            <a:endParaRPr lang="zh-CN" altLang="zh-CN" sz="55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317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0290" y="2663826"/>
            <a:ext cx="3313112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2049464" y="1246188"/>
            <a:ext cx="7851775" cy="1200150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/>
                <a:ea typeface="宋体" panose="02010600030101010101" pitchFamily="2" charset="-122"/>
              </a:rPr>
              <a:t>Remember Henry’s article carefully. Please fill in the blanks.</a:t>
            </a:r>
            <a:endParaRPr lang="zh-CN" altLang="zh-CN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3319" name="文本框 1"/>
          <p:cNvSpPr txBox="1">
            <a:spLocks noChangeArrowheads="1"/>
          </p:cNvSpPr>
          <p:nvPr/>
        </p:nvSpPr>
        <p:spPr bwMode="auto">
          <a:xfrm>
            <a:off x="1666875" y="2865439"/>
            <a:ext cx="6192838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Henry </a:t>
            </a:r>
            <a:r>
              <a:rPr lang="en-US" altLang="zh-CN" b="1" u="sng">
                <a:solidFill>
                  <a:srgbClr val="FF0066"/>
                </a:solidFill>
                <a:latin typeface="Arial" panose="020B0604020202020204" pitchFamily="34" charset="0"/>
              </a:rPr>
              <a:t>             </a:t>
            </a: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 a </a:t>
            </a:r>
            <a:r>
              <a:rPr lang="en-US" altLang="zh-CN" b="1" u="sng">
                <a:solidFill>
                  <a:srgbClr val="FF0066"/>
                </a:solidFill>
                <a:latin typeface="Arial" panose="020B0604020202020204" pitchFamily="34" charset="0"/>
              </a:rPr>
              <a:t>                </a:t>
            </a: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 to</a:t>
            </a:r>
            <a:endParaRPr lang="en-US" altLang="zh-CN" b="1">
              <a:solidFill>
                <a:srgbClr val="FF0066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remember things.</a:t>
            </a:r>
            <a:endParaRPr lang="en-US" altLang="zh-CN" b="1">
              <a:solidFill>
                <a:srgbClr val="FF0066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The picture should be </a:t>
            </a:r>
            <a:r>
              <a:rPr lang="en-US" altLang="zh-CN" b="1" u="sng">
                <a:solidFill>
                  <a:srgbClr val="FF0066"/>
                </a:solidFill>
                <a:latin typeface="Arial" panose="020B0604020202020204" pitchFamily="34" charset="0"/>
              </a:rPr>
              <a:t>        </a:t>
            </a: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, </a:t>
            </a:r>
            <a:endParaRPr lang="en-US" altLang="zh-CN" b="1">
              <a:solidFill>
                <a:srgbClr val="FF0066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  </a:t>
            </a:r>
            <a:r>
              <a:rPr lang="en-US" altLang="zh-CN" b="1" u="sng">
                <a:solidFill>
                  <a:srgbClr val="FF0066"/>
                </a:solidFill>
                <a:latin typeface="Arial" panose="020B0604020202020204" pitchFamily="34" charset="0"/>
              </a:rPr>
              <a:t>            </a:t>
            </a: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    or  </a:t>
            </a:r>
            <a:r>
              <a:rPr lang="en-US" altLang="zh-CN" b="1" u="sng">
                <a:solidFill>
                  <a:srgbClr val="FF0066"/>
                </a:solidFill>
                <a:latin typeface="Arial" panose="020B0604020202020204" pitchFamily="34" charset="0"/>
              </a:rPr>
              <a:t>                </a:t>
            </a: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to </a:t>
            </a:r>
            <a:endParaRPr lang="en-US" altLang="zh-CN" b="1">
              <a:solidFill>
                <a:srgbClr val="FF0066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remember the word </a:t>
            </a:r>
            <a:r>
              <a:rPr lang="en-US" altLang="zh-CN" b="1" u="sng">
                <a:solidFill>
                  <a:srgbClr val="FF0066"/>
                </a:solidFill>
                <a:latin typeface="Arial" panose="020B0604020202020204" pitchFamily="34" charset="0"/>
              </a:rPr>
              <a:t>             </a:t>
            </a:r>
            <a:r>
              <a:rPr lang="en-US" altLang="zh-CN" b="1">
                <a:solidFill>
                  <a:srgbClr val="FF0066"/>
                </a:solidFill>
                <a:latin typeface="Arial" panose="020B0604020202020204" pitchFamily="34" charset="0"/>
              </a:rPr>
              <a:t>.</a:t>
            </a:r>
            <a:endParaRPr lang="zh-CN" altLang="en-US" b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27351" y="2852738"/>
            <a:ext cx="1706563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imagines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016500" y="2868613"/>
            <a:ext cx="138588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picture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091239" y="3789363"/>
            <a:ext cx="700087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big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35163" y="4278313"/>
            <a:ext cx="144145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strange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483100" y="4278313"/>
            <a:ext cx="84613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silly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683251" y="4792664"/>
            <a:ext cx="1439863" cy="5857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“smile”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836738" y="5676901"/>
            <a:ext cx="4953000" cy="1077913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Why is the first letter so big </a:t>
            </a:r>
            <a:endParaRPr lang="en-US" altLang="zh-CN" sz="3200" b="1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and the last one so small?</a:t>
            </a:r>
            <a:endParaRPr lang="zh-CN" altLang="en-US" sz="3200" b="1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/>
      <p:bldP spid="19" grpId="0"/>
      <p:bldP spid="20" grpId="0"/>
      <p:bldP spid="22" grpId="0"/>
      <p:bldP spid="23" grpId="0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5" descr="postit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-242888"/>
            <a:ext cx="1428751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6"/>
          <p:cNvSpPr txBox="1">
            <a:spLocks noChangeArrowheads="1"/>
          </p:cNvSpPr>
          <p:nvPr/>
        </p:nvSpPr>
        <p:spPr bwMode="auto">
          <a:xfrm rot="21387059">
            <a:off x="1655763" y="33338"/>
            <a:ext cx="1092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400" b="1" i="1">
                <a:solidFill>
                  <a:srgbClr val="002060"/>
                </a:solidFill>
                <a:latin typeface="Bradley Hand ITC" panose="03070402050302030203" pitchFamily="66" charset="0"/>
              </a:rPr>
              <a:t>3</a:t>
            </a:r>
            <a:endParaRPr lang="zh-CN" altLang="zh-CN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57488" y="90488"/>
            <a:ext cx="7143750" cy="938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5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</a:rPr>
              <a:t>Paula's article</a:t>
            </a:r>
            <a:endParaRPr lang="zh-CN" altLang="zh-CN" sz="55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0" y="1246188"/>
            <a:ext cx="12192000" cy="646331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/>
                <a:ea typeface="宋体" panose="02010600030101010101" pitchFamily="2" charset="-122"/>
              </a:rPr>
              <a:t>Remember Paula’s article carefully. Please fill in the blanks.</a:t>
            </a:r>
            <a:endParaRPr lang="zh-CN" altLang="zh-CN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5366" name="文本框 1"/>
          <p:cNvSpPr txBox="1">
            <a:spLocks noChangeArrowheads="1"/>
          </p:cNvSpPr>
          <p:nvPr/>
        </p:nvSpPr>
        <p:spPr bwMode="auto">
          <a:xfrm>
            <a:off x="2410259" y="2280369"/>
            <a:ext cx="9180512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</a:rPr>
              <a:t>Paula</a:t>
            </a:r>
            <a:r>
              <a:rPr lang="en-US" altLang="zh-CN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                                     </a:t>
            </a: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</a:rPr>
              <a:t>to </a:t>
            </a:r>
            <a:endParaRPr lang="en-US" altLang="zh-CN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</a:rPr>
              <a:t>remember the spelling of the word.   </a:t>
            </a:r>
            <a:endParaRPr lang="en-US" altLang="zh-CN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</a:rPr>
              <a:t>For example, to remember the word “because”, she makes the sentence with </a:t>
            </a:r>
            <a:r>
              <a:rPr lang="en-US" altLang="zh-CN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                                           </a:t>
            </a: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</a:rPr>
              <a:t> .</a:t>
            </a:r>
            <a:endParaRPr lang="zh-CN" altLang="en-US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852863" y="2131288"/>
            <a:ext cx="417830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makes a short sentence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827463" y="4160113"/>
            <a:ext cx="420370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each letter of the word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118158" y="4834657"/>
            <a:ext cx="7647709" cy="584775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How do you think the memory method?</a:t>
            </a:r>
            <a:endParaRPr lang="zh-CN" altLang="en-US" sz="3200" b="1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0" y="5825519"/>
            <a:ext cx="12192000" cy="1077218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It can help us to remember words, especially </a:t>
            </a: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long and difficult words (</a:t>
            </a:r>
            <a:r>
              <a:rPr lang="en-US" altLang="zh-CN" sz="3200" b="1" dirty="0" err="1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eg.</a:t>
            </a: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 feminist)</a:t>
            </a:r>
            <a:r>
              <a:rPr lang="en-US" altLang="zh-CN" sz="32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, much more easily.</a:t>
            </a:r>
            <a:endParaRPr lang="zh-CN" altLang="en-US" sz="3200" b="1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4" grpId="0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"/>
          <p:cNvSpPr txBox="1">
            <a:spLocks noChangeArrowheads="1"/>
          </p:cNvSpPr>
          <p:nvPr/>
        </p:nvSpPr>
        <p:spPr bwMode="auto">
          <a:xfrm>
            <a:off x="4583113" y="188914"/>
            <a:ext cx="5149850" cy="6863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500" dirty="0">
                <a:solidFill>
                  <a:srgbClr val="FF0000"/>
                </a:solidFill>
                <a:latin typeface="Arial" panose="020B0604020202020204" pitchFamily="34" charset="0"/>
              </a:rPr>
              <a:t>f</a:t>
            </a:r>
            <a:endParaRPr lang="en-US" altLang="zh-CN" sz="55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500" dirty="0">
                <a:solidFill>
                  <a:srgbClr val="FF0000"/>
                </a:solidFill>
                <a:latin typeface="Arial" panose="020B0604020202020204" pitchFamily="34" charset="0"/>
              </a:rPr>
              <a:t>e</a:t>
            </a:r>
            <a:endParaRPr lang="en-US" altLang="zh-CN" sz="55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500" dirty="0">
                <a:solidFill>
                  <a:srgbClr val="FF0000"/>
                </a:solidFill>
                <a:latin typeface="Arial" panose="020B0604020202020204" pitchFamily="34" charset="0"/>
              </a:rPr>
              <a:t>m</a:t>
            </a:r>
            <a:endParaRPr lang="en-US" altLang="zh-CN" sz="55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500" dirty="0" err="1">
                <a:solidFill>
                  <a:srgbClr val="FF0000"/>
                </a:solidFill>
                <a:latin typeface="Arial" panose="020B0604020202020204" pitchFamily="34" charset="0"/>
              </a:rPr>
              <a:t>i</a:t>
            </a:r>
            <a:endParaRPr lang="en-US" altLang="zh-CN" sz="55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500" dirty="0">
                <a:solidFill>
                  <a:srgbClr val="FF0000"/>
                </a:solidFill>
                <a:latin typeface="Arial" panose="020B0604020202020204" pitchFamily="34" charset="0"/>
              </a:rPr>
              <a:t>n</a:t>
            </a:r>
            <a:r>
              <a:rPr lang="en-US" altLang="zh-CN" sz="55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  <a:endParaRPr lang="en-US" altLang="zh-CN" sz="55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500" dirty="0" err="1">
                <a:solidFill>
                  <a:srgbClr val="FF0000"/>
                </a:solidFill>
                <a:latin typeface="Arial" panose="020B0604020202020204" pitchFamily="34" charset="0"/>
              </a:rPr>
              <a:t>i</a:t>
            </a:r>
            <a:r>
              <a:rPr lang="en-US" altLang="zh-CN" sz="55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  <a:endParaRPr lang="en-US" altLang="zh-CN" sz="5500" dirty="0">
              <a:solidFill>
                <a:prstClr val="black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500" dirty="0">
                <a:solidFill>
                  <a:srgbClr val="FF0000"/>
                </a:solidFill>
                <a:latin typeface="Arial" panose="020B0604020202020204" pitchFamily="34" charset="0"/>
              </a:rPr>
              <a:t>s</a:t>
            </a:r>
            <a:endParaRPr lang="en-US" altLang="zh-CN" sz="55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500" dirty="0">
                <a:solidFill>
                  <a:srgbClr val="FF0000"/>
                </a:solidFill>
                <a:latin typeface="Arial" panose="020B0604020202020204" pitchFamily="34" charset="0"/>
              </a:rPr>
              <a:t>t</a:t>
            </a:r>
            <a:endParaRPr lang="zh-CN" altLang="en-US" sz="55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56774" y="2420938"/>
            <a:ext cx="3175905" cy="132343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Any other </a:t>
            </a:r>
            <a:endParaRPr lang="en-US" altLang="zh-CN" sz="4000" b="1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examples? </a:t>
            </a:r>
            <a:endParaRPr lang="zh-CN" altLang="en-US" sz="4000" b="1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062656" y="188914"/>
            <a:ext cx="19175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5400" dirty="0" err="1"/>
              <a:t>emale</a:t>
            </a:r>
            <a:endParaRPr kumimoji="1" lang="zh-CN" altLang="en-US" sz="5400" dirty="0"/>
          </a:p>
        </p:txBody>
      </p:sp>
      <p:sp>
        <p:nvSpPr>
          <p:cNvPr id="5" name="文本框 4"/>
          <p:cNvSpPr txBox="1"/>
          <p:nvPr/>
        </p:nvSpPr>
        <p:spPr>
          <a:xfrm>
            <a:off x="5056765" y="1112244"/>
            <a:ext cx="16738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5400" dirty="0" err="1"/>
              <a:t>quals</a:t>
            </a:r>
            <a:endParaRPr kumimoji="1" lang="zh-CN" altLang="en-US" sz="5400" dirty="0"/>
          </a:p>
        </p:txBody>
      </p:sp>
      <p:sp>
        <p:nvSpPr>
          <p:cNvPr id="6" name="文本框 5"/>
          <p:cNvSpPr txBox="1"/>
          <p:nvPr/>
        </p:nvSpPr>
        <p:spPr>
          <a:xfrm>
            <a:off x="5186793" y="1907811"/>
            <a:ext cx="10198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5400" dirty="0"/>
              <a:t>ale</a:t>
            </a:r>
            <a:endParaRPr kumimoji="1" lang="zh-CN" altLang="en-US" sz="5400" dirty="0"/>
          </a:p>
        </p:txBody>
      </p:sp>
      <p:sp>
        <p:nvSpPr>
          <p:cNvPr id="7" name="文本框 6"/>
          <p:cNvSpPr txBox="1"/>
          <p:nvPr/>
        </p:nvSpPr>
        <p:spPr>
          <a:xfrm>
            <a:off x="5142189" y="2709249"/>
            <a:ext cx="35939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5400" dirty="0"/>
              <a:t>I</a:t>
            </a:r>
            <a:endParaRPr kumimoji="1" lang="zh-CN" altLang="en-US" sz="5400" dirty="0"/>
          </a:p>
        </p:txBody>
      </p:sp>
      <p:sp>
        <p:nvSpPr>
          <p:cNvPr id="8" name="文本框 7"/>
          <p:cNvSpPr txBox="1"/>
          <p:nvPr/>
        </p:nvSpPr>
        <p:spPr>
          <a:xfrm>
            <a:off x="5142189" y="3556741"/>
            <a:ext cx="14184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5400" dirty="0"/>
              <a:t>ever</a:t>
            </a:r>
            <a:endParaRPr kumimoji="1" lang="zh-CN" altLang="en-US" sz="5400" dirty="0"/>
          </a:p>
        </p:txBody>
      </p:sp>
      <p:sp>
        <p:nvSpPr>
          <p:cNvPr id="9" name="文本框 8"/>
          <p:cNvSpPr txBox="1"/>
          <p:nvPr/>
        </p:nvSpPr>
        <p:spPr>
          <a:xfrm>
            <a:off x="5142189" y="4368106"/>
            <a:ext cx="377911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5400" dirty="0" err="1"/>
              <a:t>gnore</a:t>
            </a:r>
            <a:r>
              <a:rPr kumimoji="1" lang="zh-CN" altLang="en-US" sz="5400" dirty="0"/>
              <a:t> </a:t>
            </a:r>
            <a:r>
              <a:rPr kumimoji="1" lang="en-US" altLang="zh-CN" sz="5400" dirty="0"/>
              <a:t>(</a:t>
            </a:r>
            <a:r>
              <a:rPr kumimoji="1" lang="zh-CN" altLang="en-US" sz="5400" dirty="0"/>
              <a:t>忽视</a:t>
            </a:r>
            <a:r>
              <a:rPr kumimoji="1" lang="en-US" altLang="zh-CN" sz="5400" dirty="0"/>
              <a:t>)</a:t>
            </a:r>
            <a:endParaRPr kumimoji="1" lang="zh-CN" altLang="en-US" sz="5400" dirty="0"/>
          </a:p>
        </p:txBody>
      </p:sp>
      <p:sp>
        <p:nvSpPr>
          <p:cNvPr id="10" name="文本框 9"/>
          <p:cNvSpPr txBox="1"/>
          <p:nvPr/>
        </p:nvSpPr>
        <p:spPr>
          <a:xfrm>
            <a:off x="5142189" y="5248553"/>
            <a:ext cx="16289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5400" dirty="0" err="1"/>
              <a:t>ecret</a:t>
            </a:r>
            <a:endParaRPr kumimoji="1" lang="zh-CN" altLang="en-US" sz="5400" dirty="0"/>
          </a:p>
        </p:txBody>
      </p:sp>
      <p:sp>
        <p:nvSpPr>
          <p:cNvPr id="11" name="文本框 10"/>
          <p:cNvSpPr txBox="1"/>
          <p:nvPr/>
        </p:nvSpPr>
        <p:spPr>
          <a:xfrm>
            <a:off x="5142189" y="6026963"/>
            <a:ext cx="13965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5400" dirty="0" err="1"/>
              <a:t>hing</a:t>
            </a:r>
            <a:endParaRPr kumimoji="1" lang="zh-CN" alt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5775" y="4105275"/>
            <a:ext cx="4086225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图片 5" descr="posti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-242888"/>
            <a:ext cx="1428751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TextBox 6"/>
          <p:cNvSpPr txBox="1">
            <a:spLocks noChangeArrowheads="1"/>
          </p:cNvSpPr>
          <p:nvPr/>
        </p:nvSpPr>
        <p:spPr bwMode="auto">
          <a:xfrm rot="21387059">
            <a:off x="1655763" y="33338"/>
            <a:ext cx="1092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400" b="1" i="1">
                <a:solidFill>
                  <a:srgbClr val="002060"/>
                </a:solidFill>
                <a:latin typeface="Bradley Hand ITC" panose="03070402050302030203" pitchFamily="66" charset="0"/>
              </a:rPr>
              <a:t>3</a:t>
            </a:r>
            <a:endParaRPr lang="zh-CN" altLang="zh-CN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57488" y="90488"/>
            <a:ext cx="7143750" cy="938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5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</a:rPr>
              <a:t>Millie's article</a:t>
            </a:r>
            <a:endParaRPr lang="zh-CN" altLang="zh-CN" sz="55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2" name="文本框 1"/>
          <p:cNvSpPr txBox="1">
            <a:spLocks noChangeArrowheads="1"/>
          </p:cNvSpPr>
          <p:nvPr/>
        </p:nvSpPr>
        <p:spPr bwMode="auto">
          <a:xfrm>
            <a:off x="1351974" y="1905000"/>
            <a:ext cx="918051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</a:rPr>
              <a:t>Millie tries to</a:t>
            </a:r>
            <a:r>
              <a:rPr lang="en-US" altLang="zh-CN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                                         </a:t>
            </a: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</a:rPr>
              <a:t>to remember it. For example, to remember </a:t>
            </a:r>
            <a:endParaRPr lang="en-US" altLang="zh-CN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                                                            </a:t>
            </a: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</a:rPr>
              <a:t> ,  it will be easier if she understands how </a:t>
            </a:r>
            <a:r>
              <a:rPr lang="en-US" altLang="zh-CN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                                      </a:t>
            </a:r>
            <a:r>
              <a:rPr lang="en-US" altLang="zh-CN" b="1" dirty="0">
                <a:solidFill>
                  <a:srgbClr val="FF0066"/>
                </a:solidFill>
                <a:latin typeface="Arial" panose="020B0604020202020204" pitchFamily="34" charset="0"/>
              </a:rPr>
              <a:t>  .</a:t>
            </a:r>
            <a:endParaRPr lang="en-US" altLang="zh-CN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034704" y="1834428"/>
            <a:ext cx="4919662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 understand something well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38400" y="3812381"/>
            <a:ext cx="3890963" cy="5857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the water cycle works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487488" y="2838450"/>
            <a:ext cx="595630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7030A0"/>
                </a:solidFill>
                <a:latin typeface="Calibri" panose="020F0502020204030204"/>
                <a:ea typeface="宋体" panose="02010600030101010101" pitchFamily="2" charset="-122"/>
              </a:rPr>
              <a:t> the list of steps in the water cycle</a:t>
            </a:r>
            <a:endParaRPr lang="zh-CN" altLang="en-US" sz="3200" b="1" dirty="0">
              <a:solidFill>
                <a:srgbClr val="7030A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4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0" y="20638"/>
            <a:ext cx="12192000" cy="646112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Calibri" panose="020F0502020204030204"/>
                <a:ea typeface="宋体" panose="02010600030101010101" pitchFamily="2" charset="-122"/>
              </a:rPr>
              <a:t>Match the examples with the memory methods.</a:t>
            </a:r>
            <a:endParaRPr lang="zh-CN" altLang="zh-CN" dirty="0">
              <a:solidFill>
                <a:srgbClr val="7030A0"/>
              </a:solidFill>
              <a:highlight>
                <a:srgbClr val="FFFF00"/>
              </a:highlight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24579" name="图片 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2176" y="1747839"/>
            <a:ext cx="42640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5808663" y="603250"/>
            <a:ext cx="4978400" cy="1385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 You can use the sentence</a:t>
            </a:r>
            <a:endParaRPr lang="en-US" altLang="zh-CN" sz="2800" b="1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“Father and mother I love you”</a:t>
            </a:r>
            <a:endParaRPr lang="en-US" altLang="zh-CN" sz="2800" b="1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to remember the word “family”.</a:t>
            </a:r>
            <a:endParaRPr lang="zh-CN" altLang="en-US" sz="2800" b="1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24581" name="图片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426" y="3951288"/>
            <a:ext cx="4329113" cy="290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框 11"/>
          <p:cNvSpPr txBox="1"/>
          <p:nvPr/>
        </p:nvSpPr>
        <p:spPr>
          <a:xfrm>
            <a:off x="1842076" y="762001"/>
            <a:ext cx="2598162" cy="10779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 a. Imagine a </a:t>
            </a:r>
            <a:endParaRPr lang="en-US" altLang="zh-CN" sz="3200" b="1" dirty="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picture</a:t>
            </a:r>
            <a:endParaRPr lang="zh-CN" altLang="en-US" sz="3200" b="1" dirty="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70650" y="2784476"/>
            <a:ext cx="2840842" cy="10772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 err="1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b.Make</a:t>
            </a: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 a short</a:t>
            </a:r>
            <a:endParaRPr lang="en-US" altLang="zh-CN" sz="3200" b="1" dirty="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sentence</a:t>
            </a:r>
            <a:endParaRPr lang="zh-CN" altLang="en-US" sz="3200" b="1" dirty="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842076" y="5229226"/>
            <a:ext cx="2869416" cy="107721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3. Understand the steps well</a:t>
            </a:r>
            <a:endParaRPr lang="zh-CN" altLang="en-US" sz="3200" b="1" dirty="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4557714" y="1341439"/>
            <a:ext cx="1368425" cy="1766887"/>
          </a:xfrm>
          <a:prstGeom prst="line">
            <a:avLst/>
          </a:prstGeom>
          <a:ln w="571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4727576" y="1196976"/>
            <a:ext cx="885825" cy="2068513"/>
          </a:xfrm>
          <a:prstGeom prst="line">
            <a:avLst/>
          </a:prstGeom>
          <a:ln w="571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4819650" y="5876925"/>
            <a:ext cx="1335088" cy="0"/>
          </a:xfrm>
          <a:prstGeom prst="line">
            <a:avLst/>
          </a:prstGeom>
          <a:ln w="57150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5" descr="postit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-242888"/>
            <a:ext cx="1428751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Box 6"/>
          <p:cNvSpPr txBox="1">
            <a:spLocks noChangeArrowheads="1"/>
          </p:cNvSpPr>
          <p:nvPr/>
        </p:nvSpPr>
        <p:spPr bwMode="auto">
          <a:xfrm rot="21387059">
            <a:off x="1655763" y="33338"/>
            <a:ext cx="1092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400" b="1" i="1">
                <a:solidFill>
                  <a:srgbClr val="002060"/>
                </a:solidFill>
                <a:latin typeface="Bradley Hand ITC" panose="03070402050302030203" pitchFamily="66" charset="0"/>
              </a:rPr>
              <a:t>4</a:t>
            </a:r>
            <a:endParaRPr lang="zh-CN" altLang="zh-CN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57488" y="90488"/>
            <a:ext cx="7143750" cy="938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5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</a:rPr>
              <a:t>Post reading</a:t>
            </a:r>
            <a:r>
              <a:rPr lang="zh-CN" altLang="en-US" sz="55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</a:rPr>
              <a:t> </a:t>
            </a:r>
            <a:endParaRPr lang="zh-CN" altLang="zh-CN" sz="55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71500" y="1100138"/>
            <a:ext cx="11343407" cy="15684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Group</a:t>
            </a:r>
            <a:r>
              <a:rPr lang="zh-CN" altLang="en-US" sz="32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r>
              <a:rPr lang="en-US" altLang="zh-CN" sz="32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discussion: </a:t>
            </a:r>
            <a:endParaRPr lang="en-US" altLang="zh-CN" sz="3200" dirty="0">
              <a:solidFill>
                <a:srgbClr val="CC000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marL="514350" indent="-514350" defTabSz="9144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lang="en-US" altLang="zh-CN" sz="32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Complete the table</a:t>
            </a:r>
            <a:r>
              <a:rPr lang="zh-CN" altLang="en-US" sz="32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endParaRPr lang="en-US" altLang="zh-CN" sz="3200" dirty="0">
              <a:solidFill>
                <a:srgbClr val="CC000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marL="514350" indent="-514350" defTabSz="9144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lang="en-US" altLang="zh-CN" sz="32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Share your methods for memorizing new words. </a:t>
            </a:r>
            <a:endParaRPr lang="en-US" altLang="zh-CN" sz="3200" dirty="0">
              <a:solidFill>
                <a:srgbClr val="CC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571500" y="2668588"/>
          <a:ext cx="11343408" cy="3608388"/>
        </p:xfrm>
        <a:graphic>
          <a:graphicData uri="http://schemas.openxmlformats.org/drawingml/2006/table">
            <a:tbl>
              <a:tblPr/>
              <a:tblGrid>
                <a:gridCol w="5343525"/>
                <a:gridCol w="5999883"/>
              </a:tblGrid>
              <a:tr h="690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Methods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Examples 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944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To add a prefix(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前缀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)/suffix(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后缀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) to a root(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词根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)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en-US" altLang="zh-CN" sz="2800" b="1" i="0" u="sng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  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happy, success</a:t>
                      </a:r>
                      <a:r>
                        <a:rPr kumimoji="0" lang="en-US" altLang="zh-CN" sz="2800" b="1" i="0" u="sng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   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,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90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To form a ’compound(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合成词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)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week+end, </a:t>
                      </a:r>
                      <a:r>
                        <a:rPr kumimoji="0" lang="en-US" altLang="zh-CN" sz="2800" b="1" i="0" u="sng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            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.</a:t>
                      </a: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9185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To use</a:t>
                      </a:r>
                      <a:r>
                        <a:rPr kumimoji="0" lang="en-US" altLang="zh-CN" sz="2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                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.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num-ber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, un-der-stand, </a:t>
                      </a:r>
                      <a:r>
                        <a:rPr kumimoji="0" lang="en-US" altLang="zh-CN" sz="2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stu-pid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90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kumimoji="0" lang="en-US" altLang="zh-CN" sz="2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                          (</a:t>
                      </a:r>
                      <a:r>
                        <a:rPr kumimoji="0" lang="en-US" altLang="zh-CN" sz="2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Your method</a:t>
                      </a:r>
                      <a:r>
                        <a:rPr kumimoji="0" lang="en-US" altLang="zh-CN" sz="2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). 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en-US" altLang="zh-CN" sz="28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               _______ ___   </a:t>
                      </a:r>
                      <a:r>
                        <a:rPr kumimoji="0" lang="en-US" altLang="zh-CN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 (Your example)</a:t>
                      </a:r>
                      <a:endParaRPr kumimoji="0" lang="zh-CN" altLang="en-US" sz="2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marL="91443" marR="91443" marT="45704" marB="45704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7" name="Text Box 29"/>
          <p:cNvSpPr txBox="1">
            <a:spLocks noChangeArrowheads="1"/>
          </p:cNvSpPr>
          <p:nvPr/>
        </p:nvSpPr>
        <p:spPr bwMode="auto">
          <a:xfrm>
            <a:off x="7724771" y="4221164"/>
            <a:ext cx="3228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butter+fly</a:t>
            </a:r>
            <a:endParaRPr lang="en-US" altLang="zh-CN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 Box 29"/>
          <p:cNvSpPr txBox="1">
            <a:spLocks noChangeArrowheads="1"/>
          </p:cNvSpPr>
          <p:nvPr/>
        </p:nvSpPr>
        <p:spPr bwMode="auto">
          <a:xfrm>
            <a:off x="6013446" y="3298827"/>
            <a:ext cx="647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un</a:t>
            </a:r>
            <a:endParaRPr lang="en-US" altLang="zh-CN" sz="28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 Box 29"/>
          <p:cNvSpPr txBox="1">
            <a:spLocks noChangeArrowheads="1"/>
          </p:cNvSpPr>
          <p:nvPr/>
        </p:nvSpPr>
        <p:spPr bwMode="auto">
          <a:xfrm>
            <a:off x="8605834" y="3298827"/>
            <a:ext cx="6477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>
                <a:solidFill>
                  <a:srgbClr val="FF0000"/>
                </a:solidFill>
                <a:latin typeface="Comic Sans MS" panose="030F0702030302020204" pitchFamily="66" charset="0"/>
              </a:rPr>
              <a:t>ful</a:t>
            </a:r>
            <a:endParaRPr lang="en-US" altLang="zh-CN" sz="280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 Box 29"/>
          <p:cNvSpPr txBox="1">
            <a:spLocks noChangeArrowheads="1"/>
          </p:cNvSpPr>
          <p:nvPr/>
        </p:nvSpPr>
        <p:spPr bwMode="auto">
          <a:xfrm>
            <a:off x="1628508" y="4967003"/>
            <a:ext cx="32289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syllables</a:t>
            </a:r>
            <a:endParaRPr lang="en-US" altLang="zh-CN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 Box 29"/>
          <p:cNvSpPr txBox="1">
            <a:spLocks noChangeArrowheads="1"/>
          </p:cNvSpPr>
          <p:nvPr/>
        </p:nvSpPr>
        <p:spPr bwMode="auto">
          <a:xfrm>
            <a:off x="5886450" y="5535611"/>
            <a:ext cx="41719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tofu, </a:t>
            </a:r>
            <a:r>
              <a:rPr lang="en-US" altLang="zh-CN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t’ai</a:t>
            </a: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 chi, Kung </a:t>
            </a:r>
            <a:r>
              <a:rPr lang="en-US" altLang="zh-CN" sz="2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fu</a:t>
            </a:r>
            <a:endParaRPr lang="en-US" altLang="zh-CN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 Box 29"/>
          <p:cNvSpPr txBox="1">
            <a:spLocks noChangeArrowheads="1"/>
          </p:cNvSpPr>
          <p:nvPr/>
        </p:nvSpPr>
        <p:spPr bwMode="auto">
          <a:xfrm>
            <a:off x="666031" y="6128512"/>
            <a:ext cx="21605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category</a:t>
            </a:r>
            <a:endParaRPr lang="en-US" altLang="zh-CN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 Box 29"/>
          <p:cNvSpPr txBox="1">
            <a:spLocks noChangeArrowheads="1"/>
          </p:cNvSpPr>
          <p:nvPr/>
        </p:nvSpPr>
        <p:spPr bwMode="auto">
          <a:xfrm>
            <a:off x="5886450" y="6128512"/>
            <a:ext cx="41767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apple, orange, pineapple</a:t>
            </a:r>
            <a:endParaRPr lang="en-US" altLang="zh-CN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 Box 29"/>
          <p:cNvSpPr txBox="1">
            <a:spLocks noChangeArrowheads="1"/>
          </p:cNvSpPr>
          <p:nvPr/>
        </p:nvSpPr>
        <p:spPr bwMode="auto">
          <a:xfrm>
            <a:off x="666031" y="5512305"/>
            <a:ext cx="322897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similar sound</a:t>
            </a:r>
            <a:endParaRPr lang="en-US" altLang="zh-CN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 autoUpdateAnimBg="0"/>
      <p:bldP spid="9" grpId="0" autoUpdateAnimBg="0"/>
      <p:bldP spid="10" grpId="0" autoUpdateAnimBg="0"/>
      <p:bldP spid="12" grpId="0" autoUpdateAnimBg="0"/>
      <p:bldP spid="13" grpId="0" autoUpdateAnimBg="0"/>
      <p:bldP spid="14" grpId="0" autoUpdateAnimBg="0"/>
      <p:bldP spid="1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1588"/>
            <a:ext cx="12191999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1. Use your memory methods to remember the</a:t>
            </a:r>
            <a:r>
              <a:rPr lang="zh-CN" altLang="en-US" sz="28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 </a:t>
            </a:r>
            <a:r>
              <a:rPr lang="en-US" altLang="zh-CN" sz="28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following words. </a:t>
            </a:r>
            <a:endParaRPr lang="en-US" altLang="zh-CN" sz="2800" dirty="0">
              <a:solidFill>
                <a:srgbClr val="CC000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2. Give at least 2 examples. </a:t>
            </a:r>
            <a:endParaRPr lang="en-US" altLang="zh-CN" sz="2800" dirty="0">
              <a:solidFill>
                <a:srgbClr val="CC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1774825" y="1096959"/>
          <a:ext cx="8642352" cy="4053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588"/>
                <a:gridCol w="2160588"/>
                <a:gridCol w="2160588"/>
                <a:gridCol w="2160588"/>
              </a:tblGrid>
              <a:tr h="518205">
                <a:tc>
                  <a:txBody>
                    <a:bodyPr/>
                    <a:lstStyle/>
                    <a:p>
                      <a:r>
                        <a:rPr lang="en-US" altLang="zh-CN" sz="3200" b="0" dirty="0">
                          <a:solidFill>
                            <a:schemeClr val="tx1"/>
                          </a:solidFill>
                        </a:rPr>
                        <a:t>Mountain</a:t>
                      </a:r>
                      <a:endParaRPr lang="zh-CN" altLang="en-US" sz="3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="0" dirty="0">
                          <a:solidFill>
                            <a:schemeClr val="tx1"/>
                          </a:solidFill>
                        </a:rPr>
                        <a:t>Policeman</a:t>
                      </a:r>
                      <a:endParaRPr lang="zh-CN" altLang="en-US" sz="3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="0" dirty="0">
                          <a:solidFill>
                            <a:schemeClr val="tx1"/>
                          </a:solidFill>
                        </a:rPr>
                        <a:t>Doorbell</a:t>
                      </a:r>
                      <a:endParaRPr lang="zh-CN" altLang="en-US" sz="3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sz="3200" b="0" dirty="0">
                          <a:solidFill>
                            <a:schemeClr val="tx1"/>
                          </a:solidFill>
                        </a:rPr>
                        <a:t>Possible </a:t>
                      </a:r>
                      <a:endParaRPr lang="zh-CN" altLang="en-US" sz="3200" b="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18205"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Father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Climbing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Impossible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Daughter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</a:tr>
              <a:tr h="518205"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Possibly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Notebook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Mother 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Son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</a:tr>
              <a:tr h="518205"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Possibility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Weekday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Arm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Pizza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</a:tr>
              <a:tr h="518205"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Wise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Sure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Expensive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Stupid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</a:tr>
              <a:tr h="518205"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Cheap 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Measure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Picnic 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Pure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</a:tr>
              <a:tr h="518205"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Head 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Pleasure 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Leg 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  <a:tc>
                  <a:txBody>
                    <a:bodyPr/>
                    <a:lstStyle/>
                    <a:p>
                      <a:r>
                        <a:rPr lang="en-US" altLang="zh-CN" sz="3200" dirty="0">
                          <a:solidFill>
                            <a:schemeClr val="tx1"/>
                          </a:solidFill>
                        </a:rPr>
                        <a:t>Foot </a:t>
                      </a:r>
                      <a:endParaRPr lang="zh-CN" altLang="en-US" sz="3200" dirty="0">
                        <a:solidFill>
                          <a:schemeClr val="tx1"/>
                        </a:solidFill>
                      </a:endParaRPr>
                    </a:p>
                  </a:txBody>
                  <a:tcPr marL="91455" marR="91455" marT="45724" marB="45724"/>
                </a:tc>
              </a:tr>
            </a:tbl>
          </a:graphicData>
        </a:graphic>
      </p:graphicFrame>
      <p:sp>
        <p:nvSpPr>
          <p:cNvPr id="29741" name="文本框 1"/>
          <p:cNvSpPr txBox="1">
            <a:spLocks noChangeArrowheads="1"/>
          </p:cNvSpPr>
          <p:nvPr/>
        </p:nvSpPr>
        <p:spPr bwMode="auto">
          <a:xfrm>
            <a:off x="500063" y="5094289"/>
            <a:ext cx="1158716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</a:rPr>
              <a:t>Example 1: A good way to remember the four words 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2800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 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</a:rPr>
              <a:t>, </a:t>
            </a:r>
            <a:r>
              <a:rPr lang="en-US" altLang="zh-CN" sz="2800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</a:rPr>
              <a:t>, </a:t>
            </a:r>
            <a:r>
              <a:rPr lang="en-US" altLang="zh-CN" sz="2800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 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</a:rPr>
              <a:t>,  </a:t>
            </a:r>
            <a:r>
              <a:rPr lang="en-US" altLang="zh-CN" sz="2800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   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</a:rPr>
              <a:t>”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</a:rPr>
              <a:t>is to  </a:t>
            </a:r>
            <a:r>
              <a:rPr lang="en-US" altLang="zh-CN" sz="2800" b="1" u="sng" dirty="0">
                <a:solidFill>
                  <a:srgbClr val="FF0066"/>
                </a:solidFill>
                <a:latin typeface="Arial" panose="020B0604020202020204" pitchFamily="34" charset="0"/>
              </a:rPr>
              <a:t>                              </a:t>
            </a: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</a:rPr>
              <a:t>  .</a:t>
            </a:r>
            <a:endParaRPr lang="en-US" altLang="zh-CN" sz="28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29742" name="文本框 1"/>
          <p:cNvSpPr txBox="1">
            <a:spLocks noChangeArrowheads="1"/>
          </p:cNvSpPr>
          <p:nvPr/>
        </p:nvSpPr>
        <p:spPr bwMode="auto">
          <a:xfrm>
            <a:off x="500063" y="6180139"/>
            <a:ext cx="91805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</a:rPr>
              <a:t>Example 2:…..</a:t>
            </a:r>
            <a:endParaRPr lang="en-US" altLang="zh-CN" sz="2800" b="1" dirty="0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41" grpId="0"/>
      <p:bldP spid="297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5" descr="postit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-242888"/>
            <a:ext cx="1428751" cy="142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Box 6"/>
          <p:cNvSpPr txBox="1">
            <a:spLocks noChangeArrowheads="1"/>
          </p:cNvSpPr>
          <p:nvPr/>
        </p:nvSpPr>
        <p:spPr bwMode="auto">
          <a:xfrm rot="21387059">
            <a:off x="1655763" y="28576"/>
            <a:ext cx="10922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5400" b="1" i="1">
                <a:solidFill>
                  <a:srgbClr val="002060"/>
                </a:solidFill>
                <a:latin typeface="Bradley Hand ITC" panose="03070402050302030203" pitchFamily="66" charset="0"/>
              </a:rPr>
              <a:t>5</a:t>
            </a:r>
            <a:endParaRPr lang="zh-CN" altLang="zh-CN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757488" y="90488"/>
            <a:ext cx="7143750" cy="9382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5500" b="1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anose="0208090404030B020404" pitchFamily="18" charset="0"/>
                <a:ea typeface="宋体" panose="02010600030101010101" pitchFamily="2" charset="-122"/>
              </a:rPr>
              <a:t>Summary</a:t>
            </a:r>
            <a:endParaRPr lang="zh-CN" altLang="zh-CN" sz="5500" dirty="0">
              <a:solidFill>
                <a:prstClr val="blac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55763" y="1357313"/>
            <a:ext cx="8964612" cy="4032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14350" indent="-514350" defTabSz="914400" fontAlgn="base">
              <a:spcBef>
                <a:spcPct val="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lang="en-US" altLang="zh-CN" sz="32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New words</a:t>
            </a:r>
            <a:endParaRPr lang="en-US" altLang="zh-CN" sz="3200" dirty="0">
              <a:solidFill>
                <a:srgbClr val="CC000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3200" dirty="0">
              <a:solidFill>
                <a:srgbClr val="CC000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2. The passage: three memory methods</a:t>
            </a:r>
            <a:endParaRPr lang="en-US" altLang="zh-CN" sz="3200" dirty="0">
              <a:solidFill>
                <a:srgbClr val="CC000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marL="457200" indent="-4572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en-US" altLang="zh-CN" sz="32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Imagine a picture (smile)</a:t>
            </a:r>
            <a:endParaRPr lang="en-US" altLang="zh-CN" sz="32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marL="457200" indent="-4572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en-US" altLang="zh-CN" sz="32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Make a short sentence (because)</a:t>
            </a:r>
            <a:endParaRPr lang="en-US" altLang="zh-CN" sz="32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marL="457200" indent="-457200" defTabSz="914400" fontAlgn="base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l"/>
              <a:defRPr/>
            </a:pPr>
            <a:r>
              <a:rPr lang="en-US" altLang="zh-CN" sz="32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Understand it well (water cycle)</a:t>
            </a:r>
            <a:endParaRPr lang="en-US" altLang="zh-CN" sz="32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32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2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3. </a:t>
            </a:r>
            <a:r>
              <a:rPr lang="en-US" altLang="zh-CN" sz="3200" dirty="0">
                <a:solidFill>
                  <a:srgbClr val="CC0000"/>
                </a:solidFill>
                <a:latin typeface="Calibri" panose="020F0502020204030204"/>
                <a:ea typeface="宋体" panose="02010600030101010101" pitchFamily="2" charset="-122"/>
              </a:rPr>
              <a:t>Other methods </a:t>
            </a:r>
            <a:r>
              <a:rPr lang="en-US" altLang="zh-CN" sz="32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for remembering new words. </a:t>
            </a:r>
            <a:endParaRPr lang="en-US" altLang="zh-CN" sz="32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1_默认设计模板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3908</Words>
  <Application>WPS 演示</Application>
  <PresentationFormat>宽屏</PresentationFormat>
  <Paragraphs>314</Paragraphs>
  <Slides>17</Slides>
  <Notes>12</Notes>
  <HiddenSlides>0</HiddenSlides>
  <MMClips>4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17</vt:i4>
      </vt:variant>
    </vt:vector>
  </HeadingPairs>
  <TitlesOfParts>
    <vt:vector size="38" baseType="lpstr">
      <vt:lpstr>Arial</vt:lpstr>
      <vt:lpstr>宋体</vt:lpstr>
      <vt:lpstr>Wingdings</vt:lpstr>
      <vt:lpstr>Calibri</vt:lpstr>
      <vt:lpstr>Times New Roman</vt:lpstr>
      <vt:lpstr>Arial</vt:lpstr>
      <vt:lpstr>Chalkboard SE</vt:lpstr>
      <vt:lpstr>Comic Sans MS</vt:lpstr>
      <vt:lpstr>Cooper Black</vt:lpstr>
      <vt:lpstr>Calibri</vt:lpstr>
      <vt:lpstr>Wingdings 2</vt:lpstr>
      <vt:lpstr>Bradley Hand ITC</vt:lpstr>
      <vt:lpstr>等线</vt:lpstr>
      <vt:lpstr>Mongolian Baiti</vt:lpstr>
      <vt:lpstr>微软雅黑</vt:lpstr>
      <vt:lpstr>Arial Unicode MS</vt:lpstr>
      <vt:lpstr>等线 Light</vt:lpstr>
      <vt:lpstr>华文中宋</vt:lpstr>
      <vt:lpstr>Office 主题​​</vt:lpstr>
      <vt:lpstr>Office 主题</vt:lpstr>
      <vt:lpstr>1_默认设计模板</vt:lpstr>
      <vt:lpstr>UNIT 7 Memory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6 Advertising </dc:title>
  <dc:creator>vctj</dc:creator>
  <cp:lastModifiedBy>577570579</cp:lastModifiedBy>
  <cp:revision>77</cp:revision>
  <dcterms:created xsi:type="dcterms:W3CDTF">2018-11-09T10:44:00Z</dcterms:created>
  <dcterms:modified xsi:type="dcterms:W3CDTF">2019-01-14T03:22:38Z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2052-11.1.0.8214</vt:lpwstr>
  </property>
</Properties>
</file>