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3"/>
  </p:handoutMasterIdLst>
  <p:sldIdLst>
    <p:sldId id="256" r:id="rId3"/>
    <p:sldId id="260" r:id="rId5"/>
    <p:sldId id="261" r:id="rId6"/>
    <p:sldId id="262" r:id="rId7"/>
    <p:sldId id="264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70" r:id="rId23"/>
    <p:sldId id="278" r:id="rId24"/>
    <p:sldId id="276" r:id="rId25"/>
    <p:sldId id="277" r:id="rId26"/>
    <p:sldId id="298" r:id="rId27"/>
    <p:sldId id="299" r:id="rId28"/>
    <p:sldId id="300" r:id="rId29"/>
    <p:sldId id="302" r:id="rId30"/>
    <p:sldId id="275" r:id="rId31"/>
    <p:sldId id="301" r:id="rId32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4"/>
    <p:restoredTop sz="94620"/>
  </p:normalViewPr>
  <p:slideViewPr>
    <p:cSldViewPr showGuides="1">
      <p:cViewPr varScale="1">
        <p:scale>
          <a:sx n="66" d="100"/>
          <a:sy n="66" d="100"/>
        </p:scale>
        <p:origin x="-948" y="-114"/>
      </p:cViewPr>
      <p:guideLst>
        <p:guide orient="horz" pos="21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handoutMaster" Target="handoutMasters/handoutMaster1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9" Type="http://schemas.openxmlformats.org/officeDocument/2006/relationships/image" Target="../media/image20.wmf"/><Relationship Id="rId8" Type="http://schemas.openxmlformats.org/officeDocument/2006/relationships/image" Target="../media/image19.wmf"/><Relationship Id="rId7" Type="http://schemas.openxmlformats.org/officeDocument/2006/relationships/image" Target="../media/image18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1" Type="http://schemas.openxmlformats.org/officeDocument/2006/relationships/image" Target="../media/image22.wmf"/><Relationship Id="rId10" Type="http://schemas.openxmlformats.org/officeDocument/2006/relationships/image" Target="../media/image21.wmf"/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9" Type="http://schemas.openxmlformats.org/officeDocument/2006/relationships/image" Target="../media/image31.wmf"/><Relationship Id="rId8" Type="http://schemas.openxmlformats.org/officeDocument/2006/relationships/image" Target="../media/image30.wmf"/><Relationship Id="rId7" Type="http://schemas.openxmlformats.org/officeDocument/2006/relationships/image" Target="../media/image29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4" Type="http://schemas.openxmlformats.org/officeDocument/2006/relationships/image" Target="../media/image33.wmf"/><Relationship Id="rId13" Type="http://schemas.openxmlformats.org/officeDocument/2006/relationships/image" Target="../media/image21.wmf"/><Relationship Id="rId12" Type="http://schemas.openxmlformats.org/officeDocument/2006/relationships/image" Target="../media/image32.wmf"/><Relationship Id="rId11" Type="http://schemas.openxmlformats.org/officeDocument/2006/relationships/image" Target="../media/image19.wmf"/><Relationship Id="rId10" Type="http://schemas.openxmlformats.org/officeDocument/2006/relationships/image" Target="../media/image18.wmf"/><Relationship Id="rId1" Type="http://schemas.openxmlformats.org/officeDocument/2006/relationships/image" Target="../media/image2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988" name="灯片编号占位符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7107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8131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9155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0179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1203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2227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3251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4275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5299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Rectangle 7"/>
          <p:cNvSpPr txBox="1">
            <a:spLocks noGrp="1" noChangeArrowheads="1"/>
          </p:cNvSpPr>
          <p:nvPr>
            <p:ph type="sldNum" sz="quarter"/>
          </p:nvPr>
        </p:nvSpPr>
        <p:spPr bwMode="auto">
          <a:noFill/>
          <a:ln>
            <a:noFill/>
            <a:miter lim="800000"/>
          </a:ln>
        </p:spPr>
        <p:txBody>
          <a:bodyPr wrap="square" lIns="91440" tIns="45720" rIns="91440" bIns="45720" numCol="1" rtlCol="0" anchor="b" anchorCtr="0" compatLnSpc="1"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  <p:sp>
        <p:nvSpPr>
          <p:cNvPr id="56323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6324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1141413" y="0"/>
            <a:ext cx="230188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直接连接符 20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直接连接符 23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直接连接符 2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椭圆 27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椭圆 28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椭圆 29"/>
          <p:cNvSpPr/>
          <p:nvPr/>
        </p:nvSpPr>
        <p:spPr bwMode="auto">
          <a:xfrm>
            <a:off x="1090613" y="5500688"/>
            <a:ext cx="138113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椭圆 30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33" name="日期占位符 27"/>
          <p:cNvSpPr>
            <a:spLocks noGrp="1"/>
          </p:cNvSpPr>
          <p:nvPr>
            <p:ph type="dt" sz="half" idx="2"/>
          </p:nvPr>
        </p:nvSpPr>
        <p:spPr bwMode="auto">
          <a:xfrm rot="5400000">
            <a:off x="7764463" y="1174750"/>
            <a:ext cx="2286000" cy="381000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indent="0" defTabSz="914400" rtl="0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34" name="页脚占位符 16"/>
          <p:cNvSpPr>
            <a:spLocks noGrp="1"/>
          </p:cNvSpPr>
          <p:nvPr>
            <p:ph type="ftr" sz="quarter" idx="3"/>
          </p:nvPr>
        </p:nvSpPr>
        <p:spPr bwMode="auto">
          <a:xfrm rot="5400000">
            <a:off x="7077075" y="4181475"/>
            <a:ext cx="36576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indent="0" defTabSz="914400" rtl="0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35" name="灯片编号占位符 28"/>
          <p:cNvSpPr>
            <a:spLocks noGrp="1"/>
          </p:cNvSpPr>
          <p:nvPr>
            <p:ph type="sldNum" sz="quarter" idx="4"/>
          </p:nvPr>
        </p:nvSpPr>
        <p:spPr bwMode="auto">
          <a:xfrm>
            <a:off x="1325563" y="4929188"/>
            <a:ext cx="609600" cy="517525"/>
          </a:xfrm>
          <a:prstGeom prst="rect">
            <a:avLst/>
          </a:prstGeom>
        </p:spPr>
        <p:txBody>
          <a:bodyPr vert="horz" anchor="ctr"/>
          <a:p>
            <a:pPr algn="ctr" eaLnBrk="1" hangingPunct="1"/>
            <a:fld id="{9A0DB2DC-4C9A-4742-B13C-FB6460FD3503}" type="slidenum">
              <a:rPr lang="zh-CN" altLang="en-US" sz="1400" b="1" dirty="0">
                <a:solidFill>
                  <a:srgbClr val="FFFFFF"/>
                </a:solidFill>
                <a:latin typeface="Century Schoolbook" panose="02040604050505020304" pitchFamily="18" charset="0"/>
              </a:rPr>
            </a:fld>
            <a:endParaRPr lang="zh-CN" altLang="en-US" sz="1400" b="1" dirty="0">
              <a:solidFill>
                <a:srgbClr val="FFFFFF"/>
              </a:solidFill>
              <a:latin typeface="Century Schoolbook" panose="020406040505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3" name="日期占位符 6"/>
          <p:cNvSpPr>
            <a:spLocks noGrp="1"/>
          </p:cNvSpPr>
          <p:nvPr>
            <p:ph type="dt" sz="half" idx="2"/>
          </p:nvPr>
        </p:nvSpPr>
        <p:spPr>
          <a:xfrm rot="5400000">
            <a:off x="7589044" y="1081881"/>
            <a:ext cx="2011363" cy="384175"/>
          </a:xfrm>
          <a:prstGeom prst="rect">
            <a:avLst/>
          </a:prstGeom>
        </p:spPr>
        <p:txBody>
          <a:bodyPr vert="horz" rtlCol="0" anchor="ctr" anchorCtr="0"/>
          <a:lstStyle>
            <a:lvl1pPr>
              <a:defRPr/>
            </a:lvl1pPr>
          </a:lstStyle>
          <a:p>
            <a:pPr marL="0" marR="0" indent="0" defTabSz="914400" rtl="0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15" name="灯片编号占位符 8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rtlCol="0" anchor="ctr"/>
          <a:p>
            <a:pPr algn="ctr" eaLnBrk="1" hangingPunct="1"/>
            <a:fld id="{9A0DB2DC-4C9A-4742-B13C-FB6460FD3503}" type="slidenum">
              <a:rPr lang="zh-CN" altLang="en-US" sz="1400" b="1" dirty="0">
                <a:solidFill>
                  <a:srgbClr val="FFFFFF"/>
                </a:solidFill>
                <a:latin typeface="Century Schoolbook" panose="02040604050505020304" pitchFamily="18" charset="0"/>
              </a:rPr>
            </a:fld>
            <a:endParaRPr lang="zh-CN" altLang="en-US" sz="1400" b="1" dirty="0">
              <a:solidFill>
                <a:srgbClr val="FFFFFF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17" name="页脚占位符 9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rtlCol="0" anchor="ctr" anchorCtr="0"/>
          <a:lstStyle>
            <a:lvl1pPr>
              <a:defRPr/>
            </a:lvl1pPr>
          </a:lstStyle>
          <a:p>
            <a:pPr marL="0" marR="0" indent="0" defTabSz="914400" rtl="0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1141413" y="0"/>
            <a:ext cx="230188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直接连接符 20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直接连接符 23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直接连接符 2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矩形 2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椭圆 2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椭圆 27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椭圆 28"/>
          <p:cNvSpPr/>
          <p:nvPr/>
        </p:nvSpPr>
        <p:spPr bwMode="auto">
          <a:xfrm>
            <a:off x="1090613" y="5500688"/>
            <a:ext cx="138113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椭圆 29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椭圆 30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直接连接符 31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3" name="日期占位符 3"/>
          <p:cNvSpPr>
            <a:spLocks noGrp="1"/>
          </p:cNvSpPr>
          <p:nvPr>
            <p:ph type="dt" sz="half" idx="2"/>
          </p:nvPr>
        </p:nvSpPr>
        <p:spPr bwMode="auto">
          <a:xfrm rot="5400000">
            <a:off x="7762875" y="1169988"/>
            <a:ext cx="2286000" cy="381000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indent="0" defTabSz="914400" rtl="0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34" name="页脚占位符 4"/>
          <p:cNvSpPr>
            <a:spLocks noGrp="1"/>
          </p:cNvSpPr>
          <p:nvPr>
            <p:ph type="ftr" sz="quarter" idx="3"/>
          </p:nvPr>
        </p:nvSpPr>
        <p:spPr bwMode="auto">
          <a:xfrm rot="5400000">
            <a:off x="7077075" y="4178300"/>
            <a:ext cx="3657600" cy="384175"/>
          </a:xfrm>
          <a:prstGeom prst="rect">
            <a:avLst/>
          </a:prstGeom>
        </p:spPr>
        <p:txBody>
          <a:bodyPr vert="horz" anchor="ctr" anchorCtr="0"/>
          <a:lstStyle>
            <a:lvl1pPr>
              <a:defRPr/>
            </a:lvl1pPr>
          </a:lstStyle>
          <a:p>
            <a:pPr marL="0" marR="0" indent="0" defTabSz="914400" rtl="0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35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1339850" y="4929188"/>
            <a:ext cx="609600" cy="517525"/>
          </a:xfrm>
          <a:prstGeom prst="rect">
            <a:avLst/>
          </a:prstGeom>
        </p:spPr>
        <p:txBody>
          <a:bodyPr vert="horz" anchor="ctr"/>
          <a:p>
            <a:pPr algn="ctr" eaLnBrk="1" hangingPunct="1"/>
            <a:fld id="{9A0DB2DC-4C9A-4742-B13C-FB6460FD3503}" type="slidenum">
              <a:rPr lang="zh-CN" altLang="en-US" sz="1400" b="1" dirty="0">
                <a:solidFill>
                  <a:srgbClr val="FFFFFF"/>
                </a:solidFill>
                <a:latin typeface="Century Schoolbook" panose="02040604050505020304" pitchFamily="18" charset="0"/>
              </a:rPr>
            </a:fld>
            <a:endParaRPr lang="zh-CN" altLang="en-US" sz="1400" b="1" dirty="0">
              <a:solidFill>
                <a:srgbClr val="FFFFFF"/>
              </a:solidFill>
              <a:latin typeface="Century Schoolbook" panose="02040604050505020304" pitchFamily="18" charset="0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hangingPunct="1"/>
            <a:fld id="{9A0DB2DC-4C9A-4742-B13C-FB6460FD3503}" type="slidenum">
              <a:rPr lang="zh-CN" altLang="en-US" sz="1400" b="1" dirty="0">
                <a:solidFill>
                  <a:srgbClr val="FFFFFF"/>
                </a:solidFill>
                <a:latin typeface="Century Schoolbook" panose="02040604050505020304" pitchFamily="18" charset="0"/>
              </a:rPr>
            </a:fld>
            <a:endParaRPr lang="zh-CN" altLang="en-US" sz="1400" b="1" dirty="0">
              <a:solidFill>
                <a:srgbClr val="FFFFFF"/>
              </a:solidFill>
              <a:latin typeface="Century Schoolbook" panose="020406040505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hangingPunct="1"/>
            <a:fld id="{9A0DB2DC-4C9A-4742-B13C-FB6460FD3503}" type="slidenum">
              <a:rPr lang="zh-CN" altLang="en-US" sz="1400" b="1" dirty="0">
                <a:solidFill>
                  <a:srgbClr val="FFFFFF"/>
                </a:solidFill>
                <a:latin typeface="Century Schoolbook" panose="02040604050505020304" pitchFamily="18" charset="0"/>
              </a:rPr>
            </a:fld>
            <a:endParaRPr lang="zh-CN" altLang="en-US" sz="1400" b="1" dirty="0">
              <a:solidFill>
                <a:srgbClr val="FFFFFF"/>
              </a:solidFill>
              <a:latin typeface="Century Schoolbook" panose="020406040505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3" name="日期占位符 5"/>
          <p:cNvSpPr>
            <a:spLocks noGrp="1"/>
          </p:cNvSpPr>
          <p:nvPr>
            <p:ph type="dt" sz="half" idx="2"/>
          </p:nvPr>
        </p:nvSpPr>
        <p:spPr>
          <a:xfrm rot="5400000">
            <a:off x="7589044" y="1081881"/>
            <a:ext cx="2011363" cy="384175"/>
          </a:xfrm>
          <a:prstGeom prst="rect">
            <a:avLst/>
          </a:prstGeom>
        </p:spPr>
        <p:txBody>
          <a:bodyPr vert="horz" rtlCol="0" anchor="ctr" anchorCtr="0"/>
          <a:lstStyle>
            <a:lvl1pPr>
              <a:defRPr/>
            </a:lvl1pPr>
          </a:lstStyle>
          <a:p>
            <a:pPr marL="0" marR="0" indent="0" defTabSz="914400" rtl="0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15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rtlCol="0" anchor="ctr"/>
          <a:p>
            <a:pPr algn="ctr" eaLnBrk="1" hangingPunct="1"/>
            <a:fld id="{9A0DB2DC-4C9A-4742-B13C-FB6460FD3503}" type="slidenum">
              <a:rPr lang="zh-CN" altLang="en-US" sz="1400" b="1" dirty="0">
                <a:solidFill>
                  <a:srgbClr val="FFFFFF"/>
                </a:solidFill>
                <a:latin typeface="Century Schoolbook" panose="02040604050505020304" pitchFamily="18" charset="0"/>
              </a:rPr>
            </a:fld>
            <a:endParaRPr lang="zh-CN" altLang="en-US" sz="1400" b="1" dirty="0">
              <a:solidFill>
                <a:srgbClr val="FFFFFF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17" name="页脚占位符 7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rtlCol="0" anchor="ctr" anchorCtr="0"/>
          <a:lstStyle>
            <a:lvl1pPr>
              <a:defRPr/>
            </a:lvl1pPr>
          </a:lstStyle>
          <a:p>
            <a:pPr marL="0" marR="0" indent="0" defTabSz="914400" rtl="0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hangingPunct="1"/>
            <a:fld id="{9A0DB2DC-4C9A-4742-B13C-FB6460FD3503}" type="slidenum">
              <a:rPr lang="zh-CN" altLang="en-US" sz="1400" b="1" dirty="0">
                <a:solidFill>
                  <a:srgbClr val="FFFFFF"/>
                </a:solidFill>
                <a:latin typeface="Century Schoolbook" panose="02040604050505020304" pitchFamily="18" charset="0"/>
              </a:rPr>
            </a:fld>
            <a:endParaRPr lang="zh-CN" altLang="en-US" sz="1400" b="1" dirty="0">
              <a:solidFill>
                <a:srgbClr val="FFFFFF"/>
              </a:solidFill>
              <a:latin typeface="Century Schoolbook" panose="020406040505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直接连接符 1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矩形 1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24" name="日期占位符 20"/>
          <p:cNvSpPr>
            <a:spLocks noGrp="1"/>
          </p:cNvSpPr>
          <p:nvPr>
            <p:ph type="dt" sz="half" idx="12"/>
          </p:nvPr>
        </p:nvSpPr>
        <p:spPr>
          <a:xfrm rot="5400000">
            <a:off x="7589044" y="1081881"/>
            <a:ext cx="2011363" cy="384175"/>
          </a:xfrm>
          <a:prstGeom prst="rect">
            <a:avLst/>
          </a:prstGeom>
        </p:spPr>
        <p:txBody>
          <a:bodyPr vert="horz" rtlCol="0" anchor="ctr" anchorCtr="0"/>
          <a:lstStyle>
            <a:lvl1pPr>
              <a:defRPr/>
            </a:lvl1pPr>
          </a:lstStyle>
          <a:p>
            <a:pPr marL="0" marR="0" indent="0" defTabSz="914400" rtl="0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5" name="灯片编号占位符 21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rtlCol="0" anchor="ctr"/>
          <a:p>
            <a:pPr algn="ctr" eaLnBrk="1" hangingPunct="1"/>
            <a:fld id="{9A0DB2DC-4C9A-4742-B13C-FB6460FD3503}" type="slidenum">
              <a:rPr lang="zh-CN" altLang="en-US" sz="1400" b="1" dirty="0">
                <a:solidFill>
                  <a:srgbClr val="FFFFFF"/>
                </a:solidFill>
                <a:latin typeface="Century Schoolbook" panose="02040604050505020304" pitchFamily="18" charset="0"/>
              </a:rPr>
            </a:fld>
            <a:endParaRPr lang="zh-CN" altLang="en-US" sz="1400" b="1" dirty="0">
              <a:solidFill>
                <a:srgbClr val="FFFFFF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26" name="页脚占位符 2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rtlCol="0" anchor="ctr" anchorCtr="0"/>
          <a:lstStyle>
            <a:lvl1pPr>
              <a:defRPr/>
            </a:lvl1pPr>
          </a:lstStyle>
          <a:p>
            <a:pPr marL="0" marR="0" indent="0" defTabSz="914400" rtl="0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直接连接符 2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normAutofit/>
          </a:bodyPr>
          <a:lstStyle>
            <a:lvl1pPr marL="0" indent="0">
              <a:buNone/>
              <a:defRPr sz="3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24" name="日期占位符 16"/>
          <p:cNvSpPr>
            <a:spLocks noGrp="1"/>
          </p:cNvSpPr>
          <p:nvPr>
            <p:ph type="dt" sz="half" idx="12"/>
          </p:nvPr>
        </p:nvSpPr>
        <p:spPr>
          <a:xfrm rot="5400000">
            <a:off x="7589044" y="1081881"/>
            <a:ext cx="2011363" cy="384175"/>
          </a:xfrm>
          <a:prstGeom prst="rect">
            <a:avLst/>
          </a:prstGeom>
        </p:spPr>
        <p:txBody>
          <a:bodyPr vert="horz" rtlCol="0" anchor="ctr" anchorCtr="0"/>
          <a:lstStyle>
            <a:lvl1pPr>
              <a:defRPr/>
            </a:lvl1pPr>
          </a:lstStyle>
          <a:p>
            <a:pPr marL="0" marR="0" indent="0" defTabSz="914400" rtl="0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5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rtlCol="0" anchor="ctr"/>
          <a:p>
            <a:pPr algn="ctr" eaLnBrk="1" hangingPunct="1"/>
            <a:fld id="{9A0DB2DC-4C9A-4742-B13C-FB6460FD3503}" type="slidenum">
              <a:rPr lang="zh-CN" altLang="en-US" sz="1400" b="1" dirty="0">
                <a:solidFill>
                  <a:srgbClr val="FFFFFF"/>
                </a:solidFill>
                <a:latin typeface="Century Schoolbook" panose="02040604050505020304" pitchFamily="18" charset="0"/>
              </a:rPr>
            </a:fld>
            <a:endParaRPr lang="zh-CN" altLang="en-US" sz="1400" b="1" dirty="0">
              <a:solidFill>
                <a:srgbClr val="FFFFFF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26" name="页脚占位符 20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rtlCol="0" anchor="ctr" anchorCtr="0"/>
          <a:lstStyle>
            <a:lvl1pPr>
              <a:defRPr/>
            </a:lvl1pPr>
          </a:lstStyle>
          <a:p>
            <a:pPr marL="0" marR="0" indent="0" defTabSz="914400" rtl="0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hangingPunct="1"/>
            <a:fld id="{9A0DB2DC-4C9A-4742-B13C-FB6460FD3503}" type="slidenum">
              <a:rPr lang="zh-CN" altLang="en-US" sz="1400" b="1" dirty="0">
                <a:solidFill>
                  <a:srgbClr val="FFFFFF"/>
                </a:solidFill>
                <a:latin typeface="Century Schoolbook" panose="02040604050505020304" pitchFamily="18" charset="0"/>
              </a:rPr>
            </a:fld>
            <a:endParaRPr lang="zh-CN" altLang="en-US" sz="1400" b="1" dirty="0">
              <a:solidFill>
                <a:srgbClr val="FFFFFF"/>
              </a:solidFill>
              <a:latin typeface="Century Schoolbook" panose="020406040505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ctr" eaLnBrk="1" hangingPunct="1"/>
            <a:fld id="{9A0DB2DC-4C9A-4742-B13C-FB6460FD3503}" type="slidenum">
              <a:rPr lang="zh-CN" altLang="en-US" sz="1400" b="1" dirty="0">
                <a:solidFill>
                  <a:srgbClr val="FFFFFF"/>
                </a:solidFill>
                <a:latin typeface="Century Schoolbook" panose="02040604050505020304" pitchFamily="18" charset="0"/>
              </a:rPr>
            </a:fld>
            <a:endParaRPr lang="zh-CN" altLang="en-US" sz="1400" b="1" dirty="0">
              <a:solidFill>
                <a:srgbClr val="FFFFFF"/>
              </a:solidFill>
              <a:latin typeface="Century Schoolbook" panose="020406040505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0244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x-none" dirty="0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044" y="1081881"/>
            <a:ext cx="2011363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p>
            <a:pPr lvl="0" algn="ctr" eaLnBrk="1" hangingPunct="1"/>
            <a:fld id="{9A0DB2DC-4C9A-4742-B13C-FB6460FD3503}" type="slidenum">
              <a:rPr lang="zh-CN" altLang="en-US" sz="1400" b="1" dirty="0">
                <a:solidFill>
                  <a:srgbClr val="FFFFFF"/>
                </a:solidFill>
                <a:latin typeface="Century Schoolbook" panose="02040604050505020304" pitchFamily="18" charset="0"/>
              </a:rPr>
            </a:fld>
            <a:endParaRPr lang="zh-CN" altLang="en-US" sz="1400" b="1" dirty="0">
              <a:solidFill>
                <a:srgbClr val="FFFFFF"/>
              </a:solidFill>
              <a:latin typeface="Century Schoolbook" panose="020406040505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/>
          <a:ea typeface="华文楷体" panose="0201060004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/>
          <a:ea typeface="华文楷体" panose="0201060004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/>
          <a:ea typeface="华文楷体" panose="0201060004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/>
          <a:ea typeface="华文楷体" panose="0201060004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/>
          <a:ea typeface="华文楷体" panose="0201060004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/>
          <a:ea typeface="华文楷体" panose="0201060004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/>
          <a:ea typeface="华文楷体" panose="0201060004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/>
          <a:ea typeface="华文楷体" panose="02010600040101010101" pitchFamily="2" charset="-122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880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anose="05000000000000000000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182880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 panose="05000000000000000000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3.xml"/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7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5.xml"/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wmf"/><Relationship Id="rId1" Type="http://schemas.openxmlformats.org/officeDocument/2006/relationships/oleObject" Target="../embeddings/oleObject4.bin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0.wmf"/><Relationship Id="rId1" Type="http://schemas.openxmlformats.org/officeDocument/2006/relationships/oleObject" Target="../embeddings/oleObject5.bin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1.bin"/><Relationship Id="rId8" Type="http://schemas.openxmlformats.org/officeDocument/2006/relationships/image" Target="../media/image15.wmf"/><Relationship Id="rId7" Type="http://schemas.openxmlformats.org/officeDocument/2006/relationships/oleObject" Target="../embeddings/oleObject10.bin"/><Relationship Id="rId6" Type="http://schemas.openxmlformats.org/officeDocument/2006/relationships/image" Target="../media/image14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3.wmf"/><Relationship Id="rId3" Type="http://schemas.openxmlformats.org/officeDocument/2006/relationships/oleObject" Target="../embeddings/oleObject8.bin"/><Relationship Id="rId24" Type="http://schemas.openxmlformats.org/officeDocument/2006/relationships/vmlDrawing" Target="../drawings/vmlDrawing4.vml"/><Relationship Id="rId23" Type="http://schemas.openxmlformats.org/officeDocument/2006/relationships/slideLayout" Target="../slideLayouts/slideLayout7.xml"/><Relationship Id="rId22" Type="http://schemas.openxmlformats.org/officeDocument/2006/relationships/image" Target="../media/image22.wmf"/><Relationship Id="rId21" Type="http://schemas.openxmlformats.org/officeDocument/2006/relationships/oleObject" Target="../embeddings/oleObject17.bin"/><Relationship Id="rId20" Type="http://schemas.openxmlformats.org/officeDocument/2006/relationships/image" Target="../media/image21.wmf"/><Relationship Id="rId2" Type="http://schemas.openxmlformats.org/officeDocument/2006/relationships/image" Target="../media/image12.wmf"/><Relationship Id="rId19" Type="http://schemas.openxmlformats.org/officeDocument/2006/relationships/oleObject" Target="../embeddings/oleObject16.bin"/><Relationship Id="rId18" Type="http://schemas.openxmlformats.org/officeDocument/2006/relationships/image" Target="../media/image20.wmf"/><Relationship Id="rId17" Type="http://schemas.openxmlformats.org/officeDocument/2006/relationships/oleObject" Target="../embeddings/oleObject15.bin"/><Relationship Id="rId16" Type="http://schemas.openxmlformats.org/officeDocument/2006/relationships/image" Target="../media/image19.wmf"/><Relationship Id="rId15" Type="http://schemas.openxmlformats.org/officeDocument/2006/relationships/oleObject" Target="../embeddings/oleObject14.bin"/><Relationship Id="rId14" Type="http://schemas.openxmlformats.org/officeDocument/2006/relationships/image" Target="../media/image18.wmf"/><Relationship Id="rId13" Type="http://schemas.openxmlformats.org/officeDocument/2006/relationships/oleObject" Target="../embeddings/oleObject13.bin"/><Relationship Id="rId12" Type="http://schemas.openxmlformats.org/officeDocument/2006/relationships/image" Target="../media/image17.wmf"/><Relationship Id="rId11" Type="http://schemas.openxmlformats.org/officeDocument/2006/relationships/oleObject" Target="../embeddings/oleObject12.bin"/><Relationship Id="rId10" Type="http://schemas.openxmlformats.org/officeDocument/2006/relationships/image" Target="../media/image16.wmf"/><Relationship Id="rId1" Type="http://schemas.openxmlformats.org/officeDocument/2006/relationships/oleObject" Target="../embeddings/oleObject7.bin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2.bin"/><Relationship Id="rId8" Type="http://schemas.openxmlformats.org/officeDocument/2006/relationships/image" Target="../media/image26.wmf"/><Relationship Id="rId7" Type="http://schemas.openxmlformats.org/officeDocument/2006/relationships/oleObject" Target="../embeddings/oleObject21.bin"/><Relationship Id="rId6" Type="http://schemas.openxmlformats.org/officeDocument/2006/relationships/image" Target="../media/image25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24.wmf"/><Relationship Id="rId31" Type="http://schemas.openxmlformats.org/officeDocument/2006/relationships/notesSlide" Target="../notesSlides/notesSlide16.xml"/><Relationship Id="rId30" Type="http://schemas.openxmlformats.org/officeDocument/2006/relationships/vmlDrawing" Target="../drawings/vmlDrawing5.vml"/><Relationship Id="rId3" Type="http://schemas.openxmlformats.org/officeDocument/2006/relationships/oleObject" Target="../embeddings/oleObject19.bin"/><Relationship Id="rId29" Type="http://schemas.openxmlformats.org/officeDocument/2006/relationships/slideLayout" Target="../slideLayouts/slideLayout7.xml"/><Relationship Id="rId28" Type="http://schemas.openxmlformats.org/officeDocument/2006/relationships/image" Target="../media/image33.wmf"/><Relationship Id="rId27" Type="http://schemas.openxmlformats.org/officeDocument/2006/relationships/oleObject" Target="../embeddings/oleObject31.bin"/><Relationship Id="rId26" Type="http://schemas.openxmlformats.org/officeDocument/2006/relationships/image" Target="../media/image21.wmf"/><Relationship Id="rId25" Type="http://schemas.openxmlformats.org/officeDocument/2006/relationships/oleObject" Target="../embeddings/oleObject30.bin"/><Relationship Id="rId24" Type="http://schemas.openxmlformats.org/officeDocument/2006/relationships/image" Target="../media/image32.wmf"/><Relationship Id="rId23" Type="http://schemas.openxmlformats.org/officeDocument/2006/relationships/oleObject" Target="../embeddings/oleObject29.bin"/><Relationship Id="rId22" Type="http://schemas.openxmlformats.org/officeDocument/2006/relationships/image" Target="../media/image19.wmf"/><Relationship Id="rId21" Type="http://schemas.openxmlformats.org/officeDocument/2006/relationships/oleObject" Target="../embeddings/oleObject28.bin"/><Relationship Id="rId20" Type="http://schemas.openxmlformats.org/officeDocument/2006/relationships/image" Target="../media/image18.wmf"/><Relationship Id="rId2" Type="http://schemas.openxmlformats.org/officeDocument/2006/relationships/image" Target="../media/image23.wmf"/><Relationship Id="rId19" Type="http://schemas.openxmlformats.org/officeDocument/2006/relationships/oleObject" Target="../embeddings/oleObject27.bin"/><Relationship Id="rId18" Type="http://schemas.openxmlformats.org/officeDocument/2006/relationships/image" Target="../media/image31.wmf"/><Relationship Id="rId17" Type="http://schemas.openxmlformats.org/officeDocument/2006/relationships/oleObject" Target="../embeddings/oleObject26.bin"/><Relationship Id="rId16" Type="http://schemas.openxmlformats.org/officeDocument/2006/relationships/image" Target="../media/image30.wmf"/><Relationship Id="rId15" Type="http://schemas.openxmlformats.org/officeDocument/2006/relationships/oleObject" Target="../embeddings/oleObject25.bin"/><Relationship Id="rId14" Type="http://schemas.openxmlformats.org/officeDocument/2006/relationships/image" Target="../media/image29.wmf"/><Relationship Id="rId13" Type="http://schemas.openxmlformats.org/officeDocument/2006/relationships/oleObject" Target="../embeddings/oleObject24.bin"/><Relationship Id="rId12" Type="http://schemas.openxmlformats.org/officeDocument/2006/relationships/image" Target="../media/image28.wmf"/><Relationship Id="rId11" Type="http://schemas.openxmlformats.org/officeDocument/2006/relationships/oleObject" Target="../embeddings/oleObject23.bin"/><Relationship Id="rId10" Type="http://schemas.openxmlformats.org/officeDocument/2006/relationships/image" Target="../media/image27.wmf"/><Relationship Id="rId1" Type="http://schemas.openxmlformats.org/officeDocument/2006/relationships/oleObject" Target="../embeddings/oleObject18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6.emf"/><Relationship Id="rId1" Type="http://schemas.openxmlformats.org/officeDocument/2006/relationships/image" Target="../media/image35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8.emf"/><Relationship Id="rId1" Type="http://schemas.openxmlformats.org/officeDocument/2006/relationships/image" Target="../media/image37.emf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image" Target="../media/image39.e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09905" y="-34925"/>
            <a:ext cx="7948295" cy="1894205"/>
          </a:xfr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2.3.1   </a:t>
            </a:r>
            <a:r>
              <a:rPr kumimoji="0" lang="zh-CN" altLang="en-US" sz="44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直线与平面垂直的判定</a:t>
            </a:r>
            <a:endParaRPr kumimoji="0" lang="zh-CN" altLang="en-US" sz="4400" b="1" i="0" u="none" strike="noStrike" kern="1200" cap="small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411" name="副标题 2"/>
          <p:cNvSpPr>
            <a:spLocks noGrp="1"/>
          </p:cNvSpPr>
          <p:nvPr>
            <p:ph type="subTitle" idx="1"/>
          </p:nvPr>
        </p:nvSpPr>
        <p:spPr>
          <a:xfrm>
            <a:off x="1174750" y="3893185"/>
            <a:ext cx="6172200" cy="1371600"/>
          </a:xfrm>
        </p:spPr>
        <p:txBody>
          <a:bodyPr vert="horz" wrap="square" lIns="91440" tIns="45720" rIns="91440" bIns="45720" anchor="t"/>
          <a:p>
            <a:pPr algn="ctr" eaLnBrk="1" hangingPunct="1">
              <a:buSzPct val="70000"/>
              <a:buFont typeface="Wingdings" panose="05000000000000000000" pitchFamily="2" charset="2"/>
              <a:buNone/>
            </a:pPr>
            <a:r>
              <a:rPr lang="zh-CN" altLang="en-US" sz="3200" kern="12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中大附高一数学备课组</a:t>
            </a:r>
            <a:endParaRPr lang="zh-CN" altLang="en-US" sz="3200" kern="1200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387350" y="172720"/>
            <a:ext cx="536194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j-ea"/>
                <a:ea typeface="+mj-ea"/>
                <a:cs typeface="+mn-cs"/>
              </a:rPr>
              <a:t>一：线面垂直定义的建构</a:t>
            </a:r>
            <a:endParaRPr kumimoji="0" lang="zh-CN" altLang="en-US" sz="3600" b="0" i="0" u="none" strike="noStrike" kern="1200" cap="none" spc="0" normalizeH="0" baseline="0" noProof="0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0483" name="TextBox 2"/>
          <p:cNvSpPr txBox="1"/>
          <p:nvPr/>
        </p:nvSpPr>
        <p:spPr>
          <a:xfrm>
            <a:off x="357188" y="928688"/>
            <a:ext cx="8358187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800" b="1" dirty="0">
                <a:latin typeface="Century Schoolbook" panose="02040604050505020304" pitchFamily="18" charset="0"/>
                <a:ea typeface="宋体" panose="02010600030101010101" pitchFamily="2" charset="-122"/>
              </a:rPr>
              <a:t>1</a:t>
            </a:r>
            <a:r>
              <a:rPr lang="en-US" altLang="zh-CN" sz="2800" dirty="0">
                <a:latin typeface="Century Schoolbook" panose="02040604050505020304" pitchFamily="18" charset="0"/>
                <a:ea typeface="宋体" panose="02010600030101010101" pitchFamily="2" charset="-122"/>
              </a:rPr>
              <a:t>.</a:t>
            </a:r>
            <a:r>
              <a:rPr lang="zh-CN" altLang="en-US" sz="2800" dirty="0">
                <a:latin typeface="Century Schoolbook" panose="02040604050505020304" pitchFamily="18" charset="0"/>
                <a:ea typeface="宋体" panose="02010600030101010101" pitchFamily="2" charset="-122"/>
              </a:rPr>
              <a:t>观察图片，你能找到其中的线面垂直关系吗？</a:t>
            </a:r>
            <a:endParaRPr lang="en-US" altLang="zh-CN" sz="28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  <a:p>
            <a:pPr lvl="0" eaLnBrk="1" hangingPunct="1"/>
            <a:r>
              <a:rPr lang="zh-CN" altLang="en-US" sz="2800" dirty="0">
                <a:latin typeface="Century Schoolbook" panose="02040604050505020304" pitchFamily="18" charset="0"/>
                <a:ea typeface="宋体" panose="02010600030101010101" pitchFamily="2" charset="-122"/>
              </a:rPr>
              <a:t>    结合生活经验，你还能举出线面垂直的例 子吗？</a:t>
            </a:r>
            <a:endParaRPr lang="zh-CN" altLang="en-US" sz="28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  <a:p>
            <a:pPr lvl="0" eaLnBrk="1" hangingPunct="1"/>
            <a:endParaRPr lang="zh-CN" altLang="en-US" sz="24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pic>
        <p:nvPicPr>
          <p:cNvPr id="1026" name="Picture 2" descr="C:\Users\DELL\Desktop\u=2263382748,1387561315&amp;fm=23&amp;gp=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43063" y="4678363"/>
            <a:ext cx="2849562" cy="2179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5" name="Line 12"/>
          <p:cNvSpPr/>
          <p:nvPr/>
        </p:nvSpPr>
        <p:spPr>
          <a:xfrm flipH="1">
            <a:off x="2311400" y="2714625"/>
            <a:ext cx="46038" cy="1214438"/>
          </a:xfrm>
          <a:prstGeom prst="line">
            <a:avLst/>
          </a:prstGeom>
          <a:ln w="5715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2071688"/>
            <a:ext cx="3286125" cy="2428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Line 12"/>
          <p:cNvSpPr/>
          <p:nvPr/>
        </p:nvSpPr>
        <p:spPr>
          <a:xfrm rot="60000">
            <a:off x="2298700" y="2428875"/>
            <a:ext cx="46038" cy="1785938"/>
          </a:xfrm>
          <a:prstGeom prst="line">
            <a:avLst/>
          </a:prstGeom>
          <a:ln w="57150" cap="flat" cmpd="sng">
            <a:solidFill>
              <a:srgbClr val="CC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" name="AutoShape 16"/>
          <p:cNvSpPr/>
          <p:nvPr/>
        </p:nvSpPr>
        <p:spPr>
          <a:xfrm>
            <a:off x="563563" y="4165600"/>
            <a:ext cx="3376612" cy="334963"/>
          </a:xfrm>
          <a:prstGeom prst="parallelogram">
            <a:avLst>
              <a:gd name="adj" fmla="val 251731"/>
            </a:avLst>
          </a:prstGeom>
          <a:solidFill>
            <a:srgbClr val="00FF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pic>
        <p:nvPicPr>
          <p:cNvPr id="25" name="Picture 14" descr="30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2071688"/>
            <a:ext cx="3709987" cy="2613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" name="Line 15"/>
          <p:cNvSpPr/>
          <p:nvPr/>
        </p:nvSpPr>
        <p:spPr>
          <a:xfrm>
            <a:off x="6858000" y="2286000"/>
            <a:ext cx="50800" cy="2228850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" name="AutoShape 16"/>
          <p:cNvSpPr/>
          <p:nvPr/>
        </p:nvSpPr>
        <p:spPr>
          <a:xfrm>
            <a:off x="5214938" y="4467225"/>
            <a:ext cx="2268537" cy="176213"/>
          </a:xfrm>
          <a:prstGeom prst="parallelogram">
            <a:avLst>
              <a:gd name="adj" fmla="val 183928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charRg st="2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483">
                                            <p:txEl>
                                              <p:charRg st="2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483">
                                            <p:txEl>
                                              <p:charRg st="2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150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4630" y="727075"/>
            <a:ext cx="7667625" cy="5743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7" name="TextBox 2"/>
          <p:cNvSpPr txBox="1"/>
          <p:nvPr/>
        </p:nvSpPr>
        <p:spPr>
          <a:xfrm>
            <a:off x="214313" y="142875"/>
            <a:ext cx="821531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如何定义一条直线与一个平面垂直呢？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5234" name="AutoShape 2"/>
          <p:cNvSpPr/>
          <p:nvPr/>
        </p:nvSpPr>
        <p:spPr>
          <a:xfrm>
            <a:off x="5000625" y="1928813"/>
            <a:ext cx="3963988" cy="1139825"/>
          </a:xfrm>
          <a:prstGeom prst="parallelogram">
            <a:avLst>
              <a:gd name="adj" fmla="val 83851"/>
            </a:avLst>
          </a:prstGeom>
          <a:solidFill>
            <a:srgbClr val="CCFFFF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 eaLnBrk="1" hangingPunct="1"/>
            <a:endParaRPr lang="zh-CN" altLang="en-US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1" name="Line 3"/>
          <p:cNvSpPr/>
          <p:nvPr/>
        </p:nvSpPr>
        <p:spPr>
          <a:xfrm>
            <a:off x="4572000" y="1412875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5236" name="Line 4"/>
          <p:cNvSpPr/>
          <p:nvPr/>
        </p:nvSpPr>
        <p:spPr>
          <a:xfrm flipH="1">
            <a:off x="7278688" y="419735"/>
            <a:ext cx="46037" cy="2011363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33" name="Text Box 5"/>
          <p:cNvSpPr txBox="1"/>
          <p:nvPr/>
        </p:nvSpPr>
        <p:spPr>
          <a:xfrm>
            <a:off x="1023938" y="1196975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endParaRPr lang="zh-CN" altLang="en-US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95239" name="Line 7"/>
          <p:cNvSpPr/>
          <p:nvPr/>
        </p:nvSpPr>
        <p:spPr>
          <a:xfrm>
            <a:off x="7275513" y="2363788"/>
            <a:ext cx="1112837" cy="201612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5240" name="Line 8"/>
          <p:cNvSpPr/>
          <p:nvPr/>
        </p:nvSpPr>
        <p:spPr>
          <a:xfrm>
            <a:off x="7261225" y="2384425"/>
            <a:ext cx="695325" cy="468313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5241" name="Line 9"/>
          <p:cNvSpPr/>
          <p:nvPr/>
        </p:nvSpPr>
        <p:spPr>
          <a:xfrm>
            <a:off x="7278688" y="2354263"/>
            <a:ext cx="1181100" cy="66675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5242" name="Line 10"/>
          <p:cNvSpPr/>
          <p:nvPr/>
        </p:nvSpPr>
        <p:spPr>
          <a:xfrm>
            <a:off x="7253288" y="2393950"/>
            <a:ext cx="487362" cy="603250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5243" name="Line 11"/>
          <p:cNvSpPr/>
          <p:nvPr/>
        </p:nvSpPr>
        <p:spPr>
          <a:xfrm>
            <a:off x="7269163" y="2379663"/>
            <a:ext cx="939800" cy="401637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" name="Group 15"/>
          <p:cNvGrpSpPr/>
          <p:nvPr/>
        </p:nvGrpSpPr>
        <p:grpSpPr>
          <a:xfrm>
            <a:off x="285750" y="500063"/>
            <a:ext cx="3924300" cy="2447925"/>
            <a:chOff x="2481" y="2398"/>
            <a:chExt cx="3067" cy="1392"/>
          </a:xfrm>
        </p:grpSpPr>
        <p:sp>
          <p:nvSpPr>
            <p:cNvPr id="22548" name="AutoShape 16"/>
            <p:cNvSpPr/>
            <p:nvPr/>
          </p:nvSpPr>
          <p:spPr>
            <a:xfrm>
              <a:off x="2481" y="3066"/>
              <a:ext cx="3067" cy="724"/>
            </a:xfrm>
            <a:prstGeom prst="parallelogram">
              <a:avLst>
                <a:gd name="adj" fmla="val 105904"/>
              </a:avLst>
            </a:prstGeom>
            <a:solidFill>
              <a:srgbClr val="CCFFFF"/>
            </a:solidFill>
            <a:ln w="28575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/>
            <a:p>
              <a:pPr lvl="0" algn="ctr" eaLnBrk="0" hangingPunct="0"/>
              <a:endParaRPr lang="zh-CN" altLang="en-US" dirty="0"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  <p:sp>
          <p:nvSpPr>
            <p:cNvPr id="22549" name="Rectangle 17"/>
            <p:cNvSpPr/>
            <p:nvPr/>
          </p:nvSpPr>
          <p:spPr>
            <a:xfrm>
              <a:off x="4022" y="2406"/>
              <a:ext cx="505" cy="898"/>
            </a:xfrm>
            <a:prstGeom prst="rect">
              <a:avLst/>
            </a:prstGeom>
            <a:solidFill>
              <a:srgbClr val="CCFFFF"/>
            </a:solidFill>
            <a:ln w="28575" cap="sq" cmpd="sng">
              <a:solidFill>
                <a:srgbClr val="FF0000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/>
            <a:p>
              <a:pPr lvl="0" eaLnBrk="1" hangingPunct="1"/>
              <a:endParaRPr lang="zh-CN" altLang="en-US" dirty="0">
                <a:latin typeface="Century Schoolbook" panose="020406040505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2550" name="AutoShape 18"/>
            <p:cNvSpPr/>
            <p:nvPr/>
          </p:nvSpPr>
          <p:spPr>
            <a:xfrm rot="5400000">
              <a:off x="3593" y="2845"/>
              <a:ext cx="1206" cy="328"/>
            </a:xfrm>
            <a:prstGeom prst="parallelogram">
              <a:avLst>
                <a:gd name="adj" fmla="val 91920"/>
              </a:avLst>
            </a:prstGeom>
            <a:solidFill>
              <a:srgbClr val="CCFFFF"/>
            </a:solidFill>
            <a:ln w="38100" cap="sq" cmpd="sng">
              <a:solidFill>
                <a:srgbClr val="FF0000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/>
            <a:p>
              <a:pPr lvl="0" eaLnBrk="1" hangingPunct="1"/>
              <a:endParaRPr lang="zh-CN" altLang="en-US" dirty="0">
                <a:latin typeface="Century Schoolbook" panose="020406040505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2551" name="AutoShape 19"/>
            <p:cNvSpPr/>
            <p:nvPr/>
          </p:nvSpPr>
          <p:spPr>
            <a:xfrm rot="-5400000" flipH="1">
              <a:off x="3275" y="2826"/>
              <a:ext cx="1177" cy="337"/>
            </a:xfrm>
            <a:prstGeom prst="flowChartInputOutput">
              <a:avLst/>
            </a:prstGeom>
            <a:solidFill>
              <a:srgbClr val="CCFFFF"/>
            </a:solidFill>
            <a:ln w="38100" cap="sq" cmpd="sng">
              <a:solidFill>
                <a:srgbClr val="FF0000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/>
            <a:p>
              <a:pPr lvl="0" eaLnBrk="1" hangingPunct="1"/>
              <a:endParaRPr lang="zh-CN" altLang="en-US" dirty="0">
                <a:latin typeface="Century Schoolbook" panose="020406040505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2552" name="AutoShape 20"/>
            <p:cNvSpPr/>
            <p:nvPr/>
          </p:nvSpPr>
          <p:spPr>
            <a:xfrm rot="5400000">
              <a:off x="3489" y="2941"/>
              <a:ext cx="1214" cy="128"/>
            </a:xfrm>
            <a:prstGeom prst="parallelogram">
              <a:avLst>
                <a:gd name="adj" fmla="val 237109"/>
              </a:avLst>
            </a:prstGeom>
            <a:solidFill>
              <a:srgbClr val="CCFFFF"/>
            </a:solidFill>
            <a:ln w="38100" cap="sq" cmpd="sng">
              <a:solidFill>
                <a:srgbClr val="FF0000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rot="10800000" vert="eaVert" wrap="none" anchor="ctr"/>
            <a:p>
              <a:pPr lvl="0" algn="ctr" eaLnBrk="0" hangingPunct="0"/>
              <a:endParaRPr lang="zh-CN" altLang="en-US" dirty="0"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sp>
        <p:nvSpPr>
          <p:cNvPr id="95253" name="AutoShape 21"/>
          <p:cNvSpPr/>
          <p:nvPr/>
        </p:nvSpPr>
        <p:spPr>
          <a:xfrm>
            <a:off x="3924300" y="1916113"/>
            <a:ext cx="1584325" cy="288925"/>
          </a:xfrm>
          <a:prstGeom prst="rightArrow">
            <a:avLst>
              <a:gd name="adj1" fmla="val 50000"/>
              <a:gd name="adj2" fmla="val 137087"/>
            </a:avLst>
          </a:prstGeom>
          <a:solidFill>
            <a:srgbClr val="CC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95254" name="Text Box 22"/>
          <p:cNvSpPr txBox="1"/>
          <p:nvPr/>
        </p:nvSpPr>
        <p:spPr>
          <a:xfrm>
            <a:off x="0" y="2857500"/>
            <a:ext cx="8280400" cy="22256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lvl="0" eaLnBrk="0" hangingPunct="0"/>
            <a:endParaRPr lang="en-US" altLang="zh-CN" b="1" dirty="0">
              <a:latin typeface="楷体_GB2312"/>
              <a:ea typeface="楷体_GB2312"/>
            </a:endParaRPr>
          </a:p>
          <a:p>
            <a:pPr lvl="0" eaLnBrk="0" hangingPunct="0"/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0" hangingPunct="0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）书脊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AB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与桌面上经过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点的直线有什么关系？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0" hangingPunct="0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）书脊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AB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与桌面上不过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点的直线有什么关系？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0" hangingPunct="0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）书脊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AB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与桌面上的任意直线有什么关系？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5260" name="Text Box 28"/>
          <p:cNvSpPr txBox="1"/>
          <p:nvPr/>
        </p:nvSpPr>
        <p:spPr>
          <a:xfrm>
            <a:off x="7321550" y="1947863"/>
            <a:ext cx="347663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dirty="0">
                <a:latin typeface="Century Schoolbook" panose="02040604050505020304" pitchFamily="18" charset="0"/>
                <a:ea typeface="宋体" panose="02010600030101010101" pitchFamily="2" charset="-122"/>
              </a:rPr>
              <a:t>B</a:t>
            </a:r>
            <a:endParaRPr lang="en-US" altLang="zh-CN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95261" name="Text Box 29"/>
          <p:cNvSpPr txBox="1"/>
          <p:nvPr/>
        </p:nvSpPr>
        <p:spPr>
          <a:xfrm>
            <a:off x="7397750" y="292100"/>
            <a:ext cx="4857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dirty="0">
                <a:latin typeface="Century Schoolbook" panose="02040604050505020304" pitchFamily="18" charset="0"/>
                <a:ea typeface="宋体" panose="02010600030101010101" pitchFamily="2" charset="-122"/>
              </a:rPr>
              <a:t>A</a:t>
            </a:r>
            <a:endParaRPr lang="en-US" altLang="zh-CN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95262" name="Line 30"/>
          <p:cNvSpPr/>
          <p:nvPr/>
        </p:nvSpPr>
        <p:spPr>
          <a:xfrm flipH="1">
            <a:off x="6029325" y="1985963"/>
            <a:ext cx="487363" cy="938212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5264" name="Text Box 32"/>
          <p:cNvSpPr txBox="1"/>
          <p:nvPr/>
        </p:nvSpPr>
        <p:spPr>
          <a:xfrm>
            <a:off x="5020945" y="2781300"/>
            <a:ext cx="487363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dirty="0">
                <a:latin typeface="Century Schoolbook" panose="02040604050505020304" pitchFamily="18" charset="0"/>
                <a:ea typeface="宋体" panose="02010600030101010101" pitchFamily="2" charset="-122"/>
              </a:rPr>
              <a:t>α</a:t>
            </a:r>
            <a:endParaRPr lang="en-US" altLang="zh-CN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95265" name="Line 33"/>
          <p:cNvSpPr/>
          <p:nvPr/>
        </p:nvSpPr>
        <p:spPr>
          <a:xfrm>
            <a:off x="5880100" y="2058988"/>
            <a:ext cx="347663" cy="938212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" name="Text Box 23"/>
          <p:cNvSpPr txBox="1"/>
          <p:nvPr/>
        </p:nvSpPr>
        <p:spPr>
          <a:xfrm>
            <a:off x="285750" y="5072063"/>
            <a:ext cx="8569325" cy="1154112"/>
          </a:xfrm>
          <a:prstGeom prst="rect">
            <a:avLst/>
          </a:prstGeom>
          <a:solidFill>
            <a:srgbClr val="FFCC99"/>
          </a:solidFill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eaLnBrk="1" hangingPunct="1"/>
            <a:r>
              <a:rPr lang="zh-CN" altLang="en-US" sz="3600" b="1" dirty="0">
                <a:solidFill>
                  <a:srgbClr val="FF0000"/>
                </a:solidFill>
                <a:latin typeface="楷体_GB2312"/>
                <a:ea typeface="楷体_GB2312"/>
              </a:rPr>
              <a:t>结论：</a:t>
            </a:r>
            <a:r>
              <a:rPr lang="zh-CN" altLang="en-US" sz="3200" b="1" dirty="0">
                <a:solidFill>
                  <a:srgbClr val="FF0000"/>
                </a:solidFill>
                <a:latin typeface="楷体_GB2312"/>
                <a:ea typeface="楷体_GB2312"/>
              </a:rPr>
              <a:t>若直线垂直于平面，那么它就垂直于这个平面内的任意一条直线．</a:t>
            </a:r>
            <a:endParaRPr lang="zh-CN" altLang="en-US" sz="3200" b="1" dirty="0">
              <a:solidFill>
                <a:srgbClr val="FF0000"/>
              </a:solidFill>
              <a:latin typeface="楷体_GB2312"/>
              <a:ea typeface="楷体_GB231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95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46821E-6 L 0.10226 0.0002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52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21965E-6 L 0.13004 -0.0314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952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00" y="-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53" grpId="0" animBg="1"/>
      <p:bldP spid="95254" grpId="0"/>
      <p:bldP spid="95261" grpId="0"/>
      <p:bldP spid="95264" grpId="0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222" name="Text Box 30"/>
          <p:cNvSpPr txBox="1"/>
          <p:nvPr/>
        </p:nvSpPr>
        <p:spPr>
          <a:xfrm>
            <a:off x="0" y="1196975"/>
            <a:ext cx="8643938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dirty="0">
                <a:latin typeface="Century Schoolbook" panose="02040604050505020304" pitchFamily="18" charset="0"/>
                <a:ea typeface="宋体" panose="02010600030101010101" pitchFamily="2" charset="-122"/>
              </a:rPr>
              <a:t>     如果一条直线 </a:t>
            </a:r>
            <a:r>
              <a:rPr lang="en-US" altLang="zh-CN" sz="3200" i="1" dirty="0">
                <a:latin typeface="Century Schoolbook" panose="02040604050505020304" pitchFamily="18" charset="0"/>
                <a:ea typeface="宋体" panose="02010600030101010101" pitchFamily="2" charset="-122"/>
              </a:rPr>
              <a:t>l</a:t>
            </a:r>
            <a:r>
              <a:rPr lang="zh-CN" altLang="en-US" sz="3200" dirty="0">
                <a:latin typeface="Century Schoolbook" panose="02040604050505020304" pitchFamily="18" charset="0"/>
                <a:ea typeface="宋体" panose="02010600030101010101" pitchFamily="2" charset="-122"/>
              </a:rPr>
              <a:t> 垂直于平面</a:t>
            </a:r>
            <a:r>
              <a:rPr lang="en-US" altLang="zh-CN" sz="3200" b="1" dirty="0">
                <a:latin typeface="Century Schoolbook" panose="02040604050505020304" pitchFamily="18" charset="0"/>
                <a:ea typeface="宋体" panose="02010600030101010101" pitchFamily="2" charset="-122"/>
              </a:rPr>
              <a:t>α</a:t>
            </a:r>
            <a:r>
              <a:rPr lang="zh-CN" altLang="en-US" sz="3200" dirty="0">
                <a:latin typeface="Century Schoolbook" panose="02040604050505020304" pitchFamily="18" charset="0"/>
                <a:ea typeface="宋体" panose="02010600030101010101" pitchFamily="2" charset="-122"/>
              </a:rPr>
              <a:t> 内的</a:t>
            </a:r>
            <a:r>
              <a:rPr lang="zh-CN" altLang="en-US" sz="3200" b="1" u="sng" dirty="0">
                <a:solidFill>
                  <a:srgbClr val="CC0000"/>
                </a:solidFill>
                <a:latin typeface="Century Schoolbook" panose="02040604050505020304" pitchFamily="18" charset="0"/>
                <a:ea typeface="宋体" panose="02010600030101010101" pitchFamily="2" charset="-122"/>
              </a:rPr>
              <a:t>任意</a:t>
            </a:r>
            <a:r>
              <a:rPr lang="zh-CN" altLang="en-US" sz="3200" dirty="0">
                <a:latin typeface="Century Schoolbook" panose="02040604050505020304" pitchFamily="18" charset="0"/>
                <a:ea typeface="宋体" panose="02010600030101010101" pitchFamily="2" charset="-122"/>
              </a:rPr>
              <a:t>一条直线，我们就说直线 </a:t>
            </a:r>
            <a:r>
              <a:rPr lang="en-US" altLang="zh-CN" sz="3200" i="1" dirty="0">
                <a:latin typeface="Century Schoolbook" panose="02040604050505020304" pitchFamily="18" charset="0"/>
                <a:ea typeface="宋体" panose="02010600030101010101" pitchFamily="2" charset="-122"/>
              </a:rPr>
              <a:t>l</a:t>
            </a:r>
            <a:r>
              <a:rPr lang="zh-CN" altLang="en-US" sz="3200" dirty="0">
                <a:latin typeface="Century Schoolbook" panose="02040604050505020304" pitchFamily="18" charset="0"/>
                <a:ea typeface="宋体" panose="02010600030101010101" pitchFamily="2" charset="-122"/>
              </a:rPr>
              <a:t> 与平面 </a:t>
            </a:r>
            <a:r>
              <a:rPr lang="en-US" altLang="zh-CN" sz="3200" b="1" dirty="0">
                <a:latin typeface="Century Schoolbook" panose="02040604050505020304" pitchFamily="18" charset="0"/>
                <a:ea typeface="宋体" panose="02010600030101010101" pitchFamily="2" charset="-122"/>
              </a:rPr>
              <a:t>α</a:t>
            </a:r>
            <a:r>
              <a:rPr lang="zh-CN" altLang="en-US" sz="3200" dirty="0">
                <a:latin typeface="Century Schoolbook" panose="02040604050505020304" pitchFamily="18" charset="0"/>
                <a:ea typeface="宋体" panose="02010600030101010101" pitchFamily="2" charset="-122"/>
              </a:rPr>
              <a:t> 互相垂直。</a:t>
            </a:r>
            <a:endParaRPr lang="zh-CN" altLang="en-US" sz="32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8227" name="AutoShape 35"/>
          <p:cNvSpPr/>
          <p:nvPr/>
        </p:nvSpPr>
        <p:spPr>
          <a:xfrm>
            <a:off x="1547813" y="4941888"/>
            <a:ext cx="3600450" cy="1081087"/>
          </a:xfrm>
          <a:prstGeom prst="parallelogram">
            <a:avLst>
              <a:gd name="adj" fmla="val 100514"/>
            </a:avLst>
          </a:prstGeom>
          <a:solidFill>
            <a:schemeClr val="accent1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" name="Group 72"/>
          <p:cNvGrpSpPr/>
          <p:nvPr/>
        </p:nvGrpSpPr>
        <p:grpSpPr>
          <a:xfrm>
            <a:off x="3276600" y="4365625"/>
            <a:ext cx="0" cy="2303463"/>
            <a:chOff x="2018" y="2750"/>
            <a:chExt cx="0" cy="1451"/>
          </a:xfrm>
        </p:grpSpPr>
        <p:sp>
          <p:nvSpPr>
            <p:cNvPr id="2073" name="Line 36"/>
            <p:cNvSpPr/>
            <p:nvPr/>
          </p:nvSpPr>
          <p:spPr>
            <a:xfrm flipV="1">
              <a:off x="2018" y="3793"/>
              <a:ext cx="0" cy="408"/>
            </a:xfrm>
            <a:prstGeom prst="line">
              <a:avLst/>
            </a:prstGeom>
            <a:ln w="38100" cap="flat" cmpd="sng">
              <a:solidFill>
                <a:srgbClr val="3333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74" name="Line 38"/>
            <p:cNvSpPr/>
            <p:nvPr/>
          </p:nvSpPr>
          <p:spPr>
            <a:xfrm flipV="1">
              <a:off x="2018" y="2750"/>
              <a:ext cx="0" cy="618"/>
            </a:xfrm>
            <a:prstGeom prst="line">
              <a:avLst/>
            </a:prstGeom>
            <a:ln w="38100" cap="flat" cmpd="sng">
              <a:solidFill>
                <a:srgbClr val="3333FF"/>
              </a:solidFill>
              <a:prstDash val="solid"/>
              <a:headEnd type="none" w="med" len="med"/>
              <a:tailEnd type="none" w="med" len="med"/>
            </a:ln>
          </p:spPr>
        </p:sp>
      </p:grpSp>
      <p:graphicFrame>
        <p:nvGraphicFramePr>
          <p:cNvPr id="8231" name="Object 39"/>
          <p:cNvGraphicFramePr/>
          <p:nvPr/>
        </p:nvGraphicFramePr>
        <p:xfrm>
          <a:off x="3276600" y="5373688"/>
          <a:ext cx="358775" cy="34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52400" imgH="165100" progId="Equation.3">
                  <p:embed/>
                </p:oleObj>
              </mc:Choice>
              <mc:Fallback>
                <p:oleObj name="" r:id="rId1" imgW="152400" imgH="1651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276600" y="5373688"/>
                        <a:ext cx="358775" cy="349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40"/>
          <p:cNvGrpSpPr/>
          <p:nvPr/>
        </p:nvGrpSpPr>
        <p:grpSpPr>
          <a:xfrm>
            <a:off x="3924300" y="3789363"/>
            <a:ext cx="2592388" cy="431800"/>
            <a:chOff x="2971" y="1570"/>
            <a:chExt cx="1315" cy="272"/>
          </a:xfrm>
        </p:grpSpPr>
        <p:sp>
          <p:nvSpPr>
            <p:cNvPr id="2072" name="AutoShape 41"/>
            <p:cNvSpPr/>
            <p:nvPr/>
          </p:nvSpPr>
          <p:spPr>
            <a:xfrm>
              <a:off x="2971" y="1570"/>
              <a:ext cx="1315" cy="272"/>
            </a:xfrm>
            <a:prstGeom prst="wedgeRectCallout">
              <a:avLst>
                <a:gd name="adj1" fmla="val -74032"/>
                <a:gd name="adj2" fmla="val 196690"/>
              </a:avLst>
            </a:prstGeom>
            <a:solidFill>
              <a:srgbClr val="FFFF99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lvl="0" algn="ctr" eaLnBrk="1" hangingPunct="1"/>
              <a:r>
                <a:rPr lang="zh-CN" altLang="en-US" sz="2800" b="1" dirty="0">
                  <a:solidFill>
                    <a:schemeClr val="tx1"/>
                  </a:solidFill>
                  <a:latin typeface="Century Schoolbook" panose="02040604050505020304" pitchFamily="18" charset="0"/>
                  <a:ea typeface="楷体_GB2312"/>
                </a:rPr>
                <a:t>平面    的垂线</a:t>
              </a:r>
              <a:endParaRPr lang="zh-CN" altLang="en-US" sz="2800" b="1" dirty="0">
                <a:solidFill>
                  <a:schemeClr val="tx1"/>
                </a:solidFill>
                <a:latin typeface="Century Schoolbook" panose="02040604050505020304" pitchFamily="18" charset="0"/>
                <a:ea typeface="楷体_GB2312"/>
              </a:endParaRPr>
            </a:p>
          </p:txBody>
        </p:sp>
        <p:graphicFrame>
          <p:nvGraphicFramePr>
            <p:cNvPr id="2052" name="Object 42"/>
            <p:cNvGraphicFramePr/>
            <p:nvPr/>
          </p:nvGraphicFramePr>
          <p:xfrm>
            <a:off x="3424" y="1615"/>
            <a:ext cx="227" cy="2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152400" imgH="139700" progId="Equation.3">
                    <p:embed/>
                  </p:oleObj>
                </mc:Choice>
                <mc:Fallback>
                  <p:oleObj name="" r:id="rId3" imgW="152400" imgH="139700" progId="Equation.3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>
                          <a:clrChange>
                            <a:clrFrom>
                              <a:srgbClr val="000000"/>
                            </a:clrFrom>
                            <a:clrTo>
                              <a:srgbClr val="3333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424" y="1615"/>
                          <a:ext cx="227" cy="208"/>
                        </a:xfrm>
                        <a:prstGeom prst="rect">
                          <a:avLst/>
                        </a:prstGeom>
                        <a:solidFill>
                          <a:srgbClr val="FFFF99"/>
                        </a:solidFill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43"/>
          <p:cNvGrpSpPr/>
          <p:nvPr/>
        </p:nvGrpSpPr>
        <p:grpSpPr>
          <a:xfrm>
            <a:off x="5724525" y="5084763"/>
            <a:ext cx="2808288" cy="576262"/>
            <a:chOff x="3833" y="2114"/>
            <a:chExt cx="1270" cy="273"/>
          </a:xfrm>
        </p:grpSpPr>
        <p:sp>
          <p:nvSpPr>
            <p:cNvPr id="2070" name="AutoShape 44"/>
            <p:cNvSpPr/>
            <p:nvPr/>
          </p:nvSpPr>
          <p:spPr>
            <a:xfrm>
              <a:off x="3833" y="2114"/>
              <a:ext cx="1270" cy="273"/>
            </a:xfrm>
            <a:prstGeom prst="wedgeRoundRectCallout">
              <a:avLst>
                <a:gd name="adj1" fmla="val -108426"/>
                <a:gd name="adj2" fmla="val 93588"/>
                <a:gd name="adj3" fmla="val 16667"/>
              </a:avLst>
            </a:prstGeom>
            <a:solidFill>
              <a:srgbClr val="FFFF99"/>
            </a:solidFill>
            <a:ln w="9525" cap="flat" cmpd="sng">
              <a:solidFill>
                <a:srgbClr val="99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lvl="0" algn="ctr" eaLnBrk="1" hangingPunct="1"/>
              <a:endParaRPr lang="zh-CN" altLang="en-US" sz="2000" b="1" dirty="0">
                <a:latin typeface="Century Schoolbook" panose="02040604050505020304" pitchFamily="18" charset="0"/>
                <a:ea typeface="楷体_GB2312"/>
              </a:endParaRPr>
            </a:p>
          </p:txBody>
        </p:sp>
        <p:sp>
          <p:nvSpPr>
            <p:cNvPr id="2071" name="Rectangle 45"/>
            <p:cNvSpPr/>
            <p:nvPr/>
          </p:nvSpPr>
          <p:spPr>
            <a:xfrm>
              <a:off x="3833" y="2114"/>
              <a:ext cx="1230" cy="246"/>
            </a:xfrm>
            <a:prstGeom prst="rect">
              <a:avLst/>
            </a:prstGeom>
            <a:solidFill>
              <a:srgbClr val="FFFF99"/>
            </a:solidFill>
            <a:ln w="9525">
              <a:noFill/>
            </a:ln>
          </p:spPr>
          <p:txBody>
            <a:bodyPr>
              <a:spAutoFit/>
            </a:bodyPr>
            <a:p>
              <a:pPr lvl="0" eaLnBrk="1" hangingPunct="1"/>
              <a:r>
                <a:rPr lang="zh-CN" altLang="en-US" sz="2800" b="1" dirty="0">
                  <a:solidFill>
                    <a:schemeClr val="tx1"/>
                  </a:solidFill>
                  <a:latin typeface="Century Schoolbook" panose="02040604050505020304" pitchFamily="18" charset="0"/>
                  <a:ea typeface="楷体_GB2312"/>
                </a:rPr>
                <a:t>直线 </a:t>
              </a:r>
              <a:r>
                <a:rPr lang="en-US" altLang="zh-CN" sz="2800" b="1" i="1" dirty="0">
                  <a:solidFill>
                    <a:schemeClr val="tx1"/>
                  </a:solidFill>
                  <a:latin typeface="Century Schoolbook" panose="02040604050505020304" pitchFamily="18" charset="0"/>
                  <a:ea typeface="楷体_GB2312"/>
                </a:rPr>
                <a:t>l </a:t>
              </a:r>
              <a:r>
                <a:rPr lang="zh-CN" altLang="en-US" sz="2800" b="1" dirty="0">
                  <a:solidFill>
                    <a:schemeClr val="tx1"/>
                  </a:solidFill>
                  <a:latin typeface="Century Schoolbook" panose="02040604050505020304" pitchFamily="18" charset="0"/>
                  <a:ea typeface="楷体_GB2312"/>
                </a:rPr>
                <a:t>的垂面</a:t>
              </a:r>
              <a:endParaRPr lang="zh-CN" altLang="en-US" sz="2800" b="1" dirty="0">
                <a:solidFill>
                  <a:schemeClr val="tx1"/>
                </a:solidFill>
                <a:latin typeface="Century Schoolbook" panose="02040604050505020304" pitchFamily="18" charset="0"/>
                <a:ea typeface="楷体_GB2312"/>
              </a:endParaRPr>
            </a:p>
          </p:txBody>
        </p:sp>
      </p:grpSp>
      <p:sp>
        <p:nvSpPr>
          <p:cNvPr id="8238" name="AutoShape 46"/>
          <p:cNvSpPr/>
          <p:nvPr/>
        </p:nvSpPr>
        <p:spPr>
          <a:xfrm>
            <a:off x="611188" y="4437063"/>
            <a:ext cx="1295400" cy="790575"/>
          </a:xfrm>
          <a:prstGeom prst="wedgeRoundRectCallout">
            <a:avLst>
              <a:gd name="adj1" fmla="val 144361"/>
              <a:gd name="adj2" fmla="val 55620"/>
              <a:gd name="adj3" fmla="val 16667"/>
            </a:avLst>
          </a:prstGeom>
          <a:solidFill>
            <a:srgbClr val="FFFF99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algn="ctr" eaLnBrk="1" hangingPunct="1"/>
            <a:r>
              <a:rPr lang="zh-CN" altLang="en-US" sz="2800" b="1" dirty="0">
                <a:solidFill>
                  <a:schemeClr val="tx1"/>
                </a:solidFill>
                <a:latin typeface="Century Schoolbook" panose="02040604050505020304" pitchFamily="18" charset="0"/>
                <a:ea typeface="楷体_GB2312"/>
              </a:rPr>
              <a:t>垂足</a:t>
            </a:r>
            <a:endParaRPr lang="zh-CN" altLang="en-US" sz="2800" b="1" dirty="0">
              <a:solidFill>
                <a:schemeClr val="tx1"/>
              </a:solidFill>
              <a:latin typeface="Century Schoolbook" panose="02040604050505020304" pitchFamily="18" charset="0"/>
              <a:ea typeface="楷体_GB2312"/>
            </a:endParaRPr>
          </a:p>
        </p:txBody>
      </p:sp>
      <p:grpSp>
        <p:nvGrpSpPr>
          <p:cNvPr id="5" name="Group 48"/>
          <p:cNvGrpSpPr/>
          <p:nvPr/>
        </p:nvGrpSpPr>
        <p:grpSpPr>
          <a:xfrm>
            <a:off x="827088" y="2060575"/>
            <a:ext cx="2232025" cy="863600"/>
            <a:chOff x="3554" y="895"/>
            <a:chExt cx="1075" cy="312"/>
          </a:xfrm>
        </p:grpSpPr>
        <p:sp>
          <p:nvSpPr>
            <p:cNvPr id="2069" name="Rectangle 49"/>
            <p:cNvSpPr/>
            <p:nvPr/>
          </p:nvSpPr>
          <p:spPr>
            <a:xfrm>
              <a:off x="3554" y="895"/>
              <a:ext cx="89" cy="1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eaLnBrk="1" hangingPunct="1"/>
              <a:endParaRPr lang="zh-CN" altLang="en-US" sz="2800" b="1" dirty="0">
                <a:latin typeface="楷体_GB2312"/>
                <a:ea typeface="楷体_GB2312"/>
              </a:endParaRPr>
            </a:p>
          </p:txBody>
        </p:sp>
        <p:graphicFrame>
          <p:nvGraphicFramePr>
            <p:cNvPr id="2051" name="Object 50"/>
            <p:cNvGraphicFramePr/>
            <p:nvPr/>
          </p:nvGraphicFramePr>
          <p:xfrm>
            <a:off x="4105" y="954"/>
            <a:ext cx="524" cy="2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5" imgW="367665" imgH="177800" progId="Equation.3">
                    <p:embed/>
                  </p:oleObj>
                </mc:Choice>
                <mc:Fallback>
                  <p:oleObj name="" r:id="rId5" imgW="367665" imgH="177800" progId="Equation.3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4105" y="954"/>
                          <a:ext cx="524" cy="25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243" name="Text Box 51"/>
          <p:cNvSpPr txBox="1"/>
          <p:nvPr/>
        </p:nvSpPr>
        <p:spPr>
          <a:xfrm>
            <a:off x="755650" y="2205038"/>
            <a:ext cx="16557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3200" dirty="0">
                <a:latin typeface="Century Schoolbook" panose="02040604050505020304" pitchFamily="18" charset="0"/>
                <a:ea typeface="宋体" panose="02010600030101010101" pitchFamily="2" charset="-122"/>
              </a:rPr>
              <a:t>记作：</a:t>
            </a:r>
            <a:endParaRPr lang="zh-CN" altLang="en-US" sz="32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8246" name="Text Box 54"/>
          <p:cNvSpPr txBox="1"/>
          <p:nvPr/>
        </p:nvSpPr>
        <p:spPr>
          <a:xfrm>
            <a:off x="1835150" y="5516563"/>
            <a:ext cx="5032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3200" b="1" dirty="0">
                <a:solidFill>
                  <a:srgbClr val="CC0000"/>
                </a:solidFill>
                <a:latin typeface="Century Schoolbook" panose="02040604050505020304" pitchFamily="18" charset="0"/>
                <a:ea typeface="宋体" panose="02010600030101010101" pitchFamily="2" charset="-122"/>
              </a:rPr>
              <a:t>α</a:t>
            </a:r>
            <a:endParaRPr lang="zh-CN" altLang="en-US" sz="3200" b="1" dirty="0">
              <a:solidFill>
                <a:srgbClr val="CC0000"/>
              </a:solidFill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2062" name="Rectangle 59"/>
          <p:cNvSpPr>
            <a:spLocks noRot="1"/>
          </p:cNvSpPr>
          <p:nvPr/>
        </p:nvSpPr>
        <p:spPr>
          <a:xfrm>
            <a:off x="214313" y="357188"/>
            <a:ext cx="4500562" cy="6794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eaLnBrk="1" hangingPunct="1"/>
            <a:r>
              <a:rPr lang="zh-CN" altLang="en-US" sz="3200" b="1" dirty="0">
                <a:solidFill>
                  <a:schemeClr val="tx1"/>
                </a:solidFill>
                <a:latin typeface="Century Schoolbook" panose="02040604050505020304" pitchFamily="18" charset="0"/>
                <a:ea typeface="隶书" panose="02010509060101010101" pitchFamily="49" charset="-122"/>
              </a:rPr>
              <a:t>直线与平面垂直的定义：</a:t>
            </a:r>
            <a:endParaRPr lang="zh-CN" altLang="en-US" sz="3200" b="1" dirty="0">
              <a:solidFill>
                <a:schemeClr val="tx1"/>
              </a:solidFill>
              <a:latin typeface="Century Schoolbook" panose="02040604050505020304" pitchFamily="18" charset="0"/>
              <a:ea typeface="隶书" panose="02010509060101010101" pitchFamily="49" charset="-122"/>
            </a:endParaRPr>
          </a:p>
        </p:txBody>
      </p:sp>
      <p:sp>
        <p:nvSpPr>
          <p:cNvPr id="8259" name="Rectangle 67"/>
          <p:cNvSpPr/>
          <p:nvPr/>
        </p:nvSpPr>
        <p:spPr>
          <a:xfrm>
            <a:off x="4714875" y="3000375"/>
            <a:ext cx="2232025" cy="701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1"/>
            <a:r>
              <a:rPr lang="zh-CN" altLang="en-US" sz="4000" b="1" dirty="0">
                <a:solidFill>
                  <a:srgbClr val="800080"/>
                </a:solidFill>
                <a:latin typeface="Arial" panose="020B0604020202020204" pitchFamily="34" charset="0"/>
                <a:ea typeface="楷体_GB2312"/>
              </a:rPr>
              <a:t>线线垂直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61" name="Rectangle 69"/>
          <p:cNvSpPr/>
          <p:nvPr/>
        </p:nvSpPr>
        <p:spPr>
          <a:xfrm>
            <a:off x="827088" y="3068638"/>
            <a:ext cx="2592387" cy="701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4000" b="1" dirty="0">
                <a:solidFill>
                  <a:srgbClr val="800080"/>
                </a:solidFill>
                <a:latin typeface="Arial" panose="020B0604020202020204" pitchFamily="34" charset="0"/>
                <a:ea typeface="楷体_GB2312"/>
              </a:rPr>
              <a:t>线面垂直</a:t>
            </a:r>
            <a:endParaRPr lang="zh-CN" altLang="en-US" sz="4000" b="1" dirty="0">
              <a:solidFill>
                <a:srgbClr val="800080"/>
              </a:solidFill>
              <a:latin typeface="Arial" panose="020B0604020202020204" pitchFamily="34" charset="0"/>
              <a:ea typeface="楷体_GB2312"/>
            </a:endParaRPr>
          </a:p>
        </p:txBody>
      </p:sp>
      <p:sp>
        <p:nvSpPr>
          <p:cNvPr id="8265" name="AutoShape 73"/>
          <p:cNvSpPr/>
          <p:nvPr/>
        </p:nvSpPr>
        <p:spPr>
          <a:xfrm>
            <a:off x="3203575" y="5300663"/>
            <a:ext cx="111125" cy="111125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6" name="组合 26"/>
          <p:cNvGrpSpPr/>
          <p:nvPr/>
        </p:nvGrpSpPr>
        <p:grpSpPr>
          <a:xfrm>
            <a:off x="3357563" y="2714625"/>
            <a:ext cx="1216025" cy="931863"/>
            <a:chOff x="3357554" y="2714620"/>
            <a:chExt cx="1216034" cy="931868"/>
          </a:xfrm>
        </p:grpSpPr>
        <p:sp>
          <p:nvSpPr>
            <p:cNvPr id="2067" name="AutoShape 68"/>
            <p:cNvSpPr/>
            <p:nvPr/>
          </p:nvSpPr>
          <p:spPr>
            <a:xfrm>
              <a:off x="3492500" y="3141663"/>
              <a:ext cx="1081088" cy="504825"/>
            </a:xfrm>
            <a:prstGeom prst="rightArrow">
              <a:avLst>
                <a:gd name="adj1" fmla="val 50000"/>
                <a:gd name="adj2" fmla="val 53537"/>
              </a:avLst>
            </a:prstGeom>
            <a:solidFill>
              <a:schemeClr val="hlink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lvl="0" eaLnBrk="1" hangingPunct="1"/>
              <a:endParaRPr lang="zh-CN" altLang="en-US" dirty="0">
                <a:latin typeface="Century Schoolbook" panose="020406040505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068" name="TextBox 25"/>
            <p:cNvSpPr txBox="1"/>
            <p:nvPr/>
          </p:nvSpPr>
          <p:spPr>
            <a:xfrm>
              <a:off x="3357554" y="2714620"/>
              <a:ext cx="1000132" cy="51816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/>
              <a:r>
                <a:rPr lang="zh-CN" altLang="en-US" sz="2800" b="1" dirty="0">
                  <a:solidFill>
                    <a:srgbClr val="FF0000"/>
                  </a:solidFill>
                  <a:latin typeface="Century Schoolbook" panose="02040604050505020304" pitchFamily="18" charset="0"/>
                  <a:ea typeface="宋体" panose="02010600030101010101" pitchFamily="2" charset="-122"/>
                </a:rPr>
                <a:t>得到</a:t>
              </a:r>
              <a:endParaRPr lang="zh-CN" altLang="en-US" sz="2800" b="1" dirty="0">
                <a:solidFill>
                  <a:srgbClr val="FF0000"/>
                </a:solidFill>
                <a:latin typeface="Century Schoolbook" panose="020406040505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>
                                            <p:txEl>
                                              <p:charRg st="0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8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27" grpId="0" animBg="1"/>
      <p:bldP spid="8238" grpId="0" bldLvl="0" animBg="1"/>
      <p:bldP spid="8243" grpId="0"/>
      <p:bldP spid="8261" grpId="0"/>
      <p:bldP spid="826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2" name="Rectangle 32"/>
          <p:cNvSpPr/>
          <p:nvPr/>
        </p:nvSpPr>
        <p:spPr>
          <a:xfrm>
            <a:off x="609600" y="1547813"/>
            <a:ext cx="8221663" cy="2314575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3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请同学们准备一块三角形的纸片，我们一起来做如图所示的试验：过△</a:t>
            </a:r>
            <a:r>
              <a:rPr lang="zh-CN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ABC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的顶点</a:t>
            </a:r>
            <a:r>
              <a:rPr lang="zh-CN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翻折纸片，得到折痕</a:t>
            </a:r>
            <a:r>
              <a:rPr lang="zh-CN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AD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，将翻折后的纸片竖起放置在桌面上（</a:t>
            </a:r>
            <a:r>
              <a:rPr lang="zh-CN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BD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DC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与桌面接触）</a:t>
            </a:r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.</a:t>
            </a:r>
            <a:endParaRPr lang="en-US" altLang="zh-CN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5603" name="Group 17"/>
          <p:cNvGrpSpPr/>
          <p:nvPr/>
        </p:nvGrpSpPr>
        <p:grpSpPr>
          <a:xfrm>
            <a:off x="3498533" y="3185478"/>
            <a:ext cx="3270250" cy="2071687"/>
            <a:chOff x="543" y="1533"/>
            <a:chExt cx="2060" cy="1305"/>
          </a:xfrm>
        </p:grpSpPr>
        <p:sp>
          <p:nvSpPr>
            <p:cNvPr id="25609" name="Text Box 12"/>
            <p:cNvSpPr txBox="1"/>
            <p:nvPr/>
          </p:nvSpPr>
          <p:spPr>
            <a:xfrm>
              <a:off x="1502" y="1533"/>
              <a:ext cx="212" cy="288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en-US" altLang="zh-CN" b="1" dirty="0">
                  <a:solidFill>
                    <a:srgbClr val="3333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endParaRPr lang="en-US" altLang="zh-CN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pSp>
          <p:nvGrpSpPr>
            <p:cNvPr id="25610" name="Group 16"/>
            <p:cNvGrpSpPr/>
            <p:nvPr/>
          </p:nvGrpSpPr>
          <p:grpSpPr>
            <a:xfrm>
              <a:off x="543" y="1848"/>
              <a:ext cx="2060" cy="990"/>
              <a:chOff x="575" y="2984"/>
              <a:chExt cx="2060" cy="990"/>
            </a:xfrm>
          </p:grpSpPr>
          <p:sp>
            <p:nvSpPr>
              <p:cNvPr id="25611" name="Line 8"/>
              <p:cNvSpPr/>
              <p:nvPr/>
            </p:nvSpPr>
            <p:spPr>
              <a:xfrm flipV="1">
                <a:off x="824" y="2992"/>
                <a:ext cx="784" cy="664"/>
              </a:xfrm>
              <a:prstGeom prst="line">
                <a:avLst/>
              </a:prstGeom>
              <a:ln w="28575" cap="flat" cmpd="sng">
                <a:solidFill>
                  <a:srgbClr val="3333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12" name="Line 9"/>
              <p:cNvSpPr/>
              <p:nvPr/>
            </p:nvSpPr>
            <p:spPr>
              <a:xfrm>
                <a:off x="1608" y="2984"/>
                <a:ext cx="896" cy="704"/>
              </a:xfrm>
              <a:prstGeom prst="line">
                <a:avLst/>
              </a:prstGeom>
              <a:ln w="28575" cap="flat" cmpd="sng">
                <a:solidFill>
                  <a:srgbClr val="3333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13" name="Line 10"/>
              <p:cNvSpPr/>
              <p:nvPr/>
            </p:nvSpPr>
            <p:spPr>
              <a:xfrm>
                <a:off x="824" y="3664"/>
                <a:ext cx="1696" cy="32"/>
              </a:xfrm>
              <a:prstGeom prst="line">
                <a:avLst/>
              </a:prstGeom>
              <a:ln w="28575" cap="flat" cmpd="sng">
                <a:solidFill>
                  <a:srgbClr val="3333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14" name="Line 11"/>
              <p:cNvSpPr/>
              <p:nvPr/>
            </p:nvSpPr>
            <p:spPr>
              <a:xfrm flipH="1">
                <a:off x="1328" y="3008"/>
                <a:ext cx="272" cy="656"/>
              </a:xfrm>
              <a:prstGeom prst="line">
                <a:avLst/>
              </a:prstGeom>
              <a:ln w="28575" cap="flat" cmpd="sng">
                <a:solidFill>
                  <a:srgbClr val="3333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15" name="Text Box 13"/>
              <p:cNvSpPr txBox="1"/>
              <p:nvPr/>
            </p:nvSpPr>
            <p:spPr>
              <a:xfrm>
                <a:off x="575" y="3598"/>
                <a:ext cx="212" cy="288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>
                <a:spAutoFit/>
              </a:bodyPr>
              <a:p>
                <a:pPr lvl="0" eaLnBrk="1" hangingPunct="1"/>
                <a:r>
                  <a:rPr lang="en-US" altLang="zh-CN" dirty="0">
                    <a:solidFill>
                      <a:srgbClr val="3333FF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B</a:t>
                </a:r>
                <a:endParaRPr lang="en-US" altLang="zh-CN" dirty="0">
                  <a:solidFill>
                    <a:srgbClr val="3333FF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25616" name="Text Box 14"/>
              <p:cNvSpPr txBox="1"/>
              <p:nvPr/>
            </p:nvSpPr>
            <p:spPr>
              <a:xfrm>
                <a:off x="2423" y="3662"/>
                <a:ext cx="212" cy="288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>
                <a:spAutoFit/>
              </a:bodyPr>
              <a:p>
                <a:pPr lvl="0" eaLnBrk="1" hangingPunct="1"/>
                <a:r>
                  <a:rPr lang="en-US" altLang="zh-CN" dirty="0">
                    <a:solidFill>
                      <a:srgbClr val="3333FF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C</a:t>
                </a:r>
                <a:endParaRPr lang="en-US" altLang="zh-CN" dirty="0">
                  <a:solidFill>
                    <a:srgbClr val="3333FF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25617" name="Text Box 15"/>
              <p:cNvSpPr txBox="1"/>
              <p:nvPr/>
            </p:nvSpPr>
            <p:spPr>
              <a:xfrm>
                <a:off x="1215" y="3686"/>
                <a:ext cx="212" cy="288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>
                <a:spAutoFit/>
              </a:bodyPr>
              <a:p>
                <a:pPr lvl="0" eaLnBrk="1" hangingPunct="1"/>
                <a:r>
                  <a:rPr lang="en-US" altLang="zh-CN" dirty="0">
                    <a:solidFill>
                      <a:srgbClr val="3333FF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D</a:t>
                </a:r>
                <a:endParaRPr lang="en-US" altLang="zh-CN" dirty="0">
                  <a:solidFill>
                    <a:srgbClr val="3333FF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5605" name="Rectangle 20"/>
          <p:cNvSpPr/>
          <p:nvPr/>
        </p:nvSpPr>
        <p:spPr>
          <a:xfrm>
            <a:off x="673100" y="938213"/>
            <a:ext cx="3327400" cy="60960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2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动手操作</a:t>
            </a:r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验证猜想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25145" y="298450"/>
            <a:ext cx="5970905" cy="64008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i="0" u="none" strike="noStrike" kern="1200" cap="none" spc="0" normalizeH="0" baseline="0" noProof="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50800" dist="50800" dir="5400000" algn="ctr" rotWithShape="0">
                    <a:srgbClr val="0070C0"/>
                  </a:outerShdw>
                </a:effectLst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二：探索线面垂直的判定</a:t>
            </a:r>
            <a:endParaRPr kumimoji="0" lang="zh-CN" altLang="en-US" sz="3600" i="0" u="none" strike="noStrike" kern="1200" cap="none" spc="0" normalizeH="0" baseline="0" noProof="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50800" dist="50800" dir="5400000" algn="ctr" rotWithShape="0">
                  <a:srgbClr val="0070C0"/>
                </a:outerShdw>
              </a:effectLst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26637" name="Rectangle 4"/>
          <p:cNvSpPr/>
          <p:nvPr/>
        </p:nvSpPr>
        <p:spPr>
          <a:xfrm>
            <a:off x="248603" y="4366260"/>
            <a:ext cx="9140825" cy="1819275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35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思考：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lvl="0" eaLnBrk="1" hangingPunct="1">
              <a:lnSpc>
                <a:spcPct val="135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(1)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折痕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AD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与桌面一定垂直吗？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 lvl="0" eaLnBrk="1" hangingPunct="1">
              <a:lnSpc>
                <a:spcPct val="135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(2)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如何翻折才能保证折痕</a:t>
            </a:r>
            <a:r>
              <a:rPr lang="zh-CN" altLang="zh-CN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AD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与桌面所在平面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α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垂直？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26" name="Line 3"/>
          <p:cNvSpPr/>
          <p:nvPr/>
        </p:nvSpPr>
        <p:spPr>
          <a:xfrm>
            <a:off x="4248150" y="2471738"/>
            <a:ext cx="0" cy="16208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27" name="Line 4"/>
          <p:cNvSpPr/>
          <p:nvPr/>
        </p:nvSpPr>
        <p:spPr>
          <a:xfrm flipH="1">
            <a:off x="2987675" y="2471738"/>
            <a:ext cx="1260475" cy="16208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28" name="Line 5"/>
          <p:cNvSpPr/>
          <p:nvPr/>
        </p:nvSpPr>
        <p:spPr>
          <a:xfrm>
            <a:off x="4248150" y="2471738"/>
            <a:ext cx="2339975" cy="16208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29" name="Text Box 6"/>
          <p:cNvSpPr txBox="1"/>
          <p:nvPr/>
        </p:nvSpPr>
        <p:spPr>
          <a:xfrm>
            <a:off x="4032250" y="2039938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30" name="Text Box 7"/>
          <p:cNvSpPr txBox="1"/>
          <p:nvPr/>
        </p:nvSpPr>
        <p:spPr>
          <a:xfrm>
            <a:off x="2627313" y="3984625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31" name="Text Box 8"/>
          <p:cNvSpPr txBox="1"/>
          <p:nvPr/>
        </p:nvSpPr>
        <p:spPr>
          <a:xfrm>
            <a:off x="4032250" y="405606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32" name="Text Box 9"/>
          <p:cNvSpPr txBox="1"/>
          <p:nvPr/>
        </p:nvSpPr>
        <p:spPr>
          <a:xfrm>
            <a:off x="6588125" y="394811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33" name="Line 10"/>
          <p:cNvSpPr/>
          <p:nvPr/>
        </p:nvSpPr>
        <p:spPr>
          <a:xfrm>
            <a:off x="2987675" y="4092575"/>
            <a:ext cx="12604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34" name="Line 11"/>
          <p:cNvSpPr/>
          <p:nvPr/>
        </p:nvSpPr>
        <p:spPr>
          <a:xfrm>
            <a:off x="4248150" y="4092575"/>
            <a:ext cx="23399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35" name="Line 12"/>
          <p:cNvSpPr/>
          <p:nvPr/>
        </p:nvSpPr>
        <p:spPr>
          <a:xfrm>
            <a:off x="4248150" y="3913188"/>
            <a:ext cx="2159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36" name="Line 13"/>
          <p:cNvSpPr/>
          <p:nvPr/>
        </p:nvSpPr>
        <p:spPr>
          <a:xfrm>
            <a:off x="4464050" y="3913188"/>
            <a:ext cx="0" cy="17938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38" name="Text Box 15"/>
          <p:cNvSpPr txBox="1"/>
          <p:nvPr/>
        </p:nvSpPr>
        <p:spPr>
          <a:xfrm>
            <a:off x="473075" y="772478"/>
            <a:ext cx="8197850" cy="1057275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2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当折痕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AD⊥BC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且翻折后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BD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DC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不在一条直线上时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折痕</a:t>
            </a:r>
            <a:r>
              <a:rPr lang="zh-CN" altLang="zh-CN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AD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与桌面所在平面垂直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.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50" name="Line 3"/>
          <p:cNvSpPr/>
          <p:nvPr/>
        </p:nvSpPr>
        <p:spPr>
          <a:xfrm>
            <a:off x="4248150" y="1916113"/>
            <a:ext cx="0" cy="16208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1" name="Line 4"/>
          <p:cNvSpPr/>
          <p:nvPr/>
        </p:nvSpPr>
        <p:spPr>
          <a:xfrm flipH="1">
            <a:off x="2987675" y="1916113"/>
            <a:ext cx="1260475" cy="16208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2" name="Line 5"/>
          <p:cNvSpPr/>
          <p:nvPr/>
        </p:nvSpPr>
        <p:spPr>
          <a:xfrm>
            <a:off x="4248150" y="1916113"/>
            <a:ext cx="2195513" cy="19812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3" name="Text Box 6"/>
          <p:cNvSpPr txBox="1"/>
          <p:nvPr/>
        </p:nvSpPr>
        <p:spPr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654" name="Text Box 7"/>
          <p:cNvSpPr txBox="1"/>
          <p:nvPr/>
        </p:nvSpPr>
        <p:spPr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655" name="Text Box 8"/>
          <p:cNvSpPr txBox="1"/>
          <p:nvPr/>
        </p:nvSpPr>
        <p:spPr>
          <a:xfrm>
            <a:off x="4032250" y="3500438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656" name="Text Box 9"/>
          <p:cNvSpPr txBox="1"/>
          <p:nvPr/>
        </p:nvSpPr>
        <p:spPr>
          <a:xfrm>
            <a:off x="6300788" y="3860800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657" name="Line 10"/>
          <p:cNvSpPr/>
          <p:nvPr/>
        </p:nvSpPr>
        <p:spPr>
          <a:xfrm>
            <a:off x="2987675" y="3536950"/>
            <a:ext cx="12604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8" name="Line 11"/>
          <p:cNvSpPr/>
          <p:nvPr/>
        </p:nvSpPr>
        <p:spPr>
          <a:xfrm>
            <a:off x="4248150" y="3536950"/>
            <a:ext cx="2160588" cy="360363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8674" name="Line 3"/>
          <p:cNvSpPr/>
          <p:nvPr/>
        </p:nvSpPr>
        <p:spPr>
          <a:xfrm>
            <a:off x="4248150" y="1916113"/>
            <a:ext cx="0" cy="16208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675" name="Line 4"/>
          <p:cNvSpPr/>
          <p:nvPr/>
        </p:nvSpPr>
        <p:spPr>
          <a:xfrm flipH="1">
            <a:off x="2987675" y="1916113"/>
            <a:ext cx="1260475" cy="16208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676" name="Line 5"/>
          <p:cNvSpPr/>
          <p:nvPr/>
        </p:nvSpPr>
        <p:spPr>
          <a:xfrm>
            <a:off x="4248150" y="1916113"/>
            <a:ext cx="2016125" cy="22685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677" name="Text Box 6"/>
          <p:cNvSpPr txBox="1"/>
          <p:nvPr/>
        </p:nvSpPr>
        <p:spPr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8678" name="Text Box 7"/>
          <p:cNvSpPr txBox="1"/>
          <p:nvPr/>
        </p:nvSpPr>
        <p:spPr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8679" name="Text Box 8"/>
          <p:cNvSpPr txBox="1"/>
          <p:nvPr/>
        </p:nvSpPr>
        <p:spPr>
          <a:xfrm>
            <a:off x="4032250" y="3500438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8680" name="Text Box 9"/>
          <p:cNvSpPr txBox="1"/>
          <p:nvPr/>
        </p:nvSpPr>
        <p:spPr>
          <a:xfrm>
            <a:off x="6011863" y="4184650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8681" name="Line 10"/>
          <p:cNvSpPr/>
          <p:nvPr/>
        </p:nvSpPr>
        <p:spPr>
          <a:xfrm>
            <a:off x="2987675" y="3536950"/>
            <a:ext cx="12604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682" name="Line 11"/>
          <p:cNvSpPr/>
          <p:nvPr/>
        </p:nvSpPr>
        <p:spPr>
          <a:xfrm>
            <a:off x="4248150" y="3536950"/>
            <a:ext cx="2016125" cy="6477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9698" name="Line 3"/>
          <p:cNvSpPr/>
          <p:nvPr/>
        </p:nvSpPr>
        <p:spPr>
          <a:xfrm>
            <a:off x="4248150" y="1916113"/>
            <a:ext cx="0" cy="16208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699" name="Line 4"/>
          <p:cNvSpPr/>
          <p:nvPr/>
        </p:nvSpPr>
        <p:spPr>
          <a:xfrm flipH="1">
            <a:off x="2987675" y="1916113"/>
            <a:ext cx="1260475" cy="16208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700" name="Line 5"/>
          <p:cNvSpPr/>
          <p:nvPr/>
        </p:nvSpPr>
        <p:spPr>
          <a:xfrm>
            <a:off x="4248150" y="1916113"/>
            <a:ext cx="1368425" cy="2413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701" name="Text Box 6"/>
          <p:cNvSpPr txBox="1"/>
          <p:nvPr/>
        </p:nvSpPr>
        <p:spPr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702" name="Text Box 7"/>
          <p:cNvSpPr txBox="1"/>
          <p:nvPr/>
        </p:nvSpPr>
        <p:spPr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703" name="Text Box 8"/>
          <p:cNvSpPr txBox="1"/>
          <p:nvPr/>
        </p:nvSpPr>
        <p:spPr>
          <a:xfrm>
            <a:off x="4032250" y="3500438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704" name="Text Box 9"/>
          <p:cNvSpPr txBox="1"/>
          <p:nvPr/>
        </p:nvSpPr>
        <p:spPr>
          <a:xfrm>
            <a:off x="5364163" y="4257675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705" name="Line 10"/>
          <p:cNvSpPr/>
          <p:nvPr/>
        </p:nvSpPr>
        <p:spPr>
          <a:xfrm>
            <a:off x="2987675" y="3536950"/>
            <a:ext cx="12604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706" name="Line 11"/>
          <p:cNvSpPr/>
          <p:nvPr/>
        </p:nvSpPr>
        <p:spPr>
          <a:xfrm>
            <a:off x="4248150" y="3536950"/>
            <a:ext cx="1368425" cy="792163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22" name="Line 3"/>
          <p:cNvSpPr/>
          <p:nvPr/>
        </p:nvSpPr>
        <p:spPr>
          <a:xfrm>
            <a:off x="4248150" y="1916113"/>
            <a:ext cx="0" cy="16208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23" name="Line 4"/>
          <p:cNvSpPr/>
          <p:nvPr/>
        </p:nvSpPr>
        <p:spPr>
          <a:xfrm flipH="1">
            <a:off x="2987675" y="1916113"/>
            <a:ext cx="1260475" cy="16208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24" name="Line 5"/>
          <p:cNvSpPr/>
          <p:nvPr/>
        </p:nvSpPr>
        <p:spPr>
          <a:xfrm>
            <a:off x="4248150" y="1916113"/>
            <a:ext cx="936625" cy="2449512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25" name="Text Box 6"/>
          <p:cNvSpPr txBox="1"/>
          <p:nvPr/>
        </p:nvSpPr>
        <p:spPr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26" name="Text Box 7"/>
          <p:cNvSpPr txBox="1"/>
          <p:nvPr/>
        </p:nvSpPr>
        <p:spPr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27" name="Text Box 8"/>
          <p:cNvSpPr txBox="1"/>
          <p:nvPr/>
        </p:nvSpPr>
        <p:spPr>
          <a:xfrm>
            <a:off x="4032250" y="3500438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28" name="Text Box 9"/>
          <p:cNvSpPr txBox="1"/>
          <p:nvPr/>
        </p:nvSpPr>
        <p:spPr>
          <a:xfrm>
            <a:off x="4894263" y="4327525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29" name="Line 10"/>
          <p:cNvSpPr/>
          <p:nvPr/>
        </p:nvSpPr>
        <p:spPr>
          <a:xfrm>
            <a:off x="2987675" y="3536950"/>
            <a:ext cx="12604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30" name="Line 11"/>
          <p:cNvSpPr/>
          <p:nvPr/>
        </p:nvSpPr>
        <p:spPr>
          <a:xfrm>
            <a:off x="4248150" y="3536950"/>
            <a:ext cx="936625" cy="82867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1746" name="Line 3"/>
          <p:cNvSpPr/>
          <p:nvPr/>
        </p:nvSpPr>
        <p:spPr>
          <a:xfrm>
            <a:off x="4248150" y="1916113"/>
            <a:ext cx="0" cy="16208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1747" name="Line 4"/>
          <p:cNvSpPr/>
          <p:nvPr/>
        </p:nvSpPr>
        <p:spPr>
          <a:xfrm flipH="1">
            <a:off x="2987675" y="1916113"/>
            <a:ext cx="1260475" cy="16208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1748" name="Line 5"/>
          <p:cNvSpPr/>
          <p:nvPr/>
        </p:nvSpPr>
        <p:spPr>
          <a:xfrm>
            <a:off x="4248150" y="1916113"/>
            <a:ext cx="539750" cy="2449512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1749" name="Text Box 6"/>
          <p:cNvSpPr txBox="1"/>
          <p:nvPr/>
        </p:nvSpPr>
        <p:spPr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1750" name="Text Box 7"/>
          <p:cNvSpPr txBox="1"/>
          <p:nvPr/>
        </p:nvSpPr>
        <p:spPr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1751" name="Text Box 8"/>
          <p:cNvSpPr txBox="1"/>
          <p:nvPr/>
        </p:nvSpPr>
        <p:spPr>
          <a:xfrm>
            <a:off x="4032250" y="3500438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1752" name="Text Box 9"/>
          <p:cNvSpPr txBox="1"/>
          <p:nvPr/>
        </p:nvSpPr>
        <p:spPr>
          <a:xfrm>
            <a:off x="4572000" y="4257675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1753" name="Line 10"/>
          <p:cNvSpPr/>
          <p:nvPr/>
        </p:nvSpPr>
        <p:spPr>
          <a:xfrm>
            <a:off x="2987675" y="3536950"/>
            <a:ext cx="12604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1754" name="Line 11"/>
          <p:cNvSpPr/>
          <p:nvPr/>
        </p:nvSpPr>
        <p:spPr>
          <a:xfrm>
            <a:off x="4248150" y="3536950"/>
            <a:ext cx="539750" cy="792163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2770" name="Line 3"/>
          <p:cNvSpPr/>
          <p:nvPr/>
        </p:nvSpPr>
        <p:spPr>
          <a:xfrm>
            <a:off x="4248150" y="1916113"/>
            <a:ext cx="0" cy="16208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2771" name="Line 4"/>
          <p:cNvSpPr/>
          <p:nvPr/>
        </p:nvSpPr>
        <p:spPr>
          <a:xfrm flipH="1">
            <a:off x="2987675" y="1916113"/>
            <a:ext cx="1260475" cy="16208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2772" name="Line 5"/>
          <p:cNvSpPr/>
          <p:nvPr/>
        </p:nvSpPr>
        <p:spPr>
          <a:xfrm>
            <a:off x="4248150" y="1916113"/>
            <a:ext cx="287338" cy="2557462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2773" name="Text Box 6"/>
          <p:cNvSpPr txBox="1"/>
          <p:nvPr/>
        </p:nvSpPr>
        <p:spPr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74" name="Text Box 7"/>
          <p:cNvSpPr txBox="1"/>
          <p:nvPr/>
        </p:nvSpPr>
        <p:spPr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75" name="Text Box 8"/>
          <p:cNvSpPr txBox="1"/>
          <p:nvPr/>
        </p:nvSpPr>
        <p:spPr>
          <a:xfrm>
            <a:off x="3921125" y="3500438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76" name="Text Box 9"/>
          <p:cNvSpPr txBox="1"/>
          <p:nvPr/>
        </p:nvSpPr>
        <p:spPr>
          <a:xfrm>
            <a:off x="4356100" y="4473575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77" name="Line 10"/>
          <p:cNvSpPr/>
          <p:nvPr/>
        </p:nvSpPr>
        <p:spPr>
          <a:xfrm>
            <a:off x="2987675" y="3536950"/>
            <a:ext cx="12604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2778" name="Line 11"/>
          <p:cNvSpPr/>
          <p:nvPr/>
        </p:nvSpPr>
        <p:spPr>
          <a:xfrm>
            <a:off x="4248150" y="3536950"/>
            <a:ext cx="287338" cy="97155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3794" name="Line 3"/>
          <p:cNvSpPr/>
          <p:nvPr/>
        </p:nvSpPr>
        <p:spPr>
          <a:xfrm>
            <a:off x="4248150" y="1916113"/>
            <a:ext cx="0" cy="16208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3795" name="Line 4"/>
          <p:cNvSpPr/>
          <p:nvPr/>
        </p:nvSpPr>
        <p:spPr>
          <a:xfrm flipH="1">
            <a:off x="2987675" y="1916113"/>
            <a:ext cx="1260475" cy="16208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3796" name="Line 5"/>
          <p:cNvSpPr/>
          <p:nvPr/>
        </p:nvSpPr>
        <p:spPr>
          <a:xfrm flipH="1">
            <a:off x="4032250" y="1916113"/>
            <a:ext cx="215900" cy="2557462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3797" name="Text Box 6"/>
          <p:cNvSpPr txBox="1"/>
          <p:nvPr/>
        </p:nvSpPr>
        <p:spPr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798" name="Text Box 7"/>
          <p:cNvSpPr txBox="1"/>
          <p:nvPr/>
        </p:nvSpPr>
        <p:spPr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799" name="Text Box 8"/>
          <p:cNvSpPr txBox="1"/>
          <p:nvPr/>
        </p:nvSpPr>
        <p:spPr>
          <a:xfrm>
            <a:off x="4343400" y="3343275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800" name="Text Box 9"/>
          <p:cNvSpPr txBox="1"/>
          <p:nvPr/>
        </p:nvSpPr>
        <p:spPr>
          <a:xfrm>
            <a:off x="3816350" y="4400550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801" name="Line 10"/>
          <p:cNvSpPr/>
          <p:nvPr/>
        </p:nvSpPr>
        <p:spPr>
          <a:xfrm>
            <a:off x="2987675" y="3536950"/>
            <a:ext cx="1116013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3802" name="Line 11"/>
          <p:cNvSpPr/>
          <p:nvPr/>
        </p:nvSpPr>
        <p:spPr>
          <a:xfrm flipH="1">
            <a:off x="4032250" y="3536950"/>
            <a:ext cx="215900" cy="900113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3803" name="Line 12"/>
          <p:cNvSpPr/>
          <p:nvPr/>
        </p:nvSpPr>
        <p:spPr>
          <a:xfrm>
            <a:off x="4103688" y="3536950"/>
            <a:ext cx="144462" cy="0"/>
          </a:xfrm>
          <a:prstGeom prst="line">
            <a:avLst/>
          </a:prstGeom>
          <a:ln w="19050" cap="rnd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4818" name="Line 3"/>
          <p:cNvSpPr/>
          <p:nvPr/>
        </p:nvSpPr>
        <p:spPr>
          <a:xfrm>
            <a:off x="4248150" y="1916113"/>
            <a:ext cx="0" cy="16208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4819" name="Line 4"/>
          <p:cNvSpPr/>
          <p:nvPr/>
        </p:nvSpPr>
        <p:spPr>
          <a:xfrm flipH="1">
            <a:off x="2987675" y="1916113"/>
            <a:ext cx="1260475" cy="16208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4820" name="Line 5"/>
          <p:cNvSpPr/>
          <p:nvPr/>
        </p:nvSpPr>
        <p:spPr>
          <a:xfrm flipH="1">
            <a:off x="3708400" y="1916113"/>
            <a:ext cx="539750" cy="2557462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4821" name="Text Box 6"/>
          <p:cNvSpPr txBox="1"/>
          <p:nvPr/>
        </p:nvSpPr>
        <p:spPr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822" name="Text Box 7"/>
          <p:cNvSpPr txBox="1"/>
          <p:nvPr/>
        </p:nvSpPr>
        <p:spPr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823" name="Text Box 8"/>
          <p:cNvSpPr txBox="1"/>
          <p:nvPr/>
        </p:nvSpPr>
        <p:spPr>
          <a:xfrm>
            <a:off x="4365625" y="3387725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824" name="Text Box 9"/>
          <p:cNvSpPr txBox="1"/>
          <p:nvPr/>
        </p:nvSpPr>
        <p:spPr>
          <a:xfrm>
            <a:off x="3492500" y="4364038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825" name="Line 10"/>
          <p:cNvSpPr/>
          <p:nvPr/>
        </p:nvSpPr>
        <p:spPr>
          <a:xfrm>
            <a:off x="2987675" y="3536950"/>
            <a:ext cx="900113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4826" name="Line 11"/>
          <p:cNvSpPr/>
          <p:nvPr/>
        </p:nvSpPr>
        <p:spPr>
          <a:xfrm flipH="1">
            <a:off x="3708400" y="3536950"/>
            <a:ext cx="539750" cy="900113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4827" name="Line 12"/>
          <p:cNvSpPr/>
          <p:nvPr/>
        </p:nvSpPr>
        <p:spPr>
          <a:xfrm>
            <a:off x="3887788" y="3536950"/>
            <a:ext cx="360362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5842" name="Line 3"/>
          <p:cNvSpPr/>
          <p:nvPr/>
        </p:nvSpPr>
        <p:spPr>
          <a:xfrm>
            <a:off x="4248150" y="1916113"/>
            <a:ext cx="0" cy="16208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43" name="Line 4"/>
          <p:cNvSpPr/>
          <p:nvPr/>
        </p:nvSpPr>
        <p:spPr>
          <a:xfrm flipH="1">
            <a:off x="2987675" y="1916113"/>
            <a:ext cx="1260475" cy="16208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44" name="Line 5"/>
          <p:cNvSpPr/>
          <p:nvPr/>
        </p:nvSpPr>
        <p:spPr>
          <a:xfrm flipH="1">
            <a:off x="3276600" y="1916113"/>
            <a:ext cx="971550" cy="252095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45" name="Text Box 6"/>
          <p:cNvSpPr txBox="1"/>
          <p:nvPr/>
        </p:nvSpPr>
        <p:spPr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846" name="Text Box 7"/>
          <p:cNvSpPr txBox="1"/>
          <p:nvPr/>
        </p:nvSpPr>
        <p:spPr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847" name="Text Box 8"/>
          <p:cNvSpPr txBox="1"/>
          <p:nvPr/>
        </p:nvSpPr>
        <p:spPr>
          <a:xfrm>
            <a:off x="4321175" y="337661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848" name="Text Box 9"/>
          <p:cNvSpPr txBox="1"/>
          <p:nvPr/>
        </p:nvSpPr>
        <p:spPr>
          <a:xfrm>
            <a:off x="3024188" y="4400550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849" name="Line 10"/>
          <p:cNvSpPr/>
          <p:nvPr/>
        </p:nvSpPr>
        <p:spPr>
          <a:xfrm>
            <a:off x="2987675" y="3536950"/>
            <a:ext cx="6127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0" name="Line 11"/>
          <p:cNvSpPr/>
          <p:nvPr/>
        </p:nvSpPr>
        <p:spPr>
          <a:xfrm flipH="1">
            <a:off x="3276600" y="3536950"/>
            <a:ext cx="971550" cy="900113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1" name="Line 12"/>
          <p:cNvSpPr/>
          <p:nvPr/>
        </p:nvSpPr>
        <p:spPr>
          <a:xfrm>
            <a:off x="3600450" y="3536950"/>
            <a:ext cx="647700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6866" name="Line 3"/>
          <p:cNvSpPr/>
          <p:nvPr/>
        </p:nvSpPr>
        <p:spPr>
          <a:xfrm>
            <a:off x="4248150" y="1916113"/>
            <a:ext cx="0" cy="16208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6867" name="Line 4"/>
          <p:cNvSpPr/>
          <p:nvPr/>
        </p:nvSpPr>
        <p:spPr>
          <a:xfrm flipH="1">
            <a:off x="2987675" y="1916113"/>
            <a:ext cx="1260475" cy="16208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6868" name="Line 5"/>
          <p:cNvSpPr/>
          <p:nvPr/>
        </p:nvSpPr>
        <p:spPr>
          <a:xfrm flipH="1">
            <a:off x="3203575" y="1916113"/>
            <a:ext cx="1044575" cy="22685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6869" name="Text Box 6"/>
          <p:cNvSpPr txBox="1"/>
          <p:nvPr/>
        </p:nvSpPr>
        <p:spPr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6870" name="Text Box 7"/>
          <p:cNvSpPr txBox="1"/>
          <p:nvPr/>
        </p:nvSpPr>
        <p:spPr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6871" name="Text Box 8"/>
          <p:cNvSpPr txBox="1"/>
          <p:nvPr/>
        </p:nvSpPr>
        <p:spPr>
          <a:xfrm>
            <a:off x="4032250" y="3500438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6872" name="Text Box 9"/>
          <p:cNvSpPr txBox="1"/>
          <p:nvPr/>
        </p:nvSpPr>
        <p:spPr>
          <a:xfrm>
            <a:off x="3024188" y="411321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6873" name="Line 10"/>
          <p:cNvSpPr/>
          <p:nvPr/>
        </p:nvSpPr>
        <p:spPr>
          <a:xfrm>
            <a:off x="2987675" y="3536950"/>
            <a:ext cx="50482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6874" name="Line 11"/>
          <p:cNvSpPr/>
          <p:nvPr/>
        </p:nvSpPr>
        <p:spPr>
          <a:xfrm flipH="1">
            <a:off x="3203575" y="3536950"/>
            <a:ext cx="1044575" cy="6477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6875" name="Line 12"/>
          <p:cNvSpPr/>
          <p:nvPr/>
        </p:nvSpPr>
        <p:spPr>
          <a:xfrm>
            <a:off x="3527425" y="3536950"/>
            <a:ext cx="720725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99" name="Line 3"/>
          <p:cNvSpPr/>
          <p:nvPr/>
        </p:nvSpPr>
        <p:spPr>
          <a:xfrm>
            <a:off x="4248150" y="1916113"/>
            <a:ext cx="0" cy="16208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7284" name="Line 4"/>
          <p:cNvSpPr/>
          <p:nvPr/>
        </p:nvSpPr>
        <p:spPr>
          <a:xfrm flipH="1">
            <a:off x="2987675" y="1916113"/>
            <a:ext cx="1260475" cy="16208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7285" name="Line 5"/>
          <p:cNvSpPr/>
          <p:nvPr/>
        </p:nvSpPr>
        <p:spPr>
          <a:xfrm flipH="1">
            <a:off x="3203575" y="1916113"/>
            <a:ext cx="1044575" cy="22685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2" name="Text Box 6"/>
          <p:cNvSpPr txBox="1"/>
          <p:nvPr/>
        </p:nvSpPr>
        <p:spPr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103" name="Text Box 7"/>
          <p:cNvSpPr txBox="1"/>
          <p:nvPr/>
        </p:nvSpPr>
        <p:spPr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104" name="Text Box 8"/>
          <p:cNvSpPr txBox="1"/>
          <p:nvPr/>
        </p:nvSpPr>
        <p:spPr>
          <a:xfrm>
            <a:off x="4032250" y="3500438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105" name="Text Box 9"/>
          <p:cNvSpPr txBox="1"/>
          <p:nvPr/>
        </p:nvSpPr>
        <p:spPr>
          <a:xfrm>
            <a:off x="3024188" y="4113213"/>
            <a:ext cx="3619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000" b="1" i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106" name="Line 10"/>
          <p:cNvSpPr/>
          <p:nvPr/>
        </p:nvSpPr>
        <p:spPr>
          <a:xfrm>
            <a:off x="2987675" y="3536950"/>
            <a:ext cx="50482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7" name="Line 11"/>
          <p:cNvSpPr/>
          <p:nvPr/>
        </p:nvSpPr>
        <p:spPr>
          <a:xfrm flipH="1">
            <a:off x="3203575" y="3536950"/>
            <a:ext cx="1044575" cy="6477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7292" name="Line 12"/>
          <p:cNvSpPr/>
          <p:nvPr/>
        </p:nvSpPr>
        <p:spPr>
          <a:xfrm>
            <a:off x="3527425" y="3536950"/>
            <a:ext cx="720725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109" name="Line 13"/>
          <p:cNvSpPr/>
          <p:nvPr/>
        </p:nvSpPr>
        <p:spPr>
          <a:xfrm>
            <a:off x="1547813" y="4473575"/>
            <a:ext cx="32035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10" name="Line 14"/>
          <p:cNvSpPr/>
          <p:nvPr/>
        </p:nvSpPr>
        <p:spPr>
          <a:xfrm flipH="1">
            <a:off x="4716463" y="3068638"/>
            <a:ext cx="1150937" cy="14049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11" name="Line 15"/>
          <p:cNvSpPr/>
          <p:nvPr/>
        </p:nvSpPr>
        <p:spPr>
          <a:xfrm flipH="1">
            <a:off x="1547813" y="3068638"/>
            <a:ext cx="1150937" cy="140493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12" name="Line 16"/>
          <p:cNvSpPr/>
          <p:nvPr/>
        </p:nvSpPr>
        <p:spPr>
          <a:xfrm>
            <a:off x="2663825" y="3068638"/>
            <a:ext cx="684213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13" name="Line 17"/>
          <p:cNvSpPr/>
          <p:nvPr/>
        </p:nvSpPr>
        <p:spPr>
          <a:xfrm>
            <a:off x="4248150" y="3068638"/>
            <a:ext cx="161925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4098" name="Object 18"/>
          <p:cNvGraphicFramePr/>
          <p:nvPr/>
        </p:nvGraphicFramePr>
        <p:xfrm>
          <a:off x="1687513" y="4149725"/>
          <a:ext cx="436562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152400" imgH="139700" progId="Equation.3">
                  <p:embed/>
                </p:oleObj>
              </mc:Choice>
              <mc:Fallback>
                <p:oleObj name="" r:id="rId1" imgW="152400" imgH="1397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87513" y="4149725"/>
                        <a:ext cx="436562" cy="400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7300" name="Line 20"/>
          <p:cNvSpPr/>
          <p:nvPr/>
        </p:nvSpPr>
        <p:spPr>
          <a:xfrm>
            <a:off x="3311525" y="3068638"/>
            <a:ext cx="1008063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1000"/>
                                        <p:tgtEl>
                                          <p:spTgt spid="972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1000"/>
                                        <p:tgtEl>
                                          <p:spTgt spid="972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97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500"/>
                                        <p:tgtEl>
                                          <p:spTgt spid="97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5124" name="Group 46"/>
          <p:cNvGrpSpPr/>
          <p:nvPr/>
        </p:nvGrpSpPr>
        <p:grpSpPr>
          <a:xfrm>
            <a:off x="0" y="2420938"/>
            <a:ext cx="3462338" cy="2254250"/>
            <a:chOff x="3008" y="1429"/>
            <a:chExt cx="2373" cy="1567"/>
          </a:xfrm>
        </p:grpSpPr>
        <p:sp>
          <p:nvSpPr>
            <p:cNvPr id="5137" name="AutoShape 5"/>
            <p:cNvSpPr/>
            <p:nvPr/>
          </p:nvSpPr>
          <p:spPr>
            <a:xfrm>
              <a:off x="3008" y="1984"/>
              <a:ext cx="2373" cy="864"/>
            </a:xfrm>
            <a:prstGeom prst="parallelogram">
              <a:avLst>
                <a:gd name="adj" fmla="val 68663"/>
              </a:avLst>
            </a:prstGeom>
            <a:solidFill>
              <a:schemeClr val="accent1">
                <a:alpha val="34901"/>
              </a:schemeClr>
            </a:solidFill>
            <a:ln w="28575" cap="flat" cmpd="sng">
              <a:solidFill>
                <a:schemeClr val="accen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lvl="0" eaLnBrk="1" hangingPunct="1"/>
              <a:endParaRPr lang="zh-CN" altLang="en-US" dirty="0">
                <a:latin typeface="Century Schoolbook" panose="020406040505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138" name="Line 6"/>
            <p:cNvSpPr/>
            <p:nvPr/>
          </p:nvSpPr>
          <p:spPr>
            <a:xfrm>
              <a:off x="4496" y="1696"/>
              <a:ext cx="0" cy="752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39" name="Line 7"/>
            <p:cNvSpPr/>
            <p:nvPr/>
          </p:nvSpPr>
          <p:spPr>
            <a:xfrm flipH="1">
              <a:off x="3760" y="1704"/>
              <a:ext cx="728" cy="69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40" name="Line 8"/>
            <p:cNvSpPr/>
            <p:nvPr/>
          </p:nvSpPr>
          <p:spPr>
            <a:xfrm flipH="1">
              <a:off x="4080" y="2448"/>
              <a:ext cx="416" cy="26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41" name="Line 9"/>
            <p:cNvSpPr/>
            <p:nvPr/>
          </p:nvSpPr>
          <p:spPr>
            <a:xfrm flipH="1">
              <a:off x="4096" y="1704"/>
              <a:ext cx="392" cy="98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42" name="Line 10"/>
            <p:cNvSpPr/>
            <p:nvPr/>
          </p:nvSpPr>
          <p:spPr>
            <a:xfrm>
              <a:off x="3760" y="2408"/>
              <a:ext cx="320" cy="29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43" name="Line 11"/>
            <p:cNvSpPr/>
            <p:nvPr/>
          </p:nvSpPr>
          <p:spPr>
            <a:xfrm>
              <a:off x="4144" y="2416"/>
              <a:ext cx="368" cy="2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5144" name="Line 12"/>
            <p:cNvSpPr/>
            <p:nvPr/>
          </p:nvSpPr>
          <p:spPr>
            <a:xfrm>
              <a:off x="3768" y="2400"/>
              <a:ext cx="400" cy="1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45" name="Text Box 13"/>
            <p:cNvSpPr txBox="1"/>
            <p:nvPr/>
          </p:nvSpPr>
          <p:spPr>
            <a:xfrm>
              <a:off x="3550" y="2238"/>
              <a:ext cx="231" cy="318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146" name="Text Box 14"/>
            <p:cNvSpPr txBox="1"/>
            <p:nvPr/>
          </p:nvSpPr>
          <p:spPr>
            <a:xfrm>
              <a:off x="4542" y="2270"/>
              <a:ext cx="231" cy="318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D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147" name="Text Box 15"/>
            <p:cNvSpPr txBox="1"/>
            <p:nvPr/>
          </p:nvSpPr>
          <p:spPr>
            <a:xfrm>
              <a:off x="4054" y="2678"/>
              <a:ext cx="230" cy="318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C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148" name="Text Box 16"/>
            <p:cNvSpPr txBox="1"/>
            <p:nvPr/>
          </p:nvSpPr>
          <p:spPr>
            <a:xfrm>
              <a:off x="4445" y="1429"/>
              <a:ext cx="231" cy="318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endParaRPr lang="en-US" altLang="zh-CN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5125" name="Text Box 30"/>
          <p:cNvSpPr txBox="1"/>
          <p:nvPr/>
        </p:nvSpPr>
        <p:spPr>
          <a:xfrm>
            <a:off x="369253" y="517843"/>
            <a:ext cx="8404225" cy="179832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chemeClr val="tx1"/>
                </a:solidFill>
                <a:latin typeface="楷体_GB2312"/>
                <a:ea typeface="楷体_GB2312"/>
              </a:rPr>
              <a:t>结论：</a:t>
            </a:r>
            <a:endParaRPr lang="zh-CN" altLang="en-US" sz="2800" b="1" dirty="0">
              <a:solidFill>
                <a:schemeClr val="tx1"/>
              </a:solidFill>
              <a:latin typeface="楷体_GB2312"/>
              <a:ea typeface="楷体_GB2312"/>
            </a:endParaRPr>
          </a:p>
          <a:p>
            <a:pPr lvl="0" eaLnBrk="1" hangingPunct="1"/>
            <a:r>
              <a:rPr lang="zh-CN" altLang="en-US" sz="2800" b="1" dirty="0">
                <a:solidFill>
                  <a:schemeClr val="tx1"/>
                </a:solidFill>
                <a:latin typeface="楷体_GB2312"/>
                <a:ea typeface="楷体_GB2312"/>
              </a:rPr>
              <a:t>  </a:t>
            </a:r>
            <a:r>
              <a:rPr lang="en-US" altLang="zh-CN" sz="2800" b="1" dirty="0">
                <a:solidFill>
                  <a:schemeClr val="tx1"/>
                </a:solidFill>
                <a:latin typeface="楷体_GB2312"/>
                <a:ea typeface="楷体_GB2312"/>
              </a:rPr>
              <a:t>BD,CD</a:t>
            </a:r>
            <a:r>
              <a:rPr lang="zh-CN" altLang="en-US" sz="2800" b="1" dirty="0">
                <a:solidFill>
                  <a:schemeClr val="tx1"/>
                </a:solidFill>
                <a:latin typeface="楷体_GB2312"/>
                <a:ea typeface="楷体_GB2312"/>
              </a:rPr>
              <a:t>都在桌面内，</a:t>
            </a:r>
            <a:r>
              <a:rPr lang="en-US" altLang="zh-CN" sz="2800" b="1" dirty="0">
                <a:solidFill>
                  <a:srgbClr val="FF0000"/>
                </a:solidFill>
                <a:latin typeface="楷体_GB2312"/>
                <a:ea typeface="楷体_GB2312"/>
              </a:rPr>
              <a:t>BD∩CD=D</a:t>
            </a:r>
            <a:r>
              <a:rPr lang="zh-CN" altLang="en-US" sz="2800" b="1" dirty="0">
                <a:solidFill>
                  <a:srgbClr val="FF0000"/>
                </a:solidFill>
                <a:latin typeface="楷体_GB2312"/>
                <a:ea typeface="楷体_GB2312"/>
              </a:rPr>
              <a:t>，</a:t>
            </a:r>
            <a:endParaRPr lang="zh-CN" altLang="en-US" sz="2800" b="1" dirty="0">
              <a:solidFill>
                <a:srgbClr val="FF0000"/>
              </a:solidFill>
              <a:latin typeface="楷体_GB2312"/>
              <a:ea typeface="楷体_GB2312"/>
            </a:endParaRPr>
          </a:p>
          <a:p>
            <a:pPr lvl="0" eaLnBrk="1" hangingPunct="1"/>
            <a:r>
              <a:rPr lang="zh-CN" altLang="en-US" sz="2800" b="1" dirty="0">
                <a:solidFill>
                  <a:srgbClr val="FF0000"/>
                </a:solidFill>
                <a:latin typeface="楷体_GB2312"/>
                <a:ea typeface="楷体_GB2312"/>
              </a:rPr>
              <a:t>                   </a:t>
            </a:r>
            <a:r>
              <a:rPr lang="en-US" altLang="zh-CN" sz="2800" b="1" dirty="0">
                <a:solidFill>
                  <a:srgbClr val="FF0000"/>
                </a:solidFill>
                <a:latin typeface="楷体_GB2312"/>
                <a:ea typeface="楷体_GB2312"/>
              </a:rPr>
              <a:t>AD⊥CD,AD⊥BD,</a:t>
            </a:r>
            <a:endParaRPr lang="en-US" altLang="zh-CN" sz="2800" b="1" dirty="0">
              <a:solidFill>
                <a:srgbClr val="FF0000"/>
              </a:solidFill>
              <a:latin typeface="楷体_GB2312"/>
              <a:ea typeface="楷体_GB2312"/>
            </a:endParaRPr>
          </a:p>
          <a:p>
            <a:pPr lvl="0" eaLnBrk="1" hangingPunct="1"/>
            <a:r>
              <a:rPr lang="zh-CN" altLang="en-US" sz="2800" b="1" dirty="0">
                <a:solidFill>
                  <a:srgbClr val="FF0000"/>
                </a:solidFill>
                <a:latin typeface="楷体_GB2312"/>
                <a:ea typeface="楷体_GB2312"/>
              </a:rPr>
              <a:t>                </a:t>
            </a:r>
            <a:r>
              <a:rPr lang="zh-CN" altLang="en-US" sz="2800" b="1" dirty="0">
                <a:solidFill>
                  <a:schemeClr val="tx1"/>
                </a:solidFill>
                <a:latin typeface="楷体_GB2312"/>
                <a:ea typeface="楷体_GB2312"/>
              </a:rPr>
              <a:t>直线</a:t>
            </a:r>
            <a:r>
              <a:rPr lang="en-US" altLang="zh-CN" sz="2800" b="1" dirty="0">
                <a:solidFill>
                  <a:schemeClr val="tx1"/>
                </a:solidFill>
                <a:latin typeface="楷体_GB2312"/>
                <a:ea typeface="楷体_GB2312"/>
              </a:rPr>
              <a:t>AD</a:t>
            </a:r>
            <a:r>
              <a:rPr lang="zh-CN" altLang="en-US" sz="2800" b="1" dirty="0">
                <a:solidFill>
                  <a:schemeClr val="tx1"/>
                </a:solidFill>
                <a:latin typeface="楷体_GB2312"/>
                <a:ea typeface="楷体_GB2312"/>
              </a:rPr>
              <a:t>所在的直线与桌面垂直</a:t>
            </a:r>
            <a:endParaRPr lang="zh-CN" altLang="en-US" sz="2800" b="1" dirty="0">
              <a:solidFill>
                <a:schemeClr val="tx1"/>
              </a:solidFill>
              <a:latin typeface="楷体_GB2312"/>
              <a:ea typeface="楷体_GB2312"/>
            </a:endParaRPr>
          </a:p>
        </p:txBody>
      </p:sp>
      <p:sp>
        <p:nvSpPr>
          <p:cNvPr id="16" name="AutoShape 27"/>
          <p:cNvSpPr/>
          <p:nvPr/>
        </p:nvSpPr>
        <p:spPr>
          <a:xfrm>
            <a:off x="3860800" y="3452813"/>
            <a:ext cx="1530350" cy="519112"/>
          </a:xfrm>
          <a:prstGeom prst="rightArrow">
            <a:avLst>
              <a:gd name="adj1" fmla="val 50000"/>
              <a:gd name="adj2" fmla="val 80319"/>
            </a:avLst>
          </a:prstGeom>
          <a:solidFill>
            <a:srgbClr val="FF00FF">
              <a:alpha val="70979"/>
            </a:srgbClr>
          </a:solidFill>
          <a:ln w="28575" cap="flat" cmpd="sng">
            <a:solidFill>
              <a:srgbClr val="E327D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" name="Group 34"/>
          <p:cNvGrpSpPr/>
          <p:nvPr/>
        </p:nvGrpSpPr>
        <p:grpSpPr>
          <a:xfrm>
            <a:off x="5724525" y="2420938"/>
            <a:ext cx="2965450" cy="2308225"/>
            <a:chOff x="3288" y="1933"/>
            <a:chExt cx="2336" cy="1678"/>
          </a:xfrm>
        </p:grpSpPr>
        <p:sp>
          <p:nvSpPr>
            <p:cNvPr id="5128" name="Line 35"/>
            <p:cNvSpPr/>
            <p:nvPr/>
          </p:nvSpPr>
          <p:spPr>
            <a:xfrm>
              <a:off x="4196" y="3113"/>
              <a:ext cx="0" cy="49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29" name="AutoShape 36"/>
            <p:cNvSpPr/>
            <p:nvPr/>
          </p:nvSpPr>
          <p:spPr>
            <a:xfrm>
              <a:off x="3288" y="2432"/>
              <a:ext cx="2336" cy="681"/>
            </a:xfrm>
            <a:prstGeom prst="parallelogram">
              <a:avLst>
                <a:gd name="adj" fmla="val 85756"/>
              </a:avLst>
            </a:prstGeom>
            <a:solidFill>
              <a:srgbClr val="CCECFF"/>
            </a:solidFill>
            <a:ln w="1905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lvl="0" eaLnBrk="1" hangingPunct="1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130" name="Line 37"/>
            <p:cNvSpPr/>
            <p:nvPr/>
          </p:nvSpPr>
          <p:spPr>
            <a:xfrm>
              <a:off x="4196" y="1933"/>
              <a:ext cx="0" cy="90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31" name="Line 38"/>
            <p:cNvSpPr/>
            <p:nvPr/>
          </p:nvSpPr>
          <p:spPr>
            <a:xfrm flipH="1">
              <a:off x="4332" y="2523"/>
              <a:ext cx="861" cy="453"/>
            </a:xfrm>
            <a:prstGeom prst="line">
              <a:avLst/>
            </a:prstGeom>
            <a:ln w="38100" cap="flat" cmpd="sng">
              <a:solidFill>
                <a:srgbClr val="A5002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32" name="Line 39"/>
            <p:cNvSpPr/>
            <p:nvPr/>
          </p:nvSpPr>
          <p:spPr>
            <a:xfrm>
              <a:off x="4422" y="2523"/>
              <a:ext cx="635" cy="408"/>
            </a:xfrm>
            <a:prstGeom prst="line">
              <a:avLst/>
            </a:prstGeom>
            <a:ln w="38100" cap="flat" cmpd="sng">
              <a:solidFill>
                <a:srgbClr val="A50021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5122" name="Object 40"/>
            <p:cNvGraphicFramePr>
              <a:graphicFrameLocks noChangeAspect="1"/>
            </p:cNvGraphicFramePr>
            <p:nvPr/>
          </p:nvGraphicFramePr>
          <p:xfrm>
            <a:off x="4198" y="1948"/>
            <a:ext cx="222" cy="2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1" imgW="88900" imgH="177165" progId="Equation.DSMT4">
                    <p:embed/>
                  </p:oleObj>
                </mc:Choice>
                <mc:Fallback>
                  <p:oleObj name="" r:id="rId1" imgW="88900" imgH="177165" progId="Equation.DSMT4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198" y="1948"/>
                          <a:ext cx="222" cy="29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23" name="Object 41"/>
            <p:cNvGraphicFramePr>
              <a:graphicFrameLocks noChangeAspect="1"/>
            </p:cNvGraphicFramePr>
            <p:nvPr/>
          </p:nvGraphicFramePr>
          <p:xfrm>
            <a:off x="3470" y="2886"/>
            <a:ext cx="275" cy="2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3" imgW="152400" imgH="139700" progId="Equation.DSMT4">
                    <p:embed/>
                  </p:oleObj>
                </mc:Choice>
                <mc:Fallback>
                  <p:oleObj name="" r:id="rId3" imgW="152400" imgH="139700" progId="Equation.DSMT4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470" y="2886"/>
                          <a:ext cx="275" cy="25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33" name="Text Box 42"/>
            <p:cNvSpPr txBox="1"/>
            <p:nvPr/>
          </p:nvSpPr>
          <p:spPr>
            <a:xfrm>
              <a:off x="4286" y="2866"/>
              <a:ext cx="317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en-US" altLang="zh-CN" sz="2000" b="1" i="1" dirty="0">
                  <a:latin typeface="Arial" panose="020B0604020202020204" pitchFamily="34" charset="0"/>
                  <a:ea typeface="MS PMincho" panose="02020600040205080304" pitchFamily="18" charset="-128"/>
                </a:rPr>
                <a:t>m</a:t>
              </a:r>
              <a:endParaRPr lang="en-US" altLang="zh-CN" sz="2000" b="1" i="1" dirty="0">
                <a:latin typeface="Arial" panose="020B0604020202020204" pitchFamily="34" charset="0"/>
                <a:ea typeface="MS PMincho" panose="02020600040205080304" pitchFamily="18" charset="-128"/>
              </a:endParaRPr>
            </a:p>
          </p:txBody>
        </p:sp>
        <p:sp>
          <p:nvSpPr>
            <p:cNvPr id="5134" name="Text Box 43"/>
            <p:cNvSpPr txBox="1"/>
            <p:nvPr/>
          </p:nvSpPr>
          <p:spPr>
            <a:xfrm>
              <a:off x="4876" y="2839"/>
              <a:ext cx="204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/>
              <a:r>
                <a:rPr lang="en-US" altLang="zh-CN" sz="2000" b="1" i="1" dirty="0">
                  <a:latin typeface="Arial" panose="020B0604020202020204" pitchFamily="34" charset="0"/>
                  <a:ea typeface="MS PMincho" panose="02020600040205080304" pitchFamily="18" charset="-128"/>
                </a:rPr>
                <a:t>n</a:t>
              </a:r>
              <a:endParaRPr lang="en-US" altLang="zh-CN" sz="2000" b="1" i="1" dirty="0">
                <a:latin typeface="Arial" panose="020B0604020202020204" pitchFamily="34" charset="0"/>
                <a:ea typeface="MS PMincho" panose="02020600040205080304" pitchFamily="18" charset="-128"/>
              </a:endParaRPr>
            </a:p>
          </p:txBody>
        </p:sp>
        <p:sp>
          <p:nvSpPr>
            <p:cNvPr id="5135" name="Text Box 44"/>
            <p:cNvSpPr txBox="1"/>
            <p:nvPr/>
          </p:nvSpPr>
          <p:spPr>
            <a:xfrm>
              <a:off x="4513" y="2614"/>
              <a:ext cx="260" cy="2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en-US" altLang="zh-CN" b="1" dirty="0">
                  <a:latin typeface="Arial" panose="020B0604020202020204" pitchFamily="34" charset="0"/>
                  <a:ea typeface="MS PMincho" panose="02020600040205080304" pitchFamily="18" charset="-128"/>
                </a:rPr>
                <a:t>P</a:t>
              </a:r>
              <a:endParaRPr lang="en-US" altLang="zh-CN" b="1" dirty="0">
                <a:latin typeface="Arial" panose="020B0604020202020204" pitchFamily="34" charset="0"/>
                <a:ea typeface="MS PMincho" panose="02020600040205080304" pitchFamily="18" charset="-128"/>
              </a:endParaRPr>
            </a:p>
          </p:txBody>
        </p:sp>
        <p:sp>
          <p:nvSpPr>
            <p:cNvPr id="5136" name="Line 45"/>
            <p:cNvSpPr/>
            <p:nvPr/>
          </p:nvSpPr>
          <p:spPr>
            <a:xfrm>
              <a:off x="4196" y="2840"/>
              <a:ext cx="0" cy="318"/>
            </a:xfrm>
            <a:prstGeom prst="line">
              <a:avLst/>
            </a:prstGeom>
            <a:ln w="2857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</p:grpSp>
      <p:sp>
        <p:nvSpPr>
          <p:cNvPr id="2" name="文本框 1"/>
          <p:cNvSpPr txBox="1"/>
          <p:nvPr/>
        </p:nvSpPr>
        <p:spPr>
          <a:xfrm>
            <a:off x="957580" y="5350510"/>
            <a:ext cx="6322060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由此可以得出：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4578" name="Text Box 2"/>
          <p:cNvSpPr txBox="1"/>
          <p:nvPr/>
        </p:nvSpPr>
        <p:spPr>
          <a:xfrm>
            <a:off x="539750" y="908050"/>
            <a:ext cx="8064500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chemeClr val="accent2"/>
                </a:solidFill>
                <a:latin typeface="Century Schoolbook" panose="02040604050505020304" pitchFamily="18" charset="0"/>
                <a:ea typeface="楷体_GB2312"/>
              </a:rPr>
              <a:t>    文字语言：</a:t>
            </a:r>
            <a:r>
              <a:rPr lang="zh-CN" altLang="en-US" sz="2400" b="1" dirty="0">
                <a:latin typeface="Century Schoolbook" panose="02040604050505020304" pitchFamily="18" charset="0"/>
                <a:ea typeface="楷体_GB2312"/>
              </a:rPr>
              <a:t>一条直线和一个平面内的</a:t>
            </a:r>
            <a:r>
              <a:rPr lang="zh-CN" altLang="en-US" sz="2400" b="1" dirty="0">
                <a:solidFill>
                  <a:srgbClr val="FF0000"/>
                </a:solidFill>
                <a:latin typeface="Century Schoolbook" panose="02040604050505020304" pitchFamily="18" charset="0"/>
                <a:ea typeface="楷体_GB2312"/>
              </a:rPr>
              <a:t>两条相交</a:t>
            </a:r>
            <a:r>
              <a:rPr lang="zh-CN" altLang="en-US" sz="2400" b="1" dirty="0">
                <a:latin typeface="Century Schoolbook" panose="02040604050505020304" pitchFamily="18" charset="0"/>
                <a:ea typeface="楷体_GB2312"/>
              </a:rPr>
              <a:t>直线都垂直，则该直线与此平面垂直。</a:t>
            </a:r>
            <a:endParaRPr lang="en-US" altLang="zh-CN" sz="2400" b="1" dirty="0">
              <a:latin typeface="Century Schoolbook" panose="02040604050505020304" pitchFamily="18" charset="0"/>
              <a:ea typeface="楷体_GB2312"/>
            </a:endParaRP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611188" y="241300"/>
            <a:ext cx="4206875" cy="461963"/>
          </a:xfrm>
          <a:prstGeom prst="rect">
            <a:avLst/>
          </a:prstGeom>
          <a:solidFill>
            <a:srgbClr val="FFFF66"/>
          </a:solidFill>
          <a:ln w="9525">
            <a:solidFill>
              <a:schemeClr val="accent2"/>
            </a:solidFill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直线和平面垂直的判定定理：</a:t>
            </a:r>
            <a:endParaRPr kumimoji="0" lang="en-US" altLang="zh-CN" sz="2400" b="1" i="0" u="none" strike="noStrike" kern="1200" cap="none" spc="0" normalizeH="0" baseline="0" noProof="0">
              <a:ln>
                <a:noFill/>
              </a:ln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" name="Group 35"/>
          <p:cNvGrpSpPr/>
          <p:nvPr/>
        </p:nvGrpSpPr>
        <p:grpSpPr>
          <a:xfrm>
            <a:off x="1835150" y="2349500"/>
            <a:ext cx="4103688" cy="2736850"/>
            <a:chOff x="793" y="1570"/>
            <a:chExt cx="1997" cy="1294"/>
          </a:xfrm>
        </p:grpSpPr>
        <p:graphicFrame>
          <p:nvGraphicFramePr>
            <p:cNvPr id="6151" name="Object 36"/>
            <p:cNvGraphicFramePr/>
            <p:nvPr/>
          </p:nvGraphicFramePr>
          <p:xfrm>
            <a:off x="830" y="1571"/>
            <a:ext cx="453" cy="2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5" name="" r:id="rId1" imgW="342265" imgH="177800" progId="Equation.3">
                    <p:embed/>
                  </p:oleObj>
                </mc:Choice>
                <mc:Fallback>
                  <p:oleObj name="" r:id="rId1" imgW="342265" imgH="177800" progId="Equation.3">
                    <p:embed/>
                    <p:pic>
                      <p:nvPicPr>
                        <p:cNvPr id="0" name="图片 308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830" y="1571"/>
                          <a:ext cx="453" cy="23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52" name="Object 37"/>
            <p:cNvGraphicFramePr/>
            <p:nvPr/>
          </p:nvGraphicFramePr>
          <p:xfrm>
            <a:off x="820" y="1843"/>
            <a:ext cx="454" cy="2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3" imgW="342265" imgH="177800" progId="Equation.3">
                    <p:embed/>
                  </p:oleObj>
                </mc:Choice>
                <mc:Fallback>
                  <p:oleObj name="" r:id="rId3" imgW="342265" imgH="177800" progId="Equation.3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820" y="1843"/>
                          <a:ext cx="454" cy="23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53" name="Object 38"/>
            <p:cNvGraphicFramePr/>
            <p:nvPr/>
          </p:nvGraphicFramePr>
          <p:xfrm>
            <a:off x="804" y="2115"/>
            <a:ext cx="534" cy="1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0" name="" r:id="rId5" imgW="405765" imgH="139700" progId="Equation.3">
                    <p:embed/>
                  </p:oleObj>
                </mc:Choice>
                <mc:Fallback>
                  <p:oleObj name="" r:id="rId5" imgW="405765" imgH="139700" progId="Equation.3">
                    <p:embed/>
                    <p:pic>
                      <p:nvPicPr>
                        <p:cNvPr id="0" name="图片 3089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804" y="2115"/>
                          <a:ext cx="534" cy="18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54" name="Object 39"/>
            <p:cNvGraphicFramePr/>
            <p:nvPr/>
          </p:nvGraphicFramePr>
          <p:xfrm>
            <a:off x="793" y="2343"/>
            <a:ext cx="499" cy="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name="" r:id="rId7" imgW="393065" imgH="177800" progId="Equation.3">
                    <p:embed/>
                  </p:oleObj>
                </mc:Choice>
                <mc:Fallback>
                  <p:oleObj name="" r:id="rId7" imgW="393065" imgH="177800" progId="Equation.3">
                    <p:embed/>
                    <p:pic>
                      <p:nvPicPr>
                        <p:cNvPr id="0" name="图片 3085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793" y="2343"/>
                          <a:ext cx="499" cy="22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55" name="Object 40"/>
            <p:cNvGraphicFramePr/>
            <p:nvPr/>
          </p:nvGraphicFramePr>
          <p:xfrm>
            <a:off x="793" y="2614"/>
            <a:ext cx="801" cy="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9" name="" r:id="rId9" imgW="609600" imgH="190500" progId="Equation.3">
                    <p:embed/>
                  </p:oleObj>
                </mc:Choice>
                <mc:Fallback>
                  <p:oleObj name="" r:id="rId9" imgW="609600" imgH="190500" progId="Equation.3">
                    <p:embed/>
                    <p:pic>
                      <p:nvPicPr>
                        <p:cNvPr id="0" name="图片 3088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793" y="2614"/>
                          <a:ext cx="801" cy="25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56" name="Object 41"/>
            <p:cNvGraphicFramePr/>
            <p:nvPr/>
          </p:nvGraphicFramePr>
          <p:xfrm>
            <a:off x="1474" y="1570"/>
            <a:ext cx="1316" cy="1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" name="" r:id="rId11" imgW="723900" imgH="913765" progId="Equation.3">
                    <p:embed/>
                  </p:oleObj>
                </mc:Choice>
                <mc:Fallback>
                  <p:oleObj name="" r:id="rId11" imgW="723900" imgH="913765" progId="Equation.3">
                    <p:embed/>
                    <p:pic>
                      <p:nvPicPr>
                        <p:cNvPr id="0" name="图片 3087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1474" y="1570"/>
                          <a:ext cx="1316" cy="127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42"/>
          <p:cNvGrpSpPr/>
          <p:nvPr/>
        </p:nvGrpSpPr>
        <p:grpSpPr>
          <a:xfrm>
            <a:off x="6046788" y="2349500"/>
            <a:ext cx="3097212" cy="2089150"/>
            <a:chOff x="3289" y="1343"/>
            <a:chExt cx="1951" cy="1316"/>
          </a:xfrm>
        </p:grpSpPr>
        <p:sp>
          <p:nvSpPr>
            <p:cNvPr id="6171" name="Line 43"/>
            <p:cNvSpPr/>
            <p:nvPr/>
          </p:nvSpPr>
          <p:spPr>
            <a:xfrm flipV="1">
              <a:off x="3878" y="2116"/>
              <a:ext cx="99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72" name="Line 44"/>
            <p:cNvSpPr/>
            <p:nvPr/>
          </p:nvSpPr>
          <p:spPr>
            <a:xfrm>
              <a:off x="3289" y="2433"/>
              <a:ext cx="1633" cy="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6146" name="Object 45"/>
            <p:cNvGraphicFramePr/>
            <p:nvPr/>
          </p:nvGraphicFramePr>
          <p:xfrm>
            <a:off x="4514" y="1706"/>
            <a:ext cx="206" cy="2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3" name="" r:id="rId13" imgW="127000" imgH="177165" progId="Equation.3">
                    <p:embed/>
                  </p:oleObj>
                </mc:Choice>
                <mc:Fallback>
                  <p:oleObj name="" r:id="rId13" imgW="127000" imgH="177165" progId="Equation.3">
                    <p:embed/>
                    <p:pic>
                      <p:nvPicPr>
                        <p:cNvPr id="0" name="图片 3092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4514" y="1706"/>
                          <a:ext cx="206" cy="28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47" name="Object 46"/>
            <p:cNvGraphicFramePr/>
            <p:nvPr/>
          </p:nvGraphicFramePr>
          <p:xfrm>
            <a:off x="4695" y="2115"/>
            <a:ext cx="165" cy="1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2" name="" r:id="rId15" imgW="127000" imgH="139700" progId="Equation.3">
                    <p:embed/>
                  </p:oleObj>
                </mc:Choice>
                <mc:Fallback>
                  <p:oleObj name="" r:id="rId15" imgW="127000" imgH="139700" progId="Equation.3">
                    <p:embed/>
                    <p:pic>
                      <p:nvPicPr>
                        <p:cNvPr id="0" name="图片 3091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4695" y="2115"/>
                          <a:ext cx="165" cy="18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73" name="Line 47"/>
            <p:cNvSpPr/>
            <p:nvPr/>
          </p:nvSpPr>
          <p:spPr>
            <a:xfrm flipH="1">
              <a:off x="3924" y="1933"/>
              <a:ext cx="771" cy="36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74" name="Line 48"/>
            <p:cNvSpPr/>
            <p:nvPr/>
          </p:nvSpPr>
          <p:spPr>
            <a:xfrm>
              <a:off x="4241" y="1362"/>
              <a:ext cx="0" cy="59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6148" name="Object 49"/>
            <p:cNvGraphicFramePr/>
            <p:nvPr/>
          </p:nvGraphicFramePr>
          <p:xfrm>
            <a:off x="4241" y="1343"/>
            <a:ext cx="206" cy="2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1" name="" r:id="rId17" imgW="88265" imgH="177165" progId="Equation.3">
                    <p:embed/>
                  </p:oleObj>
                </mc:Choice>
                <mc:Fallback>
                  <p:oleObj name="" r:id="rId17" imgW="88265" imgH="177165" progId="Equation.3">
                    <p:embed/>
                    <p:pic>
                      <p:nvPicPr>
                        <p:cNvPr id="0" name="图片 3090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4241" y="1343"/>
                          <a:ext cx="206" cy="22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75" name="Line 50"/>
            <p:cNvSpPr/>
            <p:nvPr/>
          </p:nvSpPr>
          <p:spPr>
            <a:xfrm flipV="1">
              <a:off x="3289" y="1707"/>
              <a:ext cx="317" cy="72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76" name="Line 51"/>
            <p:cNvSpPr/>
            <p:nvPr/>
          </p:nvSpPr>
          <p:spPr>
            <a:xfrm flipV="1">
              <a:off x="4922" y="1707"/>
              <a:ext cx="317" cy="72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77" name="Line 52"/>
            <p:cNvSpPr/>
            <p:nvPr/>
          </p:nvSpPr>
          <p:spPr>
            <a:xfrm>
              <a:off x="3606" y="1707"/>
              <a:ext cx="1316" cy="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78" name="Line 53"/>
            <p:cNvSpPr/>
            <p:nvPr/>
          </p:nvSpPr>
          <p:spPr>
            <a:xfrm>
              <a:off x="4831" y="1707"/>
              <a:ext cx="409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6149" name="Object 54"/>
            <p:cNvGraphicFramePr/>
            <p:nvPr/>
          </p:nvGraphicFramePr>
          <p:xfrm>
            <a:off x="3380" y="2161"/>
            <a:ext cx="275" cy="2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4" name="" r:id="rId19" imgW="152400" imgH="139700" progId="Equation.3">
                    <p:embed/>
                  </p:oleObj>
                </mc:Choice>
                <mc:Fallback>
                  <p:oleObj name="" r:id="rId19" imgW="152400" imgH="139700" progId="Equation.3">
                    <p:embed/>
                    <p:pic>
                      <p:nvPicPr>
                        <p:cNvPr id="0" name="图片 3093"/>
                        <p:cNvPicPr/>
                        <p:nvPr/>
                      </p:nvPicPr>
                      <p:blipFill>
                        <a:blip r:embed="rId20"/>
                        <a:stretch>
                          <a:fillRect/>
                        </a:stretch>
                      </p:blipFill>
                      <p:spPr>
                        <a:xfrm>
                          <a:off x="3380" y="2161"/>
                          <a:ext cx="275" cy="25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79" name="Line 55"/>
            <p:cNvSpPr/>
            <p:nvPr/>
          </p:nvSpPr>
          <p:spPr>
            <a:xfrm>
              <a:off x="4241" y="2432"/>
              <a:ext cx="0" cy="227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6150" name="Object 56"/>
            <p:cNvGraphicFramePr/>
            <p:nvPr/>
          </p:nvGraphicFramePr>
          <p:xfrm>
            <a:off x="4241" y="2115"/>
            <a:ext cx="198" cy="2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5" name="" r:id="rId21" imgW="152400" imgH="165100" progId="Equation.3">
                    <p:embed/>
                  </p:oleObj>
                </mc:Choice>
                <mc:Fallback>
                  <p:oleObj name="" r:id="rId21" imgW="152400" imgH="165100" progId="Equation.3">
                    <p:embed/>
                    <p:pic>
                      <p:nvPicPr>
                        <p:cNvPr id="0" name="图片 3094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4241" y="2115"/>
                          <a:ext cx="198" cy="21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4639" name="Text Box 63"/>
          <p:cNvSpPr txBox="1"/>
          <p:nvPr/>
        </p:nvSpPr>
        <p:spPr>
          <a:xfrm>
            <a:off x="468313" y="2565400"/>
            <a:ext cx="115252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2400" b="1" dirty="0">
                <a:latin typeface="Century Schoolbook" panose="02040604050505020304" pitchFamily="18" charset="0"/>
                <a:ea typeface="宋体" panose="02010600030101010101" pitchFamily="2" charset="-122"/>
              </a:rPr>
              <a:t>垂直</a:t>
            </a:r>
            <a:endParaRPr lang="zh-CN" altLang="en-US" sz="2400" b="1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24640" name="AutoShape 64"/>
          <p:cNvSpPr/>
          <p:nvPr/>
        </p:nvSpPr>
        <p:spPr>
          <a:xfrm>
            <a:off x="1763713" y="2636838"/>
            <a:ext cx="71437" cy="647700"/>
          </a:xfrm>
          <a:prstGeom prst="leftBrace">
            <a:avLst>
              <a:gd name="adj1" fmla="val 7555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sz="24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24641" name="AutoShape 65"/>
          <p:cNvSpPr/>
          <p:nvPr/>
        </p:nvSpPr>
        <p:spPr>
          <a:xfrm>
            <a:off x="1619250" y="3500438"/>
            <a:ext cx="144463" cy="792162"/>
          </a:xfrm>
          <a:prstGeom prst="leftBrace">
            <a:avLst>
              <a:gd name="adj1" fmla="val 45695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sz="24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24642" name="Text Box 66"/>
          <p:cNvSpPr txBox="1"/>
          <p:nvPr/>
        </p:nvSpPr>
        <p:spPr>
          <a:xfrm>
            <a:off x="684213" y="3644900"/>
            <a:ext cx="7905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2400" b="1" dirty="0">
                <a:latin typeface="Century Schoolbook" panose="02040604050505020304" pitchFamily="18" charset="0"/>
                <a:ea typeface="宋体" panose="02010600030101010101" pitchFamily="2" charset="-122"/>
              </a:rPr>
              <a:t>内</a:t>
            </a:r>
            <a:endParaRPr lang="zh-CN" altLang="en-US" sz="2400" b="1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24643" name="Text Box 67"/>
          <p:cNvSpPr txBox="1"/>
          <p:nvPr/>
        </p:nvSpPr>
        <p:spPr>
          <a:xfrm>
            <a:off x="684213" y="4508500"/>
            <a:ext cx="8636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2400" b="1" dirty="0">
                <a:latin typeface="Century Schoolbook" panose="02040604050505020304" pitchFamily="18" charset="0"/>
                <a:ea typeface="宋体" panose="02010600030101010101" pitchFamily="2" charset="-122"/>
              </a:rPr>
              <a:t>相交</a:t>
            </a:r>
            <a:endParaRPr lang="zh-CN" altLang="en-US" sz="2400" b="1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24645" name="Text Box 69"/>
          <p:cNvSpPr txBox="1"/>
          <p:nvPr/>
        </p:nvSpPr>
        <p:spPr>
          <a:xfrm>
            <a:off x="539750" y="1989138"/>
            <a:ext cx="1944688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2400" dirty="0">
                <a:solidFill>
                  <a:srgbClr val="0000CC"/>
                </a:solidFill>
                <a:latin typeface="Century Schoolbook" panose="02040604050505020304" pitchFamily="18" charset="0"/>
                <a:ea typeface="宋体" panose="02010600030101010101" pitchFamily="2" charset="-122"/>
              </a:rPr>
              <a:t>符号语言：</a:t>
            </a:r>
            <a:endParaRPr lang="zh-CN" altLang="en-US" sz="2400" dirty="0">
              <a:solidFill>
                <a:srgbClr val="0000CC"/>
              </a:solidFill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24646" name="Text Box 70"/>
          <p:cNvSpPr txBox="1"/>
          <p:nvPr/>
        </p:nvSpPr>
        <p:spPr>
          <a:xfrm>
            <a:off x="5364163" y="2205038"/>
            <a:ext cx="187325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2400" dirty="0">
                <a:solidFill>
                  <a:srgbClr val="0000CC"/>
                </a:solidFill>
                <a:latin typeface="Century Schoolbook" panose="02040604050505020304" pitchFamily="18" charset="0"/>
                <a:ea typeface="宋体" panose="02010600030101010101" pitchFamily="2" charset="-122"/>
              </a:rPr>
              <a:t>图形语言：</a:t>
            </a:r>
            <a:endParaRPr lang="zh-CN" altLang="en-US" sz="2400" dirty="0">
              <a:solidFill>
                <a:srgbClr val="0000CC"/>
              </a:solidFill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639" grpId="0"/>
      <p:bldP spid="24640" grpId="0" animBg="1"/>
      <p:bldP spid="24641" grpId="0" animBg="1"/>
      <p:bldP spid="24642" grpId="0"/>
      <p:bldP spid="24643" grpId="0"/>
      <p:bldP spid="24645" grpId="0"/>
      <p:bldP spid="2464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7890" name="矩形 1"/>
          <p:cNvSpPr/>
          <p:nvPr/>
        </p:nvSpPr>
        <p:spPr>
          <a:xfrm>
            <a:off x="321628" y="1104265"/>
            <a:ext cx="8501062" cy="39319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latin typeface="Century Schoolbook" panose="02040604050505020304" pitchFamily="18" charset="0"/>
                <a:ea typeface="宋体" panose="02010600030101010101" pitchFamily="2" charset="-122"/>
              </a:rPr>
              <a:t>例</a:t>
            </a:r>
            <a:r>
              <a:rPr lang="en-US" altLang="zh-CN" sz="2800" b="1" dirty="0">
                <a:latin typeface="Century Schoolbook" panose="02040604050505020304" pitchFamily="18" charset="0"/>
                <a:ea typeface="宋体" panose="02010600030101010101" pitchFamily="2" charset="-122"/>
              </a:rPr>
              <a:t>1 </a:t>
            </a:r>
            <a:r>
              <a:rPr lang="zh-CN" altLang="en-US" sz="2800" dirty="0">
                <a:latin typeface="Century Schoolbook" panose="02040604050505020304" pitchFamily="18" charset="0"/>
                <a:ea typeface="宋体" panose="02010600030101010101" pitchFamily="2" charset="-122"/>
              </a:rPr>
              <a:t>判断下列命题是否正确。</a:t>
            </a:r>
            <a:endParaRPr lang="en-US" altLang="zh-CN" sz="28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  <a:p>
            <a:pPr lvl="0" eaLnBrk="1" hangingPunct="1"/>
            <a:endParaRPr lang="zh-CN" altLang="en-US" sz="28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  <a:p>
            <a:pPr lvl="0" eaLnBrk="1" hangingPunct="1"/>
            <a:r>
              <a:rPr lang="zh-CN" altLang="en-US" sz="2800" dirty="0">
                <a:latin typeface="Century Schoolbook" panose="02040604050505020304" pitchFamily="18" charset="0"/>
                <a:ea typeface="宋体" panose="02010600030101010101" pitchFamily="2" charset="-122"/>
              </a:rPr>
              <a:t>①如果一条直线垂直于一个平面内的无数条直线，那么这条直线与这个平面垂直。</a:t>
            </a:r>
            <a:endParaRPr lang="en-US" altLang="zh-CN" sz="28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  <a:p>
            <a:pPr lvl="0" eaLnBrk="1" hangingPunct="1"/>
            <a:endParaRPr lang="zh-CN" altLang="en-US" sz="28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  <a:p>
            <a:pPr lvl="0" eaLnBrk="1" hangingPunct="1"/>
            <a:r>
              <a:rPr lang="zh-CN" altLang="en-US" sz="2800" dirty="0">
                <a:latin typeface="Century Schoolbook" panose="02040604050505020304" pitchFamily="18" charset="0"/>
                <a:ea typeface="宋体" panose="02010600030101010101" pitchFamily="2" charset="-122"/>
              </a:rPr>
              <a:t>②如果一条直线</a:t>
            </a:r>
            <a:r>
              <a:rPr lang="en-US" altLang="zh-CN" sz="2800" dirty="0">
                <a:latin typeface="Century Schoolbook" panose="02040604050505020304" pitchFamily="18" charset="0"/>
                <a:ea typeface="宋体" panose="02010600030101010101" pitchFamily="2" charset="-122"/>
              </a:rPr>
              <a:t>l</a:t>
            </a:r>
            <a:r>
              <a:rPr lang="zh-CN" altLang="en-US" sz="2800" dirty="0">
                <a:latin typeface="Century Schoolbook" panose="02040604050505020304" pitchFamily="18" charset="0"/>
                <a:ea typeface="宋体" panose="02010600030101010101" pitchFamily="2" charset="-122"/>
              </a:rPr>
              <a:t>不垂直于平面</a:t>
            </a:r>
            <a:r>
              <a:rPr lang="en-US" altLang="zh-CN" sz="2800" dirty="0">
                <a:latin typeface="Century Schoolbook" panose="02040604050505020304" pitchFamily="18" charset="0"/>
                <a:ea typeface="宋体" panose="02010600030101010101" pitchFamily="2" charset="-122"/>
              </a:rPr>
              <a:t>α</a:t>
            </a:r>
            <a:r>
              <a:rPr lang="zh-CN" altLang="en-US" sz="2800" dirty="0">
                <a:latin typeface="Century Schoolbook" panose="02040604050505020304" pitchFamily="18" charset="0"/>
                <a:ea typeface="宋体" panose="02010600030101010101" pitchFamily="2" charset="-122"/>
              </a:rPr>
              <a:t>，则平面</a:t>
            </a:r>
            <a:r>
              <a:rPr lang="en-US" altLang="zh-CN" sz="2800" dirty="0">
                <a:latin typeface="Century Schoolbook" panose="02040604050505020304" pitchFamily="18" charset="0"/>
                <a:ea typeface="宋体" panose="02010600030101010101" pitchFamily="2" charset="-122"/>
              </a:rPr>
              <a:t>α</a:t>
            </a:r>
            <a:r>
              <a:rPr lang="zh-CN" altLang="en-US" sz="2800" dirty="0">
                <a:latin typeface="Century Schoolbook" panose="02040604050505020304" pitchFamily="18" charset="0"/>
                <a:ea typeface="宋体" panose="02010600030101010101" pitchFamily="2" charset="-122"/>
              </a:rPr>
              <a:t>内没有与直线</a:t>
            </a:r>
            <a:r>
              <a:rPr lang="en-US" altLang="zh-CN" sz="2800" dirty="0">
                <a:latin typeface="Century Schoolbook" panose="02040604050505020304" pitchFamily="18" charset="0"/>
                <a:ea typeface="宋体" panose="02010600030101010101" pitchFamily="2" charset="-122"/>
              </a:rPr>
              <a:t>l</a:t>
            </a:r>
            <a:r>
              <a:rPr lang="zh-CN" altLang="en-US" sz="2800" dirty="0">
                <a:latin typeface="Century Schoolbook" panose="02040604050505020304" pitchFamily="18" charset="0"/>
                <a:ea typeface="宋体" panose="02010600030101010101" pitchFamily="2" charset="-122"/>
              </a:rPr>
              <a:t>垂直的直线。</a:t>
            </a:r>
            <a:endParaRPr lang="en-US" altLang="zh-CN" sz="28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  <a:p>
            <a:pPr lvl="0" eaLnBrk="1" hangingPunct="1"/>
            <a:endParaRPr lang="zh-CN" altLang="en-US" sz="28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  <a:p>
            <a:pPr lvl="0" eaLnBrk="1" hangingPunct="1"/>
            <a:endParaRPr lang="zh-CN" altLang="en-US" sz="28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Rectangle 82"/>
          <p:cNvSpPr/>
          <p:nvPr/>
        </p:nvSpPr>
        <p:spPr>
          <a:xfrm>
            <a:off x="5613083" y="2567305"/>
            <a:ext cx="647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600" b="1" dirty="0">
                <a:solidFill>
                  <a:srgbClr val="FF0000"/>
                </a:solidFill>
                <a:latin typeface="Century Schoolbook" panose="020406040505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</a:t>
            </a:r>
            <a:endParaRPr lang="zh-CN" altLang="en-US" sz="3600" b="1" dirty="0">
              <a:solidFill>
                <a:srgbClr val="FF0000"/>
              </a:solidFill>
              <a:latin typeface="Century Schoolbook" panose="020406040505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613400" y="3715703"/>
            <a:ext cx="473710" cy="6400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algn="l" eaLnBrk="1" hangingPunct="1"/>
            <a:r>
              <a:rPr lang="zh-CN" altLang="en-US" sz="3600" b="1" dirty="0">
                <a:solidFill>
                  <a:srgbClr val="FF0000"/>
                </a:solidFill>
                <a:latin typeface="Century Schoolbook" panose="02040604050505020304" pitchFamily="18" charset="0"/>
                <a:sym typeface="Wingdings" panose="05000000000000000000" pitchFamily="2" charset="2"/>
              </a:rPr>
              <a:t>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75615" y="337185"/>
            <a:ext cx="6825615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三：线面垂直判定定理的理解与应用</a:t>
            </a:r>
            <a:endParaRPr lang="zh-CN" altLang="en-US" sz="3200" b="1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7185" name="组合 42"/>
          <p:cNvGrpSpPr/>
          <p:nvPr/>
        </p:nvGrpSpPr>
        <p:grpSpPr>
          <a:xfrm>
            <a:off x="0" y="642938"/>
            <a:ext cx="8067675" cy="589677"/>
            <a:chOff x="285720" y="1000108"/>
            <a:chExt cx="8067675" cy="589029"/>
          </a:xfrm>
        </p:grpSpPr>
        <p:sp>
          <p:nvSpPr>
            <p:cNvPr id="7214" name="Text Box 3"/>
            <p:cNvSpPr txBox="1"/>
            <p:nvPr/>
          </p:nvSpPr>
          <p:spPr>
            <a:xfrm>
              <a:off x="285720" y="1071546"/>
              <a:ext cx="8067675" cy="51759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/>
              <a:r>
                <a:rPr lang="zh-CN" altLang="en-US" sz="2800" b="1" dirty="0">
                  <a:solidFill>
                    <a:schemeClr val="folHlink"/>
                  </a:solidFill>
                  <a:latin typeface="Century Schoolbook" panose="02040604050505020304" pitchFamily="18" charset="0"/>
                  <a:ea typeface="楷体_GB2312"/>
                </a:rPr>
                <a:t>  </a:t>
              </a:r>
              <a:r>
                <a:rPr lang="zh-CN" altLang="en-US" sz="2800" b="1" dirty="0">
                  <a:solidFill>
                    <a:schemeClr val="tx1"/>
                  </a:solidFill>
                  <a:latin typeface="Century Schoolbook" panose="02040604050505020304" pitchFamily="18" charset="0"/>
                  <a:ea typeface="楷体_GB2312"/>
                </a:rPr>
                <a:t>例</a:t>
              </a:r>
              <a:r>
                <a:rPr lang="en-US" altLang="zh-CN" sz="2800" b="1" dirty="0">
                  <a:solidFill>
                    <a:schemeClr val="tx1"/>
                  </a:solidFill>
                  <a:latin typeface="Century Schoolbook" panose="02040604050505020304" pitchFamily="18" charset="0"/>
                  <a:ea typeface="楷体_GB2312"/>
                </a:rPr>
                <a:t>2</a:t>
              </a:r>
              <a:r>
                <a:rPr lang="en-US" altLang="zh-CN" sz="2800" b="1" dirty="0">
                  <a:latin typeface="Century Schoolbook" panose="02040604050505020304" pitchFamily="18" charset="0"/>
                  <a:ea typeface="楷体_GB2312"/>
                </a:rPr>
                <a:t>   </a:t>
              </a:r>
              <a:r>
                <a:rPr lang="zh-CN" altLang="en-US" sz="2800" dirty="0">
                  <a:latin typeface="Century Schoolbook" panose="02040604050505020304" pitchFamily="18" charset="0"/>
                  <a:ea typeface="楷体_GB2312"/>
                </a:rPr>
                <a:t>如图，已知</a:t>
              </a:r>
              <a:r>
                <a:rPr lang="zh-CN" altLang="en-US" sz="2800" b="1" dirty="0">
                  <a:latin typeface="Century Schoolbook" panose="02040604050505020304" pitchFamily="18" charset="0"/>
                  <a:ea typeface="楷体_GB2312"/>
                </a:rPr>
                <a:t>                    </a:t>
              </a:r>
              <a:r>
                <a:rPr lang="zh-CN" altLang="en-US" sz="2800" dirty="0">
                  <a:latin typeface="Century Schoolbook" panose="02040604050505020304" pitchFamily="18" charset="0"/>
                  <a:ea typeface="楷体_GB2312"/>
                </a:rPr>
                <a:t>，求证</a:t>
              </a:r>
              <a:endParaRPr lang="zh-CN" altLang="en-US" sz="2800" dirty="0">
                <a:latin typeface="Century Schoolbook" panose="02040604050505020304" pitchFamily="18" charset="0"/>
                <a:ea typeface="楷体_GB2312"/>
              </a:endParaRPr>
            </a:p>
          </p:txBody>
        </p:sp>
        <p:graphicFrame>
          <p:nvGraphicFramePr>
            <p:cNvPr id="7183" name="Object 4"/>
            <p:cNvGraphicFramePr/>
            <p:nvPr/>
          </p:nvGraphicFramePr>
          <p:xfrm>
            <a:off x="3357522" y="1000108"/>
            <a:ext cx="2179637" cy="5127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7" name="" r:id="rId1" imgW="735965" imgH="203200" progId="Equation.3">
                    <p:embed/>
                  </p:oleObj>
                </mc:Choice>
                <mc:Fallback>
                  <p:oleObj name="" r:id="rId1" imgW="735965" imgH="203200" progId="Equation.3">
                    <p:embed/>
                    <p:pic>
                      <p:nvPicPr>
                        <p:cNvPr id="0" name="图片 309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357522" y="1000108"/>
                          <a:ext cx="2179637" cy="51276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84" name="Object 5"/>
            <p:cNvGraphicFramePr/>
            <p:nvPr/>
          </p:nvGraphicFramePr>
          <p:xfrm>
            <a:off x="6572232" y="1000108"/>
            <a:ext cx="1201737" cy="3873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6" name="" r:id="rId3" imgW="418465" imgH="177800" progId="Equation.3">
                    <p:embed/>
                  </p:oleObj>
                </mc:Choice>
                <mc:Fallback>
                  <p:oleObj name="" r:id="rId3" imgW="418465" imgH="177800" progId="Equation.3">
                    <p:embed/>
                    <p:pic>
                      <p:nvPicPr>
                        <p:cNvPr id="0" name="图片 3095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6572232" y="1000108"/>
                          <a:ext cx="1201737" cy="38735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19"/>
          <p:cNvGrpSpPr/>
          <p:nvPr/>
        </p:nvGrpSpPr>
        <p:grpSpPr>
          <a:xfrm>
            <a:off x="1571625" y="2357438"/>
            <a:ext cx="4827588" cy="1022350"/>
            <a:chOff x="990" y="1814"/>
            <a:chExt cx="3041" cy="644"/>
          </a:xfrm>
        </p:grpSpPr>
        <p:sp>
          <p:nvSpPr>
            <p:cNvPr id="7213" name="Text Box 20"/>
            <p:cNvSpPr txBox="1"/>
            <p:nvPr/>
          </p:nvSpPr>
          <p:spPr>
            <a:xfrm>
              <a:off x="990" y="1814"/>
              <a:ext cx="3041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/>
              <a:r>
                <a:rPr lang="zh-CN" altLang="en-US" sz="2800" dirty="0">
                  <a:latin typeface="Century Schoolbook" panose="02040604050505020304" pitchFamily="18" charset="0"/>
                  <a:ea typeface="楷体_GB2312"/>
                </a:rPr>
                <a:t>根据直线与平面垂直的定义知</a:t>
              </a:r>
              <a:endParaRPr lang="zh-CN" altLang="en-US" sz="2800" dirty="0">
                <a:latin typeface="Century Schoolbook" panose="02040604050505020304" pitchFamily="18" charset="0"/>
                <a:ea typeface="楷体_GB2312"/>
              </a:endParaRPr>
            </a:p>
          </p:txBody>
        </p:sp>
        <p:graphicFrame>
          <p:nvGraphicFramePr>
            <p:cNvPr id="7182" name="Object 21"/>
            <p:cNvGraphicFramePr/>
            <p:nvPr/>
          </p:nvGraphicFramePr>
          <p:xfrm>
            <a:off x="990" y="2174"/>
            <a:ext cx="1134" cy="2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8" name="" r:id="rId5" imgW="812165" imgH="203200" progId="Equation.3">
                    <p:embed/>
                  </p:oleObj>
                </mc:Choice>
                <mc:Fallback>
                  <p:oleObj name="" r:id="rId5" imgW="812165" imgH="203200" progId="Equation.3">
                    <p:embed/>
                    <p:pic>
                      <p:nvPicPr>
                        <p:cNvPr id="0" name="图片 3097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990" y="2174"/>
                          <a:ext cx="1134" cy="28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22"/>
          <p:cNvGrpSpPr/>
          <p:nvPr/>
        </p:nvGrpSpPr>
        <p:grpSpPr>
          <a:xfrm>
            <a:off x="1500188" y="3500438"/>
            <a:ext cx="2781300" cy="1012825"/>
            <a:chOff x="612" y="2511"/>
            <a:chExt cx="1752" cy="638"/>
          </a:xfrm>
        </p:grpSpPr>
        <p:grpSp>
          <p:nvGrpSpPr>
            <p:cNvPr id="7209" name="Group 23"/>
            <p:cNvGrpSpPr/>
            <p:nvPr/>
          </p:nvGrpSpPr>
          <p:grpSpPr>
            <a:xfrm>
              <a:off x="612" y="2511"/>
              <a:ext cx="1316" cy="330"/>
              <a:chOff x="612" y="2511"/>
              <a:chExt cx="1316" cy="330"/>
            </a:xfrm>
          </p:grpSpPr>
          <p:sp>
            <p:nvSpPr>
              <p:cNvPr id="7212" name="Text Box 24"/>
              <p:cNvSpPr txBox="1"/>
              <p:nvPr/>
            </p:nvSpPr>
            <p:spPr>
              <a:xfrm>
                <a:off x="612" y="2511"/>
                <a:ext cx="798" cy="3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lvl="0" eaLnBrk="1" hangingPunct="1"/>
                <a:r>
                  <a:rPr lang="zh-CN" altLang="en-US" sz="2800" dirty="0">
                    <a:latin typeface="Century Schoolbook" panose="02040604050505020304" pitchFamily="18" charset="0"/>
                    <a:ea typeface="楷体_GB2312"/>
                  </a:rPr>
                  <a:t>又因为</a:t>
                </a:r>
                <a:endParaRPr lang="zh-CN" altLang="en-US" sz="2800" dirty="0">
                  <a:latin typeface="Century Schoolbook" panose="02040604050505020304" pitchFamily="18" charset="0"/>
                  <a:ea typeface="楷体_GB2312"/>
                </a:endParaRPr>
              </a:p>
            </p:txBody>
          </p:sp>
          <p:graphicFrame>
            <p:nvGraphicFramePr>
              <p:cNvPr id="7181" name="Object 25"/>
              <p:cNvGraphicFramePr/>
              <p:nvPr/>
            </p:nvGraphicFramePr>
            <p:xfrm>
              <a:off x="1429" y="2541"/>
              <a:ext cx="499" cy="26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01" name="" r:id="rId7" imgW="329565" imgH="177800" progId="Equation.3">
                      <p:embed/>
                    </p:oleObj>
                  </mc:Choice>
                  <mc:Fallback>
                    <p:oleObj name="" r:id="rId7" imgW="329565" imgH="177800" progId="Equation.3">
                      <p:embed/>
                      <p:pic>
                        <p:nvPicPr>
                          <p:cNvPr id="0" name="图片 3100"/>
                          <p:cNvPicPr/>
                          <p:nvPr/>
                        </p:nvPicPr>
                        <p:blipFill>
                          <a:blip r:embed="rId8"/>
                          <a:stretch>
                            <a:fillRect/>
                          </a:stretch>
                        </p:blipFill>
                        <p:spPr>
                          <a:xfrm>
                            <a:off x="1429" y="2541"/>
                            <a:ext cx="499" cy="269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7210" name="Group 26"/>
            <p:cNvGrpSpPr/>
            <p:nvPr/>
          </p:nvGrpSpPr>
          <p:grpSpPr>
            <a:xfrm>
              <a:off x="612" y="2819"/>
              <a:ext cx="1752" cy="330"/>
              <a:chOff x="612" y="2819"/>
              <a:chExt cx="1752" cy="330"/>
            </a:xfrm>
          </p:grpSpPr>
          <p:sp>
            <p:nvSpPr>
              <p:cNvPr id="7211" name="Text Box 27"/>
              <p:cNvSpPr txBox="1"/>
              <p:nvPr/>
            </p:nvSpPr>
            <p:spPr>
              <a:xfrm>
                <a:off x="612" y="2819"/>
                <a:ext cx="571" cy="3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lvl="0" eaLnBrk="1" hangingPunct="1"/>
                <a:r>
                  <a:rPr lang="zh-CN" altLang="en-US" sz="2800" dirty="0">
                    <a:latin typeface="Century Schoolbook" panose="02040604050505020304" pitchFamily="18" charset="0"/>
                    <a:ea typeface="楷体_GB2312"/>
                  </a:rPr>
                  <a:t>所以</a:t>
                </a:r>
                <a:endParaRPr lang="zh-CN" altLang="en-US" sz="2800" dirty="0">
                  <a:latin typeface="Century Schoolbook" panose="02040604050505020304" pitchFamily="18" charset="0"/>
                  <a:ea typeface="楷体_GB2312"/>
                </a:endParaRPr>
              </a:p>
            </p:txBody>
          </p:sp>
          <p:graphicFrame>
            <p:nvGraphicFramePr>
              <p:cNvPr id="7180" name="Object 28"/>
              <p:cNvGraphicFramePr/>
              <p:nvPr/>
            </p:nvGraphicFramePr>
            <p:xfrm>
              <a:off x="1247" y="2831"/>
              <a:ext cx="1117" cy="28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02" name="" r:id="rId9" imgW="799465" imgH="203200" progId="Equation.3">
                      <p:embed/>
                    </p:oleObj>
                  </mc:Choice>
                  <mc:Fallback>
                    <p:oleObj name="" r:id="rId9" imgW="799465" imgH="203200" progId="Equation.3">
                      <p:embed/>
                      <p:pic>
                        <p:nvPicPr>
                          <p:cNvPr id="0" name="图片 3101"/>
                          <p:cNvPicPr/>
                          <p:nvPr/>
                        </p:nvPicPr>
                        <p:blipFill>
                          <a:blip r:embed="rId10"/>
                          <a:stretch>
                            <a:fillRect/>
                          </a:stretch>
                        </p:blipFill>
                        <p:spPr>
                          <a:xfrm>
                            <a:off x="1247" y="2831"/>
                            <a:ext cx="1117" cy="284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7" name="Group 29"/>
          <p:cNvGrpSpPr/>
          <p:nvPr/>
        </p:nvGrpSpPr>
        <p:grpSpPr>
          <a:xfrm>
            <a:off x="1428750" y="4429125"/>
            <a:ext cx="6237288" cy="1100138"/>
            <a:chOff x="612" y="3100"/>
            <a:chExt cx="3929" cy="693"/>
          </a:xfrm>
        </p:grpSpPr>
        <p:grpSp>
          <p:nvGrpSpPr>
            <p:cNvPr id="7204" name="Group 30"/>
            <p:cNvGrpSpPr/>
            <p:nvPr/>
          </p:nvGrpSpPr>
          <p:grpSpPr>
            <a:xfrm>
              <a:off x="612" y="3100"/>
              <a:ext cx="3929" cy="367"/>
              <a:chOff x="658" y="3100"/>
              <a:chExt cx="3929" cy="367"/>
            </a:xfrm>
          </p:grpSpPr>
          <p:sp>
            <p:nvSpPr>
              <p:cNvPr id="7207" name="Text Box 31"/>
              <p:cNvSpPr txBox="1"/>
              <p:nvPr/>
            </p:nvSpPr>
            <p:spPr>
              <a:xfrm>
                <a:off x="658" y="3137"/>
                <a:ext cx="344" cy="3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lvl="0" eaLnBrk="1" hangingPunct="1"/>
                <a:r>
                  <a:rPr lang="zh-CN" altLang="en-US" sz="2800" dirty="0">
                    <a:latin typeface="Century Schoolbook" panose="02040604050505020304" pitchFamily="18" charset="0"/>
                    <a:ea typeface="楷体_GB2312"/>
                  </a:rPr>
                  <a:t>又</a:t>
                </a:r>
                <a:endParaRPr lang="zh-CN" altLang="en-US" sz="2800" dirty="0">
                  <a:latin typeface="Century Schoolbook" panose="02040604050505020304" pitchFamily="18" charset="0"/>
                  <a:ea typeface="楷体_GB2312"/>
                </a:endParaRPr>
              </a:p>
            </p:txBody>
          </p:sp>
          <p:graphicFrame>
            <p:nvGraphicFramePr>
              <p:cNvPr id="7179" name="Object 32"/>
              <p:cNvGraphicFramePr/>
              <p:nvPr/>
            </p:nvGraphicFramePr>
            <p:xfrm>
              <a:off x="1033" y="3182"/>
              <a:ext cx="1633" cy="23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99" name="" r:id="rId11" imgW="1141730" imgH="165100" progId="Equation.3">
                      <p:embed/>
                    </p:oleObj>
                  </mc:Choice>
                  <mc:Fallback>
                    <p:oleObj name="" r:id="rId11" imgW="1141730" imgH="165100" progId="Equation.3">
                      <p:embed/>
                      <p:pic>
                        <p:nvPicPr>
                          <p:cNvPr id="0" name="图片 3098"/>
                          <p:cNvPicPr/>
                          <p:nvPr/>
                        </p:nvPicPr>
                        <p:blipFill>
                          <a:blip r:embed="rId12"/>
                          <a:stretch>
                            <a:fillRect/>
                          </a:stretch>
                        </p:blipFill>
                        <p:spPr>
                          <a:xfrm>
                            <a:off x="1033" y="3182"/>
                            <a:ext cx="1633" cy="23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7208" name="Text Box 33"/>
              <p:cNvSpPr txBox="1"/>
              <p:nvPr/>
            </p:nvSpPr>
            <p:spPr>
              <a:xfrm>
                <a:off x="2653" y="3100"/>
                <a:ext cx="1934" cy="3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lvl="0" eaLnBrk="1" hangingPunct="1"/>
                <a:r>
                  <a:rPr lang="zh-CN" altLang="en-US" sz="2800" dirty="0">
                    <a:latin typeface="Century Schoolbook" panose="02040604050505020304" pitchFamily="18" charset="0"/>
                    <a:ea typeface="楷体_GB2312"/>
                  </a:rPr>
                  <a:t>是两条相交直线，</a:t>
                </a:r>
                <a:endParaRPr lang="zh-CN" altLang="en-US" sz="2800" dirty="0">
                  <a:latin typeface="Century Schoolbook" panose="02040604050505020304" pitchFamily="18" charset="0"/>
                  <a:ea typeface="楷体_GB2312"/>
                </a:endParaRPr>
              </a:p>
            </p:txBody>
          </p:sp>
        </p:grpSp>
        <p:grpSp>
          <p:nvGrpSpPr>
            <p:cNvPr id="7205" name="Group 34"/>
            <p:cNvGrpSpPr/>
            <p:nvPr/>
          </p:nvGrpSpPr>
          <p:grpSpPr>
            <a:xfrm>
              <a:off x="657" y="3463"/>
              <a:ext cx="1174" cy="330"/>
              <a:chOff x="703" y="3454"/>
              <a:chExt cx="1174" cy="330"/>
            </a:xfrm>
          </p:grpSpPr>
          <p:sp>
            <p:nvSpPr>
              <p:cNvPr id="7206" name="Text Box 35"/>
              <p:cNvSpPr txBox="1"/>
              <p:nvPr/>
            </p:nvSpPr>
            <p:spPr>
              <a:xfrm>
                <a:off x="703" y="3454"/>
                <a:ext cx="571" cy="3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lvl="0" eaLnBrk="1" hangingPunct="1"/>
                <a:r>
                  <a:rPr lang="zh-CN" altLang="en-US" sz="2800" dirty="0">
                    <a:latin typeface="Century Schoolbook" panose="02040604050505020304" pitchFamily="18" charset="0"/>
                    <a:ea typeface="楷体_GB2312"/>
                  </a:rPr>
                  <a:t>所以</a:t>
                </a:r>
                <a:endParaRPr lang="zh-CN" altLang="en-US" sz="2800" dirty="0">
                  <a:latin typeface="Century Schoolbook" panose="02040604050505020304" pitchFamily="18" charset="0"/>
                  <a:ea typeface="楷体_GB2312"/>
                </a:endParaRPr>
              </a:p>
            </p:txBody>
          </p:sp>
          <p:graphicFrame>
            <p:nvGraphicFramePr>
              <p:cNvPr id="7178" name="Object 36"/>
              <p:cNvGraphicFramePr/>
              <p:nvPr/>
            </p:nvGraphicFramePr>
            <p:xfrm>
              <a:off x="1292" y="3466"/>
              <a:ext cx="585" cy="24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00" name="" r:id="rId13" imgW="418465" imgH="177800" progId="Equation.3">
                      <p:embed/>
                    </p:oleObj>
                  </mc:Choice>
                  <mc:Fallback>
                    <p:oleObj name="" r:id="rId13" imgW="418465" imgH="177800" progId="Equation.3">
                      <p:embed/>
                      <p:pic>
                        <p:nvPicPr>
                          <p:cNvPr id="0" name="图片 3099"/>
                          <p:cNvPicPr/>
                          <p:nvPr/>
                        </p:nvPicPr>
                        <p:blipFill>
                          <a:blip r:embed="rId14"/>
                          <a:stretch>
                            <a:fillRect/>
                          </a:stretch>
                        </p:blipFill>
                        <p:spPr>
                          <a:xfrm>
                            <a:off x="1292" y="3466"/>
                            <a:ext cx="585" cy="248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10" name="Group 50"/>
          <p:cNvGrpSpPr/>
          <p:nvPr/>
        </p:nvGrpSpPr>
        <p:grpSpPr>
          <a:xfrm>
            <a:off x="357188" y="1285875"/>
            <a:ext cx="6678612" cy="523875"/>
            <a:chOff x="270" y="1260"/>
            <a:chExt cx="2960" cy="330"/>
          </a:xfrm>
        </p:grpSpPr>
        <p:sp>
          <p:nvSpPr>
            <p:cNvPr id="7203" name="Text Box 38"/>
            <p:cNvSpPr txBox="1"/>
            <p:nvPr/>
          </p:nvSpPr>
          <p:spPr>
            <a:xfrm>
              <a:off x="270" y="1260"/>
              <a:ext cx="2960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证明：在平面  内作两条相交直线</a:t>
              </a:r>
              <a:r>
                <a:rPr lang="en-US" altLang="zh-CN" sz="2800" b="1" i="1" dirty="0">
                  <a:latin typeface="宋体" panose="02010600030101010101" pitchFamily="2" charset="-122"/>
                  <a:ea typeface="宋体" panose="02010600030101010101" pitchFamily="2" charset="-122"/>
                </a:rPr>
                <a:t>m</a:t>
              </a: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，</a:t>
              </a:r>
              <a:r>
                <a:rPr lang="en-US" altLang="zh-CN" sz="2800" b="1" i="1" dirty="0">
                  <a:latin typeface="宋体" panose="02010600030101010101" pitchFamily="2" charset="-122"/>
                  <a:ea typeface="宋体" panose="02010600030101010101" pitchFamily="2" charset="-122"/>
                </a:rPr>
                <a:t>n</a:t>
              </a:r>
              <a:r>
                <a:rPr lang="zh-CN" altLang="en-US" sz="2800" b="1" dirty="0">
                  <a:latin typeface="Century Schoolbook" panose="02040604050505020304" pitchFamily="18" charset="0"/>
                  <a:ea typeface="宋体" panose="02010600030101010101" pitchFamily="2" charset="-122"/>
                </a:rPr>
                <a:t>．</a:t>
              </a:r>
              <a:endParaRPr lang="zh-CN" altLang="en-US" sz="2800" b="1" dirty="0">
                <a:latin typeface="Century Schoolbook" panose="02040604050505020304" pitchFamily="18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7177" name="Object 40"/>
            <p:cNvGraphicFramePr/>
            <p:nvPr/>
          </p:nvGraphicFramePr>
          <p:xfrm>
            <a:off x="1283" y="1305"/>
            <a:ext cx="229" cy="2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3" name="" r:id="rId15" imgW="152400" imgH="139700" progId="Equation.3">
                    <p:embed/>
                  </p:oleObj>
                </mc:Choice>
                <mc:Fallback>
                  <p:oleObj name="" r:id="rId15" imgW="152400" imgH="139700" progId="Equation.3">
                    <p:embed/>
                    <p:pic>
                      <p:nvPicPr>
                        <p:cNvPr id="0" name="图片 3102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1283" y="1305"/>
                          <a:ext cx="229" cy="21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Group 51"/>
          <p:cNvGrpSpPr/>
          <p:nvPr/>
        </p:nvGrpSpPr>
        <p:grpSpPr>
          <a:xfrm>
            <a:off x="1571625" y="1785938"/>
            <a:ext cx="3170238" cy="523875"/>
            <a:chOff x="567" y="1918"/>
            <a:chExt cx="1997" cy="330"/>
          </a:xfrm>
        </p:grpSpPr>
        <p:sp>
          <p:nvSpPr>
            <p:cNvPr id="7202" name="Text Box 42"/>
            <p:cNvSpPr txBox="1"/>
            <p:nvPr/>
          </p:nvSpPr>
          <p:spPr>
            <a:xfrm>
              <a:off x="567" y="1918"/>
              <a:ext cx="1997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eaLnBrk="1" hangingPunct="1"/>
              <a:r>
                <a:rPr lang="zh-CN" altLang="en-US" sz="2800" dirty="0">
                  <a:latin typeface="Century Schoolbook" panose="02040604050505020304" pitchFamily="18" charset="0"/>
                  <a:ea typeface="楷体_GB2312"/>
                </a:rPr>
                <a:t>因为直线           </a:t>
              </a:r>
              <a:r>
                <a:rPr lang="zh-CN" altLang="en-US" sz="2800" b="1" dirty="0">
                  <a:latin typeface="Century Schoolbook" panose="02040604050505020304" pitchFamily="18" charset="0"/>
                  <a:ea typeface="楷体_GB2312"/>
                </a:rPr>
                <a:t>，</a:t>
              </a:r>
              <a:endParaRPr lang="zh-CN" altLang="en-US" sz="2800" b="1" dirty="0">
                <a:latin typeface="Century Schoolbook" panose="02040604050505020304" pitchFamily="18" charset="0"/>
                <a:ea typeface="楷体_GB2312"/>
              </a:endParaRPr>
            </a:p>
          </p:txBody>
        </p:sp>
        <p:graphicFrame>
          <p:nvGraphicFramePr>
            <p:cNvPr id="7176" name="Object 43"/>
            <p:cNvGraphicFramePr/>
            <p:nvPr/>
          </p:nvGraphicFramePr>
          <p:xfrm>
            <a:off x="1602" y="1918"/>
            <a:ext cx="453" cy="2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5" name="" r:id="rId17" imgW="393065" imgH="177800" progId="Equation.3">
                    <p:embed/>
                  </p:oleObj>
                </mc:Choice>
                <mc:Fallback>
                  <p:oleObj name="" r:id="rId17" imgW="393065" imgH="177800" progId="Equation.3">
                    <p:embed/>
                    <p:pic>
                      <p:nvPicPr>
                        <p:cNvPr id="0" name="图片 3104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1602" y="1918"/>
                          <a:ext cx="453" cy="25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192" name="Text Box 4"/>
          <p:cNvSpPr txBox="1"/>
          <p:nvPr/>
        </p:nvSpPr>
        <p:spPr>
          <a:xfrm>
            <a:off x="0" y="5580380"/>
            <a:ext cx="8504238" cy="954088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结论：两条平行直线中的一条垂直于一个平面，那么另一条也垂直于这一个平面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93" name="Line 7"/>
          <p:cNvSpPr/>
          <p:nvPr/>
        </p:nvSpPr>
        <p:spPr>
          <a:xfrm>
            <a:off x="5608638" y="4320223"/>
            <a:ext cx="2592387" cy="1587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95" name="Line 6"/>
          <p:cNvSpPr/>
          <p:nvPr/>
        </p:nvSpPr>
        <p:spPr>
          <a:xfrm flipV="1">
            <a:off x="6576060" y="3824605"/>
            <a:ext cx="1584325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7171" name="Object 8"/>
          <p:cNvGraphicFramePr/>
          <p:nvPr/>
        </p:nvGraphicFramePr>
        <p:xfrm>
          <a:off x="8017510" y="2313940"/>
          <a:ext cx="327025" cy="4584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19" imgW="127000" imgH="177165" progId="Equation.3">
                  <p:embed/>
                </p:oleObj>
              </mc:Choice>
              <mc:Fallback>
                <p:oleObj name="" r:id="rId19" imgW="127000" imgH="177165" progId="Equation.3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8017510" y="2313940"/>
                        <a:ext cx="327025" cy="4584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Object 17"/>
          <p:cNvGraphicFramePr/>
          <p:nvPr/>
        </p:nvGraphicFramePr>
        <p:xfrm>
          <a:off x="6588760" y="2385060"/>
          <a:ext cx="327025" cy="3600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21" imgW="127000" imgH="139700" progId="Equation.3">
                  <p:embed/>
                </p:oleObj>
              </mc:Choice>
              <mc:Fallback>
                <p:oleObj name="" r:id="rId21" imgW="127000" imgH="139700" progId="Equation.3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6588760" y="2385060"/>
                        <a:ext cx="327025" cy="3600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96" name="Line 10"/>
          <p:cNvSpPr/>
          <p:nvPr/>
        </p:nvSpPr>
        <p:spPr>
          <a:xfrm flipH="1">
            <a:off x="6696710" y="3492500"/>
            <a:ext cx="1224280" cy="575945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97" name="Line 11"/>
          <p:cNvSpPr/>
          <p:nvPr/>
        </p:nvSpPr>
        <p:spPr>
          <a:xfrm>
            <a:off x="6659880" y="2742565"/>
            <a:ext cx="0" cy="936625"/>
          </a:xfrm>
          <a:prstGeom prst="line">
            <a:avLst/>
          </a:prstGeom>
          <a:ln w="28575" cap="flat" cmpd="sng">
            <a:solidFill>
              <a:srgbClr val="CC0000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7173" name="Object 12"/>
          <p:cNvGraphicFramePr/>
          <p:nvPr/>
        </p:nvGraphicFramePr>
        <p:xfrm>
          <a:off x="6696710" y="3967480"/>
          <a:ext cx="608330" cy="28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23" imgW="165100" imgH="139700" progId="Equation.3">
                  <p:embed/>
                </p:oleObj>
              </mc:Choice>
              <mc:Fallback>
                <p:oleObj name="" r:id="rId23" imgW="165100" imgH="139700" progId="Equation.3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6696710" y="3967480"/>
                        <a:ext cx="608330" cy="288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98" name="Line 13"/>
          <p:cNvSpPr/>
          <p:nvPr/>
        </p:nvSpPr>
        <p:spPr>
          <a:xfrm flipV="1">
            <a:off x="5608955" y="3464560"/>
            <a:ext cx="790575" cy="86487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7174" name="Object 14"/>
          <p:cNvGraphicFramePr/>
          <p:nvPr/>
        </p:nvGraphicFramePr>
        <p:xfrm>
          <a:off x="5928360" y="3967480"/>
          <a:ext cx="436880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25" imgW="152400" imgH="139700" progId="Equation.3">
                  <p:embed/>
                </p:oleObj>
              </mc:Choice>
              <mc:Fallback>
                <p:oleObj name="" r:id="rId25" imgW="152400" imgH="139700" progId="Equation.3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5928360" y="3967480"/>
                        <a:ext cx="436880" cy="400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99" name="Line 15"/>
          <p:cNvSpPr/>
          <p:nvPr/>
        </p:nvSpPr>
        <p:spPr>
          <a:xfrm>
            <a:off x="8160385" y="2672080"/>
            <a:ext cx="0" cy="1007745"/>
          </a:xfrm>
          <a:prstGeom prst="line">
            <a:avLst/>
          </a:prstGeom>
          <a:ln w="28575" cap="flat" cmpd="sng">
            <a:solidFill>
              <a:srgbClr val="CC0000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7175" name="Object 16"/>
          <p:cNvGraphicFramePr/>
          <p:nvPr/>
        </p:nvGraphicFramePr>
        <p:xfrm>
          <a:off x="7871460" y="3824605"/>
          <a:ext cx="466725" cy="2838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27" imgW="127000" imgH="139700" progId="Equation.3">
                  <p:embed/>
                </p:oleObj>
              </mc:Choice>
              <mc:Fallback>
                <p:oleObj name="" r:id="rId27" imgW="127000" imgH="139700" progId="Equation.3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7871460" y="3824605"/>
                        <a:ext cx="466725" cy="2838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00" name="Line 17"/>
          <p:cNvSpPr/>
          <p:nvPr/>
        </p:nvSpPr>
        <p:spPr>
          <a:xfrm flipV="1">
            <a:off x="8201025" y="3456940"/>
            <a:ext cx="790575" cy="86487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201" name="Line 18"/>
          <p:cNvSpPr/>
          <p:nvPr/>
        </p:nvSpPr>
        <p:spPr>
          <a:xfrm>
            <a:off x="6374130" y="3464560"/>
            <a:ext cx="2592705" cy="1905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" name="TextBox 6"/>
          <p:cNvSpPr txBox="1"/>
          <p:nvPr/>
        </p:nvSpPr>
        <p:spPr>
          <a:xfrm>
            <a:off x="164465" y="1870075"/>
            <a:ext cx="9144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endParaRPr lang="zh-CN" altLang="en-US" sz="3200" b="1" dirty="0">
              <a:solidFill>
                <a:schemeClr val="tx1"/>
              </a:solidFill>
              <a:latin typeface="Century Schoolbook" panose="02040604050505020304" pitchFamily="18" charset="0"/>
              <a:ea typeface="宋体" panose="02010600030101010101" pitchFamily="2" charset="-122"/>
            </a:endParaRPr>
          </a:p>
          <a:p>
            <a:pPr lvl="0" eaLnBrk="1" hangingPunct="1"/>
            <a:r>
              <a:rPr lang="zh-CN" altLang="en-US" sz="3200" b="1" dirty="0">
                <a:solidFill>
                  <a:schemeClr val="tx1"/>
                </a:solidFill>
                <a:latin typeface="Century Schoolbook" panose="02040604050505020304" pitchFamily="18" charset="0"/>
                <a:ea typeface="宋体" panose="02010600030101010101" pitchFamily="2" charset="-122"/>
              </a:rPr>
              <a:t>第一步：</a:t>
            </a:r>
            <a:r>
              <a:rPr lang="zh-CN" altLang="en-US" sz="3200" dirty="0">
                <a:latin typeface="Century Schoolbook" panose="02040604050505020304" pitchFamily="18" charset="0"/>
                <a:ea typeface="宋体" panose="02010600030101010101" pitchFamily="2" charset="-122"/>
              </a:rPr>
              <a:t>在平面内找（或作出）两条相交直线；</a:t>
            </a:r>
            <a:endParaRPr lang="en-US" altLang="zh-CN" sz="32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4465" y="3345180"/>
            <a:ext cx="8715375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solidFill>
                  <a:schemeClr val="tx1"/>
                </a:solidFill>
                <a:latin typeface="Century Schoolbook" panose="02040604050505020304" pitchFamily="18" charset="0"/>
                <a:ea typeface="宋体" panose="02010600030101010101" pitchFamily="2" charset="-122"/>
              </a:rPr>
              <a:t>第二步</a:t>
            </a:r>
            <a:r>
              <a:rPr lang="zh-CN" altLang="en-US" sz="3200" dirty="0">
                <a:solidFill>
                  <a:schemeClr val="tx1"/>
                </a:solidFill>
                <a:latin typeface="Century Schoolbook" panose="02040604050505020304" pitchFamily="18" charset="0"/>
                <a:ea typeface="宋体" panose="02010600030101010101" pitchFamily="2" charset="-122"/>
              </a:rPr>
              <a:t>：</a:t>
            </a:r>
            <a:r>
              <a:rPr lang="zh-CN" altLang="en-US" sz="3200" dirty="0">
                <a:latin typeface="Century Schoolbook" panose="02040604050505020304" pitchFamily="18" charset="0"/>
                <a:ea typeface="宋体" panose="02010600030101010101" pitchFamily="2" charset="-122"/>
              </a:rPr>
              <a:t>证明直线</a:t>
            </a:r>
            <a:r>
              <a:rPr lang="en-US" altLang="zh-CN" sz="3200" dirty="0">
                <a:latin typeface="Century Schoolbook" panose="02040604050505020304" pitchFamily="18" charset="0"/>
                <a:ea typeface="宋体" panose="02010600030101010101" pitchFamily="2" charset="-122"/>
              </a:rPr>
              <a:t>l</a:t>
            </a:r>
            <a:r>
              <a:rPr lang="zh-CN" altLang="en-US" sz="3200" dirty="0">
                <a:latin typeface="Century Schoolbook" panose="02040604050505020304" pitchFamily="18" charset="0"/>
                <a:ea typeface="宋体" panose="02010600030101010101" pitchFamily="2" charset="-122"/>
              </a:rPr>
              <a:t>与两条相交直线垂直；</a:t>
            </a:r>
            <a:endParaRPr lang="en-US" altLang="zh-CN" sz="32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4465" y="4192270"/>
            <a:ext cx="6500813" cy="5791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solidFill>
                  <a:schemeClr val="tx1"/>
                </a:solidFill>
                <a:latin typeface="Century Schoolbook" panose="02040604050505020304" pitchFamily="18" charset="0"/>
                <a:ea typeface="宋体" panose="02010600030101010101" pitchFamily="2" charset="-122"/>
              </a:rPr>
              <a:t>第三步：</a:t>
            </a:r>
            <a:r>
              <a:rPr lang="zh-CN" altLang="en-US" sz="3200" dirty="0">
                <a:latin typeface="Century Schoolbook" panose="02040604050505020304" pitchFamily="18" charset="0"/>
                <a:ea typeface="宋体" panose="02010600030101010101" pitchFamily="2" charset="-122"/>
              </a:rPr>
              <a:t>根据判定定理，下结论。</a:t>
            </a:r>
            <a:endParaRPr lang="zh-CN" altLang="en-US" sz="3200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0675" y="922020"/>
            <a:ext cx="8301355" cy="10668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eaLnBrk="1" hangingPunct="1"/>
            <a:r>
              <a:rPr lang="zh-CN" altLang="en-US" sz="3200" b="1" dirty="0">
                <a:latin typeface="Century Schoolbook" panose="02040604050505020304" pitchFamily="18" charset="0"/>
                <a:sym typeface="+mn-ea"/>
              </a:rPr>
              <a:t>由上例可知</a:t>
            </a:r>
            <a:endParaRPr lang="zh-CN" altLang="en-US" sz="3200" b="1" dirty="0">
              <a:latin typeface="Century Schoolbook" panose="02040604050505020304" pitchFamily="18" charset="0"/>
              <a:ea typeface="宋体" panose="02010600030101010101" pitchFamily="2" charset="-122"/>
            </a:endParaRPr>
          </a:p>
          <a:p>
            <a:pPr lvl="0" eaLnBrk="1" hangingPunct="1"/>
            <a:r>
              <a:rPr lang="zh-CN" altLang="en-US" sz="3200" b="1" dirty="0">
                <a:latin typeface="Century Schoolbook" panose="02040604050505020304" pitchFamily="18" charset="0"/>
                <a:sym typeface="+mn-ea"/>
              </a:rPr>
              <a:t> 利用线面垂直判定定理证明线面垂直的步骤：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87960" y="389890"/>
            <a:ext cx="8329295" cy="2286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/>
              <a:t>练习1.如图，点P是平行四边形ABCD所在平面外一点，O是对角线AC与BD的交点，且PA=PC，PB=PD.求证：PO</a:t>
            </a:r>
            <a:r>
              <a:rPr lang="zh-CN" altLang="en-US" sz="3600" b="1">
                <a:latin typeface="宋体" panose="02010600030101010101" pitchFamily="2" charset="-122"/>
              </a:rPr>
              <a:t>⊥</a:t>
            </a:r>
            <a:r>
              <a:rPr lang="zh-CN" altLang="en-US" sz="3600" b="1"/>
              <a:t>平面ABCD. </a:t>
            </a:r>
            <a:endParaRPr lang="zh-CN" altLang="en-US" sz="3600" b="1"/>
          </a:p>
        </p:txBody>
      </p:sp>
      <p:pic>
        <p:nvPicPr>
          <p:cNvPr id="1073743020" name="Image0157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52800" y="2391410"/>
            <a:ext cx="5286375" cy="41706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81780" y="1045210"/>
            <a:ext cx="4178300" cy="353568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65" y="354330"/>
            <a:ext cx="12701270" cy="43561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07035" y="342900"/>
            <a:ext cx="9829800" cy="443611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1915" y="-370840"/>
            <a:ext cx="3907790" cy="36195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10990" y="1515745"/>
            <a:ext cx="4509770" cy="467741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235" y="5197475"/>
            <a:ext cx="12653010" cy="143891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845" y="97155"/>
            <a:ext cx="8089265" cy="1679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2353" name="Rectangle 17"/>
          <p:cNvSpPr>
            <a:spLocks noChangeArrowheads="1"/>
          </p:cNvSpPr>
          <p:nvPr/>
        </p:nvSpPr>
        <p:spPr bwMode="auto">
          <a:xfrm>
            <a:off x="427038" y="1286510"/>
            <a:ext cx="6337300" cy="6477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1.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直线与平面垂直的定义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142354" name="Rectangle 18"/>
          <p:cNvSpPr>
            <a:spLocks noChangeArrowheads="1"/>
          </p:cNvSpPr>
          <p:nvPr/>
        </p:nvSpPr>
        <p:spPr bwMode="auto">
          <a:xfrm>
            <a:off x="427038" y="2374583"/>
            <a:ext cx="8064500" cy="6477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2.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直线与平面垂直的判定定理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7060" y="259715"/>
            <a:ext cx="7204075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课堂总结：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27355" y="3383915"/>
            <a:ext cx="729551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ea typeface="华文行楷" panose="02010800040101010101" pitchFamily="2" charset="-122"/>
                <a:cs typeface="+mn-cs"/>
                <a:sym typeface="+mn-ea"/>
              </a:rPr>
              <a:t>3.线面垂直的证明方法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华文行楷" panose="02010800040101010101" pitchFamily="2" charset="-122"/>
              <a:cs typeface="+mn-cs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2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2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2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2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53" grpId="0" bldLvl="0" animBg="1"/>
      <p:bldP spid="142354" grpId="0" bldLvl="0" animBg="1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23265" y="867410"/>
            <a:ext cx="7750175" cy="11887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/>
              <a:t>作业：</a:t>
            </a:r>
            <a:r>
              <a:rPr sz="3600" b="1"/>
              <a:t>练习册P139配套练习</a:t>
            </a:r>
            <a:endParaRPr sz="3600" b="1"/>
          </a:p>
          <a:p>
            <a:r>
              <a:rPr sz="3600" b="1"/>
              <a:t>           第1-6,8,9,11,13题</a:t>
            </a:r>
            <a:endParaRPr sz="3600" b="1"/>
          </a:p>
        </p:txBody>
      </p:sp>
      <p:sp>
        <p:nvSpPr>
          <p:cNvPr id="3" name="文本框 2"/>
          <p:cNvSpPr txBox="1"/>
          <p:nvPr/>
        </p:nvSpPr>
        <p:spPr>
          <a:xfrm>
            <a:off x="2907665" y="2820670"/>
            <a:ext cx="6565900" cy="640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谢谢大家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凸显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0</TotalTime>
  <Words>1187</Words>
  <Application>WPS 演示</Application>
  <PresentationFormat>全屏显示(4:3)</PresentationFormat>
  <Paragraphs>255</Paragraphs>
  <Slides>29</Slides>
  <Notes>16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31</vt:i4>
      </vt:variant>
      <vt:variant>
        <vt:lpstr>幻灯片标题</vt:lpstr>
      </vt:variant>
      <vt:variant>
        <vt:i4>29</vt:i4>
      </vt:variant>
    </vt:vector>
  </HeadingPairs>
  <TitlesOfParts>
    <vt:vector size="78" baseType="lpstr">
      <vt:lpstr>Arial</vt:lpstr>
      <vt:lpstr>宋体</vt:lpstr>
      <vt:lpstr>Wingdings</vt:lpstr>
      <vt:lpstr>Century Schoolbook</vt:lpstr>
      <vt:lpstr>Century Schoolbook</vt:lpstr>
      <vt:lpstr>华文楷体</vt:lpstr>
      <vt:lpstr>Wingdings 2</vt:lpstr>
      <vt:lpstr>Wingdings</vt:lpstr>
      <vt:lpstr>Calibri</vt:lpstr>
      <vt:lpstr>隶书</vt:lpstr>
      <vt:lpstr>楷体_GB2312</vt:lpstr>
      <vt:lpstr>黑体</vt:lpstr>
      <vt:lpstr>Times New Roman</vt:lpstr>
      <vt:lpstr>MS PMincho</vt:lpstr>
      <vt:lpstr>华文行楷</vt:lpstr>
      <vt:lpstr>微软雅黑</vt:lpstr>
      <vt:lpstr>新宋体</vt:lpstr>
      <vt:lpstr>凸显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Equation.3</vt:lpstr>
      <vt:lpstr>Equation.3</vt:lpstr>
      <vt:lpstr>Equation.3</vt:lpstr>
      <vt:lpstr>2.3.1   直线与平面垂直的判定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2.3.1   直线与平面垂直的判定</dc:title>
  <dc:creator>DELL</dc:creator>
  <cp:lastModifiedBy>Administrator</cp:lastModifiedBy>
  <cp:revision>69</cp:revision>
  <dcterms:created xsi:type="dcterms:W3CDTF">2014-12-08T08:24:00Z</dcterms:created>
  <dcterms:modified xsi:type="dcterms:W3CDTF">2016-11-25T01:53:26Z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