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0" r:id="rId4"/>
    <p:sldId id="258" r:id="rId5"/>
    <p:sldId id="259" r:id="rId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892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2019/4/18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hyperlink" Target="file:///H:\&#35266;&#23519;&#23567;&#40060;&#23614;&#40141;&#20869;&#34880;&#28082;&#30340;&#27969;&#21160;2.f4v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79512" y="1961406"/>
            <a:ext cx="8856984" cy="254771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1200"/>
              </a:spcBef>
            </a:pPr>
            <a:r>
              <a:rPr lang="zh-CN" altLang="en-US" sz="3600" b="1" dirty="0">
                <a:latin typeface="Arial" pitchFamily="34" charset="0"/>
                <a:ea typeface="宋体" pitchFamily="2" charset="-122"/>
              </a:rPr>
              <a:t>实验一：用显微镜观察人血的永久涂片（</a:t>
            </a:r>
            <a:r>
              <a:rPr lang="en-US" altLang="zh-CN" sz="3600" b="1" dirty="0">
                <a:latin typeface="Arial" pitchFamily="34" charset="0"/>
                <a:ea typeface="宋体" pitchFamily="2" charset="-122"/>
              </a:rPr>
              <a:t>P52</a:t>
            </a:r>
            <a:r>
              <a:rPr lang="zh-CN" altLang="en-US" sz="3600" b="1" dirty="0">
                <a:latin typeface="Arial" pitchFamily="34" charset="0"/>
                <a:ea typeface="宋体" pitchFamily="2" charset="-122"/>
              </a:rPr>
              <a:t>）</a:t>
            </a:r>
            <a:br>
              <a:rPr lang="en-US" altLang="zh-CN" sz="3600" b="1" dirty="0">
                <a:latin typeface="Arial" pitchFamily="34" charset="0"/>
                <a:ea typeface="宋体" pitchFamily="2" charset="-122"/>
              </a:rPr>
            </a:br>
            <a:r>
              <a:rPr lang="zh-CN" altLang="en-US" sz="3600" b="1" dirty="0">
                <a:latin typeface="Arial" pitchFamily="34" charset="0"/>
                <a:ea typeface="宋体" pitchFamily="2" charset="-122"/>
              </a:rPr>
              <a:t>实验二：观察小鱼尾鳍内血液流动（</a:t>
            </a:r>
            <a:r>
              <a:rPr lang="en-US" altLang="zh-CN" sz="3600" b="1" dirty="0">
                <a:latin typeface="Arial" pitchFamily="34" charset="0"/>
                <a:ea typeface="宋体" pitchFamily="2" charset="-122"/>
              </a:rPr>
              <a:t>P56</a:t>
            </a:r>
            <a:r>
              <a:rPr lang="zh-CN" altLang="en-US" sz="3600" b="1" dirty="0">
                <a:latin typeface="Arial" pitchFamily="34" charset="0"/>
                <a:ea typeface="宋体" pitchFamily="2" charset="-122"/>
              </a:rPr>
              <a:t>）</a:t>
            </a:r>
            <a:endParaRPr lang="zh-CN" altLang="en-US" sz="3600" dirty="0"/>
          </a:p>
        </p:txBody>
      </p:sp>
    </p:spTree>
    <p:extLst>
      <p:ext uri="{BB962C8B-B14F-4D97-AF65-F5344CB8AC3E}">
        <p14:creationId xmlns:p14="http://schemas.microsoft.com/office/powerpoint/2010/main" val="28120849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507288" cy="936104"/>
          </a:xfrm>
        </p:spPr>
        <p:txBody>
          <a:bodyPr>
            <a:normAutofit fontScale="90000"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实验一：用显微镜观察人血的永久涂片（</a:t>
            </a:r>
            <a:r>
              <a:rPr lang="en-US" altLang="zh-CN" sz="3600" b="1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P52</a:t>
            </a:r>
            <a:r>
              <a:rPr lang="zh-CN" altLang="en-US" sz="3600" b="1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）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1584177"/>
          </a:xfrm>
        </p:spPr>
        <p:txBody>
          <a:bodyPr/>
          <a:lstStyle/>
          <a:p>
            <a:r>
              <a:rPr lang="zh-CN" altLang="en-US" b="1" dirty="0"/>
              <a:t>阅读</a:t>
            </a:r>
            <a:r>
              <a:rPr lang="en-US" altLang="zh-CN" b="1" dirty="0"/>
              <a:t>P52</a:t>
            </a:r>
            <a:r>
              <a:rPr lang="zh-CN" altLang="en-US" b="1" dirty="0"/>
              <a:t>实验指导，自主完成观察。</a:t>
            </a:r>
            <a:endParaRPr lang="en-US" altLang="zh-CN" b="1" dirty="0"/>
          </a:p>
          <a:p>
            <a:r>
              <a:rPr lang="zh-CN" altLang="en-US" b="1" dirty="0"/>
              <a:t>思考：你是怎样区别红细胞和白细胞的？</a:t>
            </a:r>
          </a:p>
        </p:txBody>
      </p:sp>
      <p:pic>
        <p:nvPicPr>
          <p:cNvPr id="1028" name="Picture 4" descr="http://i02.pic.sogou.com/d54f1ed87872117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65" y="2837456"/>
            <a:ext cx="4721067" cy="3039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i03.pic.sogou.com/cc7d3bce9d40d48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837457"/>
            <a:ext cx="4464496" cy="3039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843808" y="6021288"/>
            <a:ext cx="28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/>
              <a:t>显微镜下的血细胞</a:t>
            </a:r>
          </a:p>
        </p:txBody>
      </p:sp>
    </p:spTree>
    <p:extLst>
      <p:ext uri="{BB962C8B-B14F-4D97-AF65-F5344CB8AC3E}">
        <p14:creationId xmlns:p14="http://schemas.microsoft.com/office/powerpoint/2010/main" val="2895778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4" descr="MCj04414980000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6212" y="1272385"/>
            <a:ext cx="1331639" cy="1273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AutoShape 14"/>
          <p:cNvSpPr>
            <a:spLocks noChangeArrowheads="1"/>
          </p:cNvSpPr>
          <p:nvPr/>
        </p:nvSpPr>
        <p:spPr bwMode="auto">
          <a:xfrm>
            <a:off x="251520" y="2276872"/>
            <a:ext cx="8435280" cy="4176464"/>
          </a:xfrm>
          <a:prstGeom prst="roundRect">
            <a:avLst>
              <a:gd name="adj" fmla="val 16667"/>
            </a:avLst>
          </a:prstGeom>
          <a:solidFill>
            <a:schemeClr val="accent5">
              <a:lumMod val="20000"/>
              <a:lumOff val="80000"/>
            </a:schemeClr>
          </a:solidFill>
          <a:ln w="57150" cmpd="thinThick">
            <a:solidFill>
              <a:schemeClr val="accent5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3076" name="Group 4"/>
          <p:cNvGrpSpPr>
            <a:grpSpLocks/>
          </p:cNvGrpSpPr>
          <p:nvPr/>
        </p:nvGrpSpPr>
        <p:grpSpPr bwMode="auto">
          <a:xfrm>
            <a:off x="467545" y="1854410"/>
            <a:ext cx="1584176" cy="566478"/>
            <a:chOff x="0" y="0"/>
            <a:chExt cx="2144" cy="432"/>
          </a:xfrm>
        </p:grpSpPr>
        <p:sp>
          <p:nvSpPr>
            <p:cNvPr id="4101" name="AutoShape 29"/>
            <p:cNvSpPr>
              <a:spLocks noChangeArrowheads="1"/>
            </p:cNvSpPr>
            <p:nvPr/>
          </p:nvSpPr>
          <p:spPr bwMode="auto">
            <a:xfrm>
              <a:off x="0" y="0"/>
              <a:ext cx="2144" cy="432"/>
            </a:xfrm>
            <a:prstGeom prst="roundRect">
              <a:avLst>
                <a:gd name="adj" fmla="val 11921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25400" cmpd="sng">
              <a:solidFill>
                <a:srgbClr val="FFFFFF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ctr">
                <a:buFont typeface="Arial" pitchFamily="34" charset="0"/>
                <a:buNone/>
                <a:defRPr/>
              </a:pPr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grpSp>
          <p:nvGrpSpPr>
            <p:cNvPr id="3090" name="Freeform 30"/>
            <p:cNvGrpSpPr>
              <a:grpSpLocks/>
            </p:cNvGrpSpPr>
            <p:nvPr/>
          </p:nvGrpSpPr>
          <p:grpSpPr bwMode="auto">
            <a:xfrm>
              <a:off x="32" y="27"/>
              <a:ext cx="1283" cy="357"/>
              <a:chOff x="0" y="0"/>
              <a:chExt cx="2115312" cy="566928"/>
            </a:xfrm>
          </p:grpSpPr>
          <p:pic>
            <p:nvPicPr>
              <p:cNvPr id="3092" name="Freeform 30"/>
              <p:cNvPicPr>
                <a:picLocks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115312" cy="5669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093" name="Text Box 6"/>
              <p:cNvSpPr txBox="1">
                <a:spLocks noChangeArrowheads="1"/>
              </p:cNvSpPr>
              <p:nvPr/>
            </p:nvSpPr>
            <p:spPr bwMode="auto">
              <a:xfrm>
                <a:off x="8668" y="5652"/>
                <a:ext cx="2124075" cy="5588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algn="ctr" eaLnBrk="1" hangingPunct="1"/>
                <a:endParaRPr lang="zh-CN" altLang="en-US"/>
              </a:p>
            </p:txBody>
          </p:sp>
        </p:grpSp>
        <p:sp>
          <p:nvSpPr>
            <p:cNvPr id="4105" name="Rectangle 31"/>
            <p:cNvSpPr>
              <a:spLocks noChangeArrowheads="1"/>
            </p:cNvSpPr>
            <p:nvPr/>
          </p:nvSpPr>
          <p:spPr bwMode="auto">
            <a:xfrm>
              <a:off x="33" y="48"/>
              <a:ext cx="2111" cy="3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rgbClr val="C0C0C0"/>
              </a:outerShdw>
            </a:effectLst>
          </p:spPr>
          <p:txBody>
            <a:bodyPr>
              <a:spAutoFit/>
            </a:bodyPr>
            <a:lstStyle/>
            <a:p>
              <a:pPr algn="ctr">
                <a:buFont typeface="Arial" pitchFamily="34" charset="0"/>
                <a:buNone/>
                <a:defRPr/>
              </a:pPr>
              <a:r>
                <a:rPr lang="zh-CN" altLang="en-US" sz="2600" b="1" dirty="0">
                  <a:latin typeface="Times New Roman" pitchFamily="18" charset="0"/>
                  <a:ea typeface="楷体_GB2312" pitchFamily="49" charset="-122"/>
                </a:rPr>
                <a:t>思考：</a:t>
              </a:r>
            </a:p>
          </p:txBody>
        </p:sp>
      </p:grpSp>
      <p:sp>
        <p:nvSpPr>
          <p:cNvPr id="4106" name="Text Box 19"/>
          <p:cNvSpPr txBox="1">
            <a:spLocks noChangeArrowheads="1"/>
          </p:cNvSpPr>
          <p:nvPr/>
        </p:nvSpPr>
        <p:spPr bwMode="auto">
          <a:xfrm>
            <a:off x="179512" y="260648"/>
            <a:ext cx="878497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  <a:defRPr/>
            </a:pPr>
            <a:r>
              <a:rPr lang="zh-CN" altLang="en-US" sz="3600" b="1" dirty="0">
                <a:solidFill>
                  <a:srgbClr val="FF0000"/>
                </a:solidFill>
                <a:latin typeface="Arial" pitchFamily="34" charset="0"/>
                <a:ea typeface="宋体" pitchFamily="2" charset="-122"/>
                <a:hlinkClick r:id="rId4" action="ppaction://hlinkfile"/>
              </a:rPr>
              <a:t>实验二：观察小鱼尾鳍内血液流动（</a:t>
            </a:r>
            <a:r>
              <a:rPr lang="en-US" altLang="zh-CN" sz="3600" b="1" dirty="0">
                <a:latin typeface="Arial" pitchFamily="34" charset="0"/>
                <a:ea typeface="宋体" pitchFamily="2" charset="-122"/>
                <a:hlinkClick r:id="rId4" action="ppaction://hlinkfile"/>
              </a:rPr>
              <a:t> </a:t>
            </a:r>
            <a:r>
              <a:rPr lang="en-US" altLang="zh-CN" sz="3600" b="1" dirty="0">
                <a:solidFill>
                  <a:srgbClr val="FF0000"/>
                </a:solidFill>
                <a:latin typeface="Arial" pitchFamily="34" charset="0"/>
                <a:ea typeface="宋体" pitchFamily="2" charset="-122"/>
                <a:hlinkClick r:id="rId4" action="ppaction://hlinkfile"/>
              </a:rPr>
              <a:t>P56</a:t>
            </a:r>
            <a:r>
              <a:rPr lang="en-US" altLang="zh-CN" sz="3600" b="1" dirty="0">
                <a:latin typeface="Arial" pitchFamily="34" charset="0"/>
                <a:ea typeface="宋体" pitchFamily="2" charset="-122"/>
                <a:hlinkClick r:id="rId4" action="ppaction://hlinkfile"/>
              </a:rPr>
              <a:t> </a:t>
            </a:r>
            <a:r>
              <a:rPr lang="zh-CN" altLang="en-US" sz="3600" b="1" dirty="0">
                <a:solidFill>
                  <a:srgbClr val="FF0000"/>
                </a:solidFill>
                <a:latin typeface="Arial" pitchFamily="34" charset="0"/>
                <a:ea typeface="宋体" pitchFamily="2" charset="-122"/>
                <a:hlinkClick r:id="rId4" action="ppaction://hlinkfile"/>
              </a:rPr>
              <a:t>）</a:t>
            </a:r>
            <a:endParaRPr lang="zh-CN" altLang="en-US" sz="3600" b="1" dirty="0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4107" name="Rectangle 11"/>
          <p:cNvSpPr>
            <a:spLocks noChangeArrowheads="1"/>
          </p:cNvSpPr>
          <p:nvPr/>
        </p:nvSpPr>
        <p:spPr bwMode="auto">
          <a:xfrm>
            <a:off x="4114800" y="2523668"/>
            <a:ext cx="457200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 typeface="Arial" pitchFamily="34" charset="0"/>
              <a:buNone/>
              <a:defRPr/>
            </a:pPr>
            <a:r>
              <a:rPr 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1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、实验中观察到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 </a:t>
            </a:r>
            <a:r>
              <a:rPr lang="zh-CN" altLang="en-US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           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种血管，这些血管的粗细顺序是</a:t>
            </a:r>
            <a:r>
              <a:rPr lang="zh-CN" altLang="en-US" sz="24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           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，血液的流速大小顺序是</a:t>
            </a:r>
            <a:r>
              <a:rPr lang="zh-CN" altLang="en-US" sz="24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           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。</a:t>
            </a:r>
          </a:p>
          <a:p>
            <a:pPr>
              <a:buFont typeface="Arial" pitchFamily="34" charset="0"/>
              <a:buNone/>
              <a:defRPr/>
            </a:pPr>
            <a:endParaRPr lang="zh-CN" altLang="en-US" sz="2400" b="1" dirty="0">
              <a:effectLst>
                <a:outerShdw blurRad="38100" dist="38100" dir="2700000" algn="tl">
                  <a:srgbClr val="FFFFFF"/>
                </a:outerShdw>
              </a:effectLst>
              <a:latin typeface="Arial" pitchFamily="34" charset="0"/>
              <a:ea typeface="宋体" pitchFamily="2" charset="-122"/>
            </a:endParaRPr>
          </a:p>
          <a:p>
            <a:pPr>
              <a:buFont typeface="Arial" pitchFamily="34" charset="0"/>
              <a:buNone/>
              <a:defRPr/>
            </a:pPr>
            <a:r>
              <a:rPr 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2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、血液的流动方向是：   血液从</a:t>
            </a:r>
            <a:r>
              <a:rPr lang="zh-CN" altLang="en-US" sz="24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          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血管流向</a:t>
            </a:r>
            <a:r>
              <a:rPr lang="zh-CN" altLang="en-US" sz="24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          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血管；再汇集到</a:t>
            </a:r>
            <a:r>
              <a:rPr lang="zh-CN" altLang="en-US" sz="24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           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血管。</a:t>
            </a:r>
          </a:p>
          <a:p>
            <a:pPr>
              <a:buFont typeface="Arial" pitchFamily="34" charset="0"/>
              <a:buNone/>
              <a:defRPr/>
            </a:pPr>
            <a:endParaRPr lang="zh-CN" altLang="en-US" sz="2400" b="1" dirty="0">
              <a:effectLst>
                <a:outerShdw blurRad="38100" dist="38100" dir="2700000" algn="tl">
                  <a:srgbClr val="FFFFFF"/>
                </a:outerShdw>
              </a:effectLst>
              <a:latin typeface="Arial" pitchFamily="34" charset="0"/>
              <a:ea typeface="宋体" pitchFamily="2" charset="-122"/>
            </a:endParaRPr>
          </a:p>
          <a:p>
            <a:pPr>
              <a:buFont typeface="Arial" pitchFamily="34" charset="0"/>
              <a:buNone/>
              <a:defRPr/>
            </a:pPr>
            <a:r>
              <a:rPr 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3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、毛细血管中，红细胞（        ）</a:t>
            </a:r>
            <a:r>
              <a:rPr lang="zh-CN" altLang="en-US" sz="2400" b="1" dirty="0">
                <a:latin typeface="Arial" pitchFamily="34" charset="0"/>
                <a:ea typeface="宋体" pitchFamily="2" charset="-122"/>
              </a:rPr>
              <a:t>           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移动。</a:t>
            </a:r>
          </a:p>
        </p:txBody>
      </p:sp>
      <p:pic>
        <p:nvPicPr>
          <p:cNvPr id="3079" name="Picture 12" descr="20054220585898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25" t="10973" b="25864"/>
          <a:stretch>
            <a:fillRect/>
          </a:stretch>
        </p:blipFill>
        <p:spPr bwMode="auto">
          <a:xfrm>
            <a:off x="414536" y="2680940"/>
            <a:ext cx="3581400" cy="290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9" name="Text Box 13"/>
          <p:cNvSpPr txBox="1">
            <a:spLocks noChangeArrowheads="1"/>
          </p:cNvSpPr>
          <p:nvPr/>
        </p:nvSpPr>
        <p:spPr bwMode="auto">
          <a:xfrm>
            <a:off x="750962" y="5631631"/>
            <a:ext cx="30289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ea typeface="楷体_GB2312" pitchFamily="1" charset="-122"/>
              </a:rPr>
              <a:t>选择</a:t>
            </a:r>
            <a:r>
              <a:rPr lang="zh-CN" altLang="en-US" sz="2400" b="1" u="sng" dirty="0">
                <a:solidFill>
                  <a:srgbClr val="FF0000"/>
                </a:solidFill>
                <a:ea typeface="楷体_GB2312" pitchFamily="1" charset="-122"/>
              </a:rPr>
              <a:t>颜色较浅</a:t>
            </a:r>
            <a:r>
              <a:rPr lang="zh-CN" altLang="en-US" sz="2400" b="1" dirty="0">
                <a:ea typeface="楷体_GB2312" pitchFamily="1" charset="-122"/>
              </a:rPr>
              <a:t>的尾鳍</a:t>
            </a:r>
          </a:p>
        </p:txBody>
      </p:sp>
      <p:sp>
        <p:nvSpPr>
          <p:cNvPr id="4114" name="Text Box 18"/>
          <p:cNvSpPr txBox="1">
            <a:spLocks noChangeArrowheads="1"/>
          </p:cNvSpPr>
          <p:nvPr/>
        </p:nvSpPr>
        <p:spPr bwMode="auto">
          <a:xfrm>
            <a:off x="4499992" y="4339952"/>
            <a:ext cx="920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Times New Roman" pitchFamily="18" charset="0"/>
                <a:ea typeface="楷体_GB2312" pitchFamily="1" charset="-122"/>
              </a:rPr>
              <a:t>动脉</a:t>
            </a:r>
          </a:p>
        </p:txBody>
      </p:sp>
      <p:sp>
        <p:nvSpPr>
          <p:cNvPr id="4115" name="Text Box 19"/>
          <p:cNvSpPr txBox="1">
            <a:spLocks noChangeArrowheads="1"/>
          </p:cNvSpPr>
          <p:nvPr/>
        </p:nvSpPr>
        <p:spPr bwMode="auto">
          <a:xfrm>
            <a:off x="6588224" y="4339952"/>
            <a:ext cx="8302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Times New Roman" pitchFamily="18" charset="0"/>
                <a:ea typeface="楷体_GB2312" pitchFamily="1" charset="-122"/>
              </a:rPr>
              <a:t>毛细</a:t>
            </a:r>
          </a:p>
        </p:txBody>
      </p:sp>
      <p:sp>
        <p:nvSpPr>
          <p:cNvPr id="4116" name="Text Box 20"/>
          <p:cNvSpPr txBox="1">
            <a:spLocks noChangeArrowheads="1"/>
          </p:cNvSpPr>
          <p:nvPr/>
        </p:nvSpPr>
        <p:spPr bwMode="auto">
          <a:xfrm>
            <a:off x="5508104" y="4699992"/>
            <a:ext cx="990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Times New Roman" pitchFamily="18" charset="0"/>
                <a:ea typeface="楷体_GB2312" pitchFamily="1" charset="-122"/>
              </a:rPr>
              <a:t>静脉</a:t>
            </a:r>
          </a:p>
        </p:txBody>
      </p:sp>
      <p:sp>
        <p:nvSpPr>
          <p:cNvPr id="4117" name="Text Box 21"/>
          <p:cNvSpPr txBox="1">
            <a:spLocks noChangeArrowheads="1"/>
          </p:cNvSpPr>
          <p:nvPr/>
        </p:nvSpPr>
        <p:spPr bwMode="auto">
          <a:xfrm>
            <a:off x="7685856" y="5420072"/>
            <a:ext cx="990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Times New Roman" pitchFamily="18" charset="0"/>
                <a:ea typeface="楷体_GB2312" pitchFamily="1" charset="-122"/>
              </a:rPr>
              <a:t>单行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66708" y="1052736"/>
            <a:ext cx="74616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/>
              <a:t>阅读实验方法（</a:t>
            </a:r>
            <a:r>
              <a:rPr lang="en-US" altLang="zh-CN" sz="3200" b="1" dirty="0"/>
              <a:t>5</a:t>
            </a:r>
            <a:r>
              <a:rPr lang="zh-CN" altLang="en-US" sz="3200" b="1" dirty="0"/>
              <a:t>步骤），小组合作实验</a:t>
            </a:r>
          </a:p>
        </p:txBody>
      </p:sp>
    </p:spTree>
    <p:extLst>
      <p:ext uri="{BB962C8B-B14F-4D97-AF65-F5344CB8AC3E}">
        <p14:creationId xmlns:p14="http://schemas.microsoft.com/office/powerpoint/2010/main" val="331673674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animBg="1"/>
      <p:bldP spid="4107" grpId="0"/>
      <p:bldP spid="4109" grpId="0"/>
      <p:bldP spid="4114" grpId="0" autoUpdateAnimBg="0"/>
      <p:bldP spid="4115" grpId="0" autoUpdateAnimBg="0"/>
      <p:bldP spid="4116" grpId="0" autoUpdateAnimBg="0"/>
      <p:bldP spid="4117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47377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14516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140</Words>
  <Application>Microsoft Office PowerPoint</Application>
  <PresentationFormat>全屏显示(4:3)</PresentationFormat>
  <Paragraphs>18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9" baseType="lpstr">
      <vt:lpstr>Arial</vt:lpstr>
      <vt:lpstr>Calibri</vt:lpstr>
      <vt:lpstr>Times New Roman</vt:lpstr>
      <vt:lpstr>Office 主题</vt:lpstr>
      <vt:lpstr>实验一：用显微镜观察人血的永久涂片（P52） 实验二：观察小鱼尾鳍内血液流动（P56）</vt:lpstr>
      <vt:lpstr>实验一：用显微镜观察人血的永久涂片（P52）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zhushch</dc:creator>
  <cp:lastModifiedBy>朱 术超</cp:lastModifiedBy>
  <cp:revision>28</cp:revision>
  <dcterms:created xsi:type="dcterms:W3CDTF">2017-04-05T01:21:24Z</dcterms:created>
  <dcterms:modified xsi:type="dcterms:W3CDTF">2019-04-18T06:20:19Z</dcterms:modified>
</cp:coreProperties>
</file>