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6"/>
  </p:notesMasterIdLst>
  <p:handoutMasterIdLst>
    <p:handoutMasterId r:id="rId27"/>
  </p:handoutMasterIdLst>
  <p:sldIdLst>
    <p:sldId id="694" r:id="rId3"/>
    <p:sldId id="650" r:id="rId4"/>
    <p:sldId id="549" r:id="rId5"/>
    <p:sldId id="548" r:id="rId6"/>
    <p:sldId id="614" r:id="rId7"/>
    <p:sldId id="256" r:id="rId8"/>
    <p:sldId id="416" r:id="rId9"/>
    <p:sldId id="417" r:id="rId10"/>
    <p:sldId id="418" r:id="rId11"/>
    <p:sldId id="617" r:id="rId12"/>
    <p:sldId id="618" r:id="rId13"/>
    <p:sldId id="667" r:id="rId14"/>
    <p:sldId id="683" r:id="rId15"/>
    <p:sldId id="657" r:id="rId16"/>
    <p:sldId id="668" r:id="rId17"/>
    <p:sldId id="669" r:id="rId18"/>
    <p:sldId id="670" r:id="rId19"/>
    <p:sldId id="676" r:id="rId20"/>
    <p:sldId id="677" r:id="rId21"/>
    <p:sldId id="671" r:id="rId22"/>
    <p:sldId id="672" r:id="rId23"/>
    <p:sldId id="673" r:id="rId24"/>
    <p:sldId id="605" r:id="rId25"/>
  </p:sldIdLst>
  <p:sldSz cx="9144000" cy="6858000" type="screen4x3"/>
  <p:notesSz cx="6858000" cy="9144000"/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277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  <a:srgbClr val="003399"/>
    <a:srgbClr val="C5C5C5"/>
    <a:srgbClr val="006600"/>
    <a:srgbClr val="FFFFFF"/>
    <a:srgbClr val="00FF00"/>
    <a:srgbClr val="AD17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8"/>
    <p:restoredTop sz="86435"/>
  </p:normalViewPr>
  <p:slideViewPr>
    <p:cSldViewPr showGuides="1">
      <p:cViewPr varScale="1">
        <p:scale>
          <a:sx n="64" d="100"/>
          <a:sy n="64" d="100"/>
        </p:scale>
        <p:origin x="918" y="66"/>
      </p:cViewPr>
      <p:guideLst>
        <p:guide orient="horz" pos="2277"/>
        <p:guide pos="2880"/>
      </p:guideLst>
    </p:cSldViewPr>
  </p:slideViewPr>
  <p:outlineViewPr>
    <p:cViewPr>
      <p:scale>
        <a:sx n="33" d="100"/>
        <a:sy n="33" d="100"/>
      </p:scale>
      <p:origin x="0" y="606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FB6B128-8FFF-49DA-A538-FE0C6E7CC435}" type="datetime1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2018/4/18</a:t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Arial" panose="020B0604020202020204" pitchFamily="34" charset="0"/>
              </a:rPr>
              <a:t>‹#›</a:t>
            </a:fld>
            <a:endParaRPr lang="zh-CN" altLang="en-US" sz="1200" dirty="0"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6253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5" name="Rectangle 3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42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4341" name="Rectangle 5"/>
          <p:cNvSpPr>
            <a:spLocks noGrp="1" noRot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Click to edit Master text styles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Second level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Third level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Fourth level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Fifth level</a:t>
            </a:r>
          </a:p>
        </p:txBody>
      </p:sp>
      <p:sp>
        <p:nvSpPr>
          <p:cNvPr id="3078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9" name="Rectangle 7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b="0" dirty="0"/>
              <a:t>‹#›</a:t>
            </a:fld>
            <a:endParaRPr lang="zh-CN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125923105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28467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文本占位符 284674"/>
          <p:cNvSpPr>
            <a:spLocks noGrp="1" noRot="1"/>
          </p:cNvSpPr>
          <p:nvPr>
            <p:ph type="body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  <p:sp>
        <p:nvSpPr>
          <p:cNvPr id="61444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/>
              <a:t>3</a:t>
            </a:fld>
            <a:endParaRPr lang="zh-CN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4120799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12</a:t>
            </a:fld>
            <a:endParaRPr lang="en-US" altLang="zh-CN" sz="1200" b="0" dirty="0"/>
          </a:p>
        </p:txBody>
      </p:sp>
      <p:sp>
        <p:nvSpPr>
          <p:cNvPr id="6349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866472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14</a:t>
            </a:fld>
            <a:endParaRPr lang="en-US" altLang="zh-CN" sz="1200" b="0" dirty="0"/>
          </a:p>
        </p:txBody>
      </p:sp>
      <p:sp>
        <p:nvSpPr>
          <p:cNvPr id="65539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554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www.zk5u.com</a:t>
            </a:r>
            <a:r>
              <a:rPr lang="zh-CN" altLang="en-US" dirty="0"/>
              <a:t>中考资源网</a:t>
            </a:r>
          </a:p>
          <a:p>
            <a:pPr lvl="0" eaLnBrk="1" hangingPunct="1">
              <a:spcBef>
                <a:spcPct val="0"/>
              </a:spcBef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36688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15</a:t>
            </a:fld>
            <a:endParaRPr lang="en-US" altLang="zh-CN" sz="1200" b="0" dirty="0"/>
          </a:p>
        </p:txBody>
      </p:sp>
      <p:sp>
        <p:nvSpPr>
          <p:cNvPr id="6656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2259965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16</a:t>
            </a:fld>
            <a:endParaRPr lang="en-US" altLang="zh-CN" sz="1200" b="0" dirty="0"/>
          </a:p>
        </p:txBody>
      </p:sp>
      <p:sp>
        <p:nvSpPr>
          <p:cNvPr id="6758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3875382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17</a:t>
            </a:fld>
            <a:endParaRPr lang="en-US" altLang="zh-CN" sz="1200" b="0" dirty="0"/>
          </a:p>
        </p:txBody>
      </p:sp>
      <p:sp>
        <p:nvSpPr>
          <p:cNvPr id="6861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3514811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18</a:t>
            </a:fld>
            <a:endParaRPr lang="en-US" altLang="zh-CN" sz="1200" b="0" dirty="0"/>
          </a:p>
        </p:txBody>
      </p:sp>
      <p:sp>
        <p:nvSpPr>
          <p:cNvPr id="6963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3449153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19</a:t>
            </a:fld>
            <a:endParaRPr lang="en-US" altLang="zh-CN" sz="1200" b="0" dirty="0"/>
          </a:p>
        </p:txBody>
      </p:sp>
      <p:sp>
        <p:nvSpPr>
          <p:cNvPr id="7065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806106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20</a:t>
            </a:fld>
            <a:endParaRPr lang="en-US" altLang="zh-CN" sz="1200" b="0" dirty="0"/>
          </a:p>
        </p:txBody>
      </p:sp>
      <p:sp>
        <p:nvSpPr>
          <p:cNvPr id="7168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68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635793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21</a:t>
            </a:fld>
            <a:endParaRPr lang="en-US" altLang="zh-CN" sz="1200" b="0" dirty="0"/>
          </a:p>
        </p:txBody>
      </p:sp>
      <p:sp>
        <p:nvSpPr>
          <p:cNvPr id="7270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25405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 txBox="1">
            <a:spLocks noGrp="1" noChangeArrowheads="1"/>
          </p:cNvSpPr>
          <p:nvPr>
            <p:ph type="sldNum" sz="quarter"/>
          </p:nvPr>
        </p:nvSpPr>
        <p:spPr/>
        <p:txBody>
          <a:bodyPr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b="0" dirty="0"/>
              <a:t>22</a:t>
            </a:fld>
            <a:endParaRPr lang="en-US" altLang="zh-CN" sz="1200" b="0" dirty="0"/>
          </a:p>
        </p:txBody>
      </p:sp>
      <p:sp>
        <p:nvSpPr>
          <p:cNvPr id="7373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18940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2504" cy="47339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438275"/>
            <a:ext cx="4032504" cy="47339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38275"/>
            <a:ext cx="8229600" cy="47339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365125"/>
            <a:ext cx="20574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65125"/>
            <a:ext cx="605293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830763" y="6323013"/>
            <a:ext cx="2311400" cy="290513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 noProof="1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116763" y="6323013"/>
            <a:ext cx="1616075" cy="2905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 lvl="0" eaLnBrk="1" hangingPunct="1"/>
            <a:fld id="{9A0DB2DC-4C9A-4742-B13C-FB6460FD3503}" type="slidenum">
              <a:rPr lang="zh-CN" altLang="zh-CN" dirty="0"/>
              <a:t>‹#›</a:t>
            </a:fld>
            <a:endParaRPr lang="zh-CN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18" Type="http://schemas.openxmlformats.org/officeDocument/2006/relationships/image" Target="../media/image6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.jpeg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3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2"/>
          <p:cNvSpPr/>
          <p:nvPr userDrawn="1"/>
        </p:nvSpPr>
        <p:spPr>
          <a:xfrm>
            <a:off x="417513" y="1098550"/>
            <a:ext cx="438150" cy="474663"/>
          </a:xfrm>
          <a:prstGeom prst="rect">
            <a:avLst/>
          </a:prstGeom>
          <a:solidFill>
            <a:srgbClr val="FFCF01"/>
          </a:soli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矩形 3"/>
          <p:cNvSpPr/>
          <p:nvPr userDrawn="1"/>
        </p:nvSpPr>
        <p:spPr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rgbClr val="FFCF01"/>
              </a:gs>
              <a:gs pos="100000">
                <a:srgbClr val="FFFFFF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8" name="矩形 4"/>
          <p:cNvSpPr/>
          <p:nvPr userDrawn="1"/>
        </p:nvSpPr>
        <p:spPr>
          <a:xfrm>
            <a:off x="541338" y="1520825"/>
            <a:ext cx="422275" cy="474663"/>
          </a:xfrm>
          <a:prstGeom prst="rect">
            <a:avLst/>
          </a:prstGeom>
          <a:solidFill>
            <a:srgbClr val="3333CC"/>
          </a:soli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矩形 5"/>
          <p:cNvSpPr/>
          <p:nvPr userDrawn="1"/>
        </p:nvSpPr>
        <p:spPr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rgbClr val="3333CC"/>
              </a:gs>
              <a:gs pos="100000">
                <a:srgbClr val="FFFFFF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矩形 6"/>
          <p:cNvSpPr/>
          <p:nvPr userDrawn="1"/>
        </p:nvSpPr>
        <p:spPr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1" name="矩形 7"/>
          <p:cNvSpPr/>
          <p:nvPr userDrawn="1"/>
        </p:nvSpPr>
        <p:spPr>
          <a:xfrm>
            <a:off x="762000" y="990600"/>
            <a:ext cx="31750" cy="1052513"/>
          </a:xfrm>
          <a:prstGeom prst="rect">
            <a:avLst/>
          </a:prstGeom>
          <a:solidFill>
            <a:srgbClr val="1C1C1C"/>
          </a:soli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32" name="矩形 8"/>
          <p:cNvSpPr/>
          <p:nvPr userDrawn="1"/>
        </p:nvSpPr>
        <p:spPr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rgbClr val="1C1C1C"/>
              </a:gs>
              <a:gs pos="100000">
                <a:srgbClr val="FFFFFF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/>
          <a:p>
            <a:pPr lvl="0" algn="ctr" eaLnBrk="1" hangingPunct="1"/>
            <a:endParaRPr lang="zh-CN" altLang="en-US" sz="2400" b="0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/>
          <p:nvPr/>
        </p:nvSpPr>
        <p:spPr>
          <a:xfrm>
            <a:off x="1698625" y="3705225"/>
            <a:ext cx="742950" cy="74295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Rectangle 3" descr="3"/>
          <p:cNvSpPr/>
          <p:nvPr/>
        </p:nvSpPr>
        <p:spPr>
          <a:xfrm>
            <a:off x="2492375" y="4510088"/>
            <a:ext cx="742950" cy="744537"/>
          </a:xfrm>
          <a:prstGeom prst="rect">
            <a:avLst/>
          </a:prstGeom>
          <a:blipFill rotWithShape="1">
            <a:blip r:embed="rId13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2" name="Rectangle 4" descr="5"/>
          <p:cNvSpPr/>
          <p:nvPr/>
        </p:nvSpPr>
        <p:spPr>
          <a:xfrm>
            <a:off x="915988" y="4510088"/>
            <a:ext cx="742950" cy="744537"/>
          </a:xfrm>
          <a:prstGeom prst="rect">
            <a:avLst/>
          </a:prstGeom>
          <a:blipFill rotWithShape="1">
            <a:blip r:embed="rId14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Rectangle 5"/>
          <p:cNvSpPr/>
          <p:nvPr/>
        </p:nvSpPr>
        <p:spPr>
          <a:xfrm>
            <a:off x="1703388" y="5314950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4" name="Rectangle 6"/>
          <p:cNvSpPr/>
          <p:nvPr/>
        </p:nvSpPr>
        <p:spPr>
          <a:xfrm>
            <a:off x="128588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5" name="Rectangle 7"/>
          <p:cNvSpPr/>
          <p:nvPr/>
        </p:nvSpPr>
        <p:spPr>
          <a:xfrm>
            <a:off x="2492375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56" name="Group 8"/>
          <p:cNvGrpSpPr/>
          <p:nvPr/>
        </p:nvGrpSpPr>
        <p:grpSpPr>
          <a:xfrm>
            <a:off x="112713" y="5954713"/>
            <a:ext cx="8936037" cy="631825"/>
            <a:chOff x="0" y="0"/>
            <a:chExt cx="5629" cy="398"/>
          </a:xfrm>
        </p:grpSpPr>
        <p:sp>
          <p:nvSpPr>
            <p:cNvPr id="2094" name="未知"/>
            <p:cNvSpPr/>
            <p:nvPr userDrawn="1"/>
          </p:nvSpPr>
          <p:spPr>
            <a:xfrm>
              <a:off x="0" y="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0" b="0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5" name="未知"/>
            <p:cNvSpPr/>
            <p:nvPr userDrawn="1"/>
          </p:nvSpPr>
          <p:spPr>
            <a:xfrm>
              <a:off x="0" y="49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0" b="0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6" name="未知"/>
            <p:cNvSpPr/>
            <p:nvPr userDrawn="1"/>
          </p:nvSpPr>
          <p:spPr>
            <a:xfrm>
              <a:off x="4138" y="82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0" b="0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29803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60" name="Group 12"/>
          <p:cNvGrpSpPr/>
          <p:nvPr/>
        </p:nvGrpSpPr>
        <p:grpSpPr>
          <a:xfrm rot="10800000">
            <a:off x="6011863" y="1773238"/>
            <a:ext cx="2768600" cy="779462"/>
            <a:chOff x="0" y="0"/>
            <a:chExt cx="1455" cy="425"/>
          </a:xfrm>
        </p:grpSpPr>
        <p:sp>
          <p:nvSpPr>
            <p:cNvPr id="2078" name="未知"/>
            <p:cNvSpPr/>
            <p:nvPr/>
          </p:nvSpPr>
          <p:spPr>
            <a:xfrm>
              <a:off x="326" y="304"/>
              <a:ext cx="38" cy="121"/>
            </a:xfrm>
            <a:custGeom>
              <a:avLst/>
              <a:gdLst/>
              <a:ahLst/>
              <a:cxnLst>
                <a:cxn ang="0">
                  <a:pos x="33" y="36"/>
                </a:cxn>
                <a:cxn ang="0">
                  <a:pos x="31" y="36"/>
                </a:cxn>
                <a:cxn ang="0">
                  <a:pos x="26" y="36"/>
                </a:cxn>
                <a:cxn ang="0">
                  <a:pos x="19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19" y="5"/>
                </a:cxn>
                <a:cxn ang="0">
                  <a:pos x="26" y="11"/>
                </a:cxn>
                <a:cxn ang="0">
                  <a:pos x="33" y="20"/>
                </a:cxn>
                <a:cxn ang="0">
                  <a:pos x="35" y="34"/>
                </a:cxn>
                <a:cxn ang="0">
                  <a:pos x="35" y="121"/>
                </a:cxn>
                <a:cxn ang="0">
                  <a:pos x="33" y="121"/>
                </a:cxn>
                <a:cxn ang="0">
                  <a:pos x="33" y="36"/>
                </a:cxn>
              </a:cxnLst>
              <a:rect l="0" t="0" r="0" b="0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9" name="未知"/>
            <p:cNvSpPr/>
            <p:nvPr/>
          </p:nvSpPr>
          <p:spPr>
            <a:xfrm>
              <a:off x="705" y="287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0" b="0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0" name="未知"/>
            <p:cNvSpPr/>
            <p:nvPr/>
          </p:nvSpPr>
          <p:spPr>
            <a:xfrm>
              <a:off x="200" y="214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0" b="0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1" name="未知"/>
            <p:cNvSpPr/>
            <p:nvPr/>
          </p:nvSpPr>
          <p:spPr>
            <a:xfrm>
              <a:off x="1226" y="214"/>
              <a:ext cx="143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2" y="62"/>
                </a:cxn>
                <a:cxn ang="0">
                  <a:pos x="72" y="60"/>
                </a:cxn>
                <a:cxn ang="0">
                  <a:pos x="72" y="55"/>
                </a:cxn>
                <a:cxn ang="0">
                  <a:pos x="72" y="45"/>
                </a:cxn>
                <a:cxn ang="0">
                  <a:pos x="73" y="36"/>
                </a:cxn>
                <a:cxn ang="0">
                  <a:pos x="78" y="25"/>
                </a:cxn>
                <a:cxn ang="0">
                  <a:pos x="87" y="16"/>
                </a:cxn>
                <a:cxn ang="0">
                  <a:pos x="101" y="8"/>
                </a:cxn>
                <a:cxn ang="0">
                  <a:pos x="117" y="2"/>
                </a:cxn>
                <a:cxn ang="0">
                  <a:pos x="140" y="0"/>
                </a:cxn>
                <a:cxn ang="0">
                  <a:pos x="140" y="2"/>
                </a:cxn>
                <a:cxn ang="0">
                  <a:pos x="140" y="8"/>
                </a:cxn>
                <a:cxn ang="0">
                  <a:pos x="137" y="17"/>
                </a:cxn>
                <a:cxn ang="0">
                  <a:pos x="135" y="28"/>
                </a:cxn>
                <a:cxn ang="0">
                  <a:pos x="129" y="39"/>
                </a:cxn>
                <a:cxn ang="0">
                  <a:pos x="121" y="49"/>
                </a:cxn>
                <a:cxn ang="0">
                  <a:pos x="109" y="59"/>
                </a:cxn>
                <a:cxn ang="0">
                  <a:pos x="93" y="64"/>
                </a:cxn>
                <a:cxn ang="0">
                  <a:pos x="73" y="67"/>
                </a:cxn>
                <a:cxn ang="0">
                  <a:pos x="73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0" b="0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2" name="未知"/>
            <p:cNvSpPr/>
            <p:nvPr/>
          </p:nvSpPr>
          <p:spPr>
            <a:xfrm>
              <a:off x="1065" y="293"/>
              <a:ext cx="88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4" y="39"/>
                </a:cxn>
                <a:cxn ang="0">
                  <a:pos x="44" y="38"/>
                </a:cxn>
                <a:cxn ang="0">
                  <a:pos x="44" y="34"/>
                </a:cxn>
                <a:cxn ang="0">
                  <a:pos x="44" y="27"/>
                </a:cxn>
                <a:cxn ang="0">
                  <a:pos x="45" y="20"/>
                </a:cxn>
                <a:cxn ang="0">
                  <a:pos x="50" y="14"/>
                </a:cxn>
                <a:cxn ang="0">
                  <a:pos x="58" y="7"/>
                </a:cxn>
                <a:cxn ang="0">
                  <a:pos x="69" y="3"/>
                </a:cxn>
                <a:cxn ang="0">
                  <a:pos x="85" y="0"/>
                </a:cxn>
                <a:cxn ang="0">
                  <a:pos x="85" y="3"/>
                </a:cxn>
                <a:cxn ang="0">
                  <a:pos x="84" y="10"/>
                </a:cxn>
                <a:cxn ang="0">
                  <a:pos x="83" y="18"/>
                </a:cxn>
                <a:cxn ang="0">
                  <a:pos x="77" y="26"/>
                </a:cxn>
                <a:cxn ang="0">
                  <a:pos x="70" y="34"/>
                </a:cxn>
                <a:cxn ang="0">
                  <a:pos x="60" y="41"/>
                </a:cxn>
                <a:cxn ang="0">
                  <a:pos x="44" y="43"/>
                </a:cxn>
                <a:cxn ang="0">
                  <a:pos x="44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0" b="0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3" name="未知"/>
            <p:cNvSpPr/>
            <p:nvPr/>
          </p:nvSpPr>
          <p:spPr>
            <a:xfrm>
              <a:off x="865" y="240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0" b="0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4" name="未知"/>
            <p:cNvSpPr/>
            <p:nvPr/>
          </p:nvSpPr>
          <p:spPr>
            <a:xfrm>
              <a:off x="349" y="70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0" b="0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5" name="未知"/>
            <p:cNvSpPr/>
            <p:nvPr/>
          </p:nvSpPr>
          <p:spPr>
            <a:xfrm>
              <a:off x="949" y="216"/>
              <a:ext cx="93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50" y="38"/>
                </a:cxn>
                <a:cxn ang="0">
                  <a:pos x="55" y="24"/>
                </a:cxn>
                <a:cxn ang="0">
                  <a:pos x="70" y="8"/>
                </a:cxn>
                <a:cxn ang="0">
                  <a:pos x="96" y="0"/>
                </a:cxn>
                <a:cxn ang="0">
                  <a:pos x="94" y="8"/>
                </a:cxn>
                <a:cxn ang="0">
                  <a:pos x="86" y="25"/>
                </a:cxn>
                <a:cxn ang="0">
                  <a:pos x="67" y="40"/>
                </a:cxn>
                <a:cxn ang="0">
                  <a:pos x="53" y="124"/>
                </a:cxn>
                <a:cxn ang="0">
                  <a:pos x="54" y="116"/>
                </a:cxn>
                <a:cxn ang="0">
                  <a:pos x="63" y="100"/>
                </a:cxn>
                <a:cxn ang="0">
                  <a:pos x="85" y="92"/>
                </a:cxn>
                <a:cxn ang="0">
                  <a:pos x="84" y="98"/>
                </a:cxn>
                <a:cxn ang="0">
                  <a:pos x="77" y="114"/>
                </a:cxn>
                <a:cxn ang="0">
                  <a:pos x="63" y="127"/>
                </a:cxn>
                <a:cxn ang="0">
                  <a:pos x="53" y="210"/>
                </a:cxn>
              </a:cxnLst>
              <a:rect l="0" t="0" r="0" b="0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6" name="未知"/>
            <p:cNvSpPr/>
            <p:nvPr/>
          </p:nvSpPr>
          <p:spPr>
            <a:xfrm>
              <a:off x="1" y="134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0" b="0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7" name="未知"/>
            <p:cNvSpPr/>
            <p:nvPr/>
          </p:nvSpPr>
          <p:spPr>
            <a:xfrm>
              <a:off x="1031" y="169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0" b="0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8" name="未知"/>
            <p:cNvSpPr/>
            <p:nvPr/>
          </p:nvSpPr>
          <p:spPr>
            <a:xfrm>
              <a:off x="107" y="1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0" b="0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9" name="未知"/>
            <p:cNvSpPr/>
            <p:nvPr/>
          </p:nvSpPr>
          <p:spPr>
            <a:xfrm>
              <a:off x="499" y="198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0" b="0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0" name="未知"/>
            <p:cNvSpPr/>
            <p:nvPr/>
          </p:nvSpPr>
          <p:spPr>
            <a:xfrm>
              <a:off x="1355" y="198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0" b="0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1" name="未知"/>
            <p:cNvSpPr/>
            <p:nvPr/>
          </p:nvSpPr>
          <p:spPr>
            <a:xfrm>
              <a:off x="707" y="23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0" b="0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2" name="未知"/>
            <p:cNvSpPr/>
            <p:nvPr/>
          </p:nvSpPr>
          <p:spPr>
            <a:xfrm>
              <a:off x="595" y="53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0" b="0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3" name="未知"/>
            <p:cNvSpPr/>
            <p:nvPr/>
          </p:nvSpPr>
          <p:spPr>
            <a:xfrm>
              <a:off x="1142" y="53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0" b="0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0" cap="flat" cmpd="sng">
              <a:solidFill>
                <a:srgbClr val="D7D7D7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77" name="未知" descr="Dark upward diagonal"/>
          <p:cNvSpPr/>
          <p:nvPr/>
        </p:nvSpPr>
        <p:spPr>
          <a:xfrm>
            <a:off x="166688" y="0"/>
            <a:ext cx="8977312" cy="50006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0" t="0" r="0" b="0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blipFill rotWithShape="0">
            <a:blip r:embed="rId15">
              <a:alphaModFix amt="77000"/>
            </a:blip>
          </a:blip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Rectangle 30"/>
          <p:cNvSpPr/>
          <p:nvPr/>
        </p:nvSpPr>
        <p:spPr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31"/>
          <p:cNvGrpSpPr/>
          <p:nvPr/>
        </p:nvGrpSpPr>
        <p:grpSpPr>
          <a:xfrm>
            <a:off x="85725" y="854075"/>
            <a:ext cx="8982075" cy="1131888"/>
            <a:chOff x="0" y="0"/>
            <a:chExt cx="5658" cy="713"/>
          </a:xfrm>
        </p:grpSpPr>
        <p:sp>
          <p:nvSpPr>
            <p:cNvPr id="2075" name="未知"/>
            <p:cNvSpPr/>
            <p:nvPr userDrawn="1"/>
          </p:nvSpPr>
          <p:spPr>
            <a:xfrm>
              <a:off x="0" y="198"/>
              <a:ext cx="5658" cy="5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345" y="0"/>
                </a:cxn>
                <a:cxn ang="0">
                  <a:pos x="6345" y="181"/>
                </a:cxn>
                <a:cxn ang="0">
                  <a:pos x="6345" y="262"/>
                </a:cxn>
                <a:cxn ang="0">
                  <a:pos x="1762" y="258"/>
                </a:cxn>
                <a:cxn ang="0">
                  <a:pos x="1500" y="339"/>
                </a:cxn>
                <a:cxn ang="0">
                  <a:pos x="0" y="343"/>
                </a:cxn>
                <a:cxn ang="0">
                  <a:pos x="0" y="0"/>
                </a:cxn>
              </a:cxnLst>
              <a:rect l="0" t="0" r="0" b="0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6" name="未知"/>
            <p:cNvSpPr/>
            <p:nvPr userDrawn="1"/>
          </p:nvSpPr>
          <p:spPr>
            <a:xfrm>
              <a:off x="0" y="0"/>
              <a:ext cx="5658" cy="65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5657" y="0"/>
                </a:cxn>
                <a:cxn ang="0">
                  <a:pos x="5658" y="534"/>
                </a:cxn>
                <a:cxn ang="0">
                  <a:pos x="1553" y="528"/>
                </a:cxn>
                <a:cxn ang="0">
                  <a:pos x="1317" y="651"/>
                </a:cxn>
                <a:cxn ang="0">
                  <a:pos x="0" y="655"/>
                </a:cxn>
                <a:cxn ang="0">
                  <a:pos x="1" y="0"/>
                </a:cxn>
              </a:cxnLst>
              <a:rect l="0" t="0" r="0" b="0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/>
            <p:nvPr userDrawn="1"/>
          </p:nvSpPr>
          <p:spPr>
            <a:xfrm>
              <a:off x="0" y="524"/>
              <a:ext cx="1496" cy="98"/>
            </a:xfrm>
            <a:custGeom>
              <a:avLst/>
              <a:gdLst/>
              <a:ahLst/>
              <a:cxnLst>
                <a:cxn ang="0">
                  <a:pos x="1677" y="1"/>
                </a:cxn>
                <a:cxn ang="0">
                  <a:pos x="1469" y="66"/>
                </a:cxn>
                <a:cxn ang="0">
                  <a:pos x="0" y="65"/>
                </a:cxn>
                <a:cxn ang="0">
                  <a:pos x="0" y="29"/>
                </a:cxn>
                <a:cxn ang="0">
                  <a:pos x="1246" y="30"/>
                </a:cxn>
                <a:cxn ang="0">
                  <a:pos x="1330" y="0"/>
                </a:cxn>
                <a:cxn ang="0">
                  <a:pos x="1677" y="1"/>
                </a:cxn>
              </a:cxnLst>
              <a:rect l="0" t="0" r="0" b="0"/>
              <a:pathLst>
                <a:path w="1440" h="112">
                  <a:moveTo>
                    <a:pt x="1440" y="1"/>
                  </a:moveTo>
                  <a:lnTo>
                    <a:pt x="1261" y="112"/>
                  </a:lnTo>
                  <a:lnTo>
                    <a:pt x="0" y="110"/>
                  </a:lnTo>
                  <a:lnTo>
                    <a:pt x="0" y="49"/>
                  </a:lnTo>
                  <a:lnTo>
                    <a:pt x="1069" y="50"/>
                  </a:lnTo>
                  <a:lnTo>
                    <a:pt x="1142" y="0"/>
                  </a:lnTo>
                  <a:lnTo>
                    <a:pt x="1440" y="1"/>
                  </a:lnTo>
                  <a:close/>
                </a:path>
              </a:pathLst>
            </a:custGeom>
            <a:solidFill>
              <a:srgbClr val="FFFFFF">
                <a:alpha val="29803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" name="Rectangle 35"/>
          <p:cNvSpPr/>
          <p:nvPr/>
        </p:nvSpPr>
        <p:spPr>
          <a:xfrm>
            <a:off x="85725" y="609600"/>
            <a:ext cx="8982075" cy="1857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2" name="Rectangle 36" descr="1"/>
          <p:cNvSpPr/>
          <p:nvPr/>
        </p:nvSpPr>
        <p:spPr>
          <a:xfrm>
            <a:off x="4067175" y="4497388"/>
            <a:ext cx="741363" cy="742950"/>
          </a:xfrm>
          <a:prstGeom prst="rect">
            <a:avLst/>
          </a:prstGeom>
          <a:blipFill rotWithShape="1">
            <a:blip r:embed="rId16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3" name="Rectangle 37" descr="7"/>
          <p:cNvSpPr/>
          <p:nvPr/>
        </p:nvSpPr>
        <p:spPr>
          <a:xfrm>
            <a:off x="3275013" y="5314950"/>
            <a:ext cx="742950" cy="742950"/>
          </a:xfrm>
          <a:prstGeom prst="rect">
            <a:avLst/>
          </a:prstGeom>
          <a:blipFill rotWithShape="1">
            <a:blip r:embed="rId17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4" name="Rectangle 38"/>
          <p:cNvSpPr/>
          <p:nvPr/>
        </p:nvSpPr>
        <p:spPr>
          <a:xfrm>
            <a:off x="3282950" y="4510088"/>
            <a:ext cx="741363" cy="744537"/>
          </a:xfrm>
          <a:prstGeom prst="rect">
            <a:avLst/>
          </a:prstGeom>
          <a:solidFill>
            <a:srgbClr val="D7D7D7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Rectangle 39" descr="6"/>
          <p:cNvSpPr/>
          <p:nvPr/>
        </p:nvSpPr>
        <p:spPr>
          <a:xfrm>
            <a:off x="1703388" y="5314950"/>
            <a:ext cx="742950" cy="742950"/>
          </a:xfrm>
          <a:prstGeom prst="rect">
            <a:avLst/>
          </a:prstGeom>
          <a:blipFill rotWithShape="1">
            <a:blip r:embed="rId18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Rectangle 44"/>
          <p:cNvSpPr/>
          <p:nvPr/>
        </p:nvSpPr>
        <p:spPr>
          <a:xfrm>
            <a:off x="1703388" y="4511675"/>
            <a:ext cx="742950" cy="74295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7" name="Rectangle 45"/>
          <p:cNvSpPr/>
          <p:nvPr/>
        </p:nvSpPr>
        <p:spPr>
          <a:xfrm>
            <a:off x="128588" y="4511675"/>
            <a:ext cx="741362" cy="742950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8" name="Rectangle 46"/>
          <p:cNvSpPr/>
          <p:nvPr/>
        </p:nvSpPr>
        <p:spPr>
          <a:xfrm>
            <a:off x="2492375" y="5314950"/>
            <a:ext cx="742950" cy="7429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" name="Picture 47" descr="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30175" y="2911475"/>
            <a:ext cx="1347788" cy="1531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Rectangle 49" descr="2"/>
          <p:cNvSpPr/>
          <p:nvPr/>
        </p:nvSpPr>
        <p:spPr>
          <a:xfrm>
            <a:off x="1701800" y="3705225"/>
            <a:ext cx="744538" cy="742950"/>
          </a:xfrm>
          <a:prstGeom prst="rect">
            <a:avLst/>
          </a:prstGeom>
          <a:blipFill rotWithShape="1">
            <a:blip r:embed="rId20"/>
            <a:stretch>
              <a:fillRect/>
            </a:stretch>
          </a:blipFill>
          <a:ln w="9525">
            <a:noFill/>
          </a:ln>
        </p:spPr>
        <p:txBody>
          <a:bodyPr wrap="none" anchor="ctr"/>
          <a:lstStyle/>
          <a:p>
            <a:pPr lvl="0"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Rectangle 41"/>
          <p:cNvSpPr>
            <a:spLocks noGrp="1"/>
          </p:cNvSpPr>
          <p:nvPr>
            <p:ph type="dt" sz="half" idx="2"/>
          </p:nvPr>
        </p:nvSpPr>
        <p:spPr>
          <a:xfrm>
            <a:off x="231775" y="6445250"/>
            <a:ext cx="2205038" cy="3175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000" b="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42"/>
          <p:cNvSpPr>
            <a:spLocks noGrp="1"/>
          </p:cNvSpPr>
          <p:nvPr>
            <p:ph type="ftr" sz="quarter" idx="3"/>
          </p:nvPr>
        </p:nvSpPr>
        <p:spPr>
          <a:xfrm>
            <a:off x="2574925" y="6445250"/>
            <a:ext cx="2990850" cy="3175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buFont typeface="Arial" panose="020B0604020202020204" pitchFamily="34" charset="0"/>
              <a:buNone/>
              <a:defRPr sz="1000" b="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Rectangle 43"/>
          <p:cNvSpPr>
            <a:spLocks noGrp="1"/>
          </p:cNvSpPr>
          <p:nvPr>
            <p:ph type="sldNum" sz="quarter" idx="4"/>
          </p:nvPr>
        </p:nvSpPr>
        <p:spPr>
          <a:xfrm>
            <a:off x="5700713" y="6445250"/>
            <a:ext cx="2205038" cy="3175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hangingPunct="1"/>
            <a:fld id="{9A0DB2DC-4C9A-4742-B13C-FB6460FD3503}" type="slidenum">
              <a:rPr lang="zh-CN" altLang="en-US" sz="1000" b="0" dirty="0"/>
              <a:t>‹#›</a:t>
            </a:fld>
            <a:endParaRPr lang="zh-CN" altLang="en-US" sz="10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2055" grpId="0" animBg="1"/>
      <p:bldP spid="2" grpId="0" animBg="1"/>
      <p:bldP spid="5" grpId="0" animBg="1"/>
      <p:bldP spid="6" grpId="0" animBg="1"/>
      <p:bldP spid="7" grpId="0" animBg="1"/>
      <p:bldP spid="9" grpId="0" animBg="1"/>
    </p:bld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38081;&#29983;&#38152;&#27169;&#25311;&#28436;&#31034;.exe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6.png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066608"/>
            <a:ext cx="6858000" cy="2387600"/>
          </a:xfrm>
        </p:spPr>
        <p:txBody>
          <a:bodyPr/>
          <a:lstStyle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金属材料</a:t>
            </a:r>
            <a:b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/>
            </a:r>
            <a:b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金属材料的利用和保护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54279" descr="iron_1"/>
          <p:cNvPicPr>
            <a:picLocks noChangeAspect="1"/>
          </p:cNvPicPr>
          <p:nvPr/>
        </p:nvPicPr>
        <p:blipFill>
          <a:blip r:embed="rId3"/>
          <a:srcRect r="6012" b="4362"/>
          <a:stretch>
            <a:fillRect/>
          </a:stretch>
        </p:blipFill>
        <p:spPr>
          <a:xfrm>
            <a:off x="5076825" y="44450"/>
            <a:ext cx="3505200" cy="3409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1" name="图片 54276" descr="aluminium_1"/>
          <p:cNvPicPr>
            <a:picLocks noChangeAspect="1"/>
          </p:cNvPicPr>
          <p:nvPr/>
        </p:nvPicPr>
        <p:blipFill>
          <a:blip r:embed="rId4"/>
          <a:srcRect r="5368" b="6544"/>
          <a:stretch>
            <a:fillRect/>
          </a:stretch>
        </p:blipFill>
        <p:spPr>
          <a:xfrm>
            <a:off x="34925" y="3284538"/>
            <a:ext cx="3624263" cy="3576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内容占位符 174081" descr="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2863" y="3376613"/>
            <a:ext cx="5230812" cy="34369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1"/>
          <p:cNvGraphicFramePr/>
          <p:nvPr/>
        </p:nvGraphicFramePr>
        <p:xfrm>
          <a:off x="107950" y="44450"/>
          <a:ext cx="3976688" cy="307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r:id="rId6" imgW="2038350" imgH="2781300" progId="Paint.Picture">
                  <p:embed/>
                </p:oleObj>
              </mc:Choice>
              <mc:Fallback>
                <p:oleObj r:id="rId6" imgW="2038350" imgH="27813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/>
                      <a:srcRect b="21690"/>
                      <a:stretch>
                        <a:fillRect/>
                      </a:stretch>
                    </p:blipFill>
                    <p:spPr>
                      <a:xfrm>
                        <a:off x="107950" y="44450"/>
                        <a:ext cx="3976688" cy="307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283649" descr="波音767飞机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0"/>
            <a:ext cx="7200801" cy="3226037"/>
          </a:xfrm>
          <a:prstGeom prst="rect">
            <a:avLst/>
          </a:prstGeom>
          <a:noFill/>
          <a:ln w="952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6386" name="图片 283650" descr="法国高速列车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566" y="3429000"/>
            <a:ext cx="7200800" cy="3429000"/>
          </a:xfrm>
          <a:prstGeom prst="rect">
            <a:avLst/>
          </a:prstGeom>
          <a:noFill/>
          <a:ln w="952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内容占位符 166913" descr="神州5号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53204"/>
            <a:ext cx="4206875" cy="3365500"/>
          </a:xfrm>
          <a:prstGeom prst="rect">
            <a:avLst/>
          </a:prstGeom>
          <a:noFill/>
          <a:ln w="9525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0482" name="图片 1" descr="航母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330899"/>
            <a:ext cx="4969644" cy="6196201"/>
          </a:xfrm>
          <a:prstGeom prst="rect">
            <a:avLst/>
          </a:prstGeom>
          <a:noFill/>
          <a:ln w="95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483" name="图片 2" descr="蛟龙号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44" y="3653536"/>
            <a:ext cx="4744214" cy="3204464"/>
          </a:xfrm>
          <a:prstGeom prst="rect">
            <a:avLst/>
          </a:prstGeom>
          <a:noFill/>
          <a:ln w="9525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对象 11"/>
          <p:cNvGraphicFramePr/>
          <p:nvPr/>
        </p:nvGraphicFramePr>
        <p:xfrm>
          <a:off x="34925" y="692150"/>
          <a:ext cx="9005888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r:id="rId3" imgW="6924675" imgH="2381250" progId="Paint.Picture">
                  <p:embed/>
                </p:oleObj>
              </mc:Choice>
              <mc:Fallback>
                <p:oleObj r:id="rId3" imgW="6924675" imgH="238125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25" y="692150"/>
                        <a:ext cx="9005888" cy="3895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7"/>
          <p:cNvSpPr txBox="1"/>
          <p:nvPr/>
        </p:nvSpPr>
        <p:spPr>
          <a:xfrm>
            <a:off x="1331913" y="2205038"/>
            <a:ext cx="744855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en-US" altLang="zh-CN" sz="440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44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金属和金属材料</a:t>
            </a:r>
            <a:r>
              <a:rPr lang="en-US" altLang="zh-CN" sz="440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44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460" name="TextBox 16"/>
          <p:cNvSpPr txBox="1"/>
          <p:nvPr/>
        </p:nvSpPr>
        <p:spPr>
          <a:xfrm>
            <a:off x="3924300" y="3284538"/>
            <a:ext cx="486568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6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知识点梳理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"/>
          <p:cNvSpPr txBox="1"/>
          <p:nvPr/>
        </p:nvSpPr>
        <p:spPr>
          <a:xfrm>
            <a:off x="1170940" y="708025"/>
            <a:ext cx="86931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一、金属材料</a:t>
            </a:r>
          </a:p>
          <a:p>
            <a:pPr lvl="0" eaLnBrk="1" hangingPunct="1"/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、金属材料包括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</a:p>
          <a:p>
            <a:pPr lvl="0" eaLnBrk="1" hangingPunct="1"/>
            <a:endParaRPr lang="zh-CN" altLang="en-US" sz="32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24718" y="1148715"/>
            <a:ext cx="1477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合金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671945" y="1107440"/>
            <a:ext cx="17100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纯金属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766560" y="2817178"/>
            <a:ext cx="17462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混合物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237798" y="4272915"/>
            <a:ext cx="1477962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增大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28078" y="4786630"/>
            <a:ext cx="1477962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降低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1285" y="1918970"/>
            <a:ext cx="8799830" cy="448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1" hangingPunct="1"/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、合金</a:t>
            </a:r>
            <a:endParaRPr lang="zh-CN" altLang="en-US" sz="3200" dirty="0">
              <a:solidFill>
                <a:srgbClr val="0000FF"/>
              </a:solidFill>
              <a:latin typeface="+mj-ea"/>
              <a:ea typeface="+mj-ea"/>
            </a:endParaRPr>
          </a:p>
          <a:p>
            <a:pPr lvl="0" eaLnBrk="1" hangingPunct="1"/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）定义：在一种金属与其他金属或非金属熔合而成的具有金属特性的物质。属于</a:t>
            </a:r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________</a:t>
            </a:r>
            <a:r>
              <a:rPr lang="zh-CN" altLang="en-US" sz="3200" u="sng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            </a:t>
            </a:r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(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填“混合物”或“化合物”</a:t>
            </a:r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)</a:t>
            </a:r>
            <a:endParaRPr lang="en-US" altLang="zh-CN" sz="3200" dirty="0">
              <a:solidFill>
                <a:srgbClr val="0000FF"/>
              </a:solidFill>
              <a:latin typeface="+mj-ea"/>
              <a:ea typeface="+mj-ea"/>
            </a:endParaRPr>
          </a:p>
          <a:p>
            <a:pPr lvl="0" eaLnBrk="1" hangingPunct="1"/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）性能：一般情况下，相对于组成合金的纯金属而言，合金具有硬度</a:t>
            </a:r>
            <a:r>
              <a:rPr lang="zh-CN" altLang="en-US" sz="3200" u="sng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           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，熔点</a:t>
            </a:r>
            <a:r>
              <a:rPr lang="zh-CN" altLang="en-US" sz="3200" u="sng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           </a:t>
            </a:r>
            <a:r>
              <a:rPr lang="zh-CN" altLang="en-US" sz="3200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，有的合金还具有抗腐蚀性增强等特点。</a:t>
            </a:r>
            <a:endParaRPr lang="zh-CN" altLang="en-US" sz="3200" dirty="0">
              <a:solidFill>
                <a:srgbClr val="0000FF"/>
              </a:solidFill>
              <a:latin typeface="+mj-ea"/>
              <a:ea typeface="+mj-ea"/>
            </a:endParaRPr>
          </a:p>
          <a:p>
            <a:endParaRPr lang="zh-CN" altLang="en-US" sz="320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"/>
          <p:cNvSpPr txBox="1"/>
          <p:nvPr/>
        </p:nvSpPr>
        <p:spPr>
          <a:xfrm>
            <a:off x="250825" y="2478088"/>
            <a:ext cx="8693150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）常见合金</a:t>
            </a:r>
          </a:p>
          <a:p>
            <a:pPr lvl="0" eaLnBrk="1" hangingPunct="1"/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生铁和钢：</a:t>
            </a:r>
          </a:p>
          <a:p>
            <a:pPr lvl="0" eaLnBrk="1" hangingPunct="1"/>
            <a:endParaRPr lang="zh-CN" altLang="en-US" sz="32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en-US" altLang="zh-CN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，具有很好的生物相容性，可用来制造人造骨骼、关节、齿根等。</a:t>
            </a:r>
          </a:p>
        </p:txBody>
      </p:sp>
      <p:pic>
        <p:nvPicPr>
          <p:cNvPr id="23555" name="图片 10737428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2705100"/>
            <a:ext cx="5743575" cy="1354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211638" y="2743200"/>
            <a:ext cx="1477962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钢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580063" y="2781300"/>
            <a:ext cx="1477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生铁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2150" y="3762375"/>
            <a:ext cx="2252663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钛合金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1"/>
          <p:cNvSpPr txBox="1"/>
          <p:nvPr/>
        </p:nvSpPr>
        <p:spPr>
          <a:xfrm>
            <a:off x="179388" y="1123950"/>
            <a:ext cx="8910637" cy="4573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30000"/>
              </a:lnSpc>
            </a:pP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金属的物理性质</a:t>
            </a:r>
          </a:p>
          <a:p>
            <a:pPr lvl="0" eaLnBrk="1" hangingPunct="1">
              <a:lnSpc>
                <a:spcPct val="130000"/>
              </a:lnSpc>
            </a:pP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lnSpc>
                <a:spcPct val="130000"/>
              </a:lnSpc>
            </a:pP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	都具有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。在常温下，除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外，都是固体；大多数都有良好的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  <a:p>
            <a:pPr lvl="0" eaLnBrk="1" hangingPunct="1">
              <a:lnSpc>
                <a:spcPct val="130000"/>
              </a:lnSpc>
            </a:pP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；大多数金属呈</a:t>
            </a:r>
          </a:p>
          <a:p>
            <a:pPr lvl="0" eaLnBrk="1" hangingPunct="1">
              <a:lnSpc>
                <a:spcPct val="130000"/>
              </a:lnSpc>
            </a:pP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色，铜为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色，金为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色，铁粉为</a:t>
            </a:r>
            <a:r>
              <a:rPr lang="zh-CN" altLang="en-US" sz="3200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色。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84438" y="2422525"/>
            <a:ext cx="20764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金属光泽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523163" y="2420938"/>
            <a:ext cx="1477962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汞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24525" y="3073400"/>
            <a:ext cx="218757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导电性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6725" y="3716338"/>
            <a:ext cx="19558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导热性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43213" y="3717925"/>
            <a:ext cx="2132012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延展性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95288" y="4319588"/>
            <a:ext cx="1477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银白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9475" y="4325938"/>
            <a:ext cx="1476375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紫红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31000" y="4294188"/>
            <a:ext cx="1477963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258888" y="5013325"/>
            <a:ext cx="1477962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5"/>
          <p:cNvSpPr txBox="1"/>
          <p:nvPr/>
        </p:nvSpPr>
        <p:spPr>
          <a:xfrm>
            <a:off x="250825" y="2420938"/>
            <a:ext cx="8643938" cy="350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4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、下列关于金属材料的说法中，正确的是（   ）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．纯铁、硬铝、焊锡都属于合金                      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．铜有良好的导电性，因而大量用于制作电线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．“真金不怕火炼”表明金的熔点高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．锈蚀后的铁制品没有回收价值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315643" y="2551430"/>
            <a:ext cx="476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5"/>
          <p:cNvSpPr txBox="1"/>
          <p:nvPr/>
        </p:nvSpPr>
        <p:spPr>
          <a:xfrm>
            <a:off x="179388" y="2349500"/>
            <a:ext cx="8643937" cy="3932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、以下是有关合金的叙述：下列有关合金的叙述中正确的是</a:t>
            </a: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①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合金中至少含有两种金属；</a:t>
            </a: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②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合金中的元素以化合物形式存在；</a:t>
            </a: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③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合金中一定含有金属；</a:t>
            </a: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④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合金一定是混合物。其中正确的是（     ）</a:t>
            </a:r>
          </a:p>
          <a:p>
            <a:pPr lvl="0" eaLnBrk="1" hangingPunct="1"/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A.①②③④             B.①③④          </a:t>
            </a:r>
          </a:p>
          <a:p>
            <a:pPr lvl="0" eaLnBrk="1" hangingPunct="1"/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C. ③④                   D. ②③④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884863" y="4581525"/>
            <a:ext cx="476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7"/>
          <p:cNvSpPr/>
          <p:nvPr/>
        </p:nvSpPr>
        <p:spPr>
          <a:xfrm>
            <a:off x="260350" y="85090"/>
            <a:ext cx="24114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二、金属冶炼</a:t>
            </a:r>
          </a:p>
        </p:txBody>
      </p:sp>
      <p:sp>
        <p:nvSpPr>
          <p:cNvPr id="8201" name="Text Box 9"/>
          <p:cNvSpPr txBox="1"/>
          <p:nvPr/>
        </p:nvSpPr>
        <p:spPr>
          <a:xfrm>
            <a:off x="1105535" y="781685"/>
            <a:ext cx="741553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工业炼铁的原理：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在高温下，利用焦炭与氧气反应生成的一氧化碳把铁从铁矿石里还原出来。</a:t>
            </a:r>
          </a:p>
        </p:txBody>
      </p:sp>
      <p:sp>
        <p:nvSpPr>
          <p:cNvPr id="8202" name="Text Box 10"/>
          <p:cNvSpPr txBox="1"/>
          <p:nvPr/>
        </p:nvSpPr>
        <p:spPr>
          <a:xfrm>
            <a:off x="880745" y="1899285"/>
            <a:ext cx="73825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工业炼铁的原料：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铁矿石、焦炭、石灰石等。</a:t>
            </a:r>
          </a:p>
        </p:txBody>
      </p:sp>
      <p:sp>
        <p:nvSpPr>
          <p:cNvPr id="8203" name="Text Box 11"/>
          <p:cNvSpPr txBox="1"/>
          <p:nvPr/>
        </p:nvSpPr>
        <p:spPr>
          <a:xfrm>
            <a:off x="685800" y="5434965"/>
            <a:ext cx="414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工业炼铁的设备：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高炉。</a:t>
            </a:r>
          </a:p>
        </p:txBody>
      </p:sp>
      <p:sp>
        <p:nvSpPr>
          <p:cNvPr id="8204" name="Text Box 12"/>
          <p:cNvSpPr txBox="1"/>
          <p:nvPr/>
        </p:nvSpPr>
        <p:spPr>
          <a:xfrm>
            <a:off x="685800" y="3098165"/>
            <a:ext cx="834072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焦炭：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燃烧放热提高炉温，并将生成的</a:t>
            </a:r>
            <a:r>
              <a:rPr lang="en-US" altLang="zh-CN" sz="28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2800" baseline="-25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还原为具有还原性的</a:t>
            </a:r>
            <a:r>
              <a:rPr lang="en-US" altLang="zh-CN" sz="28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，因此在炼铁高炉中起主要作用的还原剂是</a:t>
            </a:r>
            <a:r>
              <a:rPr lang="en-US" altLang="zh-CN" sz="28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，优点是气体还原剂具有流动性，能与矿石充分接触，使反应更彻底。</a:t>
            </a:r>
          </a:p>
        </p:txBody>
      </p:sp>
      <p:sp>
        <p:nvSpPr>
          <p:cNvPr id="8205" name="Text Box 13"/>
          <p:cNvSpPr txBox="1"/>
          <p:nvPr/>
        </p:nvSpPr>
        <p:spPr>
          <a:xfrm>
            <a:off x="807085" y="2502218"/>
            <a:ext cx="3708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铁矿石：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提供铁元素。</a:t>
            </a:r>
          </a:p>
        </p:txBody>
      </p:sp>
      <p:sp>
        <p:nvSpPr>
          <p:cNvPr id="8206" name="Text Box 14"/>
          <p:cNvSpPr txBox="1"/>
          <p:nvPr/>
        </p:nvSpPr>
        <p:spPr>
          <a:xfrm>
            <a:off x="685800" y="4912678"/>
            <a:ext cx="69484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石灰石：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将矿石中的二氧化硅转变为炉渣。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  <p:bldP spid="8203" grpId="0"/>
      <p:bldP spid="8204" grpId="0"/>
      <p:bldP spid="8205" grpId="0"/>
      <p:bldP spid="82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05" y="2051685"/>
            <a:ext cx="6981190" cy="24174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39520" y="1122045"/>
            <a:ext cx="51460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实验室模拟炼铁装置图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/>
          <p:nvPr/>
        </p:nvSpPr>
        <p:spPr>
          <a:xfrm>
            <a:off x="137160" y="2182495"/>
            <a:ext cx="274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、反应原理：</a:t>
            </a:r>
          </a:p>
        </p:txBody>
      </p:sp>
      <p:grpSp>
        <p:nvGrpSpPr>
          <p:cNvPr id="2" name="Group 5"/>
          <p:cNvGrpSpPr/>
          <p:nvPr/>
        </p:nvGrpSpPr>
        <p:grpSpPr>
          <a:xfrm>
            <a:off x="2575560" y="2030095"/>
            <a:ext cx="6324600" cy="671513"/>
            <a:chOff x="864" y="3408"/>
            <a:chExt cx="3984" cy="423"/>
          </a:xfrm>
        </p:grpSpPr>
        <p:sp>
          <p:nvSpPr>
            <p:cNvPr id="29704" name="Text Box 6"/>
            <p:cNvSpPr txBox="1"/>
            <p:nvPr/>
          </p:nvSpPr>
          <p:spPr>
            <a:xfrm>
              <a:off x="864" y="3504"/>
              <a:ext cx="398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Fe</a:t>
              </a:r>
              <a:r>
                <a:rPr lang="en-US" altLang="zh-CN" sz="2800" baseline="-250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2800" baseline="-250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8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+ 3CO ==== 2Fe + 3CO</a:t>
              </a:r>
              <a:r>
                <a:rPr lang="en-US" altLang="zh-CN" sz="2800" baseline="-25000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29705" name="Text Box 7"/>
            <p:cNvSpPr txBox="1"/>
            <p:nvPr/>
          </p:nvSpPr>
          <p:spPr>
            <a:xfrm>
              <a:off x="2400" y="3408"/>
              <a:ext cx="67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dirty="0">
                  <a:solidFill>
                    <a:srgbClr val="FF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高温</a:t>
              </a:r>
            </a:p>
          </p:txBody>
        </p:sp>
      </p:grpSp>
      <p:sp>
        <p:nvSpPr>
          <p:cNvPr id="29700" name="Text Box 8"/>
          <p:cNvSpPr txBox="1"/>
          <p:nvPr/>
        </p:nvSpPr>
        <p:spPr>
          <a:xfrm>
            <a:off x="137160" y="2987675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、实验现象：</a:t>
            </a:r>
          </a:p>
        </p:txBody>
      </p:sp>
      <p:sp>
        <p:nvSpPr>
          <p:cNvPr id="95241" name="Text Box 9"/>
          <p:cNvSpPr txBox="1"/>
          <p:nvPr/>
        </p:nvSpPr>
        <p:spPr>
          <a:xfrm>
            <a:off x="2880360" y="2987675"/>
            <a:ext cx="60198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红色粉末中出现黑色固体，澄清石灰水变浑浊</a:t>
            </a:r>
          </a:p>
        </p:txBody>
      </p:sp>
      <p:sp>
        <p:nvSpPr>
          <p:cNvPr id="29702" name="Text Box 10"/>
          <p:cNvSpPr txBox="1"/>
          <p:nvPr/>
        </p:nvSpPr>
        <p:spPr>
          <a:xfrm>
            <a:off x="103505" y="4074795"/>
            <a:ext cx="297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、注意事项：</a:t>
            </a:r>
          </a:p>
        </p:txBody>
      </p:sp>
      <p:sp>
        <p:nvSpPr>
          <p:cNvPr id="95244" name="Text Box 12"/>
          <p:cNvSpPr txBox="1"/>
          <p:nvPr/>
        </p:nvSpPr>
        <p:spPr>
          <a:xfrm>
            <a:off x="2880360" y="4156075"/>
            <a:ext cx="6263640" cy="2461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 </a:t>
            </a: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、先通入气体，再点燃酒精灯</a:t>
            </a:r>
          </a:p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 </a:t>
            </a: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、结束时，先熄灭酒精灯，冷却后再    </a:t>
            </a:r>
          </a:p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停止通气</a:t>
            </a:r>
          </a:p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 </a:t>
            </a: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、尾气处理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1" grpId="0"/>
      <p:bldP spid="952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/>
          <p:nvPr/>
        </p:nvSpPr>
        <p:spPr>
          <a:xfrm>
            <a:off x="0" y="333375"/>
            <a:ext cx="3276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三、金属锈蚀</a:t>
            </a:r>
          </a:p>
        </p:txBody>
      </p:sp>
      <p:sp>
        <p:nvSpPr>
          <p:cNvPr id="12296" name="Rectangle 8"/>
          <p:cNvSpPr/>
          <p:nvPr/>
        </p:nvSpPr>
        <p:spPr>
          <a:xfrm>
            <a:off x="4643438" y="836613"/>
            <a:ext cx="4500562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资料一：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据有关资料报道，现在世界上每年因腐蚀而报废的金属设备和材料相当于年产量的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20% 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~ 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30724" name="Picture 9" descr="生锈的铁轨"/>
          <p:cNvPicPr>
            <a:picLocks noChangeAspect="1"/>
          </p:cNvPicPr>
          <p:nvPr/>
        </p:nvPicPr>
        <p:blipFill>
          <a:blip r:embed="rId3">
            <a:lum bright="48001" contrast="78000"/>
          </a:blip>
          <a:stretch>
            <a:fillRect/>
          </a:stretch>
        </p:blipFill>
        <p:spPr>
          <a:xfrm>
            <a:off x="87630" y="852805"/>
            <a:ext cx="1198245" cy="180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Picture 10" descr="锈铁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350" y="852805"/>
            <a:ext cx="1203960" cy="174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6" name="Picture 11" descr="DSCF0014"/>
          <p:cNvPicPr>
            <a:picLocks noChangeAspect="1"/>
          </p:cNvPicPr>
          <p:nvPr/>
        </p:nvPicPr>
        <p:blipFill>
          <a:blip r:embed="rId5"/>
          <a:srcRect l="23257" t="34857" r="36949" b="38620"/>
          <a:stretch>
            <a:fillRect/>
          </a:stretch>
        </p:blipFill>
        <p:spPr>
          <a:xfrm>
            <a:off x="2786380" y="852170"/>
            <a:ext cx="1470660" cy="17411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6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000" y="3387090"/>
            <a:ext cx="8889365" cy="3342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7" name="Rectangle 19"/>
          <p:cNvSpPr/>
          <p:nvPr/>
        </p:nvSpPr>
        <p:spPr>
          <a:xfrm>
            <a:off x="1948180" y="2861945"/>
            <a:ext cx="719645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资料二：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矿物的储量有限，而且不能再生。根据已探明的一些矿物的储藏量，并目前这些金属的消耗速度，有人估 计一些矿物、可供开采的年限如课本图所示（不包括今后新探明的矿物储量，一些国家的金属储备和金属的回收利用等）。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30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6"/>
          <p:cNvSpPr txBox="1"/>
          <p:nvPr/>
        </p:nvSpPr>
        <p:spPr>
          <a:xfrm>
            <a:off x="0" y="404813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金属锈蚀给人类带来了巨大的损失。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为了减少损失，需要探究金属锈蚀的原因、防护的方法和废金属的回收利用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31747" name="Text Box 7"/>
          <p:cNvSpPr txBox="1"/>
          <p:nvPr/>
        </p:nvSpPr>
        <p:spPr>
          <a:xfrm>
            <a:off x="5508625" y="3500438"/>
            <a:ext cx="3311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endParaRPr lang="en-US" altLang="zh-CN" sz="3200" dirty="0">
              <a:solidFill>
                <a:srgbClr val="0033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3320" name="Text Box 8"/>
          <p:cNvSpPr txBox="1"/>
          <p:nvPr/>
        </p:nvSpPr>
        <p:spPr>
          <a:xfrm>
            <a:off x="17463" y="1268413"/>
            <a:ext cx="36353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、金属的腐蚀和防护</a:t>
            </a:r>
          </a:p>
        </p:txBody>
      </p:sp>
      <p:sp>
        <p:nvSpPr>
          <p:cNvPr id="13322" name="Text Box 10"/>
          <p:cNvSpPr txBox="1"/>
          <p:nvPr/>
        </p:nvSpPr>
        <p:spPr>
          <a:xfrm>
            <a:off x="3779838" y="1268413"/>
            <a:ext cx="50403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hlinkClick r:id="rId3" action="ppaction://hlinkfile"/>
              </a:rPr>
              <a:t>活动与探究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（铁生锈条件的探究）</a:t>
            </a:r>
          </a:p>
        </p:txBody>
      </p:sp>
      <p:grpSp>
        <p:nvGrpSpPr>
          <p:cNvPr id="13326" name="Group 14"/>
          <p:cNvGrpSpPr/>
          <p:nvPr/>
        </p:nvGrpSpPr>
        <p:grpSpPr>
          <a:xfrm>
            <a:off x="4300961" y="4039870"/>
            <a:ext cx="4519348" cy="2602593"/>
            <a:chOff x="1066" y="1389"/>
            <a:chExt cx="2945" cy="1993"/>
          </a:xfrm>
        </p:grpSpPr>
        <p:pic>
          <p:nvPicPr>
            <p:cNvPr id="31786" name="Picture 12" descr="图8-23 铁钉锈蚀条件的探究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66" y="1389"/>
              <a:ext cx="2858" cy="15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87" name="Text Box 13"/>
            <p:cNvSpPr txBox="1"/>
            <p:nvPr/>
          </p:nvSpPr>
          <p:spPr>
            <a:xfrm>
              <a:off x="1154" y="2982"/>
              <a:ext cx="2857" cy="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①             ②            ③</a:t>
              </a:r>
            </a:p>
          </p:txBody>
        </p:sp>
      </p:grpSp>
      <p:graphicFrame>
        <p:nvGraphicFramePr>
          <p:cNvPr id="13424" name="Group 112"/>
          <p:cNvGraphicFramePr>
            <a:graphicFrameLocks noGrp="1"/>
          </p:cNvGraphicFramePr>
          <p:nvPr/>
        </p:nvGraphicFramePr>
        <p:xfrm>
          <a:off x="250825" y="1773555"/>
          <a:ext cx="8421370" cy="2161540"/>
        </p:xfrm>
        <a:graphic>
          <a:graphicData uri="http://schemas.openxmlformats.org/drawingml/2006/table">
            <a:tbl>
              <a:tblPr/>
              <a:tblGrid>
                <a:gridCol w="497205"/>
                <a:gridCol w="1657985"/>
                <a:gridCol w="1391920"/>
                <a:gridCol w="4874260"/>
              </a:tblGrid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条  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分            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③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401" name="Rectangle 89"/>
          <p:cNvSpPr/>
          <p:nvPr/>
        </p:nvSpPr>
        <p:spPr>
          <a:xfrm>
            <a:off x="754698" y="2348230"/>
            <a:ext cx="1657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水、氧气</a:t>
            </a:r>
          </a:p>
        </p:txBody>
      </p:sp>
      <p:sp>
        <p:nvSpPr>
          <p:cNvPr id="13402" name="Rectangle 90"/>
          <p:cNvSpPr/>
          <p:nvPr/>
        </p:nvSpPr>
        <p:spPr>
          <a:xfrm>
            <a:off x="1222693" y="2853055"/>
            <a:ext cx="5413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13403" name="Rectangle 91"/>
          <p:cNvSpPr/>
          <p:nvPr/>
        </p:nvSpPr>
        <p:spPr>
          <a:xfrm>
            <a:off x="1008380" y="3428048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氧气</a:t>
            </a:r>
          </a:p>
        </p:txBody>
      </p:sp>
      <p:sp>
        <p:nvSpPr>
          <p:cNvPr id="13407" name="Rectangle 95"/>
          <p:cNvSpPr/>
          <p:nvPr/>
        </p:nvSpPr>
        <p:spPr>
          <a:xfrm>
            <a:off x="2631123" y="2333625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生锈</a:t>
            </a:r>
          </a:p>
        </p:txBody>
      </p:sp>
      <p:sp>
        <p:nvSpPr>
          <p:cNvPr id="13408" name="Rectangle 96"/>
          <p:cNvSpPr/>
          <p:nvPr/>
        </p:nvSpPr>
        <p:spPr>
          <a:xfrm>
            <a:off x="2411413" y="3428048"/>
            <a:ext cx="12557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不生锈</a:t>
            </a:r>
          </a:p>
        </p:txBody>
      </p:sp>
      <p:sp>
        <p:nvSpPr>
          <p:cNvPr id="13409" name="Rectangle 97"/>
          <p:cNvSpPr/>
          <p:nvPr/>
        </p:nvSpPr>
        <p:spPr>
          <a:xfrm>
            <a:off x="2452688" y="2853055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不生锈</a:t>
            </a:r>
          </a:p>
        </p:txBody>
      </p:sp>
      <p:sp>
        <p:nvSpPr>
          <p:cNvPr id="13414" name="Text Box 102"/>
          <p:cNvSpPr txBox="1"/>
          <p:nvPr/>
        </p:nvSpPr>
        <p:spPr>
          <a:xfrm>
            <a:off x="4105275" y="2492375"/>
            <a:ext cx="46434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①②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可得铁生锈与氧气有关</a:t>
            </a:r>
          </a:p>
        </p:txBody>
      </p:sp>
      <p:sp>
        <p:nvSpPr>
          <p:cNvPr id="13415" name="Rectangle 103"/>
          <p:cNvSpPr/>
          <p:nvPr/>
        </p:nvSpPr>
        <p:spPr>
          <a:xfrm>
            <a:off x="4067175" y="3068638"/>
            <a:ext cx="411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①③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可得铁生锈与水有关</a:t>
            </a:r>
          </a:p>
        </p:txBody>
      </p:sp>
      <p:sp>
        <p:nvSpPr>
          <p:cNvPr id="13426" name="Rectangle 114"/>
          <p:cNvSpPr/>
          <p:nvPr/>
        </p:nvSpPr>
        <p:spPr>
          <a:xfrm>
            <a:off x="250825" y="3933825"/>
            <a:ext cx="42481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结论</a:t>
            </a:r>
            <a:r>
              <a:rPr lang="zh-CN" altLang="en-US" sz="2800" dirty="0">
                <a:solidFill>
                  <a:srgbClr val="0000FF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：在</a:t>
            </a:r>
            <a:r>
              <a:rPr lang="zh-CN" altLang="en-US" sz="2800" dirty="0">
                <a:solidFill>
                  <a:srgbClr val="FF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水、氧气</a:t>
            </a:r>
            <a:r>
              <a:rPr lang="zh-CN" altLang="en-US" sz="2800" dirty="0">
                <a:solidFill>
                  <a:srgbClr val="0000FF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同时存在的环境中铁能生锈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。（缓慢氧化，放热）</a:t>
            </a:r>
          </a:p>
        </p:txBody>
      </p:sp>
      <p:sp>
        <p:nvSpPr>
          <p:cNvPr id="13427" name="Text Box 115"/>
          <p:cNvSpPr txBox="1"/>
          <p:nvPr/>
        </p:nvSpPr>
        <p:spPr>
          <a:xfrm>
            <a:off x="250825" y="5307330"/>
            <a:ext cx="414464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问题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：铝的化学性质比铁活泼为什么不生锈呢？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3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build="p"/>
      <p:bldP spid="13322" grpId="0"/>
      <p:bldP spid="13401" grpId="0"/>
      <p:bldP spid="13402" grpId="0"/>
      <p:bldP spid="13403" grpId="0"/>
      <p:bldP spid="13407" grpId="0"/>
      <p:bldP spid="13408" grpId="0"/>
      <p:bldP spid="13409" grpId="0"/>
      <p:bldP spid="13414" grpId="0"/>
      <p:bldP spid="13415" grpId="0"/>
      <p:bldP spid="134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6"/>
          <p:cNvSpPr txBox="1"/>
          <p:nvPr/>
        </p:nvSpPr>
        <p:spPr>
          <a:xfrm>
            <a:off x="0" y="333375"/>
            <a:ext cx="91440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铝与氧气反应生成的致密的氧化铝薄膜，能覆盖在铝表面，从而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保护里层的铝不再与氧气反应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；而铁与氧气、水等反应生成的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铁锈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[Fe</a:t>
            </a:r>
            <a:r>
              <a:rPr lang="en-US" altLang="zh-CN" sz="2800" baseline="-25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·H</a:t>
            </a:r>
            <a:r>
              <a:rPr lang="en-US" altLang="zh-CN" sz="2800" baseline="-25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O]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却很疏松，不能阻碍里层的铁继续与氧气、水等反应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，因此铁制品可以全部锈蚀。</a:t>
            </a:r>
          </a:p>
        </p:txBody>
      </p:sp>
      <p:sp>
        <p:nvSpPr>
          <p:cNvPr id="14353" name="Text Box 17"/>
          <p:cNvSpPr txBox="1"/>
          <p:nvPr/>
        </p:nvSpPr>
        <p:spPr>
          <a:xfrm>
            <a:off x="0" y="2133600"/>
            <a:ext cx="91440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结论：                                                                                          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金属锈蚀的条件：①要有能够发生反应的物质，②反应物要能相互接触，③生成 物不会对反应起阻碍作用等。</a:t>
            </a:r>
          </a:p>
        </p:txBody>
      </p:sp>
      <p:sp>
        <p:nvSpPr>
          <p:cNvPr id="14354" name="Text Box 18"/>
          <p:cNvSpPr txBox="1"/>
          <p:nvPr/>
        </p:nvSpPr>
        <p:spPr>
          <a:xfrm>
            <a:off x="0" y="3500438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请同学们根据燃烧条件和灭火的方法结合铁生锈的条件，说出防止铁生锈的方法。</a:t>
            </a:r>
          </a:p>
        </p:txBody>
      </p:sp>
      <p:sp>
        <p:nvSpPr>
          <p:cNvPr id="14355" name="Rectangle 19"/>
          <p:cNvSpPr/>
          <p:nvPr/>
        </p:nvSpPr>
        <p:spPr>
          <a:xfrm>
            <a:off x="1403350" y="4508500"/>
            <a:ext cx="56165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1)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隔绝空气或氧气   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隔绝水                                </a:t>
            </a:r>
          </a:p>
        </p:txBody>
      </p:sp>
      <p:sp>
        <p:nvSpPr>
          <p:cNvPr id="14357" name="Rectangle 21"/>
          <p:cNvSpPr/>
          <p:nvPr/>
        </p:nvSpPr>
        <p:spPr>
          <a:xfrm>
            <a:off x="0" y="5013325"/>
            <a:ext cx="92376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讨论：自行车的构件如支架、链条、钢圈等，分别采取了什么防锈措施？</a:t>
            </a:r>
          </a:p>
        </p:txBody>
      </p:sp>
      <p:sp>
        <p:nvSpPr>
          <p:cNvPr id="14358" name="AutoShape 22"/>
          <p:cNvSpPr/>
          <p:nvPr/>
        </p:nvSpPr>
        <p:spPr>
          <a:xfrm>
            <a:off x="2555875" y="5805488"/>
            <a:ext cx="1511300" cy="574675"/>
          </a:xfrm>
          <a:prstGeom prst="wedgeRoundRectCallout">
            <a:avLst>
              <a:gd name="adj1" fmla="val 38444"/>
              <a:gd name="adj2" fmla="val -120440"/>
              <a:gd name="adj3" fmla="val 16667"/>
            </a:avLst>
          </a:prstGeom>
          <a:solidFill>
            <a:srgbClr val="D9EDEF"/>
          </a:solidFill>
          <a:ln w="28575" cap="flat" cmpd="sng">
            <a:solidFill>
              <a:srgbClr val="33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2800" dirty="0">
                <a:solidFill>
                  <a:srgbClr val="99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刷油漆</a:t>
            </a:r>
          </a:p>
        </p:txBody>
      </p:sp>
      <p:sp>
        <p:nvSpPr>
          <p:cNvPr id="14359" name="AutoShape 23"/>
          <p:cNvSpPr/>
          <p:nvPr/>
        </p:nvSpPr>
        <p:spPr>
          <a:xfrm>
            <a:off x="4787900" y="5734050"/>
            <a:ext cx="1079500" cy="647700"/>
          </a:xfrm>
          <a:prstGeom prst="wedgeRoundRectCallout">
            <a:avLst>
              <a:gd name="adj1" fmla="val -22940"/>
              <a:gd name="adj2" fmla="val -92157"/>
              <a:gd name="adj3" fmla="val 16667"/>
            </a:avLst>
          </a:prstGeom>
          <a:solidFill>
            <a:srgbClr val="D9EDEF"/>
          </a:solidFill>
          <a:ln w="28575" cap="flat" cmpd="sng">
            <a:solidFill>
              <a:srgbClr val="33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2800" dirty="0">
                <a:solidFill>
                  <a:srgbClr val="99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涂油</a:t>
            </a:r>
          </a:p>
        </p:txBody>
      </p:sp>
      <p:sp>
        <p:nvSpPr>
          <p:cNvPr id="14360" name="AutoShape 24"/>
          <p:cNvSpPr/>
          <p:nvPr/>
        </p:nvSpPr>
        <p:spPr>
          <a:xfrm>
            <a:off x="6659563" y="5661025"/>
            <a:ext cx="1096962" cy="685800"/>
          </a:xfrm>
          <a:prstGeom prst="wedgeRoundRectCallout">
            <a:avLst>
              <a:gd name="adj1" fmla="val -79088"/>
              <a:gd name="adj2" fmla="val -78472"/>
              <a:gd name="adj3" fmla="val 16667"/>
            </a:avLst>
          </a:prstGeom>
          <a:solidFill>
            <a:srgbClr val="D9EDEF"/>
          </a:solidFill>
          <a:ln w="28575" cap="flat" cmpd="sng">
            <a:solidFill>
              <a:srgbClr val="33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2800" dirty="0">
                <a:solidFill>
                  <a:srgbClr val="99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镀铬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3" grpId="0"/>
      <p:bldP spid="14354" grpId="0"/>
      <p:bldP spid="14355" grpId="0"/>
      <p:bldP spid="14357" grpId="0"/>
      <p:bldP spid="14358" grpId="0" animBg="1"/>
      <p:bldP spid="14359" grpId="0" animBg="1"/>
      <p:bldP spid="143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1290638" y="1889125"/>
          <a:ext cx="3416300" cy="496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r:id="rId4" imgW="2857500" imgH="1409700" progId="MSPhotoEd.3">
                  <p:embed/>
                </p:oleObj>
              </mc:Choice>
              <mc:Fallback>
                <p:oleObj r:id="rId4" imgW="2857500" imgH="1409700" progId="MSPhotoEd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90638" y="1889125"/>
                        <a:ext cx="3416300" cy="4968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83" name="Text Box 3"/>
          <p:cNvSpPr txBox="1"/>
          <p:nvPr/>
        </p:nvSpPr>
        <p:spPr>
          <a:xfrm>
            <a:off x="3995738" y="2420938"/>
            <a:ext cx="4321175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铁锈</a:t>
            </a:r>
            <a:r>
              <a:rPr lang="en-US" altLang="zh-CN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-------</a:t>
            </a: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混合物</a:t>
            </a:r>
          </a:p>
          <a:p>
            <a:pPr lvl="0" algn="ctr" eaLnBrk="1" hangingPunct="1"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主要成分氧化铁</a:t>
            </a:r>
            <a:r>
              <a:rPr lang="en-US" altLang="zh-CN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)</a:t>
            </a:r>
          </a:p>
        </p:txBody>
      </p:sp>
      <p:sp>
        <p:nvSpPr>
          <p:cNvPr id="71684" name="Text Box 4"/>
          <p:cNvSpPr txBox="1"/>
          <p:nvPr/>
        </p:nvSpPr>
        <p:spPr>
          <a:xfrm>
            <a:off x="4716463" y="4076700"/>
            <a:ext cx="38163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结构疏松多孔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168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7168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692150" y="685800"/>
            <a:ext cx="5697538" cy="863600"/>
          </a:xfrm>
          <a:noFill/>
          <a:ln>
            <a:noFill/>
          </a:ln>
        </p:spPr>
        <p:txBody>
          <a:bodyPr/>
          <a:lstStyle/>
          <a:p>
            <a:r>
              <a:rPr lang="zh-CN" altLang="en-US" dirty="0"/>
              <a:t>铁生锈的条件：</a:t>
            </a:r>
          </a:p>
        </p:txBody>
      </p:sp>
      <p:sp>
        <p:nvSpPr>
          <p:cNvPr id="34819" name="Rectangle 3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3671888"/>
          </a:xfrm>
          <a:noFill/>
          <a:ln>
            <a:noFill/>
          </a:ln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0000FF"/>
                </a:solidFill>
              </a:rPr>
              <a:t>与水和空气同时接触</a:t>
            </a:r>
          </a:p>
          <a:p>
            <a:pPr>
              <a:buNone/>
            </a:pPr>
            <a:r>
              <a:rPr lang="en-US" altLang="zh-CN" sz="4300" b="1" dirty="0">
                <a:solidFill>
                  <a:srgbClr val="0000FF"/>
                </a:solidFill>
              </a:rPr>
              <a:t>4Fe+3O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2</a:t>
            </a:r>
            <a:r>
              <a:rPr lang="en-US" altLang="zh-CN" sz="4300" b="1" dirty="0">
                <a:solidFill>
                  <a:srgbClr val="0000FF"/>
                </a:solidFill>
              </a:rPr>
              <a:t>+6H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2</a:t>
            </a:r>
            <a:r>
              <a:rPr lang="en-US" altLang="zh-CN" sz="4300" b="1" dirty="0">
                <a:solidFill>
                  <a:srgbClr val="0000FF"/>
                </a:solidFill>
              </a:rPr>
              <a:t>O==4Fe(OH)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3</a:t>
            </a:r>
          </a:p>
          <a:p>
            <a:pPr>
              <a:buNone/>
            </a:pPr>
            <a:r>
              <a:rPr lang="en-US" altLang="zh-CN" sz="4300" b="1" dirty="0">
                <a:solidFill>
                  <a:srgbClr val="0000FF"/>
                </a:solidFill>
              </a:rPr>
              <a:t>2Fe(OH)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3</a:t>
            </a:r>
            <a:r>
              <a:rPr lang="en-US" altLang="zh-CN" sz="4300" b="1" dirty="0">
                <a:solidFill>
                  <a:srgbClr val="0000FF"/>
                </a:solidFill>
              </a:rPr>
              <a:t>==Fe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2</a:t>
            </a:r>
            <a:r>
              <a:rPr lang="en-US" altLang="zh-CN" sz="4300" b="1" dirty="0">
                <a:solidFill>
                  <a:srgbClr val="0000FF"/>
                </a:solidFill>
              </a:rPr>
              <a:t>O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3</a:t>
            </a:r>
            <a:r>
              <a:rPr lang="en-US" altLang="zh-CN" sz="4300" b="1" dirty="0">
                <a:solidFill>
                  <a:srgbClr val="0000FF"/>
                </a:solidFill>
              </a:rPr>
              <a:t>+3H</a:t>
            </a:r>
            <a:r>
              <a:rPr lang="en-US" altLang="zh-CN" sz="4300" b="1" baseline="-25000" dirty="0">
                <a:solidFill>
                  <a:srgbClr val="0000FF"/>
                </a:solidFill>
              </a:rPr>
              <a:t>2</a:t>
            </a:r>
            <a:r>
              <a:rPr lang="en-US" altLang="zh-CN" sz="4300" b="1" dirty="0">
                <a:solidFill>
                  <a:srgbClr val="0000FF"/>
                </a:solidFill>
              </a:rPr>
              <a:t>O</a:t>
            </a:r>
          </a:p>
          <a:p>
            <a:pPr>
              <a:buNone/>
            </a:pPr>
            <a:r>
              <a:rPr lang="zh-CN" altLang="en-US" sz="4300" b="1" dirty="0">
                <a:solidFill>
                  <a:srgbClr val="0000FF"/>
                </a:solidFill>
              </a:rPr>
              <a:t>盐溶液可以加快铁生锈的速度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Rectangle 6"/>
          <p:cNvSpPr/>
          <p:nvPr/>
        </p:nvSpPr>
        <p:spPr>
          <a:xfrm>
            <a:off x="323850" y="1268413"/>
            <a:ext cx="8424863" cy="439261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、改变金属的内部结构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制成合金，如不锈钢</a:t>
            </a:r>
          </a:p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、形成保护层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刷油漆、涂油、烧制搪瓷（物理方法）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电镀上一层耐腐蚀的金属（镀铬、锌、锡）、通过化学反应使表面形成致密的氧化物薄膜等　</a:t>
            </a:r>
          </a:p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、改善腐蚀环境等等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保持铁制品表面干燥和洁净                                                                                                                </a:t>
            </a:r>
          </a:p>
        </p:txBody>
      </p:sp>
      <p:sp>
        <p:nvSpPr>
          <p:cNvPr id="35843" name="Text Box 7"/>
          <p:cNvSpPr txBox="1"/>
          <p:nvPr/>
        </p:nvSpPr>
        <p:spPr>
          <a:xfrm>
            <a:off x="0" y="549275"/>
            <a:ext cx="47164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对防止铁制品锈蚀的建议：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/>
          <p:nvPr/>
        </p:nvSpPr>
        <p:spPr>
          <a:xfrm>
            <a:off x="0" y="404813"/>
            <a:ext cx="36353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四、金属资源保护</a:t>
            </a:r>
          </a:p>
        </p:txBody>
      </p:sp>
      <p:sp>
        <p:nvSpPr>
          <p:cNvPr id="36867" name="Text Box 5"/>
          <p:cNvSpPr txBox="1"/>
          <p:nvPr/>
        </p:nvSpPr>
        <p:spPr>
          <a:xfrm>
            <a:off x="0" y="893763"/>
            <a:ext cx="47529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保护金属资源的主要途径：</a:t>
            </a:r>
          </a:p>
        </p:txBody>
      </p:sp>
      <p:sp>
        <p:nvSpPr>
          <p:cNvPr id="16390" name="Text Box 6"/>
          <p:cNvSpPr txBox="1"/>
          <p:nvPr/>
        </p:nvSpPr>
        <p:spPr>
          <a:xfrm>
            <a:off x="1763713" y="1397000"/>
            <a:ext cx="38877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、防止金属的腐蚀</a:t>
            </a:r>
          </a:p>
        </p:txBody>
      </p:sp>
      <p:sp>
        <p:nvSpPr>
          <p:cNvPr id="16391" name="Text Box 7"/>
          <p:cNvSpPr txBox="1"/>
          <p:nvPr/>
        </p:nvSpPr>
        <p:spPr>
          <a:xfrm>
            <a:off x="1763713" y="1901825"/>
            <a:ext cx="36004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、金属的回收和利用</a:t>
            </a:r>
          </a:p>
        </p:txBody>
      </p:sp>
      <p:sp>
        <p:nvSpPr>
          <p:cNvPr id="16392" name="Text Box 8"/>
          <p:cNvSpPr txBox="1"/>
          <p:nvPr/>
        </p:nvSpPr>
        <p:spPr>
          <a:xfrm>
            <a:off x="1763713" y="2405063"/>
            <a:ext cx="4679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、有计划合理地开采矿物</a:t>
            </a:r>
          </a:p>
        </p:txBody>
      </p:sp>
      <p:sp>
        <p:nvSpPr>
          <p:cNvPr id="16393" name="Text Box 9"/>
          <p:cNvSpPr txBox="1"/>
          <p:nvPr/>
        </p:nvSpPr>
        <p:spPr>
          <a:xfrm>
            <a:off x="1763713" y="2909888"/>
            <a:ext cx="33115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、寻找金属代用品</a:t>
            </a:r>
          </a:p>
        </p:txBody>
      </p:sp>
      <p:sp>
        <p:nvSpPr>
          <p:cNvPr id="16395" name="Text Box 11"/>
          <p:cNvSpPr txBox="1"/>
          <p:nvPr/>
        </p:nvSpPr>
        <p:spPr>
          <a:xfrm>
            <a:off x="0" y="4076700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学生练习</a:t>
            </a:r>
            <a:r>
              <a:rPr lang="zh-CN" altLang="x-none" sz="2800" dirty="0">
                <a:solidFill>
                  <a:srgbClr val="FF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：</a:t>
            </a:r>
            <a:r>
              <a:rPr lang="en-US" altLang="zh-CN" sz="2800" dirty="0">
                <a:solidFill>
                  <a:srgbClr val="FF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1</a:t>
            </a:r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、</a:t>
            </a:r>
            <a:r>
              <a:rPr lang="zh-CN" altLang="x-none" sz="28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根据铜绿的化学式</a:t>
            </a:r>
            <a:r>
              <a:rPr lang="en-US" altLang="zh-CN" sz="28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Cu</a:t>
            </a:r>
            <a:r>
              <a:rPr lang="en-US" altLang="zh-CN" sz="2800" baseline="-250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2</a:t>
            </a:r>
            <a:r>
              <a:rPr lang="en-US" altLang="zh-CN" sz="28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(OH)</a:t>
            </a:r>
            <a:r>
              <a:rPr lang="en-US" altLang="zh-CN" sz="2800" baseline="-250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2</a:t>
            </a:r>
            <a:r>
              <a:rPr lang="en-US" altLang="zh-CN" sz="28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CO</a:t>
            </a:r>
            <a:r>
              <a:rPr lang="en-US" altLang="zh-CN" sz="2800" baseline="-250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3</a:t>
            </a:r>
            <a:r>
              <a:rPr lang="zh-CN" altLang="x-none" sz="2800" dirty="0">
                <a:solidFill>
                  <a:srgbClr val="008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分析铜生锈的条件又是什么？</a:t>
            </a:r>
          </a:p>
        </p:txBody>
      </p:sp>
      <p:sp>
        <p:nvSpPr>
          <p:cNvPr id="16396" name="Rectangle 12"/>
          <p:cNvSpPr/>
          <p:nvPr/>
        </p:nvSpPr>
        <p:spPr>
          <a:xfrm>
            <a:off x="1476375" y="5214938"/>
            <a:ext cx="44704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与氧气、水和二氧化碳接触</a:t>
            </a:r>
          </a:p>
        </p:txBody>
      </p:sp>
      <p:sp>
        <p:nvSpPr>
          <p:cNvPr id="16397" name="Text Box 13"/>
          <p:cNvSpPr txBox="1"/>
          <p:nvPr/>
        </p:nvSpPr>
        <p:spPr>
          <a:xfrm>
            <a:off x="1763713" y="3429000"/>
            <a:ext cx="25923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、物尽其用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  <p:bldP spid="16393" grpId="0"/>
      <p:bldP spid="16395" grpId="0"/>
      <p:bldP spid="16396" grpId="0"/>
      <p:bldP spid="163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5"/>
          <p:cNvSpPr txBox="1"/>
          <p:nvPr/>
        </p:nvSpPr>
        <p:spPr>
          <a:xfrm>
            <a:off x="0" y="404813"/>
            <a:ext cx="4643438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、通过实验回答，铁钉在下列哪些情况下容易生锈？（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）在干燥的空气中                                                           （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）在潮湿的空气中                                                                    （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）部分浸入食盐水中                                                                  （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）浸没在植物油中</a:t>
            </a:r>
          </a:p>
        </p:txBody>
      </p:sp>
      <p:pic>
        <p:nvPicPr>
          <p:cNvPr id="1741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385" y="479425"/>
            <a:ext cx="3913505" cy="25800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9" name="Picture 11" descr="W0201008254911193747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4745" y="3161348"/>
            <a:ext cx="2265363" cy="2663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20" name="Text Box 12"/>
          <p:cNvSpPr txBox="1"/>
          <p:nvPr/>
        </p:nvSpPr>
        <p:spPr>
          <a:xfrm>
            <a:off x="94615" y="3059113"/>
            <a:ext cx="4211638" cy="2868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、如图所示实验，装置中出现的现象是（      ）</a:t>
            </a:r>
          </a:p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、铁丝不变化                       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、铁丝逐渐消失                       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、试管中的液面不变化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、试管中的液面上升</a:t>
            </a:r>
          </a:p>
        </p:txBody>
      </p:sp>
      <p:sp>
        <p:nvSpPr>
          <p:cNvPr id="17421" name="Text Box 13"/>
          <p:cNvSpPr txBox="1"/>
          <p:nvPr/>
        </p:nvSpPr>
        <p:spPr>
          <a:xfrm>
            <a:off x="3142933" y="3464878"/>
            <a:ext cx="649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/>
      <p:bldP spid="174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/>
          <p:nvPr/>
        </p:nvSpPr>
        <p:spPr>
          <a:xfrm>
            <a:off x="971233" y="1844675"/>
            <a:ext cx="7366000" cy="1158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70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同学们，再见！</a:t>
            </a:r>
            <a:endParaRPr kumimoji="0" lang="zh-CN" altLang="en-US" sz="7000" b="1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国外精美动态PPT模板之绿芽(白色背景)">
  <a:themeElements>
    <a:clrScheme name="">
      <a:dk1>
        <a:srgbClr val="DDE89A"/>
      </a:dk1>
      <a:lt1>
        <a:srgbClr val="329A2A"/>
      </a:lt1>
      <a:dk2>
        <a:srgbClr val="185E25"/>
      </a:dk2>
      <a:lt2>
        <a:srgbClr val="808080"/>
      </a:lt2>
      <a:accent1>
        <a:srgbClr val="80CB35"/>
      </a:accent1>
      <a:accent2>
        <a:srgbClr val="518CD3"/>
      </a:accent2>
      <a:accent3>
        <a:srgbClr val="ADCAAC"/>
      </a:accent3>
      <a:accent4>
        <a:srgbClr val="BEC884"/>
      </a:accent4>
      <a:accent5>
        <a:srgbClr val="C1E1AE"/>
      </a:accent5>
      <a:accent6>
        <a:srgbClr val="487DBD"/>
      </a:accent6>
      <a:hlink>
        <a:srgbClr val="E15D7C"/>
      </a:hlink>
      <a:folHlink>
        <a:srgbClr val="DB9153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国外精美动态PPT模板之绿芽(白色背景)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国外精美动态PPT模板之绿芽(白色背景)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国外精美动态PPT模板之绿芽(白色背景)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国外精美动态PPT模板之绿芽(白色背景)">
  <a:themeElements>
    <a:clrScheme name="">
      <a:dk1>
        <a:srgbClr val="DDE89A"/>
      </a:dk1>
      <a:lt1>
        <a:srgbClr val="329A2A"/>
      </a:lt1>
      <a:dk2>
        <a:srgbClr val="185E25"/>
      </a:dk2>
      <a:lt2>
        <a:srgbClr val="808080"/>
      </a:lt2>
      <a:accent1>
        <a:srgbClr val="80CB35"/>
      </a:accent1>
      <a:accent2>
        <a:srgbClr val="518CD3"/>
      </a:accent2>
      <a:accent3>
        <a:srgbClr val="ADCAAC"/>
      </a:accent3>
      <a:accent4>
        <a:srgbClr val="BEC884"/>
      </a:accent4>
      <a:accent5>
        <a:srgbClr val="C1E1AE"/>
      </a:accent5>
      <a:accent6>
        <a:srgbClr val="487DBD"/>
      </a:accent6>
      <a:hlink>
        <a:srgbClr val="E15D7C"/>
      </a:hlink>
      <a:folHlink>
        <a:srgbClr val="DB9153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国外精美动态PPT模板之绿芽(白色背景)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国外精美动态PPT模板之绿芽(白色背景)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国外精美动态PPT模板之绿芽(白色背景)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国外精美动态PPT模板之绿芽(白色背景)</Template>
  <TotalTime>6</TotalTime>
  <Words>1086</Words>
  <Application>Microsoft Office PowerPoint</Application>
  <PresentationFormat>全屏显示(4:3)</PresentationFormat>
  <Paragraphs>136</Paragraphs>
  <Slides>23</Slides>
  <Notes>11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黑体</vt:lpstr>
      <vt:lpstr>华文行楷</vt:lpstr>
      <vt:lpstr>华文楷体</vt:lpstr>
      <vt:lpstr>华文新魏</vt:lpstr>
      <vt:lpstr>华文中宋</vt:lpstr>
      <vt:lpstr>宋体</vt:lpstr>
      <vt:lpstr>Arial</vt:lpstr>
      <vt:lpstr>Arial Narrow</vt:lpstr>
      <vt:lpstr>Tahoma</vt:lpstr>
      <vt:lpstr>Times New Roman</vt:lpstr>
      <vt:lpstr>国外精美动态PPT模板之绿芽(白色背景)</vt:lpstr>
      <vt:lpstr>1_国外精美动态PPT模板之绿芽(白色背景)</vt:lpstr>
      <vt:lpstr>Bitmap Image</vt:lpstr>
      <vt:lpstr>MSPhotoEd.3</vt:lpstr>
      <vt:lpstr>金属材料  金属材料的利用和保护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铁生锈的条件：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WEIBO.COM/JDPPT</dc:title>
  <dc:creator>雨林木风</dc:creator>
  <cp:lastModifiedBy>CJD</cp:lastModifiedBy>
  <cp:revision>177</cp:revision>
  <dcterms:created xsi:type="dcterms:W3CDTF">2011-05-17T01:17:00Z</dcterms:created>
  <dcterms:modified xsi:type="dcterms:W3CDTF">2018-04-18T11:01:16Z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2052-10.1.0.6156</vt:lpwstr>
  </property>
</Properties>
</file>