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9" r:id="rId2"/>
    <p:sldId id="256" r:id="rId3"/>
    <p:sldId id="270" r:id="rId4"/>
    <p:sldId id="269" r:id="rId5"/>
    <p:sldId id="268" r:id="rId6"/>
    <p:sldId id="257" r:id="rId7"/>
    <p:sldId id="272" r:id="rId8"/>
    <p:sldId id="273" r:id="rId9"/>
    <p:sldId id="275" r:id="rId10"/>
    <p:sldId id="274" r:id="rId11"/>
    <p:sldId id="271" r:id="rId12"/>
    <p:sldId id="266" r:id="rId13"/>
    <p:sldId id="267" r:id="rId14"/>
    <p:sldId id="263" r:id="rId15"/>
    <p:sldId id="262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-420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2020/4/21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2020/4/21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2020/4/21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2020/4/21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2020/4/21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2020/4/21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2020/4/21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0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5.png"/><Relationship Id="rId11" Type="http://schemas.openxmlformats.org/officeDocument/2006/relationships/image" Target="../media/image29.png"/><Relationship Id="rId5" Type="http://schemas.openxmlformats.org/officeDocument/2006/relationships/image" Target="../media/image24.png"/><Relationship Id="rId10" Type="http://schemas.openxmlformats.org/officeDocument/2006/relationships/oleObject" Target="../embeddings/oleObject2.bin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image" Target="../media/image33.png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oleObject" Target="../embeddings/oleObject5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063750" y="2058670"/>
            <a:ext cx="752856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7200" b="1">
                <a:ln w="50800" cmpd="thickThin">
                  <a:solidFill>
                    <a:srgbClr val="5B9BD5">
                      <a:lumMod val="75000"/>
                    </a:srgbClr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勾股定理试卷评讲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0128" y="3948855"/>
            <a:ext cx="7400925" cy="218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本框 3"/>
          <p:cNvSpPr txBox="1"/>
          <p:nvPr/>
        </p:nvSpPr>
        <p:spPr>
          <a:xfrm>
            <a:off x="318144" y="3331472"/>
            <a:ext cx="3114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/>
              <a:t>一、选择题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7177117" y="3903314"/>
            <a:ext cx="5748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C</a:t>
            </a:r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293899" y="389269"/>
          <a:ext cx="11041177" cy="2517703"/>
        </p:xfrm>
        <a:graphic>
          <a:graphicData uri="http://schemas.openxmlformats.org/presentationml/2006/ole">
            <p:oleObj spid="_x0000_s48129" name="Equation" r:id="rId4" imgW="5346360" imgH="121896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8179" y="1697016"/>
            <a:ext cx="7556453" cy="2069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2345" y="372687"/>
            <a:ext cx="75438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文本框 13"/>
          <p:cNvSpPr txBox="1"/>
          <p:nvPr/>
        </p:nvSpPr>
        <p:spPr>
          <a:xfrm>
            <a:off x="7613650" y="2214880"/>
            <a:ext cx="10223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2951756" y="2466915"/>
            <a:ext cx="1132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7114740" y="191072"/>
            <a:ext cx="7550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C</a:t>
            </a: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93748" y="0"/>
            <a:ext cx="2091947" cy="2496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471" y="3800909"/>
            <a:ext cx="7319970" cy="2681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93148" y="207395"/>
            <a:ext cx="896493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201930" indent="-201930"/>
            <a:r>
              <a:rPr lang="en-US" sz="2400" b="1" dirty="0">
                <a:latin typeface="宋体" panose="02010600030101010101" pitchFamily="2" charset="-122"/>
              </a:rPr>
              <a:t>4. </a:t>
            </a:r>
            <a:r>
              <a:rPr lang="zh-CN" sz="2400" b="1" dirty="0">
                <a:ea typeface="宋体" panose="02010600030101010101" pitchFamily="2" charset="-122"/>
              </a:rPr>
              <a:t>下列数据是三角形三边长，不能构成直角三角形的是（</a:t>
            </a:r>
            <a:r>
              <a:rPr lang="en-US" sz="3200" b="1" dirty="0">
                <a:latin typeface="宋体" panose="02010600030101010101" pitchFamily="2" charset="-122"/>
              </a:rPr>
              <a:t> </a:t>
            </a:r>
            <a:r>
              <a:rPr lang="en-US" sz="2400" b="1" dirty="0">
                <a:solidFill>
                  <a:srgbClr val="FF0000"/>
                </a:solidFill>
                <a:latin typeface="Calibri" panose="020F0502020204030204" charset="0"/>
                <a:cs typeface="宋体" panose="02010600030101010101" pitchFamily="2" charset="-122"/>
              </a:rPr>
              <a:t>	</a:t>
            </a:r>
            <a:r>
              <a:rPr lang="zh-CN" sz="2400" b="1" dirty="0">
                <a:ea typeface="宋体" panose="02010600030101010101" pitchFamily="2" charset="-122"/>
              </a:rPr>
              <a:t>）</a:t>
            </a:r>
            <a:endParaRPr lang="zh-CN" altLang="en-US" sz="2400" dirty="0"/>
          </a:p>
        </p:txBody>
      </p:sp>
      <p:sp>
        <p:nvSpPr>
          <p:cNvPr id="2" name="文本框 1"/>
          <p:cNvSpPr txBox="1"/>
          <p:nvPr/>
        </p:nvSpPr>
        <p:spPr>
          <a:xfrm>
            <a:off x="179500" y="880522"/>
            <a:ext cx="107264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800" b="0" dirty="0">
                <a:latin typeface="Calibri" panose="020F0502020204030204" charset="0"/>
                <a:cs typeface="宋体" panose="02010600030101010101" pitchFamily="2" charset="-122"/>
              </a:rPr>
              <a:t>A.6</a:t>
            </a:r>
            <a:r>
              <a:rPr lang="zh-CN" sz="2800" b="0" dirty="0">
                <a:ea typeface="宋体" panose="02010600030101010101" pitchFamily="2" charset="-122"/>
              </a:rPr>
              <a:t>，</a:t>
            </a:r>
            <a:r>
              <a:rPr lang="en-US" sz="2800" b="0" dirty="0">
                <a:latin typeface="Calibri" panose="020F0502020204030204" charset="0"/>
                <a:cs typeface="宋体" panose="02010600030101010101" pitchFamily="2" charset="-122"/>
              </a:rPr>
              <a:t>8</a:t>
            </a:r>
            <a:r>
              <a:rPr lang="zh-CN" sz="2800" b="0" dirty="0">
                <a:ea typeface="宋体" panose="02010600030101010101" pitchFamily="2" charset="-122"/>
              </a:rPr>
              <a:t>，</a:t>
            </a:r>
            <a:r>
              <a:rPr lang="en-US" sz="2800" b="0" dirty="0">
                <a:latin typeface="Calibri" panose="020F0502020204030204" charset="0"/>
                <a:cs typeface="宋体" panose="02010600030101010101" pitchFamily="2" charset="-122"/>
              </a:rPr>
              <a:t>10         B.5</a:t>
            </a:r>
            <a:r>
              <a:rPr lang="zh-CN" sz="2800" b="0" dirty="0">
                <a:ea typeface="宋体" panose="02010600030101010101" pitchFamily="2" charset="-122"/>
              </a:rPr>
              <a:t>，</a:t>
            </a:r>
            <a:r>
              <a:rPr lang="en-US" sz="2800" b="0" dirty="0">
                <a:latin typeface="Calibri" panose="020F0502020204030204" charset="0"/>
                <a:cs typeface="宋体" panose="02010600030101010101" pitchFamily="2" charset="-122"/>
              </a:rPr>
              <a:t>12</a:t>
            </a:r>
            <a:r>
              <a:rPr lang="zh-CN" sz="2800" b="0" dirty="0">
                <a:ea typeface="宋体" panose="02010600030101010101" pitchFamily="2" charset="-122"/>
              </a:rPr>
              <a:t>，</a:t>
            </a:r>
            <a:r>
              <a:rPr lang="en-US" sz="2800" b="0" dirty="0">
                <a:latin typeface="Calibri" panose="020F0502020204030204" charset="0"/>
                <a:cs typeface="宋体" panose="02010600030101010101" pitchFamily="2" charset="-122"/>
              </a:rPr>
              <a:t>13             C.7</a:t>
            </a:r>
            <a:r>
              <a:rPr lang="zh-CN" sz="2800" b="0" dirty="0">
                <a:ea typeface="宋体" panose="02010600030101010101" pitchFamily="2" charset="-122"/>
              </a:rPr>
              <a:t>，</a:t>
            </a:r>
            <a:r>
              <a:rPr lang="en-US" sz="2800" b="0" dirty="0">
                <a:latin typeface="Calibri" panose="020F0502020204030204" charset="0"/>
                <a:cs typeface="宋体" panose="02010600030101010101" pitchFamily="2" charset="-122"/>
              </a:rPr>
              <a:t>8</a:t>
            </a:r>
            <a:r>
              <a:rPr lang="zh-CN" sz="2800" b="0" dirty="0">
                <a:ea typeface="宋体" panose="02010600030101010101" pitchFamily="2" charset="-122"/>
              </a:rPr>
              <a:t>，</a:t>
            </a:r>
            <a:r>
              <a:rPr lang="en-US" sz="2800" b="0" dirty="0">
                <a:latin typeface="Calibri" panose="020F0502020204030204" charset="0"/>
                <a:cs typeface="宋体" panose="02010600030101010101" pitchFamily="2" charset="-122"/>
              </a:rPr>
              <a:t>15          D.0.3</a:t>
            </a:r>
            <a:r>
              <a:rPr lang="zh-CN" sz="2800" b="0" dirty="0">
                <a:ea typeface="宋体" panose="02010600030101010101" pitchFamily="2" charset="-122"/>
              </a:rPr>
              <a:t>，</a:t>
            </a:r>
            <a:r>
              <a:rPr lang="en-US" sz="2800" b="0" dirty="0">
                <a:latin typeface="Calibri" panose="020F0502020204030204" charset="0"/>
                <a:cs typeface="宋体" panose="02010600030101010101" pitchFamily="2" charset="-122"/>
              </a:rPr>
              <a:t>0.4</a:t>
            </a:r>
            <a:r>
              <a:rPr lang="zh-CN" sz="2800" b="0" dirty="0">
                <a:ea typeface="宋体" panose="02010600030101010101" pitchFamily="2" charset="-122"/>
              </a:rPr>
              <a:t>，</a:t>
            </a:r>
            <a:r>
              <a:rPr lang="en-US" sz="2800" b="0" dirty="0">
                <a:latin typeface="Calibri" panose="020F0502020204030204" charset="0"/>
                <a:cs typeface="宋体" panose="02010600030101010101" pitchFamily="2" charset="-122"/>
              </a:rPr>
              <a:t>0.5</a:t>
            </a:r>
            <a:endParaRPr lang="zh-CN" altLang="en-US" sz="2800" dirty="0"/>
          </a:p>
        </p:txBody>
      </p:sp>
      <p:sp>
        <p:nvSpPr>
          <p:cNvPr id="3" name="文本框 2"/>
          <p:cNvSpPr txBox="1"/>
          <p:nvPr/>
        </p:nvSpPr>
        <p:spPr>
          <a:xfrm>
            <a:off x="8138876" y="296241"/>
            <a:ext cx="739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06796" y="1709314"/>
            <a:ext cx="3778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/>
              <a:t>5</a:t>
            </a:r>
            <a:r>
              <a:rPr lang="zh-CN" altLang="en-US" sz="2400"/>
              <a:t>、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069" y="3153665"/>
            <a:ext cx="6960358" cy="331537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8773" y="1386385"/>
            <a:ext cx="7775575" cy="143637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165852" y="2727219"/>
            <a:ext cx="92189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A.48         B.24             C.54              D.12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466788" y="2265225"/>
            <a:ext cx="14478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(              )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796988" y="2206170"/>
            <a:ext cx="6134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</a:rPr>
              <a:t>B</a:t>
            </a:r>
          </a:p>
        </p:txBody>
      </p:sp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46961" y="2204185"/>
            <a:ext cx="2910670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137" y="183321"/>
            <a:ext cx="5362575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文本框 5"/>
          <p:cNvSpPr txBox="1"/>
          <p:nvPr/>
        </p:nvSpPr>
        <p:spPr>
          <a:xfrm>
            <a:off x="2971943" y="1008143"/>
            <a:ext cx="8966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D</a:t>
            </a:r>
          </a:p>
        </p:txBody>
      </p:sp>
      <p:sp>
        <p:nvSpPr>
          <p:cNvPr id="8" name="文本框 4"/>
          <p:cNvSpPr txBox="1"/>
          <p:nvPr/>
        </p:nvSpPr>
        <p:spPr>
          <a:xfrm>
            <a:off x="655747" y="3001815"/>
            <a:ext cx="1431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2400" b="1" dirty="0">
              <a:solidFill>
                <a:srgbClr val="FF0000"/>
              </a:solidFill>
            </a:endParaRPr>
          </a:p>
        </p:txBody>
      </p:sp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6480" y="2320973"/>
            <a:ext cx="7762875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6529" y="225757"/>
            <a:ext cx="8010525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18369" y="203152"/>
            <a:ext cx="3150216" cy="2027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文本框 5"/>
          <p:cNvSpPr txBox="1"/>
          <p:nvPr/>
        </p:nvSpPr>
        <p:spPr>
          <a:xfrm>
            <a:off x="7744273" y="95536"/>
            <a:ext cx="10382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</a:rPr>
              <a:t>B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9285" y="1341675"/>
            <a:ext cx="7762875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1325" y="195830"/>
            <a:ext cx="7019925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82761"/>
            <a:ext cx="8079475" cy="297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文本框 4"/>
          <p:cNvSpPr txBox="1">
            <a:spLocks noChangeArrowheads="1"/>
          </p:cNvSpPr>
          <p:nvPr/>
        </p:nvSpPr>
        <p:spPr bwMode="auto">
          <a:xfrm>
            <a:off x="250863" y="1995379"/>
            <a:ext cx="11160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zh-CN"/>
            </a:defPPr>
            <a:lvl1pPr algn="l" defTabSz="912813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charset="-122"/>
                <a:cs typeface="+mn-cs"/>
              </a:defRPr>
            </a:lvl1pPr>
            <a:lvl2pPr marL="455613" indent="1588" algn="l" defTabSz="912813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charset="-122"/>
                <a:cs typeface="+mn-cs"/>
              </a:defRPr>
            </a:lvl2pPr>
            <a:lvl3pPr marL="912813" indent="1588" algn="l" defTabSz="912813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charset="-122"/>
                <a:cs typeface="+mn-cs"/>
              </a:defRPr>
            </a:lvl3pPr>
            <a:lvl4pPr marL="1370013" indent="1588" algn="l" defTabSz="912813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charset="-122"/>
                <a:cs typeface="+mn-cs"/>
              </a:defRPr>
            </a:lvl4pPr>
            <a:lvl5pPr marL="1827213" indent="1588" algn="l" defTabSz="912813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charset="-122"/>
                <a:cs typeface="+mn-cs"/>
              </a:defRPr>
            </a:lvl9pPr>
          </a:lstStyle>
          <a:p>
            <a:r>
              <a:rPr lang="zh-CN" altLang="en-US" sz="2400" b="1" dirty="0">
                <a:solidFill>
                  <a:srgbClr val="FF0000"/>
                </a:solidFill>
              </a:rPr>
              <a:t>解：</a:t>
            </a:r>
          </a:p>
        </p:txBody>
      </p: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34419" y="428831"/>
            <a:ext cx="3020517" cy="2277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文本框 5"/>
          <p:cNvSpPr txBox="1">
            <a:spLocks noChangeArrowheads="1"/>
          </p:cNvSpPr>
          <p:nvPr/>
        </p:nvSpPr>
        <p:spPr bwMode="auto">
          <a:xfrm>
            <a:off x="4811346" y="590504"/>
            <a:ext cx="13366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zh-CN"/>
            </a:defPPr>
            <a:lvl1pPr algn="l" defTabSz="912813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charset="-122"/>
                <a:cs typeface="+mn-cs"/>
              </a:defRPr>
            </a:lvl1pPr>
            <a:lvl2pPr marL="455613" indent="1588" algn="l" defTabSz="912813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charset="-122"/>
                <a:cs typeface="+mn-cs"/>
              </a:defRPr>
            </a:lvl2pPr>
            <a:lvl3pPr marL="912813" indent="1588" algn="l" defTabSz="912813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charset="-122"/>
                <a:cs typeface="+mn-cs"/>
              </a:defRPr>
            </a:lvl3pPr>
            <a:lvl4pPr marL="1370013" indent="1588" algn="l" defTabSz="912813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charset="-122"/>
                <a:cs typeface="+mn-cs"/>
              </a:defRPr>
            </a:lvl4pPr>
            <a:lvl5pPr marL="1827213" indent="1588" algn="l" defTabSz="912813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charset="-122"/>
                <a:cs typeface="+mn-cs"/>
              </a:defRPr>
            </a:lvl9pPr>
          </a:lstStyle>
          <a:p>
            <a:r>
              <a:rPr lang="en-US" altLang="zh-CN" sz="2400" b="1" dirty="0">
                <a:solidFill>
                  <a:srgbClr val="FF0000"/>
                </a:solidFill>
              </a:rPr>
              <a:t>D</a:t>
            </a:r>
          </a:p>
        </p:txBody>
      </p:sp>
      <p:sp>
        <p:nvSpPr>
          <p:cNvPr id="12" name="矩形 11"/>
          <p:cNvSpPr/>
          <p:nvPr/>
        </p:nvSpPr>
        <p:spPr>
          <a:xfrm>
            <a:off x="8090283" y="282770"/>
            <a:ext cx="3706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/>
              <a:t>A</a:t>
            </a:r>
            <a:endParaRPr lang="zh-CN" altLang="en-US" sz="2400" b="1" dirty="0"/>
          </a:p>
        </p:txBody>
      </p:sp>
      <p:sp>
        <p:nvSpPr>
          <p:cNvPr id="13" name="矩形 12"/>
          <p:cNvSpPr/>
          <p:nvPr/>
        </p:nvSpPr>
        <p:spPr>
          <a:xfrm>
            <a:off x="8081443" y="2452764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/>
              <a:t>B</a:t>
            </a:r>
            <a:endParaRPr lang="zh-CN" altLang="en-US" sz="2400" b="1" dirty="0"/>
          </a:p>
        </p:txBody>
      </p:sp>
      <p:sp>
        <p:nvSpPr>
          <p:cNvPr id="14" name="矩形 13"/>
          <p:cNvSpPr/>
          <p:nvPr/>
        </p:nvSpPr>
        <p:spPr>
          <a:xfrm>
            <a:off x="11333619" y="2548297"/>
            <a:ext cx="3481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/>
              <a:t>C</a:t>
            </a:r>
            <a:endParaRPr lang="zh-CN" altLang="en-US" sz="2400" b="1" dirty="0"/>
          </a:p>
        </p:txBody>
      </p:sp>
      <p:sp>
        <p:nvSpPr>
          <p:cNvPr id="15" name="矩形 14"/>
          <p:cNvSpPr/>
          <p:nvPr/>
        </p:nvSpPr>
        <p:spPr>
          <a:xfrm>
            <a:off x="11376187" y="296418"/>
            <a:ext cx="3786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/>
              <a:t>D</a:t>
            </a:r>
            <a:endParaRPr lang="zh-CN" alt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53476" y="15776"/>
            <a:ext cx="2913836" cy="2195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7441" y="2248024"/>
            <a:ext cx="8334171" cy="4582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278" y="151902"/>
            <a:ext cx="6848475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文本框 5"/>
          <p:cNvSpPr txBox="1"/>
          <p:nvPr/>
        </p:nvSpPr>
        <p:spPr>
          <a:xfrm>
            <a:off x="4548295" y="1200803"/>
            <a:ext cx="8813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713" y="3057525"/>
            <a:ext cx="2987675" cy="189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2238" y="4872038"/>
            <a:ext cx="3995737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1338" y="3071813"/>
            <a:ext cx="3035300" cy="196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94188" y="4970463"/>
            <a:ext cx="503872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398951" y="4578188"/>
            <a:ext cx="2733675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2238" y="14288"/>
            <a:ext cx="68580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63222" y="1023582"/>
            <a:ext cx="1801100" cy="1700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" name="对象 12"/>
          <p:cNvGraphicFramePr>
            <a:graphicFrameLocks noChangeAspect="1"/>
          </p:cNvGraphicFramePr>
          <p:nvPr/>
        </p:nvGraphicFramePr>
        <p:xfrm>
          <a:off x="6335713" y="547688"/>
          <a:ext cx="238125" cy="258762"/>
        </p:xfrm>
        <a:graphic>
          <a:graphicData uri="http://schemas.openxmlformats.org/presentationml/2006/ole">
            <p:oleObj spid="_x0000_s40962" name="Equation" r:id="rId10" imgW="152280" imgH="164880" progId="Equation.DSMT4">
              <p:embed/>
            </p:oleObj>
          </a:graphicData>
        </a:graphic>
      </p:graphicFrame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11597" y="907292"/>
            <a:ext cx="375285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4" name="Picture 4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197345" y="171947"/>
            <a:ext cx="4021114" cy="4042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直接连接符 16"/>
          <p:cNvCxnSpPr/>
          <p:nvPr/>
        </p:nvCxnSpPr>
        <p:spPr>
          <a:xfrm flipH="1">
            <a:off x="4162569" y="2961564"/>
            <a:ext cx="13646" cy="3712191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9405601" y="4776716"/>
            <a:ext cx="11354" cy="1994843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12830" y="5446170"/>
            <a:ext cx="2432926" cy="1411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7370" y="5215649"/>
            <a:ext cx="733425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矩形 12"/>
          <p:cNvSpPr/>
          <p:nvPr/>
        </p:nvSpPr>
        <p:spPr>
          <a:xfrm>
            <a:off x="118932" y="3257972"/>
            <a:ext cx="1058655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FF0000"/>
                </a:solidFill>
              </a:rPr>
              <a:t>注：</a:t>
            </a:r>
            <a:r>
              <a:rPr lang="en-US" altLang="zh-CN" sz="2000" b="1" dirty="0" smtClean="0"/>
              <a:t>1</a:t>
            </a:r>
            <a:r>
              <a:rPr lang="zh-CN" altLang="en-US" sz="2000" b="1" dirty="0" smtClean="0"/>
              <a:t>、原命题的条件</a:t>
            </a:r>
            <a:r>
              <a:rPr lang="zh-CN" altLang="en-US" sz="2000" b="1" dirty="0" smtClean="0">
                <a:sym typeface="Wingdings" pitchFamily="2" charset="2"/>
              </a:rPr>
              <a:t>：（在直角三角形中）一个锐角为</a:t>
            </a:r>
            <a:r>
              <a:rPr lang="en-US" altLang="zh-CN" sz="2000" b="1" dirty="0" smtClean="0">
                <a:sym typeface="Wingdings" pitchFamily="2" charset="2"/>
              </a:rPr>
              <a:t>30</a:t>
            </a:r>
            <a:r>
              <a:rPr lang="en-US" altLang="zh-CN" sz="2000" b="1" baseline="30000" dirty="0" smtClean="0">
                <a:sym typeface="Wingdings" pitchFamily="2" charset="2"/>
              </a:rPr>
              <a:t>0</a:t>
            </a:r>
            <a:r>
              <a:rPr lang="zh-CN" altLang="en-US" sz="2000" b="1" dirty="0" smtClean="0">
                <a:sym typeface="Wingdings" pitchFamily="2" charset="2"/>
              </a:rPr>
              <a:t>；</a:t>
            </a:r>
            <a:endParaRPr lang="en-US" altLang="zh-CN" sz="2000" b="1" dirty="0" smtClean="0">
              <a:sym typeface="Wingdings" pitchFamily="2" charset="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dirty="0" smtClean="0">
                <a:sym typeface="Wingdings" pitchFamily="2" charset="2"/>
              </a:rPr>
              <a:t>                                  </a:t>
            </a:r>
            <a:r>
              <a:rPr lang="zh-CN" altLang="en-US" sz="2000" b="1" dirty="0" smtClean="0">
                <a:sym typeface="Wingdings" pitchFamily="2" charset="2"/>
              </a:rPr>
              <a:t>结论：这个角所对的直角边等于斜边的一半；</a:t>
            </a:r>
            <a:endParaRPr lang="en-US" altLang="zh-CN" sz="2000" b="1" dirty="0" smtClean="0"/>
          </a:p>
          <a:p>
            <a:pPr>
              <a:lnSpc>
                <a:spcPct val="150000"/>
              </a:lnSpc>
            </a:pPr>
            <a:r>
              <a:rPr lang="en-US" altLang="zh-CN" sz="2000" b="1" dirty="0" smtClean="0"/>
              <a:t>          2</a:t>
            </a:r>
            <a:r>
              <a:rPr lang="zh-CN" altLang="en-US" sz="2000" b="1" dirty="0" smtClean="0"/>
              <a:t>、此处也可以加大前提：原定理：</a:t>
            </a:r>
            <a:r>
              <a:rPr lang="en-US" altLang="zh-CN" sz="2000" b="1" dirty="0" smtClean="0"/>
              <a:t> </a:t>
            </a:r>
            <a:r>
              <a:rPr lang="zh-CN" altLang="en-US" sz="2000" b="1" dirty="0" smtClean="0"/>
              <a:t>直角三角形中，</a:t>
            </a:r>
            <a:r>
              <a:rPr lang="en-US" altLang="zh-CN" sz="2000" b="1" dirty="0" smtClean="0"/>
              <a:t>30</a:t>
            </a:r>
            <a:r>
              <a:rPr lang="en-US" altLang="zh-CN" sz="2000" b="1" baseline="30000" dirty="0" smtClean="0"/>
              <a:t>0</a:t>
            </a:r>
            <a:r>
              <a:rPr lang="zh-CN" altLang="en-US" sz="2000" b="1" dirty="0" smtClean="0"/>
              <a:t>所对的直角边等于斜边的一半；</a:t>
            </a:r>
            <a:endParaRPr lang="en-US" altLang="zh-CN" sz="2000" b="1" dirty="0" smtClean="0"/>
          </a:p>
          <a:p>
            <a:pPr>
              <a:lnSpc>
                <a:spcPct val="150000"/>
              </a:lnSpc>
            </a:pPr>
            <a:r>
              <a:rPr lang="zh-CN" altLang="en-US" sz="2000" b="1" dirty="0" smtClean="0"/>
              <a:t>其逆定理为：直角三角形中，等于斜边一半的直角边所对的角为</a:t>
            </a:r>
            <a:r>
              <a:rPr lang="en-US" altLang="zh-CN" sz="2000" b="1" dirty="0" smtClean="0"/>
              <a:t>30</a:t>
            </a:r>
            <a:r>
              <a:rPr lang="en-US" altLang="zh-CN" sz="2000" b="1" baseline="30000" dirty="0" smtClean="0"/>
              <a:t>0</a:t>
            </a:r>
            <a:r>
              <a:rPr lang="zh-CN" altLang="en-US" sz="2000" b="1" dirty="0" smtClean="0"/>
              <a:t>，</a:t>
            </a:r>
            <a:endParaRPr lang="en-US" altLang="zh-CN" sz="2000" b="1" dirty="0" smtClean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7340" y="412617"/>
            <a:ext cx="8274050" cy="134556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97789" y="650089"/>
            <a:ext cx="3460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2920" y="1662646"/>
            <a:ext cx="6842125" cy="111315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56845" y="1805521"/>
            <a:ext cx="5664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2</a:t>
            </a:r>
            <a:r>
              <a:rPr lang="zh-CN" altLang="en-US" sz="2400" dirty="0"/>
              <a:t>、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02920" y="105169"/>
            <a:ext cx="3712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二、填空题：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5334322" y="1209828"/>
            <a:ext cx="1226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直角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848995" y="2230336"/>
            <a:ext cx="88087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如果两个角的余角相等，那么这两个角是同角（或等角）。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3897" y="2852375"/>
            <a:ext cx="1037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/>
              <a:t>“</a:t>
            </a:r>
            <a:r>
              <a:rPr lang="en-US" altLang="zh-CN" sz="2000" b="1" dirty="0" smtClean="0"/>
              <a:t>30</a:t>
            </a:r>
            <a:r>
              <a:rPr lang="en-US" altLang="zh-CN" sz="2000" b="1" baseline="30000" dirty="0" smtClean="0"/>
              <a:t>0</a:t>
            </a:r>
            <a:r>
              <a:rPr lang="zh-CN" altLang="en-US" sz="2000" b="1" dirty="0" smtClean="0"/>
              <a:t>所对的直角边等于斜边的一半”的逆定理：“等于斜边一半的直角边所对的角为</a:t>
            </a:r>
            <a:r>
              <a:rPr lang="en-US" altLang="zh-CN" sz="2000" b="1" dirty="0" smtClean="0"/>
              <a:t>30</a:t>
            </a:r>
            <a:r>
              <a:rPr lang="en-US" altLang="zh-CN" sz="2000" b="1" baseline="30000" dirty="0" smtClean="0"/>
              <a:t>0</a:t>
            </a:r>
            <a:r>
              <a:rPr lang="zh-CN" altLang="en-US" sz="2000" b="1" dirty="0" smtClean="0"/>
              <a:t>”</a:t>
            </a:r>
            <a:endParaRPr lang="en-US" altLang="zh-CN" sz="2000" b="1" dirty="0" smtClean="0"/>
          </a:p>
        </p:txBody>
      </p:sp>
      <p:graphicFrame>
        <p:nvGraphicFramePr>
          <p:cNvPr id="11" name="对象 10">
            <a:hlinkClick r:id="" action="ppaction://ole?verb=0"/>
          </p:cNvPr>
          <p:cNvGraphicFramePr>
            <a:graphicFrameLocks/>
          </p:cNvGraphicFramePr>
          <p:nvPr/>
        </p:nvGraphicFramePr>
        <p:xfrm>
          <a:off x="6805939" y="5158853"/>
          <a:ext cx="868045" cy="463557"/>
        </p:xfrm>
        <a:graphic>
          <a:graphicData uri="http://schemas.openxmlformats.org/presentationml/2006/ole">
            <p:oleObj spid="_x0000_s22529" name="Equation" r:id="rId7" imgW="380880" imgH="228600" progId="Equation.DSMT4">
              <p:embed/>
            </p:oleObj>
          </a:graphicData>
        </a:graphic>
      </p:graphicFrame>
      <p:graphicFrame>
        <p:nvGraphicFramePr>
          <p:cNvPr id="22532" name="Object 4" descr="image28">
            <a:hlinkClick r:id="" action="ppaction://ole?verb=0"/>
          </p:cNvPr>
          <p:cNvGraphicFramePr>
            <a:graphicFrameLocks/>
          </p:cNvGraphicFramePr>
          <p:nvPr/>
        </p:nvGraphicFramePr>
        <p:xfrm>
          <a:off x="3466533" y="5718413"/>
          <a:ext cx="4681180" cy="382142"/>
        </p:xfrm>
        <a:graphic>
          <a:graphicData uri="http://schemas.openxmlformats.org/presentationml/2006/ole">
            <p:oleObj spid="_x0000_s22532" name="Equation" r:id="rId8" imgW="3009600" imgH="228600" progId="Equation.DSMT4">
              <p:embed/>
            </p:oleObj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7670042" y="6161959"/>
            <a:ext cx="1241946" cy="368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/>
              <a:t>A</a:t>
            </a:r>
            <a:r>
              <a:rPr lang="zh-CN" altLang="en-US" b="1" dirty="0" smtClean="0"/>
              <a:t>点即为</a:t>
            </a:r>
            <a:r>
              <a:rPr lang="en-US" altLang="zh-CN" b="1" dirty="0" smtClean="0"/>
              <a:t>.</a:t>
            </a: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9" grpId="0"/>
      <p:bldP spid="10" grpId="0"/>
      <p:bldP spid="12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3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943" y="40943"/>
            <a:ext cx="10510207" cy="1610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对象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3519365" y="1105463"/>
          <a:ext cx="547673" cy="457200"/>
        </p:xfrm>
        <a:graphic>
          <a:graphicData uri="http://schemas.openxmlformats.org/presentationml/2006/ole">
            <p:oleObj spid="_x0000_s24577" name="Equation" r:id="rId4" imgW="228600" imgH="228600" progId="Equation.DSMT4">
              <p:embed/>
            </p:oleObj>
          </a:graphicData>
        </a:graphic>
      </p:graphicFrame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656430" y="1241946"/>
            <a:ext cx="2105025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617" y="1797098"/>
            <a:ext cx="6200317" cy="409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48865" y="3326856"/>
            <a:ext cx="3952875" cy="334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直接连接符 9"/>
          <p:cNvCxnSpPr/>
          <p:nvPr/>
        </p:nvCxnSpPr>
        <p:spPr>
          <a:xfrm flipH="1" flipV="1">
            <a:off x="7137779" y="4435522"/>
            <a:ext cx="1091821" cy="1719618"/>
          </a:xfrm>
          <a:prstGeom prst="line">
            <a:avLst/>
          </a:prstGeom>
          <a:ln w="508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5675" y="154136"/>
            <a:ext cx="7204075" cy="117157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888" y="1213114"/>
            <a:ext cx="6509982" cy="4565981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93085" y="154136"/>
            <a:ext cx="6921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/>
              <a:t>5</a:t>
            </a:r>
            <a:r>
              <a:rPr lang="zh-CN" altLang="en-US" sz="2400"/>
              <a:t>、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5148625" y="1081871"/>
            <a:ext cx="185610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5274354" y="563076"/>
            <a:ext cx="400612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132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904" y="81888"/>
            <a:ext cx="10055718" cy="877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491023" y="696677"/>
            <a:ext cx="2381250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555" y="1147052"/>
            <a:ext cx="7873976" cy="324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3984" y="3682335"/>
            <a:ext cx="3976648" cy="2199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3193575" y="464024"/>
            <a:ext cx="1692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25</a:t>
            </a:r>
            <a:r>
              <a:rPr lang="el-GR" altLang="zh-CN" sz="2400" b="1" dirty="0" smtClean="0">
                <a:solidFill>
                  <a:srgbClr val="FF0000"/>
                </a:solidFill>
                <a:latin typeface="楷体"/>
                <a:ea typeface="楷体"/>
              </a:rPr>
              <a:t>π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/>
                <a:ea typeface="楷体"/>
              </a:rPr>
              <a:t>-48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30641" y="115901"/>
            <a:ext cx="2548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三、</a:t>
            </a:r>
            <a:r>
              <a:rPr lang="zh-CN" altLang="en-US" sz="2400" b="1" dirty="0">
                <a:solidFill>
                  <a:srgbClr val="FF0000"/>
                </a:solidFill>
              </a:rPr>
              <a:t>解</a:t>
            </a:r>
            <a:r>
              <a:rPr lang="zh-CN" altLang="en-US" sz="2400" b="1" dirty="0"/>
              <a:t>答题：</a:t>
            </a:r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672" y="602654"/>
            <a:ext cx="7381875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99110" y="250920"/>
            <a:ext cx="2400300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3432" y="2516379"/>
            <a:ext cx="5562600" cy="256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8417" y="2117110"/>
            <a:ext cx="55626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直接连接符 12"/>
          <p:cNvCxnSpPr/>
          <p:nvPr/>
        </p:nvCxnSpPr>
        <p:spPr>
          <a:xfrm flipH="1">
            <a:off x="5923128" y="2251879"/>
            <a:ext cx="13648" cy="4578825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320" y="74988"/>
            <a:ext cx="9222631" cy="1767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45949" y="0"/>
            <a:ext cx="2170760" cy="2538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273834" y="2163811"/>
            <a:ext cx="217582" cy="25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81334" y="3443572"/>
            <a:ext cx="4055144" cy="2929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945" y="2150595"/>
            <a:ext cx="6999949" cy="1056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9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2832" y="3321602"/>
            <a:ext cx="6223379" cy="173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643</TotalTime>
  <Words>290</Words>
  <Application>Microsoft Office PowerPoint</Application>
  <PresentationFormat>自定义</PresentationFormat>
  <Paragraphs>36</Paragraphs>
  <Slides>15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7" baseType="lpstr">
      <vt:lpstr>Office 主题</vt:lpstr>
      <vt:lpstr>Equation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Administrator</cp:lastModifiedBy>
  <cp:revision>24</cp:revision>
  <dcterms:created xsi:type="dcterms:W3CDTF">2020-04-14T08:18:00Z</dcterms:created>
  <dcterms:modified xsi:type="dcterms:W3CDTF">2020-04-21T09:05:46Z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