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1" r:id="rId33"/>
    <p:sldId id="292" r:id="rId34"/>
    <p:sldId id="293" r:id="rId35"/>
    <p:sldId id="294" r:id="rId36"/>
    <p:sldId id="275" r:id="rId37"/>
    <p:sldId id="276" r:id="rId38"/>
    <p:sldId id="295" r:id="rId39"/>
    <p:sldId id="296" r:id="rId40"/>
    <p:sldId id="277" r:id="rId41"/>
    <p:sldId id="278" r:id="rId42"/>
    <p:sldId id="297" r:id="rId43"/>
    <p:sldId id="302" r:id="rId44"/>
    <p:sldId id="303" r:id="rId45"/>
    <p:sldId id="304" r:id="rId46"/>
    <p:sldId id="305" r:id="rId47"/>
    <p:sldId id="306" r:id="rId48"/>
    <p:sldId id="298" r:id="rId49"/>
    <p:sldId id="307" r:id="rId50"/>
    <p:sldId id="308" r:id="rId51"/>
    <p:sldId id="309" r:id="rId52"/>
    <p:sldId id="299" r:id="rId53"/>
    <p:sldId id="310" r:id="rId54"/>
    <p:sldId id="311" r:id="rId55"/>
    <p:sldId id="312" r:id="rId56"/>
    <p:sldId id="300" r:id="rId57"/>
    <p:sldId id="313" r:id="rId58"/>
    <p:sldId id="314" r:id="rId59"/>
    <p:sldId id="315" r:id="rId60"/>
    <p:sldId id="316" r:id="rId61"/>
    <p:sldId id="301" r:id="rId62"/>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2021/5/12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2021/5/12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2021/5/12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2021/5/12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2021/5/12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2021/5/12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2021/5/12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2021/5/12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2021/5/12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2021/5/12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2021/5/12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封面与封底">
    <p:spTree>
      <p:nvGrpSpPr>
        <p:cNvPr id="1" name=""/>
        <p:cNvGrpSpPr/>
        <p:nvPr/>
      </p:nvGrpSpPr>
      <p:grpSpPr>
        <a:xfrm>
          <a:off x="0" y="0"/>
          <a:ext cx="0" cy="0"/>
          <a:chOff x="0" y="0"/>
          <a:chExt cx="0" cy="0"/>
        </a:xfrm>
      </p:grpSpPr>
    </p:spTree>
    <p:extLst>
      <p:ext uri="{BB962C8B-B14F-4D97-AF65-F5344CB8AC3E}">
        <p14:creationId xmlns:p14="http://schemas.microsoft.com/office/powerpoint/2010/main" val="9762401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目录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3721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2021/5/12</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file:///E:\&#36164;&#26009;%20%20%20L\2019\&#35838;&#20214;\&#20013;&#32771;\&#20013;&#32771;&#24635;&#22797;&#20064;&#8212;&#8212;&#29983;&#29289;\&#35201;&#28857;&#28857;&#25320;.TIF" TargetMode="External"/><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file:///C:\Users\Administrator\Desktop\&#20013;&#32771;&#24635;&#22797;&#20064;&#183;&#29983;&#29289;\&#31934;&#20363;.TIF" TargetMode="External"/><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file:///E:\&#36164;&#26009;%20%20%20L\2019\&#35838;&#20214;\&#20013;&#32771;\&#20013;&#32771;&#24635;&#22797;&#20064;&#8212;&#8212;&#29983;&#29289;\&#35201;&#28857;&#28857;&#25320;.TIF" TargetMode="External"/><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file:///E:\&#36164;&#26009;%20%20%20L\2019\&#35838;&#20214;\&#20013;&#32771;\&#20013;&#32771;&#24635;&#22797;&#20064;&#8212;&#8212;&#29983;&#29289;\&#35201;&#28857;&#28857;&#25320;.TIF" TargetMode="External"/><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file:///C:\Users\Administrator\Desktop\&#20013;&#32771;&#24635;&#22797;&#20064;&#183;&#29983;&#29289;\5.TIF" TargetMode="External"/><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file:///E:\&#36164;&#26009;%20%20%20L\2019\word&#25991;&#26723;\&#20013;&#32771;\&#20013;&#32771;&#24635;&#22797;&#20064;&#183;&#29983;&#29289;\&#35201;&#28857;&#28857;&#25320;.TIF" TargetMode="External"/><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file:///C:\Users\Administrator\Desktop\&#20013;&#32771;&#24635;&#22797;&#20064;&#183;&#29983;&#29289;\8.TIF"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file:///C:\Users\Administrator\Desktop\&#20013;&#32771;&#24635;&#22797;&#20064;&#183;&#29983;&#29289;\10.TIF" TargetMode="External"/><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file:///C:\Users\Administrator\Desktop\&#20013;&#32771;&#24635;&#22797;&#20064;&#183;&#29983;&#29289;\11.TIF" TargetMode="External"/><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image" Target="file:///E:\&#36164;&#26009;%20%20%20L\2019\word&#25991;&#26723;\&#20013;&#32771;\&#20013;&#32771;&#24635;&#22797;&#20064;&#183;&#29983;&#29289;\13.TIF" TargetMode="External"/><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3" Type="http://schemas.openxmlformats.org/officeDocument/2006/relationships/image" Target="file:///C:\Users\Administrator\Desktop\&#20013;&#32771;&#24635;&#22797;&#20064;&#183;&#29983;&#29289;\9.TIF" TargetMode="External"/><Relationship Id="rId2" Type="http://schemas.openxmlformats.org/officeDocument/2006/relationships/image" Target="../media/image9.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流程图: 数据 3"/>
          <p:cNvSpPr/>
          <p:nvPr/>
        </p:nvSpPr>
        <p:spPr>
          <a:xfrm>
            <a:off x="1115616" y="1196752"/>
            <a:ext cx="6208713" cy="971550"/>
          </a:xfrm>
          <a:prstGeom prst="flowChartInputOutput">
            <a:avLst/>
          </a:prstGeom>
          <a:solidFill>
            <a:srgbClr val="F4D30C"/>
          </a:solidFill>
          <a:ln/>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r>
              <a:rPr lang="zh-CN" altLang="en-US" sz="5400" dirty="0">
                <a:solidFill>
                  <a:schemeClr val="bg1"/>
                </a:solidFill>
                <a:latin typeface="黑体" panose="02010609060101010101" pitchFamily="49" charset="-122"/>
              </a:rPr>
              <a:t>专题一</a:t>
            </a:r>
          </a:p>
        </p:txBody>
      </p:sp>
      <p:sp>
        <p:nvSpPr>
          <p:cNvPr id="5" name="文本框 5"/>
          <p:cNvSpPr txBox="1">
            <a:spLocks noChangeArrowheads="1"/>
          </p:cNvSpPr>
          <p:nvPr/>
        </p:nvSpPr>
        <p:spPr bwMode="auto">
          <a:xfrm>
            <a:off x="-29029" y="2780928"/>
            <a:ext cx="78247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algn="ctr" eaLnBrk="1" hangingPunct="1"/>
            <a:r>
              <a:rPr lang="zh-CN" altLang="en-US" sz="4000" b="1" dirty="0" smtClean="0">
                <a:solidFill>
                  <a:srgbClr val="FF0000"/>
                </a:solidFill>
                <a:latin typeface="黑体" pitchFamily="49" charset="-122"/>
                <a:ea typeface="黑体" pitchFamily="49" charset="-122"/>
              </a:rPr>
              <a:t>生物和环境</a:t>
            </a:r>
            <a:endParaRPr lang="zh-CN" altLang="en-US" sz="4000" b="1" dirty="0">
              <a:solidFill>
                <a:srgbClr val="FF0000"/>
              </a:solidFill>
              <a:latin typeface="黑体" pitchFamily="49" charset="-122"/>
              <a:ea typeface="黑体" pitchFamily="49" charset="-122"/>
            </a:endParaRPr>
          </a:p>
        </p:txBody>
      </p:sp>
    </p:spTree>
    <p:extLst>
      <p:ext uri="{BB962C8B-B14F-4D97-AF65-F5344CB8AC3E}">
        <p14:creationId xmlns:p14="http://schemas.microsoft.com/office/powerpoint/2010/main" val="24188182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bwMode="auto">
          <a:xfrm>
            <a:off x="0" y="3619500"/>
            <a:ext cx="9144000" cy="1438275"/>
          </a:xfrm>
          <a:prstGeom prst="rect">
            <a:avLst/>
          </a:prstGeom>
          <a:solidFill>
            <a:schemeClr val="accent2">
              <a:lumMod val="75000"/>
            </a:schemeClr>
          </a:solidFill>
          <a:ln/>
        </p:spPr>
        <p:style>
          <a:lnRef idx="3">
            <a:schemeClr val="lt1"/>
          </a:lnRef>
          <a:fillRef idx="1">
            <a:schemeClr val="accent2"/>
          </a:fillRef>
          <a:effectRef idx="1">
            <a:schemeClr val="accent2"/>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4099" name="图片 2"/>
          <p:cNvPicPr>
            <a:picLocks noChangeAspect="1"/>
          </p:cNvPicPr>
          <p:nvPr/>
        </p:nvPicPr>
        <p:blipFill>
          <a:blip r:embed="rId2">
            <a:extLst>
              <a:ext uri="{28A0092B-C50C-407E-A947-70E740481C1C}">
                <a14:useLocalDpi xmlns:a14="http://schemas.microsoft.com/office/drawing/2010/main" val="0"/>
              </a:ext>
            </a:extLst>
          </a:blip>
          <a:srcRect l="75391"/>
          <a:stretch>
            <a:fillRect/>
          </a:stretch>
        </p:blipFill>
        <p:spPr bwMode="auto">
          <a:xfrm>
            <a:off x="7324725" y="0"/>
            <a:ext cx="18192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100" name="组合 22"/>
          <p:cNvGrpSpPr>
            <a:grpSpLocks/>
          </p:cNvGrpSpPr>
          <p:nvPr/>
        </p:nvGrpSpPr>
        <p:grpSpPr bwMode="auto">
          <a:xfrm>
            <a:off x="338138" y="3000375"/>
            <a:ext cx="414337" cy="552450"/>
            <a:chOff x="1031277" y="5180856"/>
            <a:chExt cx="552450" cy="552450"/>
          </a:xfrm>
        </p:grpSpPr>
        <p:sp>
          <p:nvSpPr>
            <p:cNvPr id="11" name="椭圆 10"/>
            <p:cNvSpPr/>
            <p:nvPr/>
          </p:nvSpPr>
          <p:spPr>
            <a:xfrm>
              <a:off x="1031277" y="5180856"/>
              <a:ext cx="552450" cy="552450"/>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Freeform 34"/>
            <p:cNvSpPr/>
            <p:nvPr/>
          </p:nvSpPr>
          <p:spPr>
            <a:xfrm flipH="1">
              <a:off x="1130760" y="5314206"/>
              <a:ext cx="328084" cy="247650"/>
            </a:xfrm>
            <a:custGeom>
              <a:avLst/>
              <a:gdLst/>
              <a:ahLst/>
              <a:cxnLst/>
              <a:rect l="l" t="t" r="r" b="b"/>
              <a:pathLst>
                <a:path w="852601" h="862013">
                  <a:moveTo>
                    <a:pt x="339688" y="551599"/>
                  </a:moveTo>
                  <a:cubicBezTo>
                    <a:pt x="336200" y="550660"/>
                    <a:pt x="332712" y="552270"/>
                    <a:pt x="329224" y="555624"/>
                  </a:cubicBezTo>
                  <a:lnTo>
                    <a:pt x="318760" y="571723"/>
                  </a:lnTo>
                  <a:cubicBezTo>
                    <a:pt x="317687" y="576955"/>
                    <a:pt x="320907" y="582723"/>
                    <a:pt x="322785" y="587017"/>
                  </a:cubicBezTo>
                  <a:cubicBezTo>
                    <a:pt x="324663" y="591310"/>
                    <a:pt x="331370" y="593322"/>
                    <a:pt x="330029" y="597481"/>
                  </a:cubicBezTo>
                  <a:cubicBezTo>
                    <a:pt x="328687" y="601641"/>
                    <a:pt x="318894" y="606739"/>
                    <a:pt x="314735" y="611971"/>
                  </a:cubicBezTo>
                  <a:cubicBezTo>
                    <a:pt x="310576" y="617202"/>
                    <a:pt x="308563" y="620288"/>
                    <a:pt x="303465" y="629679"/>
                  </a:cubicBezTo>
                  <a:cubicBezTo>
                    <a:pt x="298368" y="639070"/>
                    <a:pt x="292062" y="654230"/>
                    <a:pt x="284147" y="668317"/>
                  </a:cubicBezTo>
                  <a:cubicBezTo>
                    <a:pt x="276232" y="682403"/>
                    <a:pt x="261340" y="698637"/>
                    <a:pt x="255974" y="714199"/>
                  </a:cubicBezTo>
                  <a:cubicBezTo>
                    <a:pt x="250607" y="729762"/>
                    <a:pt x="252754" y="745727"/>
                    <a:pt x="251949" y="761691"/>
                  </a:cubicBezTo>
                  <a:cubicBezTo>
                    <a:pt x="251144" y="777656"/>
                    <a:pt x="252351" y="796036"/>
                    <a:pt x="251143" y="809989"/>
                  </a:cubicBezTo>
                  <a:cubicBezTo>
                    <a:pt x="249937" y="823941"/>
                    <a:pt x="245778" y="837357"/>
                    <a:pt x="244705" y="845406"/>
                  </a:cubicBezTo>
                  <a:cubicBezTo>
                    <a:pt x="243631" y="853456"/>
                    <a:pt x="243095" y="855603"/>
                    <a:pt x="244705" y="858286"/>
                  </a:cubicBezTo>
                  <a:cubicBezTo>
                    <a:pt x="245509" y="859627"/>
                    <a:pt x="245945" y="860298"/>
                    <a:pt x="247169" y="860701"/>
                  </a:cubicBezTo>
                  <a:lnTo>
                    <a:pt x="254364" y="861506"/>
                  </a:lnTo>
                  <a:cubicBezTo>
                    <a:pt x="262279" y="862042"/>
                    <a:pt x="277305" y="862310"/>
                    <a:pt x="292196" y="861506"/>
                  </a:cubicBezTo>
                  <a:cubicBezTo>
                    <a:pt x="307088" y="860701"/>
                    <a:pt x="333115" y="857749"/>
                    <a:pt x="343713" y="856676"/>
                  </a:cubicBezTo>
                  <a:cubicBezTo>
                    <a:pt x="343747" y="856684"/>
                    <a:pt x="352708" y="858681"/>
                    <a:pt x="355787" y="855066"/>
                  </a:cubicBezTo>
                  <a:cubicBezTo>
                    <a:pt x="358873" y="851443"/>
                    <a:pt x="361288" y="845675"/>
                    <a:pt x="362227" y="834943"/>
                  </a:cubicBezTo>
                  <a:cubicBezTo>
                    <a:pt x="363166" y="824210"/>
                    <a:pt x="363568" y="808110"/>
                    <a:pt x="361422" y="790670"/>
                  </a:cubicBezTo>
                  <a:cubicBezTo>
                    <a:pt x="359275" y="773229"/>
                    <a:pt x="352299" y="754313"/>
                    <a:pt x="349348" y="730298"/>
                  </a:cubicBezTo>
                  <a:cubicBezTo>
                    <a:pt x="346396" y="706284"/>
                    <a:pt x="344786" y="666439"/>
                    <a:pt x="343713" y="646584"/>
                  </a:cubicBezTo>
                  <a:cubicBezTo>
                    <a:pt x="342640" y="626728"/>
                    <a:pt x="342505" y="619886"/>
                    <a:pt x="342908" y="611166"/>
                  </a:cubicBezTo>
                  <a:cubicBezTo>
                    <a:pt x="343310" y="602446"/>
                    <a:pt x="343713" y="600299"/>
                    <a:pt x="346128" y="594262"/>
                  </a:cubicBezTo>
                  <a:cubicBezTo>
                    <a:pt x="348543" y="588224"/>
                    <a:pt x="356727" y="580443"/>
                    <a:pt x="357397" y="574942"/>
                  </a:cubicBezTo>
                  <a:cubicBezTo>
                    <a:pt x="358068" y="569442"/>
                    <a:pt x="353104" y="565149"/>
                    <a:pt x="350153" y="561258"/>
                  </a:cubicBezTo>
                  <a:close/>
                  <a:moveTo>
                    <a:pt x="287206" y="507649"/>
                  </a:moveTo>
                  <a:cubicBezTo>
                    <a:pt x="299226" y="561742"/>
                    <a:pt x="284201" y="574621"/>
                    <a:pt x="274326" y="617123"/>
                  </a:cubicBezTo>
                  <a:cubicBezTo>
                    <a:pt x="272445" y="626330"/>
                    <a:pt x="270907" y="639718"/>
                    <a:pt x="269556" y="655910"/>
                  </a:cubicBezTo>
                  <a:cubicBezTo>
                    <a:pt x="284442" y="632717"/>
                    <a:pt x="299146" y="601494"/>
                    <a:pt x="316184" y="596515"/>
                  </a:cubicBezTo>
                  <a:cubicBezTo>
                    <a:pt x="314038" y="589217"/>
                    <a:pt x="305451" y="583528"/>
                    <a:pt x="306524" y="574621"/>
                  </a:cubicBezTo>
                  <a:cubicBezTo>
                    <a:pt x="307147" y="563679"/>
                    <a:pt x="314405" y="554950"/>
                    <a:pt x="319949" y="545622"/>
                  </a:cubicBezTo>
                  <a:cubicBezTo>
                    <a:pt x="307786" y="539695"/>
                    <a:pt x="298568" y="525281"/>
                    <a:pt x="287206" y="507649"/>
                  </a:cubicBezTo>
                  <a:close/>
                  <a:moveTo>
                    <a:pt x="264023" y="488330"/>
                  </a:moveTo>
                  <a:cubicBezTo>
                    <a:pt x="251143" y="497345"/>
                    <a:pt x="249856" y="517952"/>
                    <a:pt x="240841" y="523104"/>
                  </a:cubicBezTo>
                  <a:cubicBezTo>
                    <a:pt x="177304" y="542852"/>
                    <a:pt x="103463" y="578055"/>
                    <a:pt x="46365" y="613259"/>
                  </a:cubicBezTo>
                  <a:cubicBezTo>
                    <a:pt x="17601" y="630002"/>
                    <a:pt x="12021" y="649320"/>
                    <a:pt x="6440" y="682806"/>
                  </a:cubicBezTo>
                  <a:lnTo>
                    <a:pt x="0" y="793568"/>
                  </a:lnTo>
                  <a:cubicBezTo>
                    <a:pt x="60532" y="849807"/>
                    <a:pt x="154551" y="840362"/>
                    <a:pt x="230537" y="859252"/>
                  </a:cubicBezTo>
                  <a:cubicBezTo>
                    <a:pt x="242128" y="755359"/>
                    <a:pt x="233113" y="597374"/>
                    <a:pt x="265311" y="542422"/>
                  </a:cubicBezTo>
                  <a:close/>
                  <a:moveTo>
                    <a:pt x="473953" y="438101"/>
                  </a:moveTo>
                  <a:cubicBezTo>
                    <a:pt x="449999" y="476765"/>
                    <a:pt x="395188" y="525303"/>
                    <a:pt x="351750" y="542487"/>
                  </a:cubicBezTo>
                  <a:cubicBezTo>
                    <a:pt x="364570" y="553524"/>
                    <a:pt x="369815" y="566569"/>
                    <a:pt x="371564" y="577519"/>
                  </a:cubicBezTo>
                  <a:cubicBezTo>
                    <a:pt x="371510" y="588305"/>
                    <a:pt x="363407" y="591042"/>
                    <a:pt x="359329" y="597803"/>
                  </a:cubicBezTo>
                  <a:cubicBezTo>
                    <a:pt x="364928" y="652187"/>
                    <a:pt x="355161" y="701683"/>
                    <a:pt x="373271" y="759858"/>
                  </a:cubicBezTo>
                  <a:cubicBezTo>
                    <a:pt x="382583" y="726860"/>
                    <a:pt x="394118" y="694072"/>
                    <a:pt x="406981" y="659624"/>
                  </a:cubicBezTo>
                  <a:cubicBezTo>
                    <a:pt x="434458" y="598661"/>
                    <a:pt x="476100" y="510653"/>
                    <a:pt x="473953" y="438101"/>
                  </a:cubicBezTo>
                  <a:close/>
                  <a:moveTo>
                    <a:pt x="444331" y="425221"/>
                  </a:moveTo>
                  <a:cubicBezTo>
                    <a:pt x="417365" y="457420"/>
                    <a:pt x="365446" y="490423"/>
                    <a:pt x="342908" y="490423"/>
                  </a:cubicBezTo>
                  <a:cubicBezTo>
                    <a:pt x="312722" y="489752"/>
                    <a:pt x="309100" y="473787"/>
                    <a:pt x="292196" y="465469"/>
                  </a:cubicBezTo>
                  <a:cubicBezTo>
                    <a:pt x="308026" y="468152"/>
                    <a:pt x="323455" y="474056"/>
                    <a:pt x="339687" y="473519"/>
                  </a:cubicBezTo>
                  <a:cubicBezTo>
                    <a:pt x="376180" y="473116"/>
                    <a:pt x="416695" y="446955"/>
                    <a:pt x="444331" y="425221"/>
                  </a:cubicBezTo>
                  <a:close/>
                  <a:moveTo>
                    <a:pt x="488121" y="409767"/>
                  </a:moveTo>
                  <a:cubicBezTo>
                    <a:pt x="533198" y="465576"/>
                    <a:pt x="410846" y="692681"/>
                    <a:pt x="376072" y="855388"/>
                  </a:cubicBezTo>
                  <a:cubicBezTo>
                    <a:pt x="489409" y="838216"/>
                    <a:pt x="600169" y="850665"/>
                    <a:pt x="716082" y="803871"/>
                  </a:cubicBezTo>
                  <a:cubicBezTo>
                    <a:pt x="761588" y="800437"/>
                    <a:pt x="808382" y="816321"/>
                    <a:pt x="852601" y="793568"/>
                  </a:cubicBezTo>
                  <a:cubicBezTo>
                    <a:pt x="845303" y="743338"/>
                    <a:pt x="867627" y="646745"/>
                    <a:pt x="772750" y="588788"/>
                  </a:cubicBezTo>
                  <a:cubicBezTo>
                    <a:pt x="729391" y="552726"/>
                    <a:pt x="648681" y="519241"/>
                    <a:pt x="565395" y="492193"/>
                  </a:cubicBezTo>
                  <a:cubicBezTo>
                    <a:pt x="534486" y="468582"/>
                    <a:pt x="515167" y="433379"/>
                    <a:pt x="488121" y="409767"/>
                  </a:cubicBezTo>
                  <a:close/>
                  <a:moveTo>
                    <a:pt x="314467" y="207"/>
                  </a:moveTo>
                  <a:cubicBezTo>
                    <a:pt x="302302" y="922"/>
                    <a:pt x="297652" y="4142"/>
                    <a:pt x="285488" y="8794"/>
                  </a:cubicBezTo>
                  <a:cubicBezTo>
                    <a:pt x="273325" y="13444"/>
                    <a:pt x="253826" y="20241"/>
                    <a:pt x="241485" y="28112"/>
                  </a:cubicBezTo>
                  <a:cubicBezTo>
                    <a:pt x="229142" y="35983"/>
                    <a:pt x="220377" y="43853"/>
                    <a:pt x="211433" y="56017"/>
                  </a:cubicBezTo>
                  <a:cubicBezTo>
                    <a:pt x="202489" y="68180"/>
                    <a:pt x="193724" y="87320"/>
                    <a:pt x="187821" y="101095"/>
                  </a:cubicBezTo>
                  <a:cubicBezTo>
                    <a:pt x="181919" y="114868"/>
                    <a:pt x="176194" y="121665"/>
                    <a:pt x="176015" y="138658"/>
                  </a:cubicBezTo>
                  <a:cubicBezTo>
                    <a:pt x="175837" y="155652"/>
                    <a:pt x="182813" y="191249"/>
                    <a:pt x="186748" y="203055"/>
                  </a:cubicBezTo>
                  <a:lnTo>
                    <a:pt x="187520" y="204007"/>
                  </a:lnTo>
                  <a:lnTo>
                    <a:pt x="191027" y="223887"/>
                  </a:lnTo>
                  <a:cubicBezTo>
                    <a:pt x="185407" y="222374"/>
                    <a:pt x="182724" y="232570"/>
                    <a:pt x="184333" y="241693"/>
                  </a:cubicBezTo>
                  <a:cubicBezTo>
                    <a:pt x="185943" y="250815"/>
                    <a:pt x="196139" y="265841"/>
                    <a:pt x="198822" y="277111"/>
                  </a:cubicBezTo>
                  <a:cubicBezTo>
                    <a:pt x="201505" y="288380"/>
                    <a:pt x="200298" y="299113"/>
                    <a:pt x="200432" y="309308"/>
                  </a:cubicBezTo>
                  <a:cubicBezTo>
                    <a:pt x="200566" y="319505"/>
                    <a:pt x="198285" y="331579"/>
                    <a:pt x="199627" y="338286"/>
                  </a:cubicBezTo>
                  <a:cubicBezTo>
                    <a:pt x="200969" y="344995"/>
                    <a:pt x="205128" y="346739"/>
                    <a:pt x="208482" y="349556"/>
                  </a:cubicBezTo>
                  <a:cubicBezTo>
                    <a:pt x="211836" y="352373"/>
                    <a:pt x="218275" y="343385"/>
                    <a:pt x="219751" y="355191"/>
                  </a:cubicBezTo>
                  <a:cubicBezTo>
                    <a:pt x="221227" y="366997"/>
                    <a:pt x="229008" y="395036"/>
                    <a:pt x="236655" y="410733"/>
                  </a:cubicBezTo>
                  <a:cubicBezTo>
                    <a:pt x="244301" y="426429"/>
                    <a:pt x="259999" y="439845"/>
                    <a:pt x="265633" y="449370"/>
                  </a:cubicBezTo>
                  <a:cubicBezTo>
                    <a:pt x="271268" y="458895"/>
                    <a:pt x="266438" y="460372"/>
                    <a:pt x="270463" y="467884"/>
                  </a:cubicBezTo>
                  <a:cubicBezTo>
                    <a:pt x="274487" y="475397"/>
                    <a:pt x="281330" y="484118"/>
                    <a:pt x="289781" y="494447"/>
                  </a:cubicBezTo>
                  <a:cubicBezTo>
                    <a:pt x="298233" y="504778"/>
                    <a:pt x="311246" y="524097"/>
                    <a:pt x="321175" y="529866"/>
                  </a:cubicBezTo>
                  <a:cubicBezTo>
                    <a:pt x="331102" y="535634"/>
                    <a:pt x="333383" y="536305"/>
                    <a:pt x="349348" y="529061"/>
                  </a:cubicBezTo>
                  <a:cubicBezTo>
                    <a:pt x="365312" y="521816"/>
                    <a:pt x="399657" y="499680"/>
                    <a:pt x="416963" y="486398"/>
                  </a:cubicBezTo>
                  <a:cubicBezTo>
                    <a:pt x="434270" y="473116"/>
                    <a:pt x="444331" y="459298"/>
                    <a:pt x="453186" y="449370"/>
                  </a:cubicBezTo>
                  <a:cubicBezTo>
                    <a:pt x="462041" y="439443"/>
                    <a:pt x="466601" y="434746"/>
                    <a:pt x="470089" y="426831"/>
                  </a:cubicBezTo>
                  <a:cubicBezTo>
                    <a:pt x="473577" y="418917"/>
                    <a:pt x="471968" y="409526"/>
                    <a:pt x="474115" y="401878"/>
                  </a:cubicBezTo>
                  <a:cubicBezTo>
                    <a:pt x="476261" y="394231"/>
                    <a:pt x="480688" y="390341"/>
                    <a:pt x="482969" y="380949"/>
                  </a:cubicBezTo>
                  <a:cubicBezTo>
                    <a:pt x="485249" y="371558"/>
                    <a:pt x="484847" y="352373"/>
                    <a:pt x="487799" y="345532"/>
                  </a:cubicBezTo>
                  <a:cubicBezTo>
                    <a:pt x="490750" y="338689"/>
                    <a:pt x="496788" y="343787"/>
                    <a:pt x="500678" y="339897"/>
                  </a:cubicBezTo>
                  <a:cubicBezTo>
                    <a:pt x="504569" y="336006"/>
                    <a:pt x="508996" y="331177"/>
                    <a:pt x="511142" y="322188"/>
                  </a:cubicBezTo>
                  <a:cubicBezTo>
                    <a:pt x="513289" y="313199"/>
                    <a:pt x="511947" y="299515"/>
                    <a:pt x="513557" y="285965"/>
                  </a:cubicBezTo>
                  <a:cubicBezTo>
                    <a:pt x="515167" y="272415"/>
                    <a:pt x="520131" y="252425"/>
                    <a:pt x="520801" y="240888"/>
                  </a:cubicBezTo>
                  <a:cubicBezTo>
                    <a:pt x="521473" y="229350"/>
                    <a:pt x="520131" y="222508"/>
                    <a:pt x="517582" y="216739"/>
                  </a:cubicBezTo>
                  <a:lnTo>
                    <a:pt x="505508" y="206274"/>
                  </a:lnTo>
                  <a:cubicBezTo>
                    <a:pt x="501482" y="205872"/>
                    <a:pt x="496788" y="209897"/>
                    <a:pt x="493433" y="214324"/>
                  </a:cubicBezTo>
                  <a:cubicBezTo>
                    <a:pt x="490893" y="217677"/>
                    <a:pt x="489661" y="229032"/>
                    <a:pt x="487525" y="232413"/>
                  </a:cubicBezTo>
                  <a:lnTo>
                    <a:pt x="486770" y="223363"/>
                  </a:lnTo>
                  <a:lnTo>
                    <a:pt x="488165" y="195462"/>
                  </a:lnTo>
                  <a:lnTo>
                    <a:pt x="490482" y="198762"/>
                  </a:lnTo>
                  <a:cubicBezTo>
                    <a:pt x="492986" y="200550"/>
                    <a:pt x="494238" y="195185"/>
                    <a:pt x="496921" y="194469"/>
                  </a:cubicBezTo>
                  <a:cubicBezTo>
                    <a:pt x="499604" y="193754"/>
                    <a:pt x="503002" y="193217"/>
                    <a:pt x="506581" y="194469"/>
                  </a:cubicBezTo>
                  <a:cubicBezTo>
                    <a:pt x="510158" y="195721"/>
                    <a:pt x="516419" y="202876"/>
                    <a:pt x="518386" y="201981"/>
                  </a:cubicBezTo>
                  <a:cubicBezTo>
                    <a:pt x="519370" y="201534"/>
                    <a:pt x="519370" y="200774"/>
                    <a:pt x="519124" y="198896"/>
                  </a:cubicBezTo>
                  <a:lnTo>
                    <a:pt x="518386" y="189102"/>
                  </a:lnTo>
                  <a:cubicBezTo>
                    <a:pt x="518391" y="189053"/>
                    <a:pt x="521603" y="159753"/>
                    <a:pt x="518386" y="142952"/>
                  </a:cubicBezTo>
                  <a:cubicBezTo>
                    <a:pt x="515167" y="126137"/>
                    <a:pt x="506760" y="103778"/>
                    <a:pt x="499068" y="88215"/>
                  </a:cubicBezTo>
                  <a:cubicBezTo>
                    <a:pt x="491376" y="72652"/>
                    <a:pt x="479213" y="57627"/>
                    <a:pt x="472236" y="49577"/>
                  </a:cubicBezTo>
                  <a:cubicBezTo>
                    <a:pt x="465260" y="41528"/>
                    <a:pt x="466154" y="44211"/>
                    <a:pt x="457210" y="39918"/>
                  </a:cubicBezTo>
                  <a:cubicBezTo>
                    <a:pt x="448266" y="35625"/>
                    <a:pt x="435030" y="29722"/>
                    <a:pt x="418572" y="23818"/>
                  </a:cubicBezTo>
                  <a:cubicBezTo>
                    <a:pt x="402117" y="17916"/>
                    <a:pt x="375821" y="8435"/>
                    <a:pt x="358470" y="4500"/>
                  </a:cubicBezTo>
                  <a:cubicBezTo>
                    <a:pt x="341118" y="564"/>
                    <a:pt x="326630" y="-509"/>
                    <a:pt x="314467" y="20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6" tIns="34294" rIns="68586" bIns="34294" anchor="ctr"/>
            <a:lstStyle/>
            <a:p>
              <a:pPr algn="ctr" defTabSz="685862" eaLnBrk="1" fontAlgn="auto" hangingPunct="1">
                <a:spcBef>
                  <a:spcPts val="0"/>
                </a:spcBef>
                <a:spcAft>
                  <a:spcPts val="0"/>
                </a:spcAft>
                <a:defRPr/>
              </a:pPr>
              <a:endParaRPr lang="en-US" dirty="0">
                <a:solidFill>
                  <a:schemeClr val="tx1"/>
                </a:solidFill>
                <a:latin typeface="微软雅黑" panose="020B0503020204020204" pitchFamily="34" charset="-122"/>
              </a:endParaRPr>
            </a:p>
          </p:txBody>
        </p:sp>
      </p:grpSp>
      <p:grpSp>
        <p:nvGrpSpPr>
          <p:cNvPr id="4101" name="组合 23"/>
          <p:cNvGrpSpPr>
            <a:grpSpLocks/>
          </p:cNvGrpSpPr>
          <p:nvPr/>
        </p:nvGrpSpPr>
        <p:grpSpPr bwMode="auto">
          <a:xfrm>
            <a:off x="1250950" y="2181225"/>
            <a:ext cx="414338" cy="552450"/>
            <a:chOff x="3937978" y="5180856"/>
            <a:chExt cx="552450" cy="552450"/>
          </a:xfrm>
        </p:grpSpPr>
        <p:sp>
          <p:nvSpPr>
            <p:cNvPr id="12" name="椭圆 11"/>
            <p:cNvSpPr/>
            <p:nvPr/>
          </p:nvSpPr>
          <p:spPr>
            <a:xfrm>
              <a:off x="3937978" y="5180856"/>
              <a:ext cx="552450" cy="552450"/>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4" name="Group 38"/>
            <p:cNvGrpSpPr/>
            <p:nvPr/>
          </p:nvGrpSpPr>
          <p:grpSpPr>
            <a:xfrm>
              <a:off x="4022991" y="5324161"/>
              <a:ext cx="348415" cy="247981"/>
              <a:chOff x="5326857" y="2779521"/>
              <a:chExt cx="2283619" cy="2167129"/>
            </a:xfrm>
            <a:solidFill>
              <a:schemeClr val="bg1"/>
            </a:solidFill>
          </p:grpSpPr>
          <p:sp>
            <p:nvSpPr>
              <p:cNvPr id="18" name="Freeform 45"/>
              <p:cNvSpPr/>
              <p:nvPr/>
            </p:nvSpPr>
            <p:spPr>
              <a:xfrm>
                <a:off x="5326857" y="3228975"/>
                <a:ext cx="1147085" cy="1083469"/>
              </a:xfrm>
              <a:custGeom>
                <a:avLst/>
                <a:gdLst>
                  <a:gd name="connsiteX0" fmla="*/ 1090612 w 1147085"/>
                  <a:gd name="connsiteY0" fmla="*/ 0 h 1083469"/>
                  <a:gd name="connsiteX1" fmla="*/ 1147085 w 1147085"/>
                  <a:gd name="connsiteY1" fmla="*/ 460567 h 1083469"/>
                  <a:gd name="connsiteX2" fmla="*/ 1078295 w 1147085"/>
                  <a:gd name="connsiteY2" fmla="*/ 504743 h 1083469"/>
                  <a:gd name="connsiteX3" fmla="*/ 1025237 w 1147085"/>
                  <a:gd name="connsiteY3" fmla="*/ 72025 h 1083469"/>
                  <a:gd name="connsiteX4" fmla="*/ 79622 w 1147085"/>
                  <a:gd name="connsiteY4" fmla="*/ 171129 h 1083469"/>
                  <a:gd name="connsiteX5" fmla="*/ 186985 w 1147085"/>
                  <a:gd name="connsiteY5" fmla="*/ 990798 h 1083469"/>
                  <a:gd name="connsiteX6" fmla="*/ 186985 w 1147085"/>
                  <a:gd name="connsiteY6" fmla="*/ 1011445 h 1083469"/>
                  <a:gd name="connsiteX7" fmla="*/ 977729 w 1147085"/>
                  <a:gd name="connsiteY7" fmla="*/ 857154 h 1083469"/>
                  <a:gd name="connsiteX8" fmla="*/ 977729 w 1147085"/>
                  <a:gd name="connsiteY8" fmla="*/ 916854 h 1083469"/>
                  <a:gd name="connsiteX9" fmla="*/ 123825 w 1147085"/>
                  <a:gd name="connsiteY9" fmla="*/ 1083469 h 1083469"/>
                  <a:gd name="connsiteX10" fmla="*/ 0 w 1147085"/>
                  <a:gd name="connsiteY10" fmla="*/ 114300 h 1083469"/>
                  <a:gd name="connsiteX11" fmla="*/ 1090612 w 1147085"/>
                  <a:gd name="connsiteY11" fmla="*/ 0 h 1083469"/>
                  <a:gd name="connsiteX0" fmla="*/ 1090612 w 1147085"/>
                  <a:gd name="connsiteY0" fmla="*/ 0 h 1083469"/>
                  <a:gd name="connsiteX1" fmla="*/ 1147085 w 1147085"/>
                  <a:gd name="connsiteY1" fmla="*/ 460567 h 1083469"/>
                  <a:gd name="connsiteX2" fmla="*/ 1078295 w 1147085"/>
                  <a:gd name="connsiteY2" fmla="*/ 504743 h 1083469"/>
                  <a:gd name="connsiteX3" fmla="*/ 1025237 w 1147085"/>
                  <a:gd name="connsiteY3" fmla="*/ 72025 h 1083469"/>
                  <a:gd name="connsiteX4" fmla="*/ 79622 w 1147085"/>
                  <a:gd name="connsiteY4" fmla="*/ 171129 h 1083469"/>
                  <a:gd name="connsiteX5" fmla="*/ 186985 w 1147085"/>
                  <a:gd name="connsiteY5" fmla="*/ 1011445 h 1083469"/>
                  <a:gd name="connsiteX6" fmla="*/ 977729 w 1147085"/>
                  <a:gd name="connsiteY6" fmla="*/ 857154 h 1083469"/>
                  <a:gd name="connsiteX7" fmla="*/ 977729 w 1147085"/>
                  <a:gd name="connsiteY7" fmla="*/ 916854 h 1083469"/>
                  <a:gd name="connsiteX8" fmla="*/ 123825 w 1147085"/>
                  <a:gd name="connsiteY8" fmla="*/ 1083469 h 1083469"/>
                  <a:gd name="connsiteX9" fmla="*/ 0 w 1147085"/>
                  <a:gd name="connsiteY9" fmla="*/ 114300 h 1083469"/>
                  <a:gd name="connsiteX10" fmla="*/ 1090612 w 1147085"/>
                  <a:gd name="connsiteY10" fmla="*/ 0 h 1083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47085" h="1083469">
                    <a:moveTo>
                      <a:pt x="1090612" y="0"/>
                    </a:moveTo>
                    <a:lnTo>
                      <a:pt x="1147085" y="460567"/>
                    </a:lnTo>
                    <a:cubicBezTo>
                      <a:pt x="1121629" y="471368"/>
                      <a:pt x="1098257" y="486098"/>
                      <a:pt x="1078295" y="504743"/>
                    </a:cubicBezTo>
                    <a:lnTo>
                      <a:pt x="1025237" y="72025"/>
                    </a:lnTo>
                    <a:lnTo>
                      <a:pt x="79622" y="171129"/>
                    </a:lnTo>
                    <a:lnTo>
                      <a:pt x="186985" y="1011445"/>
                    </a:lnTo>
                    <a:lnTo>
                      <a:pt x="977729" y="857154"/>
                    </a:lnTo>
                    <a:lnTo>
                      <a:pt x="977729" y="916854"/>
                    </a:lnTo>
                    <a:lnTo>
                      <a:pt x="123825" y="1083469"/>
                    </a:lnTo>
                    <a:lnTo>
                      <a:pt x="0" y="114300"/>
                    </a:lnTo>
                    <a:lnTo>
                      <a:pt x="1090612" y="0"/>
                    </a:ln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91436" tIns="45718" rIns="91436" bIns="45718" anchor="ctr"/>
              <a:lstStyle/>
              <a:p>
                <a:pPr algn="ctr" defTabSz="685637" eaLnBrk="1" hangingPunct="1">
                  <a:defRPr/>
                </a:pPr>
                <a:endParaRPr lang="en-US" sz="1700" dirty="0">
                  <a:gradFill>
                    <a:gsLst>
                      <a:gs pos="0">
                        <a:srgbClr val="FFFFFF"/>
                      </a:gs>
                      <a:gs pos="100000">
                        <a:srgbClr val="FFFFFF"/>
                      </a:gs>
                    </a:gsLst>
                    <a:lin ang="5400000" scaled="0"/>
                  </a:gradFill>
                </a:endParaRPr>
              </a:p>
            </p:txBody>
          </p:sp>
          <p:sp>
            <p:nvSpPr>
              <p:cNvPr id="19" name="Oval 23"/>
              <p:cNvSpPr/>
              <p:nvPr/>
            </p:nvSpPr>
            <p:spPr bwMode="auto">
              <a:xfrm>
                <a:off x="5472973" y="4217016"/>
                <a:ext cx="831613" cy="515322"/>
              </a:xfrm>
              <a:custGeom>
                <a:avLst/>
                <a:gdLst/>
                <a:ahLst/>
                <a:cxnLst/>
                <a:rect l="l" t="t" r="r" b="b"/>
                <a:pathLst>
                  <a:path w="831613" h="515322">
                    <a:moveTo>
                      <a:pt x="656506" y="0"/>
                    </a:moveTo>
                    <a:cubicBezTo>
                      <a:pt x="722980" y="12459"/>
                      <a:pt x="782484" y="33487"/>
                      <a:pt x="831613" y="60220"/>
                    </a:cubicBezTo>
                    <a:lnTo>
                      <a:pt x="831613" y="156807"/>
                    </a:lnTo>
                    <a:lnTo>
                      <a:pt x="790343" y="156807"/>
                    </a:lnTo>
                    <a:cubicBezTo>
                      <a:pt x="689578" y="156807"/>
                      <a:pt x="607892" y="247187"/>
                      <a:pt x="607892" y="358678"/>
                    </a:cubicBezTo>
                    <a:cubicBezTo>
                      <a:pt x="607892" y="412735"/>
                      <a:pt x="627095" y="461830"/>
                      <a:pt x="658968" y="497546"/>
                    </a:cubicBezTo>
                    <a:cubicBezTo>
                      <a:pt x="605816" y="509342"/>
                      <a:pt x="548050" y="515322"/>
                      <a:pt x="487726" y="515322"/>
                    </a:cubicBezTo>
                    <a:cubicBezTo>
                      <a:pt x="218362" y="515322"/>
                      <a:pt x="0" y="396081"/>
                      <a:pt x="0" y="248990"/>
                    </a:cubicBezTo>
                    <a:cubicBezTo>
                      <a:pt x="0" y="198934"/>
                      <a:pt x="25288" y="152104"/>
                      <a:pt x="70263" y="113194"/>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91436" tIns="45718" rIns="91436" bIns="45718" anchor="ctr"/>
              <a:lstStyle/>
              <a:p>
                <a:pPr algn="ctr" defTabSz="685637" eaLnBrk="1" hangingPunct="1">
                  <a:defRPr/>
                </a:pPr>
                <a:endParaRPr lang="en-US" sz="1700" dirty="0">
                  <a:gradFill>
                    <a:gsLst>
                      <a:gs pos="0">
                        <a:srgbClr val="FFFFFF"/>
                      </a:gs>
                      <a:gs pos="100000">
                        <a:srgbClr val="FFFFFF"/>
                      </a:gs>
                    </a:gsLst>
                    <a:lin ang="5400000" scaled="0"/>
                  </a:gradFill>
                </a:endParaRPr>
              </a:p>
            </p:txBody>
          </p:sp>
          <p:sp>
            <p:nvSpPr>
              <p:cNvPr id="20" name="Rounded Rectangle 13"/>
              <p:cNvSpPr/>
              <p:nvPr/>
            </p:nvSpPr>
            <p:spPr bwMode="auto">
              <a:xfrm>
                <a:off x="6127748" y="3705225"/>
                <a:ext cx="1375518" cy="1241425"/>
              </a:xfrm>
              <a:custGeom>
                <a:avLst/>
                <a:gdLst/>
                <a:ahLst/>
                <a:cxnLst/>
                <a:rect l="l" t="t" r="r" b="b"/>
                <a:pathLst>
                  <a:path w="1375518" h="1241425">
                    <a:moveTo>
                      <a:pt x="880211" y="0"/>
                    </a:moveTo>
                    <a:lnTo>
                      <a:pt x="1125002" y="0"/>
                    </a:lnTo>
                    <a:cubicBezTo>
                      <a:pt x="1202113" y="0"/>
                      <a:pt x="1271265" y="34077"/>
                      <a:pt x="1317403" y="88704"/>
                    </a:cubicBezTo>
                    <a:cubicBezTo>
                      <a:pt x="1244331" y="103169"/>
                      <a:pt x="1190628" y="168346"/>
                      <a:pt x="1190628" y="246066"/>
                    </a:cubicBezTo>
                    <a:lnTo>
                      <a:pt x="1190628" y="708029"/>
                    </a:lnTo>
                    <a:lnTo>
                      <a:pt x="929175" y="708029"/>
                    </a:lnTo>
                    <a:lnTo>
                      <a:pt x="803618" y="172438"/>
                    </a:lnTo>
                    <a:close/>
                    <a:moveTo>
                      <a:pt x="481554" y="0"/>
                    </a:moveTo>
                    <a:lnTo>
                      <a:pt x="726347" y="0"/>
                    </a:lnTo>
                    <a:lnTo>
                      <a:pt x="802940" y="172436"/>
                    </a:lnTo>
                    <a:lnTo>
                      <a:pt x="674361" y="720915"/>
                    </a:lnTo>
                    <a:cubicBezTo>
                      <a:pt x="614856" y="745801"/>
                      <a:pt x="573090" y="804586"/>
                      <a:pt x="573090" y="873128"/>
                    </a:cubicBezTo>
                    <a:cubicBezTo>
                      <a:pt x="573090" y="964310"/>
                      <a:pt x="647007" y="1038227"/>
                      <a:pt x="738189" y="1038227"/>
                    </a:cubicBezTo>
                    <a:lnTo>
                      <a:pt x="1375518" y="1038227"/>
                    </a:lnTo>
                    <a:cubicBezTo>
                      <a:pt x="1351252" y="1154299"/>
                      <a:pt x="1248302" y="1241425"/>
                      <a:pt x="1125002" y="1241425"/>
                    </a:cubicBezTo>
                    <a:lnTo>
                      <a:pt x="481554" y="1241425"/>
                    </a:lnTo>
                    <a:cubicBezTo>
                      <a:pt x="358254" y="1241425"/>
                      <a:pt x="255302" y="1154298"/>
                      <a:pt x="231037" y="1038224"/>
                    </a:cubicBezTo>
                    <a:lnTo>
                      <a:pt x="165099" y="1038224"/>
                    </a:lnTo>
                    <a:cubicBezTo>
                      <a:pt x="73917" y="1038224"/>
                      <a:pt x="0" y="964307"/>
                      <a:pt x="0" y="873125"/>
                    </a:cubicBezTo>
                    <a:cubicBezTo>
                      <a:pt x="0" y="781943"/>
                      <a:pt x="73917" y="708026"/>
                      <a:pt x="165099" y="708026"/>
                    </a:cubicBezTo>
                    <a:lnTo>
                      <a:pt x="225428" y="708026"/>
                    </a:lnTo>
                    <a:lnTo>
                      <a:pt x="225428" y="256126"/>
                    </a:lnTo>
                    <a:cubicBezTo>
                      <a:pt x="225428" y="114672"/>
                      <a:pt x="340100" y="0"/>
                      <a:pt x="481554"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91436" tIns="45718" rIns="91436" bIns="45718" anchor="ctr"/>
              <a:lstStyle/>
              <a:p>
                <a:pPr algn="ctr" defTabSz="685637" eaLnBrk="1" hangingPunct="1">
                  <a:defRPr/>
                </a:pPr>
                <a:endParaRPr lang="en-US" sz="1700" dirty="0">
                  <a:gradFill>
                    <a:gsLst>
                      <a:gs pos="0">
                        <a:srgbClr val="FFFFFF"/>
                      </a:gs>
                      <a:gs pos="100000">
                        <a:srgbClr val="FFFFFF"/>
                      </a:gs>
                    </a:gsLst>
                    <a:lin ang="5400000" scaled="0"/>
                  </a:gradFill>
                </a:endParaRPr>
              </a:p>
            </p:txBody>
          </p:sp>
          <p:sp>
            <p:nvSpPr>
              <p:cNvPr id="21" name="Oval 57"/>
              <p:cNvSpPr/>
              <p:nvPr/>
            </p:nvSpPr>
            <p:spPr bwMode="auto">
              <a:xfrm>
                <a:off x="6524624" y="2779521"/>
                <a:ext cx="835025" cy="835025"/>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91436" tIns="45718" rIns="91436" bIns="45718" anchor="ctr"/>
              <a:lstStyle/>
              <a:p>
                <a:pPr algn="ctr" defTabSz="685637" eaLnBrk="1" hangingPunct="1">
                  <a:defRPr/>
                </a:pPr>
                <a:endParaRPr lang="en-US" sz="1700" dirty="0">
                  <a:gradFill>
                    <a:gsLst>
                      <a:gs pos="0">
                        <a:srgbClr val="FFFFFF"/>
                      </a:gs>
                      <a:gs pos="100000">
                        <a:srgbClr val="FFFFFF"/>
                      </a:gs>
                    </a:gsLst>
                    <a:lin ang="5400000" scaled="0"/>
                  </a:gradFill>
                </a:endParaRPr>
              </a:p>
            </p:txBody>
          </p:sp>
          <p:sp>
            <p:nvSpPr>
              <p:cNvPr id="22" name="Rounded Rectangle 14"/>
              <p:cNvSpPr/>
              <p:nvPr/>
            </p:nvSpPr>
            <p:spPr bwMode="auto">
              <a:xfrm>
                <a:off x="6740522" y="3829050"/>
                <a:ext cx="869954" cy="874713"/>
              </a:xfrm>
              <a:custGeom>
                <a:avLst/>
                <a:gdLst>
                  <a:gd name="connsiteX0" fmla="*/ 744540 w 869954"/>
                  <a:gd name="connsiteY0" fmla="*/ 0 h 874713"/>
                  <a:gd name="connsiteX1" fmla="*/ 869954 w 869954"/>
                  <a:gd name="connsiteY1" fmla="*/ 125414 h 874713"/>
                  <a:gd name="connsiteX2" fmla="*/ 869953 w 869954"/>
                  <a:gd name="connsiteY2" fmla="*/ 706437 h 874713"/>
                  <a:gd name="connsiteX3" fmla="*/ 869952 w 869954"/>
                  <a:gd name="connsiteY3" fmla="*/ 749299 h 874713"/>
                  <a:gd name="connsiteX4" fmla="*/ 744538 w 869954"/>
                  <a:gd name="connsiteY4" fmla="*/ 874713 h 874713"/>
                  <a:gd name="connsiteX5" fmla="*/ 125414 w 869954"/>
                  <a:gd name="connsiteY5" fmla="*/ 874712 h 874713"/>
                  <a:gd name="connsiteX6" fmla="*/ 0 w 869954"/>
                  <a:gd name="connsiteY6" fmla="*/ 749298 h 874713"/>
                  <a:gd name="connsiteX7" fmla="*/ 1 w 869954"/>
                  <a:gd name="connsiteY7" fmla="*/ 749299 h 874713"/>
                  <a:gd name="connsiteX8" fmla="*/ 125415 w 869954"/>
                  <a:gd name="connsiteY8" fmla="*/ 623885 h 874713"/>
                  <a:gd name="connsiteX9" fmla="*/ 619126 w 869954"/>
                  <a:gd name="connsiteY9" fmla="*/ 623885 h 874713"/>
                  <a:gd name="connsiteX10" fmla="*/ 619126 w 869954"/>
                  <a:gd name="connsiteY10" fmla="*/ 125414 h 874713"/>
                  <a:gd name="connsiteX11" fmla="*/ 744540 w 869954"/>
                  <a:gd name="connsiteY11" fmla="*/ 0 h 874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69954" h="874713">
                    <a:moveTo>
                      <a:pt x="744540" y="0"/>
                    </a:moveTo>
                    <a:cubicBezTo>
                      <a:pt x="813804" y="0"/>
                      <a:pt x="869954" y="56150"/>
                      <a:pt x="869954" y="125414"/>
                    </a:cubicBezTo>
                    <a:cubicBezTo>
                      <a:pt x="869954" y="319088"/>
                      <a:pt x="869953" y="512763"/>
                      <a:pt x="869953" y="706437"/>
                    </a:cubicBezTo>
                    <a:cubicBezTo>
                      <a:pt x="869953" y="720724"/>
                      <a:pt x="869952" y="735012"/>
                      <a:pt x="869952" y="749299"/>
                    </a:cubicBezTo>
                    <a:cubicBezTo>
                      <a:pt x="869952" y="818563"/>
                      <a:pt x="813802" y="874713"/>
                      <a:pt x="744538" y="874713"/>
                    </a:cubicBezTo>
                    <a:lnTo>
                      <a:pt x="125414" y="874712"/>
                    </a:lnTo>
                    <a:cubicBezTo>
                      <a:pt x="56150" y="874712"/>
                      <a:pt x="0" y="818562"/>
                      <a:pt x="0" y="749298"/>
                    </a:cubicBezTo>
                    <a:lnTo>
                      <a:pt x="1" y="749299"/>
                    </a:lnTo>
                    <a:cubicBezTo>
                      <a:pt x="1" y="680035"/>
                      <a:pt x="56151" y="623885"/>
                      <a:pt x="125415" y="623885"/>
                    </a:cubicBezTo>
                    <a:lnTo>
                      <a:pt x="619126" y="623885"/>
                    </a:lnTo>
                    <a:lnTo>
                      <a:pt x="619126" y="125414"/>
                    </a:lnTo>
                    <a:cubicBezTo>
                      <a:pt x="619126" y="56150"/>
                      <a:pt x="675276" y="0"/>
                      <a:pt x="744540"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91436" tIns="45718" rIns="91436" bIns="45718" anchor="ctr"/>
              <a:lstStyle/>
              <a:p>
                <a:pPr algn="ctr" defTabSz="685637" eaLnBrk="1" hangingPunct="1">
                  <a:defRPr/>
                </a:pPr>
                <a:endParaRPr lang="en-US" sz="1700" dirty="0">
                  <a:gradFill>
                    <a:gsLst>
                      <a:gs pos="0">
                        <a:srgbClr val="FFFFFF"/>
                      </a:gs>
                      <a:gs pos="100000">
                        <a:srgbClr val="FFFFFF"/>
                      </a:gs>
                    </a:gsLst>
                    <a:lin ang="5400000" scaled="0"/>
                  </a:gradFill>
                </a:endParaRPr>
              </a:p>
            </p:txBody>
          </p:sp>
        </p:grpSp>
      </p:grpSp>
      <p:grpSp>
        <p:nvGrpSpPr>
          <p:cNvPr id="4102" name="组合 29"/>
          <p:cNvGrpSpPr>
            <a:grpSpLocks/>
          </p:cNvGrpSpPr>
          <p:nvPr/>
        </p:nvGrpSpPr>
        <p:grpSpPr bwMode="auto">
          <a:xfrm>
            <a:off x="769938" y="2552700"/>
            <a:ext cx="882650" cy="563563"/>
            <a:chOff x="3810852" y="5009406"/>
            <a:chExt cx="1208254" cy="563518"/>
          </a:xfrm>
        </p:grpSpPr>
        <p:sp>
          <p:nvSpPr>
            <p:cNvPr id="31" name="椭圆 30"/>
            <p:cNvSpPr/>
            <p:nvPr/>
          </p:nvSpPr>
          <p:spPr>
            <a:xfrm>
              <a:off x="3810852" y="5009406"/>
              <a:ext cx="551972" cy="552406"/>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7" name="Rounded Rectangle 14"/>
            <p:cNvSpPr/>
            <p:nvPr/>
          </p:nvSpPr>
          <p:spPr bwMode="auto">
            <a:xfrm>
              <a:off x="4886545" y="5472919"/>
              <a:ext cx="132561" cy="100005"/>
            </a:xfrm>
            <a:custGeom>
              <a:avLst/>
              <a:gdLst>
                <a:gd name="connsiteX0" fmla="*/ 744540 w 869954"/>
                <a:gd name="connsiteY0" fmla="*/ 0 h 874713"/>
                <a:gd name="connsiteX1" fmla="*/ 869954 w 869954"/>
                <a:gd name="connsiteY1" fmla="*/ 125414 h 874713"/>
                <a:gd name="connsiteX2" fmla="*/ 869953 w 869954"/>
                <a:gd name="connsiteY2" fmla="*/ 706437 h 874713"/>
                <a:gd name="connsiteX3" fmla="*/ 869952 w 869954"/>
                <a:gd name="connsiteY3" fmla="*/ 749299 h 874713"/>
                <a:gd name="connsiteX4" fmla="*/ 744538 w 869954"/>
                <a:gd name="connsiteY4" fmla="*/ 874713 h 874713"/>
                <a:gd name="connsiteX5" fmla="*/ 125414 w 869954"/>
                <a:gd name="connsiteY5" fmla="*/ 874712 h 874713"/>
                <a:gd name="connsiteX6" fmla="*/ 0 w 869954"/>
                <a:gd name="connsiteY6" fmla="*/ 749298 h 874713"/>
                <a:gd name="connsiteX7" fmla="*/ 1 w 869954"/>
                <a:gd name="connsiteY7" fmla="*/ 749299 h 874713"/>
                <a:gd name="connsiteX8" fmla="*/ 125415 w 869954"/>
                <a:gd name="connsiteY8" fmla="*/ 623885 h 874713"/>
                <a:gd name="connsiteX9" fmla="*/ 619126 w 869954"/>
                <a:gd name="connsiteY9" fmla="*/ 623885 h 874713"/>
                <a:gd name="connsiteX10" fmla="*/ 619126 w 869954"/>
                <a:gd name="connsiteY10" fmla="*/ 125414 h 874713"/>
                <a:gd name="connsiteX11" fmla="*/ 744540 w 869954"/>
                <a:gd name="connsiteY11" fmla="*/ 0 h 874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69954" h="874713">
                  <a:moveTo>
                    <a:pt x="744540" y="0"/>
                  </a:moveTo>
                  <a:cubicBezTo>
                    <a:pt x="813804" y="0"/>
                    <a:pt x="869954" y="56150"/>
                    <a:pt x="869954" y="125414"/>
                  </a:cubicBezTo>
                  <a:cubicBezTo>
                    <a:pt x="869954" y="319088"/>
                    <a:pt x="869953" y="512763"/>
                    <a:pt x="869953" y="706437"/>
                  </a:cubicBezTo>
                  <a:cubicBezTo>
                    <a:pt x="869953" y="720724"/>
                    <a:pt x="869952" y="735012"/>
                    <a:pt x="869952" y="749299"/>
                  </a:cubicBezTo>
                  <a:cubicBezTo>
                    <a:pt x="869952" y="818563"/>
                    <a:pt x="813802" y="874713"/>
                    <a:pt x="744538" y="874713"/>
                  </a:cubicBezTo>
                  <a:lnTo>
                    <a:pt x="125414" y="874712"/>
                  </a:lnTo>
                  <a:cubicBezTo>
                    <a:pt x="56150" y="874712"/>
                    <a:pt x="0" y="818562"/>
                    <a:pt x="0" y="749298"/>
                  </a:cubicBezTo>
                  <a:lnTo>
                    <a:pt x="1" y="749299"/>
                  </a:lnTo>
                  <a:cubicBezTo>
                    <a:pt x="1" y="680035"/>
                    <a:pt x="56151" y="623885"/>
                    <a:pt x="125415" y="623885"/>
                  </a:cubicBezTo>
                  <a:lnTo>
                    <a:pt x="619126" y="623885"/>
                  </a:lnTo>
                  <a:lnTo>
                    <a:pt x="619126" y="125414"/>
                  </a:lnTo>
                  <a:cubicBezTo>
                    <a:pt x="619126" y="56150"/>
                    <a:pt x="675276" y="0"/>
                    <a:pt x="744540" y="0"/>
                  </a:cubicBez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91436" tIns="45718" rIns="91436" bIns="45718" anchor="ctr"/>
            <a:lstStyle/>
            <a:p>
              <a:pPr algn="ctr" defTabSz="685637" eaLnBrk="1" hangingPunct="1">
                <a:defRPr/>
              </a:pPr>
              <a:endParaRPr lang="en-US" sz="1700" dirty="0">
                <a:gradFill>
                  <a:gsLst>
                    <a:gs pos="0">
                      <a:srgbClr val="FFFFFF"/>
                    </a:gs>
                    <a:gs pos="100000">
                      <a:srgbClr val="FFFFFF"/>
                    </a:gs>
                  </a:gsLst>
                  <a:lin ang="5400000" scaled="0"/>
                </a:gradFill>
              </a:endParaRPr>
            </a:p>
          </p:txBody>
        </p:sp>
      </p:grpSp>
      <p:sp>
        <p:nvSpPr>
          <p:cNvPr id="38" name="矩形 37"/>
          <p:cNvSpPr/>
          <p:nvPr/>
        </p:nvSpPr>
        <p:spPr>
          <a:xfrm>
            <a:off x="666750" y="2581275"/>
            <a:ext cx="571500" cy="504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dirty="0">
                <a:sym typeface="Wingdings"/>
              </a:rPr>
              <a:t></a:t>
            </a:r>
            <a:endParaRPr lang="zh-CN" altLang="en-US" dirty="0"/>
          </a:p>
        </p:txBody>
      </p:sp>
      <p:sp>
        <p:nvSpPr>
          <p:cNvPr id="40" name="流程图: 数据 39"/>
          <p:cNvSpPr/>
          <p:nvPr/>
        </p:nvSpPr>
        <p:spPr>
          <a:xfrm>
            <a:off x="771525" y="2466975"/>
            <a:ext cx="6208713" cy="971550"/>
          </a:xfrm>
          <a:prstGeom prst="flowChartInputOutput">
            <a:avLst/>
          </a:prstGeom>
          <a:solidFill>
            <a:srgbClr val="F4D30C"/>
          </a:solidFill>
          <a:ln/>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r>
              <a:rPr lang="zh-CN" altLang="en-US" sz="5400" dirty="0">
                <a:solidFill>
                  <a:schemeClr val="bg1"/>
                </a:solidFill>
                <a:latin typeface="黑体" panose="02010609060101010101" pitchFamily="49" charset="-122"/>
              </a:rPr>
              <a:t>专题一</a:t>
            </a:r>
          </a:p>
        </p:txBody>
      </p:sp>
      <p:sp>
        <p:nvSpPr>
          <p:cNvPr id="4105" name="Oval 12"/>
          <p:cNvSpPr>
            <a:spLocks noChangeArrowheads="1"/>
          </p:cNvSpPr>
          <p:nvPr/>
        </p:nvSpPr>
        <p:spPr bwMode="gray">
          <a:xfrm>
            <a:off x="1971675" y="5705475"/>
            <a:ext cx="314325" cy="519113"/>
          </a:xfrm>
          <a:prstGeom prst="ellipse">
            <a:avLst/>
          </a:prstGeom>
          <a:gradFill rotWithShape="1">
            <a:gsLst>
              <a:gs pos="0">
                <a:srgbClr val="FFCC00"/>
              </a:gs>
              <a:gs pos="100000">
                <a:srgbClr val="7C6300"/>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06" name="Oval 10"/>
          <p:cNvSpPr>
            <a:spLocks noChangeArrowheads="1"/>
          </p:cNvSpPr>
          <p:nvPr/>
        </p:nvSpPr>
        <p:spPr bwMode="gray">
          <a:xfrm>
            <a:off x="428625" y="6559550"/>
            <a:ext cx="298450" cy="298450"/>
          </a:xfrm>
          <a:prstGeom prst="ellipse">
            <a:avLst/>
          </a:prstGeom>
          <a:gradFill rotWithShape="1">
            <a:gsLst>
              <a:gs pos="0">
                <a:srgbClr val="000000"/>
              </a:gs>
              <a:gs pos="100000">
                <a:srgbClr val="FFCC00"/>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07" name="Oval 39"/>
          <p:cNvSpPr>
            <a:spLocks noChangeArrowheads="1"/>
          </p:cNvSpPr>
          <p:nvPr/>
        </p:nvSpPr>
        <p:spPr bwMode="gray">
          <a:xfrm>
            <a:off x="1466850" y="6397625"/>
            <a:ext cx="258763" cy="260350"/>
          </a:xfrm>
          <a:prstGeom prst="ellipse">
            <a:avLst/>
          </a:prstGeom>
          <a:gradFill rotWithShape="1">
            <a:gsLst>
              <a:gs pos="0">
                <a:srgbClr val="8D67E1"/>
              </a:gs>
              <a:gs pos="100000">
                <a:srgbClr val="4532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08" name="Oval 30"/>
          <p:cNvSpPr>
            <a:spLocks noChangeArrowheads="1"/>
          </p:cNvSpPr>
          <p:nvPr/>
        </p:nvSpPr>
        <p:spPr bwMode="gray">
          <a:xfrm>
            <a:off x="2800350" y="6446838"/>
            <a:ext cx="258763" cy="258762"/>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09" name="Oval 21"/>
          <p:cNvSpPr>
            <a:spLocks noChangeArrowheads="1"/>
          </p:cNvSpPr>
          <p:nvPr/>
        </p:nvSpPr>
        <p:spPr bwMode="gray">
          <a:xfrm>
            <a:off x="4229100" y="6338888"/>
            <a:ext cx="428625" cy="519112"/>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10" name="Oval 39"/>
          <p:cNvSpPr>
            <a:spLocks noChangeArrowheads="1"/>
          </p:cNvSpPr>
          <p:nvPr/>
        </p:nvSpPr>
        <p:spPr bwMode="gray">
          <a:xfrm>
            <a:off x="0" y="5418138"/>
            <a:ext cx="200025" cy="519112"/>
          </a:xfrm>
          <a:prstGeom prst="ellipse">
            <a:avLst/>
          </a:prstGeom>
          <a:gradFill rotWithShape="1">
            <a:gsLst>
              <a:gs pos="0">
                <a:srgbClr val="8D67E1"/>
              </a:gs>
              <a:gs pos="100000">
                <a:srgbClr val="4532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11" name="Oval 30"/>
          <p:cNvSpPr>
            <a:spLocks noChangeArrowheads="1"/>
          </p:cNvSpPr>
          <p:nvPr/>
        </p:nvSpPr>
        <p:spPr bwMode="gray">
          <a:xfrm>
            <a:off x="638175" y="5815013"/>
            <a:ext cx="371475" cy="519112"/>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12" name="Oval 39"/>
          <p:cNvSpPr>
            <a:spLocks noChangeArrowheads="1"/>
          </p:cNvSpPr>
          <p:nvPr/>
        </p:nvSpPr>
        <p:spPr bwMode="gray">
          <a:xfrm>
            <a:off x="3371850" y="5959475"/>
            <a:ext cx="258763" cy="260350"/>
          </a:xfrm>
          <a:prstGeom prst="ellipse">
            <a:avLst/>
          </a:prstGeom>
          <a:gradFill rotWithShape="1">
            <a:gsLst>
              <a:gs pos="0">
                <a:srgbClr val="8D67E1"/>
              </a:gs>
              <a:gs pos="100000">
                <a:srgbClr val="4532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13" name="文本框 5"/>
          <p:cNvSpPr txBox="1">
            <a:spLocks noChangeArrowheads="1"/>
          </p:cNvSpPr>
          <p:nvPr/>
        </p:nvSpPr>
        <p:spPr bwMode="auto">
          <a:xfrm>
            <a:off x="-36513" y="3970338"/>
            <a:ext cx="78247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algn="ctr" eaLnBrk="1" hangingPunct="1"/>
            <a:r>
              <a:rPr lang="zh-CN" altLang="en-US" sz="4000" b="1" dirty="0">
                <a:solidFill>
                  <a:schemeClr val="bg1"/>
                </a:solidFill>
                <a:latin typeface="黑体" pitchFamily="49" charset="-122"/>
                <a:ea typeface="黑体" pitchFamily="49" charset="-122"/>
              </a:rPr>
              <a:t>课题一  认识我们周围的生物</a:t>
            </a:r>
          </a:p>
        </p:txBody>
      </p:sp>
    </p:spTree>
  </p:cSld>
  <p:clrMapOvr>
    <a:masterClrMapping/>
  </p:clrMapOvr>
  <p:transition spd="slow">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39725" y="895350"/>
          <a:ext cx="8621713" cy="5594482"/>
        </p:xfrm>
        <a:graphic>
          <a:graphicData uri="http://schemas.openxmlformats.org/drawingml/2006/table">
            <a:tbl>
              <a:tblPr>
                <a:tableStyleId>{5940675A-B579-460E-94D1-54222C63F5DA}</a:tableStyleId>
              </a:tblPr>
              <a:tblGrid>
                <a:gridCol w="705496">
                  <a:extLst>
                    <a:ext uri="{9D8B030D-6E8A-4147-A177-3AD203B41FA5}"/>
                  </a:extLst>
                </a:gridCol>
                <a:gridCol w="7916217">
                  <a:extLst>
                    <a:ext uri="{9D8B030D-6E8A-4147-A177-3AD203B41FA5}"/>
                  </a:extLst>
                </a:gridCol>
              </a:tblGrid>
              <a:tr h="565282">
                <a:tc gridSpan="2">
                  <a:txBody>
                    <a:bodyPr/>
                    <a:lstStyle/>
                    <a:p>
                      <a:pPr algn="ctr">
                        <a:lnSpc>
                          <a:spcPts val="3600"/>
                        </a:lnSpc>
                        <a:spcAft>
                          <a:spcPts val="0"/>
                        </a:spcAft>
                      </a:pPr>
                      <a:r>
                        <a:rPr lang="zh-CN" altLang="en-US" sz="2400" kern="100" dirty="0" smtClean="0">
                          <a:effectLst/>
                          <a:latin typeface="+mn-ea"/>
                          <a:ea typeface="+mn-ea"/>
                          <a:cs typeface="Courier New" panose="02070309020205020404" pitchFamily="49" charset="0"/>
                        </a:rPr>
                        <a:t>知识结构</a:t>
                      </a:r>
                      <a:endParaRPr lang="zh-CN" sz="2400" kern="100" dirty="0">
                        <a:effectLst/>
                        <a:latin typeface="+mn-ea"/>
                        <a:ea typeface="+mn-ea"/>
                        <a:cs typeface="Courier New" panose="02070309020205020404" pitchFamily="49" charset="0"/>
                      </a:endParaRPr>
                    </a:p>
                  </a:txBody>
                  <a:tcPr marL="68581" marR="68581" marT="0" marB="0" anchor="ctr"/>
                </a:tc>
                <a:tc hMerge="1">
                  <a:txBody>
                    <a:bodyPr/>
                    <a:lstStyle/>
                    <a:p>
                      <a:pPr algn="ctr">
                        <a:spcAft>
                          <a:spcPts val="0"/>
                        </a:spcAft>
                      </a:pPr>
                      <a:endParaRPr lang="zh-CN" sz="105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tc>
                <a:extLst>
                  <a:ext uri="{0D108BD9-81ED-4DB2-BD59-A6C34878D82A}"/>
                </a:extLst>
              </a:tr>
              <a:tr h="5029068">
                <a:tc>
                  <a:txBody>
                    <a:bodyPr/>
                    <a:lstStyle/>
                    <a:p>
                      <a:pPr algn="ctr">
                        <a:lnSpc>
                          <a:spcPts val="3600"/>
                        </a:lnSpc>
                        <a:spcAft>
                          <a:spcPts val="0"/>
                        </a:spcAft>
                      </a:pPr>
                      <a:r>
                        <a:rPr lang="zh-CN" sz="2400" kern="100">
                          <a:effectLst/>
                          <a:latin typeface="+mn-ea"/>
                          <a:ea typeface="+mn-ea"/>
                        </a:rPr>
                        <a:t>生物的特征</a:t>
                      </a:r>
                      <a:endParaRPr lang="zh-CN" sz="2400" kern="100">
                        <a:effectLst/>
                        <a:latin typeface="+mn-ea"/>
                        <a:ea typeface="+mn-ea"/>
                        <a:cs typeface="Courier New" panose="02070309020205020404" pitchFamily="49" charset="0"/>
                      </a:endParaRPr>
                    </a:p>
                  </a:txBody>
                  <a:tcPr marL="68581" marR="68581" marT="0" marB="0" anchor="ctr"/>
                </a:tc>
                <a:tc>
                  <a:txBody>
                    <a:bodyPr/>
                    <a:lstStyle/>
                    <a:p>
                      <a:pPr algn="l">
                        <a:lnSpc>
                          <a:spcPts val="3600"/>
                        </a:lnSpc>
                        <a:spcAft>
                          <a:spcPts val="0"/>
                        </a:spcAft>
                      </a:pPr>
                      <a:r>
                        <a:rPr lang="en-US" sz="2400" kern="100" dirty="0">
                          <a:effectLst/>
                          <a:latin typeface="+mn-ea"/>
                          <a:ea typeface="+mn-ea"/>
                        </a:rPr>
                        <a:t>1.</a:t>
                      </a:r>
                      <a:r>
                        <a:rPr lang="zh-CN" sz="2400" kern="100" dirty="0">
                          <a:effectLst/>
                          <a:latin typeface="+mn-ea"/>
                          <a:ea typeface="+mn-ea"/>
                        </a:rPr>
                        <a:t>生物的特征体现在</a:t>
                      </a:r>
                      <a:r>
                        <a:rPr lang="zh-CN" sz="2400" u="sng" kern="100" dirty="0">
                          <a:effectLst/>
                          <a:latin typeface="+mn-ea"/>
                          <a:ea typeface="+mn-ea"/>
                        </a:rPr>
                        <a:t>生长、繁殖、新陈代谢、应激性</a:t>
                      </a:r>
                      <a:r>
                        <a:rPr lang="zh-CN" sz="2400" kern="100" dirty="0">
                          <a:effectLst/>
                          <a:latin typeface="+mn-ea"/>
                          <a:ea typeface="+mn-ea"/>
                        </a:rPr>
                        <a:t>等方面。除此外，生物的特征还表现为具有</a:t>
                      </a:r>
                      <a:r>
                        <a:rPr lang="zh-CN" sz="2400" u="sng" kern="100" dirty="0">
                          <a:effectLst/>
                          <a:latin typeface="+mn-ea"/>
                          <a:ea typeface="+mn-ea"/>
                        </a:rPr>
                        <a:t>遗传和变异</a:t>
                      </a:r>
                      <a:r>
                        <a:rPr lang="zh-CN" sz="2400" kern="100" dirty="0">
                          <a:effectLst/>
                          <a:latin typeface="+mn-ea"/>
                          <a:ea typeface="+mn-ea"/>
                        </a:rPr>
                        <a:t>，</a:t>
                      </a:r>
                      <a:r>
                        <a:rPr lang="zh-CN" sz="2400" u="sng" kern="100" dirty="0">
                          <a:effectLst/>
                          <a:latin typeface="+mn-ea"/>
                          <a:ea typeface="+mn-ea"/>
                        </a:rPr>
                        <a:t>严整有序的结构</a:t>
                      </a:r>
                      <a:r>
                        <a:rPr lang="en-US" sz="2400" u="sng" kern="100" dirty="0">
                          <a:effectLst/>
                          <a:latin typeface="+mn-ea"/>
                          <a:ea typeface="+mn-ea"/>
                        </a:rPr>
                        <a:t>(</a:t>
                      </a:r>
                      <a:r>
                        <a:rPr lang="zh-CN" sz="2400" u="sng" kern="100" dirty="0">
                          <a:effectLst/>
                          <a:latin typeface="+mn-ea"/>
                          <a:ea typeface="+mn-ea"/>
                        </a:rPr>
                        <a:t>除病毒外，所有生物都由细胞构成</a:t>
                      </a:r>
                      <a:r>
                        <a:rPr lang="en-US" sz="2400" u="sng" kern="100" dirty="0">
                          <a:effectLst/>
                          <a:latin typeface="+mn-ea"/>
                          <a:ea typeface="+mn-ea"/>
                        </a:rPr>
                        <a:t>)</a:t>
                      </a:r>
                      <a:r>
                        <a:rPr lang="zh-CN" sz="2400" kern="100" dirty="0">
                          <a:effectLst/>
                          <a:latin typeface="+mn-ea"/>
                          <a:ea typeface="+mn-ea"/>
                        </a:rPr>
                        <a:t>，能适应和影响环境。</a:t>
                      </a:r>
                    </a:p>
                    <a:p>
                      <a:pPr algn="l">
                        <a:lnSpc>
                          <a:spcPts val="3600"/>
                        </a:lnSpc>
                        <a:spcAft>
                          <a:spcPts val="0"/>
                        </a:spcAft>
                      </a:pPr>
                      <a:r>
                        <a:rPr lang="en-US" sz="2400" kern="100" dirty="0">
                          <a:effectLst/>
                          <a:latin typeface="+mn-ea"/>
                          <a:ea typeface="+mn-ea"/>
                        </a:rPr>
                        <a:t>2</a:t>
                      </a:r>
                      <a:r>
                        <a:rPr lang="zh-CN" sz="2400" kern="100" dirty="0">
                          <a:effectLst/>
                          <a:latin typeface="+mn-ea"/>
                          <a:ea typeface="+mn-ea"/>
                        </a:rPr>
                        <a:t>．生命现象所体现的生物特征：</a:t>
                      </a:r>
                    </a:p>
                    <a:p>
                      <a:pPr algn="l">
                        <a:lnSpc>
                          <a:spcPts val="3600"/>
                        </a:lnSpc>
                        <a:spcAft>
                          <a:spcPts val="0"/>
                        </a:spcAft>
                      </a:pPr>
                      <a:r>
                        <a:rPr lang="en-US" sz="2400" kern="100" dirty="0">
                          <a:effectLst/>
                          <a:latin typeface="+mn-ea"/>
                          <a:ea typeface="+mn-ea"/>
                        </a:rPr>
                        <a:t>(1)</a:t>
                      </a:r>
                      <a:r>
                        <a:rPr lang="zh-CN" sz="2400" kern="100" dirty="0">
                          <a:effectLst/>
                          <a:latin typeface="+mn-ea"/>
                          <a:ea typeface="+mn-ea"/>
                        </a:rPr>
                        <a:t>朵朵葵花向太阳、触碰含羞草时展开的叶片会合拢。</a:t>
                      </a:r>
                      <a:r>
                        <a:rPr lang="zh-CN" sz="2400" u="sng" kern="100" dirty="0">
                          <a:effectLst/>
                          <a:latin typeface="+mn-ea"/>
                          <a:ea typeface="+mn-ea"/>
                        </a:rPr>
                        <a:t>应激性</a:t>
                      </a:r>
                      <a:r>
                        <a:rPr lang="zh-CN" sz="2400" kern="100" dirty="0">
                          <a:effectLst/>
                          <a:latin typeface="+mn-ea"/>
                          <a:ea typeface="+mn-ea"/>
                        </a:rPr>
                        <a:t> </a:t>
                      </a:r>
                    </a:p>
                    <a:p>
                      <a:pPr algn="l">
                        <a:lnSpc>
                          <a:spcPts val="3600"/>
                        </a:lnSpc>
                        <a:spcAft>
                          <a:spcPts val="0"/>
                        </a:spcAft>
                      </a:pPr>
                      <a:r>
                        <a:rPr lang="en-US" sz="2400" kern="100" dirty="0">
                          <a:effectLst/>
                          <a:latin typeface="+mn-ea"/>
                          <a:ea typeface="+mn-ea"/>
                        </a:rPr>
                        <a:t>(2)“</a:t>
                      </a:r>
                      <a:r>
                        <a:rPr lang="zh-CN" sz="2400" kern="100" dirty="0">
                          <a:effectLst/>
                          <a:latin typeface="+mn-ea"/>
                          <a:ea typeface="+mn-ea"/>
                        </a:rPr>
                        <a:t>离离原上草，一岁一枯荣</a:t>
                      </a:r>
                      <a:r>
                        <a:rPr lang="en-US" sz="2400" kern="100" dirty="0">
                          <a:effectLst/>
                          <a:latin typeface="+mn-ea"/>
                          <a:ea typeface="+mn-ea"/>
                        </a:rPr>
                        <a:t>”</a:t>
                      </a:r>
                      <a:r>
                        <a:rPr lang="zh-CN" sz="2400" kern="100" dirty="0">
                          <a:effectLst/>
                          <a:latin typeface="+mn-ea"/>
                          <a:ea typeface="+mn-ea"/>
                        </a:rPr>
                        <a:t>。</a:t>
                      </a:r>
                      <a:r>
                        <a:rPr lang="zh-CN" sz="2400" u="sng" kern="100" dirty="0">
                          <a:effectLst/>
                          <a:latin typeface="+mn-ea"/>
                          <a:ea typeface="+mn-ea"/>
                        </a:rPr>
                        <a:t>生长</a:t>
                      </a:r>
                      <a:endParaRPr lang="zh-CN" sz="2400" kern="100" dirty="0">
                        <a:effectLst/>
                        <a:latin typeface="+mn-ea"/>
                        <a:ea typeface="+mn-ea"/>
                      </a:endParaRPr>
                    </a:p>
                    <a:p>
                      <a:pPr algn="l">
                        <a:lnSpc>
                          <a:spcPts val="3600"/>
                        </a:lnSpc>
                        <a:spcAft>
                          <a:spcPts val="0"/>
                        </a:spcAft>
                      </a:pPr>
                      <a:r>
                        <a:rPr lang="en-US" sz="2400" kern="100" dirty="0">
                          <a:effectLst/>
                          <a:latin typeface="+mn-ea"/>
                          <a:ea typeface="+mn-ea"/>
                        </a:rPr>
                        <a:t>(3)</a:t>
                      </a:r>
                      <a:r>
                        <a:rPr lang="zh-CN" sz="2400" kern="100" dirty="0">
                          <a:effectLst/>
                          <a:latin typeface="+mn-ea"/>
                          <a:ea typeface="+mn-ea"/>
                        </a:rPr>
                        <a:t>鸟类筑巢、孔雀开屏、开花结果、蜻蜓点水。 </a:t>
                      </a:r>
                      <a:r>
                        <a:rPr lang="zh-CN" sz="2400" u="sng" kern="100" dirty="0">
                          <a:effectLst/>
                          <a:latin typeface="+mn-ea"/>
                          <a:ea typeface="+mn-ea"/>
                        </a:rPr>
                        <a:t>繁殖</a:t>
                      </a:r>
                      <a:endParaRPr lang="zh-CN" sz="2400" kern="100" dirty="0">
                        <a:effectLst/>
                        <a:latin typeface="+mn-ea"/>
                        <a:ea typeface="+mn-ea"/>
                      </a:endParaRPr>
                    </a:p>
                    <a:p>
                      <a:pPr algn="l">
                        <a:lnSpc>
                          <a:spcPts val="3600"/>
                        </a:lnSpc>
                        <a:spcAft>
                          <a:spcPts val="0"/>
                        </a:spcAft>
                      </a:pPr>
                      <a:r>
                        <a:rPr lang="en-US" sz="2400" kern="100" dirty="0">
                          <a:effectLst/>
                          <a:latin typeface="+mn-ea"/>
                          <a:ea typeface="+mn-ea"/>
                        </a:rPr>
                        <a:t>(4)</a:t>
                      </a:r>
                      <a:r>
                        <a:rPr lang="zh-CN" sz="2400" kern="100" dirty="0">
                          <a:effectLst/>
                          <a:latin typeface="+mn-ea"/>
                          <a:ea typeface="+mn-ea"/>
                        </a:rPr>
                        <a:t>人可以通过排尿、出汗和呼出气体等方式将废物排出体外。绿色植物通过光合作用制造“食物”。</a:t>
                      </a:r>
                      <a:r>
                        <a:rPr lang="zh-CN" sz="2400" u="sng" kern="100" dirty="0" smtClean="0">
                          <a:effectLst/>
                          <a:latin typeface="+mn-ea"/>
                          <a:ea typeface="+mn-ea"/>
                        </a:rPr>
                        <a:t>新陈代谢</a:t>
                      </a:r>
                      <a:endParaRPr lang="zh-CN" sz="2400" kern="100" dirty="0">
                        <a:effectLst/>
                        <a:latin typeface="+mn-ea"/>
                        <a:ea typeface="+mn-ea"/>
                      </a:endParaRPr>
                    </a:p>
                  </a:txBody>
                  <a:tcPr marL="68581" marR="68581" marT="0" marB="0" anchor="ctr"/>
                </a:tc>
                <a:extLst>
                  <a:ext uri="{0D108BD9-81ED-4DB2-BD59-A6C34878D82A}"/>
                </a:extLst>
              </a:tr>
            </a:tbl>
          </a:graphicData>
        </a:graphic>
      </p:graphicFrame>
      <p:sp>
        <p:nvSpPr>
          <p:cNvPr id="3"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精击重点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287338" y="960438"/>
          <a:ext cx="8412162" cy="5400675"/>
        </p:xfrm>
        <a:graphic>
          <a:graphicData uri="http://schemas.openxmlformats.org/drawingml/2006/table">
            <a:tbl>
              <a:tblPr>
                <a:tableStyleId>{5940675A-B579-460E-94D1-54222C63F5DA}</a:tableStyleId>
              </a:tblPr>
              <a:tblGrid>
                <a:gridCol w="1211372">
                  <a:extLst>
                    <a:ext uri="{9D8B030D-6E8A-4147-A177-3AD203B41FA5}"/>
                  </a:extLst>
                </a:gridCol>
                <a:gridCol w="7200790">
                  <a:extLst>
                    <a:ext uri="{9D8B030D-6E8A-4147-A177-3AD203B41FA5}"/>
                  </a:extLst>
                </a:gridCol>
              </a:tblGrid>
              <a:tr h="546283">
                <a:tc gridSpan="2">
                  <a:txBody>
                    <a:bodyPr/>
                    <a:lstStyle/>
                    <a:p>
                      <a:pPr algn="ctr">
                        <a:spcAft>
                          <a:spcPts val="0"/>
                        </a:spcAft>
                      </a:pPr>
                      <a:r>
                        <a:rPr lang="zh-CN" altLang="en-US" sz="2800" kern="100" dirty="0" smtClean="0">
                          <a:effectLst/>
                          <a:latin typeface="+mn-ea"/>
                          <a:ea typeface="+mn-ea"/>
                          <a:cs typeface="Courier New" panose="02070309020205020404" pitchFamily="49" charset="0"/>
                        </a:rPr>
                        <a:t>知识结构</a:t>
                      </a:r>
                      <a:endParaRPr lang="zh-CN" sz="2800" kern="100" dirty="0">
                        <a:effectLst/>
                        <a:latin typeface="+mn-ea"/>
                        <a:ea typeface="+mn-ea"/>
                        <a:cs typeface="Courier New" panose="02070309020205020404" pitchFamily="49" charset="0"/>
                      </a:endParaRPr>
                    </a:p>
                  </a:txBody>
                  <a:tcPr marL="68577" marR="68577" marT="0" marB="0" anchor="ctr"/>
                </a:tc>
                <a:tc hMerge="1">
                  <a:txBody>
                    <a:bodyPr/>
                    <a:lstStyle/>
                    <a:p>
                      <a:pPr algn="ctr">
                        <a:spcAft>
                          <a:spcPts val="0"/>
                        </a:spcAft>
                      </a:pPr>
                      <a:endParaRPr lang="zh-CN" sz="105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tc>
                <a:extLst>
                  <a:ext uri="{0D108BD9-81ED-4DB2-BD59-A6C34878D82A}"/>
                </a:extLst>
              </a:tr>
              <a:tr h="4854392">
                <a:tc>
                  <a:txBody>
                    <a:bodyPr/>
                    <a:lstStyle/>
                    <a:p>
                      <a:pPr algn="ctr">
                        <a:spcAft>
                          <a:spcPts val="0"/>
                        </a:spcAft>
                      </a:pPr>
                      <a:r>
                        <a:rPr lang="zh-CN" sz="2800" kern="100">
                          <a:effectLst/>
                          <a:latin typeface="+mn-ea"/>
                          <a:ea typeface="+mn-ea"/>
                        </a:rPr>
                        <a:t>生物的特征</a:t>
                      </a:r>
                      <a:endParaRPr lang="zh-CN" sz="2800" kern="100">
                        <a:effectLst/>
                        <a:latin typeface="+mn-ea"/>
                        <a:ea typeface="+mn-ea"/>
                        <a:cs typeface="Courier New" panose="02070309020205020404" pitchFamily="49" charset="0"/>
                      </a:endParaRPr>
                    </a:p>
                  </a:txBody>
                  <a:tcPr marL="68577" marR="68577" marT="0" marB="0" anchor="ctr"/>
                </a:tc>
                <a:tc>
                  <a:txBody>
                    <a:bodyPr/>
                    <a:lstStyle/>
                    <a:p>
                      <a:pPr algn="l">
                        <a:spcAft>
                          <a:spcPts val="0"/>
                        </a:spcAft>
                      </a:pPr>
                      <a:endParaRPr lang="en-US" sz="2800" kern="100" dirty="0" smtClean="0">
                        <a:effectLst/>
                        <a:latin typeface="+mn-ea"/>
                        <a:ea typeface="+mn-ea"/>
                      </a:endParaRPr>
                    </a:p>
                    <a:p>
                      <a:pPr algn="l">
                        <a:spcAft>
                          <a:spcPts val="0"/>
                        </a:spcAft>
                      </a:pPr>
                      <a:r>
                        <a:rPr lang="en-US" sz="2800" kern="100" dirty="0" smtClean="0">
                          <a:effectLst/>
                          <a:latin typeface="+mn-ea"/>
                          <a:ea typeface="+mn-ea"/>
                        </a:rPr>
                        <a:t>1</a:t>
                      </a:r>
                      <a:r>
                        <a:rPr lang="zh-CN" sz="2800" kern="100" dirty="0">
                          <a:effectLst/>
                          <a:latin typeface="+mn-ea"/>
                          <a:ea typeface="+mn-ea"/>
                        </a:rPr>
                        <a:t>．能生长和运动的物体不一定是生物。例如：钟乳石可以生长，汽车和机器人可以运动。</a:t>
                      </a:r>
                    </a:p>
                    <a:p>
                      <a:pPr algn="l">
                        <a:spcAft>
                          <a:spcPts val="0"/>
                        </a:spcAft>
                      </a:pPr>
                      <a:r>
                        <a:rPr lang="en-US" sz="2800" kern="100" dirty="0">
                          <a:effectLst/>
                          <a:latin typeface="+mn-ea"/>
                          <a:ea typeface="+mn-ea"/>
                        </a:rPr>
                        <a:t>2</a:t>
                      </a:r>
                      <a:r>
                        <a:rPr lang="zh-CN" sz="2800" kern="100" dirty="0">
                          <a:effectLst/>
                          <a:latin typeface="+mn-ea"/>
                          <a:ea typeface="+mn-ea"/>
                        </a:rPr>
                        <a:t>．不是所有的生物都是吸入氧气，呼出二氧化碳，例如酵母菌、乳酸菌等也可以进行无氧呼吸。</a:t>
                      </a:r>
                    </a:p>
                    <a:p>
                      <a:pPr algn="ctr">
                        <a:spcAft>
                          <a:spcPts val="0"/>
                        </a:spcAft>
                      </a:pPr>
                      <a:r>
                        <a:rPr lang="zh-CN" sz="2800" kern="100" dirty="0">
                          <a:effectLst/>
                          <a:latin typeface="+mn-ea"/>
                          <a:ea typeface="+mn-ea"/>
                        </a:rPr>
                        <a:t>口诀：生物的基本特征</a:t>
                      </a:r>
                    </a:p>
                    <a:p>
                      <a:pPr algn="ctr">
                        <a:spcAft>
                          <a:spcPts val="0"/>
                        </a:spcAft>
                      </a:pPr>
                      <a:r>
                        <a:rPr lang="zh-CN" sz="2800" kern="100" dirty="0">
                          <a:effectLst/>
                          <a:latin typeface="+mn-ea"/>
                          <a:ea typeface="+mn-ea"/>
                        </a:rPr>
                        <a:t>需呼吸，要营养，代谢废物要排出；</a:t>
                      </a:r>
                    </a:p>
                    <a:p>
                      <a:pPr algn="ctr">
                        <a:spcAft>
                          <a:spcPts val="0"/>
                        </a:spcAft>
                      </a:pPr>
                      <a:r>
                        <a:rPr lang="zh-CN" sz="2800" kern="100" dirty="0">
                          <a:effectLst/>
                          <a:latin typeface="+mn-ea"/>
                          <a:ea typeface="+mn-ea"/>
                        </a:rPr>
                        <a:t>能生长，可繁殖，外界刺激反应急；</a:t>
                      </a:r>
                    </a:p>
                    <a:p>
                      <a:pPr algn="ctr">
                        <a:spcAft>
                          <a:spcPts val="0"/>
                        </a:spcAft>
                      </a:pPr>
                      <a:r>
                        <a:rPr lang="zh-CN" sz="2800" kern="100" dirty="0">
                          <a:effectLst/>
                          <a:latin typeface="+mn-ea"/>
                          <a:ea typeface="+mn-ea"/>
                        </a:rPr>
                        <a:t>能遗传，能变异，病毒结构要牢记。</a:t>
                      </a:r>
                      <a:endParaRPr lang="zh-CN" sz="2800" kern="100" dirty="0">
                        <a:effectLst/>
                        <a:latin typeface="+mn-ea"/>
                        <a:ea typeface="+mn-ea"/>
                        <a:cs typeface="Courier New" panose="02070309020205020404" pitchFamily="49" charset="0"/>
                      </a:endParaRPr>
                    </a:p>
                  </a:txBody>
                  <a:tcPr marL="68577" marR="68577" marT="0" marB="0" anchor="ctr"/>
                </a:tc>
                <a:extLst>
                  <a:ext uri="{0D108BD9-81ED-4DB2-BD59-A6C34878D82A}"/>
                </a:extLst>
              </a:tr>
            </a:tbl>
          </a:graphicData>
        </a:graphic>
      </p:graphicFrame>
      <p:pic>
        <p:nvPicPr>
          <p:cNvPr id="19457" name="Picture 1" descr="E:\资料   L\2019\课件\中考\中考总复习——生物\要点点拨.TIF"/>
          <p:cNvPicPr>
            <a:picLocks noChangeAspect="1" noChangeArrowheads="1"/>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4146550" y="1665288"/>
            <a:ext cx="15748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精击重点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par>
                                <p:cTn id="8" presetID="14" presetClass="entr" presetSubtype="10" fill="hold" nodeType="withEffect">
                                  <p:stCondLst>
                                    <p:cond delay="0"/>
                                  </p:stCondLst>
                                  <p:childTnLst>
                                    <p:set>
                                      <p:cBhvr>
                                        <p:cTn id="9" dur="1" fill="hold">
                                          <p:stCondLst>
                                            <p:cond delay="0"/>
                                          </p:stCondLst>
                                        </p:cTn>
                                        <p:tgtEl>
                                          <p:spTgt spid="19457"/>
                                        </p:tgtEl>
                                        <p:attrNameLst>
                                          <p:attrName>style.visibility</p:attrName>
                                        </p:attrNameLst>
                                      </p:cBhvr>
                                      <p:to>
                                        <p:strVal val="visible"/>
                                      </p:to>
                                    </p:set>
                                    <p:animEffect transition="in" filter="randombar(horizontal)">
                                      <p:cBhvr>
                                        <p:cTn id="10" dur="500"/>
                                        <p:tgtEl>
                                          <p:spTgt spid="194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503238" y="920750"/>
          <a:ext cx="8248650" cy="5559425"/>
        </p:xfrm>
        <a:graphic>
          <a:graphicData uri="http://schemas.openxmlformats.org/drawingml/2006/table">
            <a:tbl>
              <a:tblPr>
                <a:tableStyleId>{5940675A-B579-460E-94D1-54222C63F5DA}</a:tableStyleId>
              </a:tblPr>
              <a:tblGrid>
                <a:gridCol w="541224">
                  <a:extLst>
                    <a:ext uri="{9D8B030D-6E8A-4147-A177-3AD203B41FA5}"/>
                  </a:extLst>
                </a:gridCol>
                <a:gridCol w="7707426">
                  <a:extLst>
                    <a:ext uri="{9D8B030D-6E8A-4147-A177-3AD203B41FA5}"/>
                  </a:extLst>
                </a:gridCol>
              </a:tblGrid>
              <a:tr h="529811">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2400" kern="100" dirty="0" smtClean="0">
                          <a:effectLst/>
                          <a:latin typeface="+mn-ea"/>
                          <a:ea typeface="+mn-ea"/>
                          <a:cs typeface="Courier New" panose="02070309020205020404" pitchFamily="49" charset="0"/>
                        </a:rPr>
                        <a:t>知识结构</a:t>
                      </a:r>
                      <a:endParaRPr lang="zh-CN" altLang="zh-CN" sz="2400" kern="100" dirty="0" smtClean="0">
                        <a:effectLst/>
                        <a:latin typeface="+mn-ea"/>
                        <a:ea typeface="+mn-ea"/>
                        <a:cs typeface="Courier New" panose="02070309020205020404" pitchFamily="49" charset="0"/>
                      </a:endParaRPr>
                    </a:p>
                  </a:txBody>
                  <a:tcPr marL="68583" marR="68583" marT="0" marB="0" anchor="ctr"/>
                </a:tc>
                <a:tc hMerge="1">
                  <a:txBody>
                    <a:bodyPr/>
                    <a:lstStyle/>
                    <a:p>
                      <a:pPr algn="l">
                        <a:spcAft>
                          <a:spcPts val="0"/>
                        </a:spcAft>
                      </a:pPr>
                      <a:endParaRPr lang="zh-CN" sz="105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tc>
                <a:extLst>
                  <a:ext uri="{0D108BD9-81ED-4DB2-BD59-A6C34878D82A}"/>
                </a:extLst>
              </a:tr>
              <a:tr h="5029614">
                <a:tc>
                  <a:txBody>
                    <a:bodyPr/>
                    <a:lstStyle/>
                    <a:p>
                      <a:pPr algn="ctr">
                        <a:spcAft>
                          <a:spcPts val="0"/>
                        </a:spcAft>
                      </a:pPr>
                      <a:r>
                        <a:rPr lang="zh-CN" sz="2400" kern="100">
                          <a:effectLst/>
                        </a:rPr>
                        <a:t>生物多样性</a:t>
                      </a:r>
                      <a:endParaRPr lang="zh-CN" sz="2400" kern="100">
                        <a:effectLst/>
                        <a:latin typeface="宋体" panose="02010600030101010101" pitchFamily="2" charset="-122"/>
                        <a:ea typeface="宋体" panose="02010600030101010101" pitchFamily="2" charset="-122"/>
                        <a:cs typeface="Courier New" panose="02070309020205020404" pitchFamily="49" charset="0"/>
                      </a:endParaRPr>
                    </a:p>
                  </a:txBody>
                  <a:tcPr marL="68583" marR="68583" marT="0" marB="0" anchor="ctr"/>
                </a:tc>
                <a:tc>
                  <a:txBody>
                    <a:bodyPr/>
                    <a:lstStyle/>
                    <a:p>
                      <a:pPr algn="l">
                        <a:lnSpc>
                          <a:spcPts val="3600"/>
                        </a:lnSpc>
                        <a:spcAft>
                          <a:spcPts val="0"/>
                        </a:spcAft>
                      </a:pPr>
                      <a:r>
                        <a:rPr lang="zh-CN" sz="2400" kern="100" dirty="0">
                          <a:effectLst/>
                        </a:rPr>
                        <a:t>　　生物多样性的三个内涵是</a:t>
                      </a:r>
                      <a:r>
                        <a:rPr lang="zh-CN" sz="2400" u="sng" kern="100" dirty="0">
                          <a:effectLst/>
                        </a:rPr>
                        <a:t>物种</a:t>
                      </a:r>
                      <a:r>
                        <a:rPr lang="zh-CN" sz="2400" kern="100" dirty="0">
                          <a:effectLst/>
                        </a:rPr>
                        <a:t>多样性、</a:t>
                      </a:r>
                      <a:r>
                        <a:rPr lang="zh-CN" sz="2400" u="sng" kern="100" dirty="0">
                          <a:effectLst/>
                        </a:rPr>
                        <a:t>遗传</a:t>
                      </a:r>
                      <a:r>
                        <a:rPr lang="zh-CN" sz="2400" kern="100" dirty="0">
                          <a:effectLst/>
                        </a:rPr>
                        <a:t>多样性、</a:t>
                      </a:r>
                      <a:r>
                        <a:rPr lang="zh-CN" sz="2400" u="sng" kern="100" dirty="0">
                          <a:effectLst/>
                        </a:rPr>
                        <a:t>生态系统</a:t>
                      </a:r>
                      <a:r>
                        <a:rPr lang="zh-CN" sz="2400" kern="100" dirty="0">
                          <a:effectLst/>
                        </a:rPr>
                        <a:t>多样性。</a:t>
                      </a:r>
                    </a:p>
                    <a:p>
                      <a:pPr algn="l">
                        <a:lnSpc>
                          <a:spcPts val="3600"/>
                        </a:lnSpc>
                        <a:spcAft>
                          <a:spcPts val="0"/>
                        </a:spcAft>
                      </a:pPr>
                      <a:r>
                        <a:rPr lang="en-US" sz="2400" kern="100" dirty="0">
                          <a:effectLst/>
                        </a:rPr>
                        <a:t>1</a:t>
                      </a:r>
                      <a:r>
                        <a:rPr lang="zh-CN" sz="2400" kern="100" dirty="0">
                          <a:effectLst/>
                        </a:rPr>
                        <a:t>．物种多样性：指生物种类多样，包括植物、动物、真菌、细菌、病毒等。</a:t>
                      </a:r>
                    </a:p>
                    <a:p>
                      <a:pPr algn="l">
                        <a:lnSpc>
                          <a:spcPts val="3600"/>
                        </a:lnSpc>
                        <a:spcAft>
                          <a:spcPts val="0"/>
                        </a:spcAft>
                      </a:pPr>
                      <a:r>
                        <a:rPr lang="en-US" sz="2400" kern="100" dirty="0">
                          <a:effectLst/>
                        </a:rPr>
                        <a:t>2</a:t>
                      </a:r>
                      <a:r>
                        <a:rPr lang="zh-CN" sz="2400" kern="100" dirty="0">
                          <a:effectLst/>
                        </a:rPr>
                        <a:t>．遗传多样性：也称</a:t>
                      </a:r>
                      <a:r>
                        <a:rPr lang="zh-CN" sz="2400" u="sng" kern="100" dirty="0">
                          <a:effectLst/>
                        </a:rPr>
                        <a:t>基因多样性</a:t>
                      </a:r>
                      <a:r>
                        <a:rPr lang="zh-CN" sz="2400" kern="100" dirty="0">
                          <a:effectLst/>
                        </a:rPr>
                        <a:t>。因为不同种的生物体内遗传信息是不同的。遗传多样性决定了</a:t>
                      </a:r>
                      <a:r>
                        <a:rPr lang="zh-CN" sz="2400" u="sng" kern="100" dirty="0">
                          <a:effectLst/>
                        </a:rPr>
                        <a:t>物种</a:t>
                      </a:r>
                      <a:r>
                        <a:rPr lang="zh-CN" sz="2400" kern="100" dirty="0">
                          <a:effectLst/>
                        </a:rPr>
                        <a:t>多样性。</a:t>
                      </a:r>
                    </a:p>
                    <a:p>
                      <a:pPr algn="l">
                        <a:lnSpc>
                          <a:spcPts val="3600"/>
                        </a:lnSpc>
                        <a:spcAft>
                          <a:spcPts val="0"/>
                        </a:spcAft>
                      </a:pPr>
                      <a:r>
                        <a:rPr lang="en-US" sz="2400" kern="100" dirty="0">
                          <a:effectLst/>
                        </a:rPr>
                        <a:t>3</a:t>
                      </a:r>
                      <a:r>
                        <a:rPr lang="zh-CN" sz="2400" kern="100" dirty="0">
                          <a:effectLst/>
                        </a:rPr>
                        <a:t>．生物的生活需要一定的生活环境，</a:t>
                      </a:r>
                      <a:r>
                        <a:rPr lang="zh-CN" sz="2400" u="sng" kern="100" dirty="0">
                          <a:effectLst/>
                        </a:rPr>
                        <a:t>生物</a:t>
                      </a:r>
                      <a:r>
                        <a:rPr lang="zh-CN" sz="2400" kern="100" dirty="0">
                          <a:effectLst/>
                        </a:rPr>
                        <a:t>和</a:t>
                      </a:r>
                      <a:r>
                        <a:rPr lang="zh-CN" sz="2400" u="sng" kern="100" dirty="0">
                          <a:effectLst/>
                        </a:rPr>
                        <a:t>生活环境</a:t>
                      </a:r>
                      <a:r>
                        <a:rPr lang="zh-CN" sz="2400" kern="100" dirty="0">
                          <a:effectLst/>
                        </a:rPr>
                        <a:t>相互</a:t>
                      </a:r>
                      <a:r>
                        <a:rPr lang="zh-CN" sz="2400" u="sng" kern="100" dirty="0">
                          <a:effectLst/>
                        </a:rPr>
                        <a:t>影响</a:t>
                      </a:r>
                      <a:r>
                        <a:rPr lang="zh-CN" sz="2400" kern="100" dirty="0">
                          <a:effectLst/>
                        </a:rPr>
                        <a:t>，相互</a:t>
                      </a:r>
                      <a:r>
                        <a:rPr lang="zh-CN" sz="2400" u="sng" kern="100" dirty="0">
                          <a:effectLst/>
                        </a:rPr>
                        <a:t>适应</a:t>
                      </a:r>
                      <a:r>
                        <a:rPr lang="zh-CN" sz="2400" kern="100" dirty="0">
                          <a:effectLst/>
                        </a:rPr>
                        <a:t>共同构成生态系统。生态系统的类型多样，如海洋生态系统、 陆地生态系统、湿地生态系统等。其中，</a:t>
                      </a:r>
                      <a:r>
                        <a:rPr lang="zh-CN" sz="2400" u="sng" kern="100" dirty="0">
                          <a:effectLst/>
                        </a:rPr>
                        <a:t>生物圈</a:t>
                      </a:r>
                      <a:r>
                        <a:rPr lang="zh-CN" sz="2400" kern="100" dirty="0">
                          <a:effectLst/>
                        </a:rPr>
                        <a:t>是地球上最大的生态系统。它包括了地球上所有的</a:t>
                      </a:r>
                      <a:r>
                        <a:rPr lang="zh-CN" sz="2400" u="sng" kern="100" dirty="0">
                          <a:effectLst/>
                        </a:rPr>
                        <a:t>生物</a:t>
                      </a:r>
                      <a:r>
                        <a:rPr lang="zh-CN" sz="2400" kern="100" dirty="0">
                          <a:effectLst/>
                        </a:rPr>
                        <a:t>及其生存的</a:t>
                      </a:r>
                      <a:r>
                        <a:rPr lang="zh-CN" sz="2400" u="sng" kern="100" dirty="0">
                          <a:effectLst/>
                        </a:rPr>
                        <a:t>环境</a:t>
                      </a:r>
                      <a:r>
                        <a:rPr lang="zh-CN" sz="2400" kern="100" dirty="0">
                          <a:effectLst/>
                        </a:rPr>
                        <a:t>。</a:t>
                      </a:r>
                      <a:endParaRPr lang="zh-CN" sz="24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3" marR="68583" marT="0" marB="0" anchor="ctr"/>
                </a:tc>
                <a:extLst>
                  <a:ext uri="{0D108BD9-81ED-4DB2-BD59-A6C34878D82A}"/>
                </a:extLst>
              </a:tr>
            </a:tbl>
          </a:graphicData>
        </a:graphic>
      </p:graphicFrame>
      <p:sp>
        <p:nvSpPr>
          <p:cNvPr id="3"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精击重点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467544" y="1923044"/>
            <a:ext cx="7886700" cy="4164040"/>
          </a:xfrm>
          <a:prstGeom prst="rect">
            <a:avLst/>
          </a:prstGeom>
        </p:spPr>
        <p:txBody>
          <a:bodyPr>
            <a:normAutofit fontScale="90000"/>
          </a:bodyPr>
          <a:lstStyle/>
          <a:p>
            <a:pPr algn="l">
              <a:lnSpc>
                <a:spcPct val="150000"/>
              </a:lnSpc>
              <a:defRPr/>
            </a:pPr>
            <a:r>
              <a:rPr lang="zh-CN" altLang="zh-CN" sz="2800" kern="100" dirty="0" smtClean="0">
                <a:latin typeface="+mn-ea"/>
                <a:ea typeface="+mn-ea"/>
                <a:cs typeface="Times New Roman" panose="02020603050405020304" pitchFamily="18" charset="0"/>
              </a:rPr>
              <a:t>考查要点：</a:t>
            </a:r>
            <a:r>
              <a:rPr lang="zh-CN" altLang="zh-CN" sz="2800" dirty="0"/>
              <a:t>生物的特征</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        2016</a:t>
            </a:r>
            <a:r>
              <a:rPr lang="zh-CN" altLang="zh-CN" sz="2800" kern="100" dirty="0" smtClean="0">
                <a:latin typeface="+mn-ea"/>
                <a:ea typeface="+mn-ea"/>
                <a:cs typeface="Times New Roman" panose="02020603050405020304" pitchFamily="18" charset="0"/>
              </a:rPr>
              <a:t>年</a:t>
            </a:r>
            <a:r>
              <a:rPr lang="en-US" altLang="zh-CN" sz="2800" kern="100" dirty="0" smtClean="0">
                <a:latin typeface="+mn-ea"/>
                <a:ea typeface="+mn-ea"/>
                <a:cs typeface="Times New Roman" panose="02020603050405020304" pitchFamily="18" charset="0"/>
              </a:rPr>
              <a:t>3</a:t>
            </a:r>
            <a:r>
              <a:rPr lang="zh-CN" altLang="zh-CN" sz="2800" kern="100" dirty="0" smtClean="0">
                <a:latin typeface="+mn-ea"/>
                <a:ea typeface="+mn-ea"/>
                <a:cs typeface="Times New Roman" panose="02020603050405020304" pitchFamily="18" charset="0"/>
              </a:rPr>
              <a:t>月，人工智能程序</a:t>
            </a:r>
            <a:r>
              <a:rPr lang="en-US" altLang="zh-CN" sz="2800" kern="100" dirty="0" err="1" smtClean="0">
                <a:latin typeface="+mn-ea"/>
                <a:ea typeface="+mn-ea"/>
                <a:cs typeface="Times New Roman" panose="02020603050405020304" pitchFamily="18" charset="0"/>
              </a:rPr>
              <a:t>AlphaCo</a:t>
            </a:r>
            <a:r>
              <a:rPr lang="zh-CN" altLang="zh-CN" sz="2800" kern="100" dirty="0" smtClean="0">
                <a:latin typeface="+mn-ea"/>
                <a:ea typeface="+mn-ea"/>
                <a:cs typeface="Times New Roman" panose="02020603050405020304" pitchFamily="18" charset="0"/>
              </a:rPr>
              <a:t>曾大胜韩国著名棋手李世石。下列哪项能作为判断智能机器人是否为生物的标准</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．是否耗能</a:t>
            </a:r>
            <a:r>
              <a:rPr lang="en-US" altLang="zh-CN" sz="2800" kern="100" dirty="0" smtClean="0">
                <a:latin typeface="+mn-ea"/>
                <a:ea typeface="+mn-ea"/>
                <a:cs typeface="Times New Roman" panose="02020603050405020304" pitchFamily="18" charset="0"/>
              </a:rPr>
              <a:t>        B</a:t>
            </a:r>
            <a:r>
              <a:rPr lang="zh-CN" altLang="zh-CN" sz="2800" kern="100" dirty="0" smtClean="0">
                <a:latin typeface="+mn-ea"/>
                <a:ea typeface="+mn-ea"/>
                <a:cs typeface="Times New Roman" panose="02020603050405020304" pitchFamily="18" charset="0"/>
              </a:rPr>
              <a:t>．能否运动</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C</a:t>
            </a:r>
            <a:r>
              <a:rPr lang="zh-CN" altLang="zh-CN" sz="2800" kern="100" dirty="0" smtClean="0">
                <a:latin typeface="+mn-ea"/>
                <a:ea typeface="+mn-ea"/>
                <a:cs typeface="Times New Roman" panose="02020603050405020304" pitchFamily="18" charset="0"/>
              </a:rPr>
              <a:t>．能否说话</a:t>
            </a:r>
            <a:r>
              <a:rPr lang="en-US" altLang="zh-CN" sz="2800" kern="100" dirty="0" smtClean="0">
                <a:latin typeface="+mn-ea"/>
                <a:ea typeface="+mn-ea"/>
                <a:cs typeface="Times New Roman" panose="02020603050405020304" pitchFamily="18" charset="0"/>
              </a:rPr>
              <a:t>	    D</a:t>
            </a:r>
            <a:r>
              <a:rPr lang="zh-CN" altLang="zh-CN" sz="2800" kern="100" dirty="0" smtClean="0">
                <a:latin typeface="+mn-ea"/>
                <a:ea typeface="+mn-ea"/>
                <a:cs typeface="Times New Roman" panose="02020603050405020304" pitchFamily="18" charset="0"/>
              </a:rPr>
              <a:t>．能否生殖</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endParaRPr lang="zh-CN" altLang="en-US" sz="2800" dirty="0">
              <a:latin typeface="+mn-ea"/>
              <a:ea typeface="+mn-ea"/>
            </a:endParaRPr>
          </a:p>
        </p:txBody>
      </p:sp>
      <p:pic>
        <p:nvPicPr>
          <p:cNvPr id="27650" name="Picture 2" descr="C:\Users\Administrator\Desktop\中考总复习·生物\精例.TIF"/>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949325" y="1412776"/>
            <a:ext cx="1152525"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母题点拨</a:t>
            </a:r>
          </a:p>
        </p:txBody>
      </p:sp>
      <p:sp>
        <p:nvSpPr>
          <p:cNvPr id="5" name="矩形 4"/>
          <p:cNvSpPr/>
          <p:nvPr/>
        </p:nvSpPr>
        <p:spPr>
          <a:xfrm>
            <a:off x="2709331" y="3740320"/>
            <a:ext cx="481012" cy="585788"/>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D</a:t>
            </a:r>
            <a:endParaRPr lang="zh-CN" altLang="en-US" sz="3200" dirty="0">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randombar(horizontal)">
                                      <p:cBhvr>
                                        <p:cTn id="7" dur="500"/>
                                        <p:tgtEl>
                                          <p:spTgt spid="27650"/>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500"/>
                                        <p:tgtEl>
                                          <p:spTgt spid="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396875" y="1543050"/>
            <a:ext cx="8623300" cy="4935538"/>
          </a:xfrm>
          <a:prstGeom prst="rect">
            <a:avLst/>
          </a:prstGeom>
        </p:spPr>
        <p:txBody>
          <a:bodyPr>
            <a:normAutofit fontScale="90000"/>
          </a:bodyPr>
          <a:lstStyle/>
          <a:p>
            <a:pPr algn="l">
              <a:lnSpc>
                <a:spcPct val="150000"/>
              </a:lnSpc>
              <a:defRPr/>
            </a:pPr>
            <a:r>
              <a:rPr lang="en-US" altLang="zh-CN" sz="2800" dirty="0" smtClean="0">
                <a:latin typeface="+mn-ea"/>
                <a:ea typeface="+mn-ea"/>
              </a:rPr>
              <a:t>1</a:t>
            </a:r>
            <a:r>
              <a:rPr lang="zh-CN" altLang="zh-CN" sz="2800" dirty="0" smtClean="0">
                <a:latin typeface="+mn-ea"/>
                <a:ea typeface="+mn-ea"/>
              </a:rPr>
              <a:t>．</a:t>
            </a:r>
            <a:r>
              <a:rPr lang="en-US" altLang="zh-CN" sz="2800" dirty="0" smtClean="0">
                <a:latin typeface="+mn-ea"/>
                <a:ea typeface="+mn-ea"/>
              </a:rPr>
              <a:t>(2019·</a:t>
            </a:r>
            <a:r>
              <a:rPr lang="zh-CN" altLang="zh-CN" sz="2800" dirty="0" smtClean="0">
                <a:latin typeface="+mn-ea"/>
                <a:ea typeface="+mn-ea"/>
              </a:rPr>
              <a:t>长沙</a:t>
            </a:r>
            <a:r>
              <a:rPr lang="en-US" altLang="zh-CN" sz="2800" dirty="0" smtClean="0">
                <a:latin typeface="+mn-ea"/>
                <a:ea typeface="+mn-ea"/>
              </a:rPr>
              <a:t>)“</a:t>
            </a:r>
            <a:r>
              <a:rPr lang="zh-CN" altLang="zh-CN" sz="2800" dirty="0" smtClean="0">
                <a:latin typeface="+mn-ea"/>
                <a:ea typeface="+mn-ea"/>
              </a:rPr>
              <a:t>知否，知否？应是绿肥红瘦！</a:t>
            </a:r>
            <a:r>
              <a:rPr lang="en-US" altLang="zh-CN" sz="2800" dirty="0" smtClean="0">
                <a:latin typeface="+mn-ea"/>
                <a:ea typeface="+mn-ea"/>
              </a:rPr>
              <a:t>”</a:t>
            </a:r>
            <a:r>
              <a:rPr lang="zh-CN" altLang="zh-CN" sz="2800" dirty="0" smtClean="0">
                <a:latin typeface="+mn-ea"/>
                <a:ea typeface="+mn-ea"/>
              </a:rPr>
              <a:t>，在这个美好的季节里，下列属于生命现象的是</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．流水潺潺</a:t>
            </a:r>
            <a:r>
              <a:rPr lang="en-US" altLang="zh-CN" sz="2800" dirty="0" smtClean="0">
                <a:latin typeface="+mn-ea"/>
                <a:ea typeface="+mn-ea"/>
              </a:rPr>
              <a:t>		B</a:t>
            </a:r>
            <a:r>
              <a:rPr lang="zh-CN" altLang="zh-CN" sz="2800" dirty="0" smtClean="0">
                <a:latin typeface="+mn-ea"/>
                <a:ea typeface="+mn-ea"/>
              </a:rPr>
              <a:t>．春雨绵绵</a:t>
            </a:r>
            <a:r>
              <a:rPr lang="en-US" altLang="zh-CN" sz="2800" dirty="0" smtClean="0">
                <a:latin typeface="+mn-ea"/>
                <a:ea typeface="+mn-ea"/>
              </a:rPr>
              <a:t>		      C</a:t>
            </a:r>
            <a:r>
              <a:rPr lang="zh-CN" altLang="zh-CN" sz="2800" dirty="0" smtClean="0">
                <a:latin typeface="+mn-ea"/>
                <a:ea typeface="+mn-ea"/>
              </a:rPr>
              <a:t>．阳光灿烂</a:t>
            </a:r>
            <a:r>
              <a:rPr lang="en-US" altLang="zh-CN" sz="2800" dirty="0" smtClean="0">
                <a:latin typeface="+mn-ea"/>
                <a:ea typeface="+mn-ea"/>
              </a:rPr>
              <a:t>		D</a:t>
            </a:r>
            <a:r>
              <a:rPr lang="zh-CN" altLang="zh-CN" sz="2800" dirty="0" smtClean="0">
                <a:latin typeface="+mn-ea"/>
                <a:ea typeface="+mn-ea"/>
              </a:rPr>
              <a:t>．绿草如茵</a:t>
            </a:r>
            <a:br>
              <a:rPr lang="zh-CN" altLang="zh-CN" sz="2800" dirty="0" smtClean="0">
                <a:latin typeface="+mn-ea"/>
                <a:ea typeface="+mn-ea"/>
              </a:rPr>
            </a:br>
            <a:r>
              <a:rPr lang="en-US" altLang="zh-CN" sz="2800" dirty="0" smtClean="0">
                <a:latin typeface="+mn-ea"/>
                <a:ea typeface="+mn-ea"/>
              </a:rPr>
              <a:t>2</a:t>
            </a:r>
            <a:r>
              <a:rPr lang="zh-CN" altLang="zh-CN" sz="2800" dirty="0" smtClean="0">
                <a:latin typeface="+mn-ea"/>
                <a:ea typeface="+mn-ea"/>
              </a:rPr>
              <a:t>．</a:t>
            </a:r>
            <a:r>
              <a:rPr lang="en-US" altLang="zh-CN" sz="2800" dirty="0" smtClean="0">
                <a:latin typeface="+mn-ea"/>
                <a:ea typeface="+mn-ea"/>
              </a:rPr>
              <a:t>(2019·</a:t>
            </a:r>
            <a:r>
              <a:rPr lang="zh-CN" altLang="zh-CN" sz="2800" dirty="0" smtClean="0">
                <a:latin typeface="+mn-ea"/>
                <a:ea typeface="+mn-ea"/>
              </a:rPr>
              <a:t>邵阳</a:t>
            </a:r>
            <a:r>
              <a:rPr lang="en-US" altLang="zh-CN" sz="2800" dirty="0" smtClean="0">
                <a:latin typeface="+mn-ea"/>
                <a:ea typeface="+mn-ea"/>
              </a:rPr>
              <a:t>)</a:t>
            </a:r>
            <a:r>
              <a:rPr lang="zh-CN" altLang="zh-CN" sz="2800" dirty="0" smtClean="0">
                <a:latin typeface="+mn-ea"/>
                <a:ea typeface="+mn-ea"/>
              </a:rPr>
              <a:t>下列物体中，属于生物的是</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．爬行动物的化石</a:t>
            </a:r>
            <a:r>
              <a:rPr lang="en-US" altLang="zh-CN" sz="2800" dirty="0" smtClean="0">
                <a:latin typeface="+mn-ea"/>
                <a:ea typeface="+mn-ea"/>
              </a:rPr>
              <a:t>	B</a:t>
            </a:r>
            <a:r>
              <a:rPr lang="zh-CN" altLang="zh-CN" sz="2800" dirty="0" smtClean="0">
                <a:latin typeface="+mn-ea"/>
                <a:ea typeface="+mn-ea"/>
              </a:rPr>
              <a:t>．不断生长的钟乳石</a:t>
            </a:r>
            <a:r>
              <a:rPr lang="en-US" altLang="zh-CN" sz="2800" dirty="0" smtClean="0">
                <a:latin typeface="+mn-ea"/>
                <a:ea typeface="+mn-ea"/>
              </a:rPr>
              <a:t>	  </a:t>
            </a:r>
            <a:br>
              <a:rPr lang="en-US" altLang="zh-CN" sz="2800" dirty="0" smtClean="0">
                <a:latin typeface="+mn-ea"/>
                <a:ea typeface="+mn-ea"/>
              </a:rPr>
            </a:br>
            <a:r>
              <a:rPr lang="en-US" altLang="zh-CN" sz="2800" dirty="0" smtClean="0">
                <a:latin typeface="+mn-ea"/>
                <a:ea typeface="+mn-ea"/>
              </a:rPr>
              <a:t>C</a:t>
            </a:r>
            <a:r>
              <a:rPr lang="zh-CN" altLang="zh-CN" sz="2800" dirty="0" smtClean="0">
                <a:latin typeface="+mn-ea"/>
                <a:ea typeface="+mn-ea"/>
              </a:rPr>
              <a:t>．会扫地的机器人</a:t>
            </a:r>
            <a:r>
              <a:rPr lang="en-US" altLang="zh-CN" sz="2800" dirty="0" smtClean="0">
                <a:latin typeface="+mn-ea"/>
                <a:ea typeface="+mn-ea"/>
              </a:rPr>
              <a:t>	D</a:t>
            </a:r>
            <a:r>
              <a:rPr lang="zh-CN" altLang="zh-CN" sz="2800" dirty="0" smtClean="0">
                <a:latin typeface="+mn-ea"/>
                <a:ea typeface="+mn-ea"/>
              </a:rPr>
              <a:t>．荒漠中的骆驼刺</a:t>
            </a:r>
            <a:br>
              <a:rPr lang="zh-CN" altLang="zh-CN" sz="2800" dirty="0" smtClean="0">
                <a:latin typeface="+mn-ea"/>
                <a:ea typeface="+mn-ea"/>
              </a:rPr>
            </a:br>
            <a:endParaRPr lang="zh-CN" altLang="en-US" sz="2800" dirty="0">
              <a:latin typeface="+mn-ea"/>
              <a:ea typeface="+mn-ea"/>
            </a:endParaRPr>
          </a:p>
        </p:txBody>
      </p:sp>
      <p:sp>
        <p:nvSpPr>
          <p:cNvPr id="3" name="矩形 2"/>
          <p:cNvSpPr>
            <a:spLocks noChangeArrowheads="1"/>
          </p:cNvSpPr>
          <p:nvPr/>
        </p:nvSpPr>
        <p:spPr bwMode="auto">
          <a:xfrm>
            <a:off x="396875" y="1019175"/>
            <a:ext cx="4851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r>
              <a:rPr lang="zh-CN" altLang="zh-CN" sz="2800">
                <a:latin typeface="黑体" pitchFamily="49" charset="-122"/>
                <a:ea typeface="黑体" pitchFamily="49" charset="-122"/>
              </a:rPr>
              <a:t>考点一：形形色色的生物</a:t>
            </a:r>
            <a:r>
              <a:rPr lang="en-US" altLang="zh-CN" sz="2800">
                <a:latin typeface="黑体" pitchFamily="49" charset="-122"/>
                <a:ea typeface="黑体" pitchFamily="49" charset="-122"/>
              </a:rPr>
              <a:t>★★</a:t>
            </a:r>
            <a:endParaRPr lang="zh-CN" altLang="en-US" sz="2800">
              <a:latin typeface="黑体" pitchFamily="49" charset="-122"/>
              <a:ea typeface="黑体" pitchFamily="49" charset="-122"/>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
        <p:nvSpPr>
          <p:cNvPr id="5" name="矩形 4"/>
          <p:cNvSpPr/>
          <p:nvPr/>
        </p:nvSpPr>
        <p:spPr>
          <a:xfrm>
            <a:off x="6156176" y="2259238"/>
            <a:ext cx="481012" cy="585787"/>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D</a:t>
            </a:r>
            <a:endParaRPr lang="zh-CN" altLang="en-US" sz="3200" dirty="0">
              <a:latin typeface="+mn-lt"/>
            </a:endParaRPr>
          </a:p>
        </p:txBody>
      </p:sp>
      <p:sp>
        <p:nvSpPr>
          <p:cNvPr id="6" name="矩形 5"/>
          <p:cNvSpPr/>
          <p:nvPr/>
        </p:nvSpPr>
        <p:spPr>
          <a:xfrm>
            <a:off x="7020272" y="4077072"/>
            <a:ext cx="482600"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D</a:t>
            </a:r>
            <a:endParaRPr lang="zh-CN" altLang="en-US" sz="3200" dirty="0">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706438" y="908050"/>
            <a:ext cx="7886700" cy="4537174"/>
          </a:xfrm>
          <a:prstGeom prst="rect">
            <a:avLst/>
          </a:prstGeom>
        </p:spPr>
        <p:txBody>
          <a:bodyPr>
            <a:normAutofit fontScale="90000"/>
          </a:bodyPr>
          <a:lstStyle/>
          <a:p>
            <a:pPr algn="l">
              <a:lnSpc>
                <a:spcPct val="150000"/>
              </a:lnSpc>
              <a:defRPr/>
            </a:pPr>
            <a:r>
              <a:rPr lang="en-US" altLang="zh-CN" sz="2800" dirty="0" smtClean="0">
                <a:latin typeface="+mn-ea"/>
                <a:ea typeface="+mn-ea"/>
              </a:rPr>
              <a:t>3</a:t>
            </a:r>
            <a:r>
              <a:rPr lang="zh-CN" altLang="zh-CN" sz="2800" dirty="0" smtClean="0">
                <a:latin typeface="+mn-ea"/>
                <a:ea typeface="+mn-ea"/>
              </a:rPr>
              <a:t>．</a:t>
            </a:r>
            <a:r>
              <a:rPr lang="en-US" altLang="zh-CN" sz="2800" dirty="0" smtClean="0">
                <a:latin typeface="+mn-ea"/>
                <a:ea typeface="+mn-ea"/>
              </a:rPr>
              <a:t>(2019·</a:t>
            </a:r>
            <a:r>
              <a:rPr lang="zh-CN" altLang="zh-CN" sz="2800" dirty="0" smtClean="0">
                <a:latin typeface="+mn-ea"/>
                <a:ea typeface="+mn-ea"/>
              </a:rPr>
              <a:t>宜昌</a:t>
            </a:r>
            <a:r>
              <a:rPr lang="en-US" altLang="zh-CN" sz="2800" dirty="0" smtClean="0">
                <a:latin typeface="+mn-ea"/>
                <a:ea typeface="+mn-ea"/>
              </a:rPr>
              <a:t>)</a:t>
            </a:r>
            <a:r>
              <a:rPr lang="zh-CN" altLang="zh-CN" sz="2800" dirty="0" smtClean="0">
                <a:latin typeface="+mn-ea"/>
                <a:ea typeface="+mn-ea"/>
              </a:rPr>
              <a:t>关于生物特征的说法，正确的是</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．“蜻蜓点水”体现的是生物能排出废物</a:t>
            </a:r>
            <a:r>
              <a:rPr lang="en-US" altLang="zh-CN" sz="2800" dirty="0" smtClean="0">
                <a:latin typeface="+mn-ea"/>
                <a:ea typeface="+mn-ea"/>
              </a:rPr>
              <a:t>  </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B</a:t>
            </a:r>
            <a:r>
              <a:rPr lang="zh-CN" altLang="zh-CN" sz="2800" dirty="0" smtClean="0">
                <a:latin typeface="+mn-ea"/>
                <a:ea typeface="+mn-ea"/>
              </a:rPr>
              <a:t>．</a:t>
            </a:r>
            <a:r>
              <a:rPr lang="en-US" altLang="zh-CN" sz="2800" dirty="0" smtClean="0">
                <a:latin typeface="+mn-ea"/>
                <a:ea typeface="+mn-ea"/>
              </a:rPr>
              <a:t>“</a:t>
            </a:r>
            <a:r>
              <a:rPr lang="zh-CN" altLang="zh-CN" sz="2800" dirty="0" smtClean="0">
                <a:latin typeface="+mn-ea"/>
                <a:ea typeface="+mn-ea"/>
              </a:rPr>
              <a:t>红豆生南国，春来发几枝</a:t>
            </a:r>
            <a:r>
              <a:rPr lang="en-US" altLang="zh-CN" sz="2800" dirty="0" smtClean="0">
                <a:latin typeface="+mn-ea"/>
                <a:ea typeface="+mn-ea"/>
              </a:rPr>
              <a:t>”</a:t>
            </a:r>
            <a:r>
              <a:rPr lang="zh-CN" altLang="zh-CN" sz="2800" dirty="0" smtClean="0">
                <a:latin typeface="+mn-ea"/>
                <a:ea typeface="+mn-ea"/>
              </a:rPr>
              <a:t>体现的是生物能生长</a:t>
            </a:r>
            <a:br>
              <a:rPr lang="zh-CN" altLang="zh-CN" sz="2800" dirty="0" smtClean="0">
                <a:latin typeface="+mn-ea"/>
                <a:ea typeface="+mn-ea"/>
              </a:rPr>
            </a:br>
            <a:r>
              <a:rPr lang="en-US" altLang="zh-CN" sz="2800" dirty="0" smtClean="0">
                <a:latin typeface="+mn-ea"/>
                <a:ea typeface="+mn-ea"/>
              </a:rPr>
              <a:t>C</a:t>
            </a:r>
            <a:r>
              <a:rPr lang="zh-CN" altLang="zh-CN" sz="2800" dirty="0" smtClean="0">
                <a:latin typeface="+mn-ea"/>
                <a:ea typeface="+mn-ea"/>
              </a:rPr>
              <a:t>．“种瓜得瓜，种豆得豆</a:t>
            </a:r>
            <a:r>
              <a:rPr lang="en-US" altLang="zh-CN" sz="2800" dirty="0" smtClean="0">
                <a:latin typeface="+mn-ea"/>
                <a:ea typeface="+mn-ea"/>
              </a:rPr>
              <a:t>”</a:t>
            </a:r>
            <a:r>
              <a:rPr lang="zh-CN" altLang="zh-CN" sz="2800" dirty="0" smtClean="0">
                <a:latin typeface="+mn-ea"/>
                <a:ea typeface="+mn-ea"/>
              </a:rPr>
              <a:t>体现的是生物有变异的特性</a:t>
            </a:r>
            <a:r>
              <a:rPr lang="en-US" altLang="zh-CN" sz="2800" dirty="0" smtClean="0">
                <a:latin typeface="+mn-ea"/>
                <a:ea typeface="+mn-ea"/>
              </a:rPr>
              <a:t>  </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D</a:t>
            </a:r>
            <a:r>
              <a:rPr lang="zh-CN" altLang="zh-CN" sz="2800" dirty="0" smtClean="0">
                <a:latin typeface="+mn-ea"/>
                <a:ea typeface="+mn-ea"/>
              </a:rPr>
              <a:t>．“螳螂捕蝉，黄雀在后</a:t>
            </a:r>
            <a:r>
              <a:rPr lang="en-US" altLang="zh-CN" sz="2800" dirty="0" smtClean="0">
                <a:latin typeface="+mn-ea"/>
                <a:ea typeface="+mn-ea"/>
              </a:rPr>
              <a:t>”</a:t>
            </a:r>
            <a:r>
              <a:rPr lang="zh-CN" altLang="zh-CN" sz="2800" dirty="0" smtClean="0">
                <a:latin typeface="+mn-ea"/>
                <a:ea typeface="+mn-ea"/>
              </a:rPr>
              <a:t>体现的是生物能进行呼吸</a:t>
            </a:r>
            <a:br>
              <a:rPr lang="zh-CN" altLang="zh-CN" sz="2800" dirty="0" smtClean="0">
                <a:latin typeface="+mn-ea"/>
                <a:ea typeface="+mn-ea"/>
              </a:rPr>
            </a:br>
            <a:endParaRPr lang="zh-CN" altLang="en-US" dirty="0"/>
          </a:p>
        </p:txBody>
      </p:sp>
      <p:sp>
        <p:nvSpPr>
          <p:cNvPr id="3" name="矩形 2"/>
          <p:cNvSpPr/>
          <p:nvPr/>
        </p:nvSpPr>
        <p:spPr>
          <a:xfrm flipH="1">
            <a:off x="7884368" y="1019323"/>
            <a:ext cx="2118816" cy="584775"/>
          </a:xfrm>
          <a:prstGeom prst="rect">
            <a:avLst/>
          </a:prstGeom>
        </p:spPr>
        <p:txBody>
          <a:bodyPr wrap="square">
            <a:spAutoFit/>
          </a:bodyPr>
          <a:lstStyle/>
          <a:p>
            <a:pPr>
              <a:defRPr/>
            </a:pPr>
            <a:r>
              <a:rPr lang="en-US" altLang="zh-CN" sz="3200" dirty="0">
                <a:solidFill>
                  <a:srgbClr val="FF0000"/>
                </a:solidFill>
                <a:latin typeface="+mn-lt"/>
              </a:rPr>
              <a:t>B</a:t>
            </a:r>
            <a:endParaRPr lang="zh-CN" altLang="en-US" sz="3200" dirty="0">
              <a:solidFill>
                <a:srgbClr val="FF0000"/>
              </a:solidFill>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674688" y="1225550"/>
            <a:ext cx="7886700" cy="3787626"/>
          </a:xfrm>
          <a:prstGeom prst="rect">
            <a:avLst/>
          </a:prstGeom>
        </p:spPr>
        <p:txBody>
          <a:bodyPr>
            <a:normAutofit fontScale="90000"/>
          </a:bodyPr>
          <a:lstStyle/>
          <a:p>
            <a:pPr algn="l">
              <a:lnSpc>
                <a:spcPct val="150000"/>
              </a:lnSpc>
              <a:defRPr/>
            </a:pPr>
            <a:r>
              <a:rPr lang="zh-CN" altLang="zh-CN" sz="2800" dirty="0" smtClean="0">
                <a:latin typeface="+mn-ea"/>
                <a:ea typeface="+mn-ea"/>
              </a:rPr>
              <a:t>考点二：</a:t>
            </a:r>
            <a:r>
              <a:rPr lang="zh-CN" altLang="zh-CN" sz="2800" dirty="0"/>
              <a:t>调查身边的生物</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5</a:t>
            </a:r>
            <a:r>
              <a:rPr lang="zh-CN" altLang="zh-CN" sz="2800" dirty="0" smtClean="0">
                <a:latin typeface="+mn-ea"/>
                <a:ea typeface="+mn-ea"/>
              </a:rPr>
              <a:t>．</a:t>
            </a:r>
            <a:r>
              <a:rPr lang="en-US" altLang="zh-CN" sz="2800" dirty="0" smtClean="0">
                <a:latin typeface="+mn-ea"/>
                <a:ea typeface="+mn-ea"/>
              </a:rPr>
              <a:t>(2019·</a:t>
            </a:r>
            <a:r>
              <a:rPr lang="zh-CN" altLang="zh-CN" sz="2800" dirty="0" smtClean="0">
                <a:latin typeface="+mn-ea"/>
                <a:ea typeface="+mn-ea"/>
              </a:rPr>
              <a:t>绵阳</a:t>
            </a:r>
            <a:r>
              <a:rPr lang="en-US" altLang="zh-CN" sz="2800" dirty="0" smtClean="0">
                <a:latin typeface="+mn-ea"/>
                <a:ea typeface="+mn-ea"/>
              </a:rPr>
              <a:t>)</a:t>
            </a:r>
            <a:r>
              <a:rPr lang="zh-CN" altLang="zh-CN" sz="2800" dirty="0" smtClean="0">
                <a:latin typeface="+mn-ea"/>
                <a:ea typeface="+mn-ea"/>
              </a:rPr>
              <a:t>食堂工作人员对学生每天的饭菜都要随机采集，部分留样，供有关部门进行食品安全检查。其中主要运用的科学方法是</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．比较</a:t>
            </a:r>
            <a:r>
              <a:rPr lang="en-US" altLang="zh-CN" sz="2800" dirty="0" smtClean="0">
                <a:latin typeface="+mn-ea"/>
                <a:ea typeface="+mn-ea"/>
              </a:rPr>
              <a:t>			 B</a:t>
            </a:r>
            <a:r>
              <a:rPr lang="zh-CN" altLang="zh-CN" sz="2800" dirty="0" smtClean="0">
                <a:latin typeface="+mn-ea"/>
                <a:ea typeface="+mn-ea"/>
              </a:rPr>
              <a:t>．抽样检测</a:t>
            </a:r>
            <a:r>
              <a:rPr lang="en-US" altLang="zh-CN" sz="2800" dirty="0" smtClean="0">
                <a:latin typeface="+mn-ea"/>
                <a:ea typeface="+mn-ea"/>
              </a:rPr>
              <a:t>	</a:t>
            </a:r>
            <a:br>
              <a:rPr lang="en-US" altLang="zh-CN" sz="2800" dirty="0" smtClean="0">
                <a:latin typeface="+mn-ea"/>
                <a:ea typeface="+mn-ea"/>
              </a:rPr>
            </a:br>
            <a:r>
              <a:rPr lang="en-US" altLang="zh-CN" sz="2800" dirty="0" smtClean="0">
                <a:latin typeface="+mn-ea"/>
                <a:ea typeface="+mn-ea"/>
              </a:rPr>
              <a:t>C</a:t>
            </a:r>
            <a:r>
              <a:rPr lang="zh-CN" altLang="zh-CN" sz="2800" dirty="0" smtClean="0">
                <a:latin typeface="+mn-ea"/>
                <a:ea typeface="+mn-ea"/>
              </a:rPr>
              <a:t>．作出假设</a:t>
            </a:r>
            <a:r>
              <a:rPr lang="en-US" altLang="zh-CN" sz="2800" dirty="0" smtClean="0">
                <a:latin typeface="+mn-ea"/>
                <a:ea typeface="+mn-ea"/>
              </a:rPr>
              <a:t>		      D</a:t>
            </a:r>
            <a:r>
              <a:rPr lang="zh-CN" altLang="zh-CN" sz="2800" dirty="0" smtClean="0">
                <a:latin typeface="+mn-ea"/>
                <a:ea typeface="+mn-ea"/>
              </a:rPr>
              <a:t>．生物分类</a:t>
            </a:r>
            <a:br>
              <a:rPr lang="zh-CN" altLang="zh-CN" sz="2800" dirty="0" smtClean="0">
                <a:latin typeface="+mn-ea"/>
                <a:ea typeface="+mn-ea"/>
              </a:rPr>
            </a:br>
            <a:endParaRPr lang="zh-CN" altLang="en-US" dirty="0"/>
          </a:p>
        </p:txBody>
      </p:sp>
      <p:sp>
        <p:nvSpPr>
          <p:cNvPr id="3" name="矩形 2"/>
          <p:cNvSpPr/>
          <p:nvPr/>
        </p:nvSpPr>
        <p:spPr>
          <a:xfrm>
            <a:off x="4785518" y="2676525"/>
            <a:ext cx="458787"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B</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467544" y="2592387"/>
            <a:ext cx="8070850" cy="1528763"/>
          </a:xfrm>
          <a:prstGeom prst="rect">
            <a:avLst/>
          </a:prstGeom>
        </p:spPr>
        <p:txBody>
          <a:bodyPr>
            <a:normAutofit fontScale="90000"/>
          </a:bodyPr>
          <a:lstStyle/>
          <a:p>
            <a:pPr algn="l">
              <a:lnSpc>
                <a:spcPct val="150000"/>
              </a:lnSpc>
              <a:defRPr/>
            </a:pPr>
            <a:r>
              <a:rPr lang="en-US" altLang="zh-CN" sz="2800" dirty="0" smtClean="0">
                <a:latin typeface="+mn-ea"/>
                <a:ea typeface="+mn-ea"/>
              </a:rPr>
              <a:t>6</a:t>
            </a:r>
            <a:r>
              <a:rPr lang="zh-CN" altLang="zh-CN" sz="2800" dirty="0" smtClean="0">
                <a:latin typeface="+mn-ea"/>
                <a:ea typeface="+mn-ea"/>
              </a:rPr>
              <a:t>．</a:t>
            </a:r>
            <a:r>
              <a:rPr lang="en-US" altLang="zh-CN" sz="2800" dirty="0" smtClean="0">
                <a:latin typeface="+mn-ea"/>
                <a:ea typeface="+mn-ea"/>
              </a:rPr>
              <a:t>(2019·</a:t>
            </a:r>
            <a:r>
              <a:rPr lang="zh-CN" altLang="zh-CN" sz="2800" dirty="0" smtClean="0">
                <a:latin typeface="+mn-ea"/>
                <a:ea typeface="+mn-ea"/>
              </a:rPr>
              <a:t>潍坊</a:t>
            </a:r>
            <a:r>
              <a:rPr lang="en-US" altLang="zh-CN" sz="2800" dirty="0" smtClean="0">
                <a:latin typeface="+mn-ea"/>
                <a:ea typeface="+mn-ea"/>
              </a:rPr>
              <a:t>)</a:t>
            </a:r>
            <a:r>
              <a:rPr lang="zh-CN" altLang="zh-CN" sz="2800" dirty="0" smtClean="0">
                <a:latin typeface="+mn-ea"/>
                <a:ea typeface="+mn-ea"/>
              </a:rPr>
              <a:t>为了解潍县萝卜各个品系以及栽培现状，某研究小组先后到各萝卜主产区，考察种植环境、查阅和收集相关资料、走访相关人员。其主要采用的科学研究方法是</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．实验法</a:t>
            </a:r>
            <a:r>
              <a:rPr lang="en-US" altLang="zh-CN" sz="2800" dirty="0" smtClean="0">
                <a:latin typeface="+mn-ea"/>
                <a:ea typeface="+mn-ea"/>
              </a:rPr>
              <a:t>             B</a:t>
            </a:r>
            <a:r>
              <a:rPr lang="zh-CN" altLang="zh-CN" sz="2800" dirty="0" smtClean="0">
                <a:latin typeface="+mn-ea"/>
                <a:ea typeface="+mn-ea"/>
              </a:rPr>
              <a:t>．观察法</a:t>
            </a:r>
            <a:r>
              <a:rPr lang="en-US" altLang="zh-CN" sz="2800" dirty="0" smtClean="0">
                <a:latin typeface="+mn-ea"/>
                <a:ea typeface="+mn-ea"/>
              </a:rPr>
              <a:t>               C</a:t>
            </a:r>
            <a:r>
              <a:rPr lang="zh-CN" altLang="zh-CN" sz="2800" dirty="0" smtClean="0">
                <a:latin typeface="+mn-ea"/>
                <a:ea typeface="+mn-ea"/>
              </a:rPr>
              <a:t>．调查法</a:t>
            </a:r>
            <a:r>
              <a:rPr lang="en-US" altLang="zh-CN" sz="2800" dirty="0" smtClean="0">
                <a:latin typeface="+mn-ea"/>
                <a:ea typeface="+mn-ea"/>
              </a:rPr>
              <a:t>             D</a:t>
            </a:r>
            <a:r>
              <a:rPr lang="zh-CN" altLang="zh-CN" sz="2800" dirty="0" smtClean="0">
                <a:latin typeface="+mn-ea"/>
                <a:ea typeface="+mn-ea"/>
              </a:rPr>
              <a:t>．测量法</a:t>
            </a:r>
            <a:br>
              <a:rPr lang="zh-CN" altLang="zh-CN" sz="2800" dirty="0" smtClean="0">
                <a:latin typeface="+mn-ea"/>
                <a:ea typeface="+mn-ea"/>
              </a:rPr>
            </a:br>
            <a:endParaRPr lang="zh-CN" altLang="en-US" dirty="0"/>
          </a:p>
        </p:txBody>
      </p:sp>
      <p:sp>
        <p:nvSpPr>
          <p:cNvPr id="3" name="矩形 2"/>
          <p:cNvSpPr/>
          <p:nvPr/>
        </p:nvSpPr>
        <p:spPr>
          <a:xfrm>
            <a:off x="1979712" y="2924944"/>
            <a:ext cx="481012" cy="585788"/>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C</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650875" y="764705"/>
            <a:ext cx="7886700" cy="5472608"/>
          </a:xfrm>
          <a:prstGeom prst="rect">
            <a:avLst/>
          </a:prstGeom>
        </p:spPr>
        <p:txBody>
          <a:bodyPr>
            <a:normAutofit/>
          </a:bodyPr>
          <a:lstStyle/>
          <a:p>
            <a:pPr algn="l">
              <a:lnSpc>
                <a:spcPct val="150000"/>
              </a:lnSpc>
              <a:defRPr/>
            </a:pPr>
            <a:r>
              <a:rPr lang="zh-CN" altLang="zh-CN" sz="2800" dirty="0" smtClean="0">
                <a:latin typeface="+mn-ea"/>
                <a:ea typeface="+mn-ea"/>
              </a:rPr>
              <a:t>考点三：</a:t>
            </a:r>
            <a:r>
              <a:rPr lang="zh-CN" altLang="zh-CN" sz="2800" dirty="0" smtClean="0"/>
              <a:t>生物多样性</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8</a:t>
            </a:r>
            <a:r>
              <a:rPr lang="zh-CN" altLang="zh-CN" sz="2800" dirty="0" smtClean="0">
                <a:latin typeface="+mn-ea"/>
                <a:ea typeface="+mn-ea"/>
              </a:rPr>
              <a:t>．</a:t>
            </a:r>
            <a:r>
              <a:rPr lang="en-US" altLang="zh-CN" sz="2800" dirty="0" smtClean="0">
                <a:latin typeface="+mn-ea"/>
                <a:ea typeface="+mn-ea"/>
              </a:rPr>
              <a:t>(2019·</a:t>
            </a:r>
            <a:r>
              <a:rPr lang="zh-CN" altLang="zh-CN" sz="2800" dirty="0" smtClean="0">
                <a:latin typeface="+mn-ea"/>
                <a:ea typeface="+mn-ea"/>
              </a:rPr>
              <a:t>岳阳</a:t>
            </a:r>
            <a:r>
              <a:rPr lang="en-US" altLang="zh-CN" sz="2800" dirty="0" smtClean="0">
                <a:latin typeface="+mn-ea"/>
                <a:ea typeface="+mn-ea"/>
              </a:rPr>
              <a:t>)</a:t>
            </a:r>
            <a:r>
              <a:rPr lang="zh-CN" altLang="zh-CN" sz="2800" dirty="0" smtClean="0">
                <a:latin typeface="+mn-ea"/>
                <a:ea typeface="+mn-ea"/>
              </a:rPr>
              <a:t>生物多样性的内涵不包括</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．生殖方式的多样性 </a:t>
            </a:r>
            <a:r>
              <a:rPr lang="en-US" altLang="zh-CN" sz="2800" dirty="0" smtClean="0">
                <a:latin typeface="+mn-ea"/>
                <a:ea typeface="+mn-ea"/>
              </a:rPr>
              <a:t>  B</a:t>
            </a:r>
            <a:r>
              <a:rPr lang="zh-CN" altLang="zh-CN" sz="2800" dirty="0" smtClean="0">
                <a:latin typeface="+mn-ea"/>
                <a:ea typeface="+mn-ea"/>
              </a:rPr>
              <a:t>．生态系统的多样性</a:t>
            </a:r>
            <a:r>
              <a:rPr lang="en-US" altLang="zh-CN" sz="2800" dirty="0" smtClean="0">
                <a:latin typeface="+mn-ea"/>
                <a:ea typeface="+mn-ea"/>
              </a:rPr>
              <a:t>     C</a:t>
            </a:r>
            <a:r>
              <a:rPr lang="zh-CN" altLang="zh-CN" sz="2800" dirty="0" smtClean="0">
                <a:latin typeface="+mn-ea"/>
                <a:ea typeface="+mn-ea"/>
              </a:rPr>
              <a:t>．生物种类的多样性</a:t>
            </a:r>
            <a:r>
              <a:rPr lang="en-US" altLang="zh-CN" sz="2800" dirty="0" smtClean="0">
                <a:latin typeface="+mn-ea"/>
                <a:ea typeface="+mn-ea"/>
              </a:rPr>
              <a:t>	 D</a:t>
            </a:r>
            <a:r>
              <a:rPr lang="zh-CN" altLang="zh-CN" sz="2800" dirty="0" smtClean="0">
                <a:latin typeface="+mn-ea"/>
                <a:ea typeface="+mn-ea"/>
              </a:rPr>
              <a:t>．基因的多样性</a:t>
            </a:r>
            <a:br>
              <a:rPr lang="zh-CN" altLang="zh-CN" sz="2800" dirty="0" smtClean="0">
                <a:latin typeface="+mn-ea"/>
                <a:ea typeface="+mn-ea"/>
              </a:rPr>
            </a:br>
            <a:endParaRPr lang="zh-CN" altLang="en-US" sz="2800" dirty="0"/>
          </a:p>
        </p:txBody>
      </p:sp>
      <p:sp>
        <p:nvSpPr>
          <p:cNvPr id="3" name="矩形 2"/>
          <p:cNvSpPr/>
          <p:nvPr/>
        </p:nvSpPr>
        <p:spPr>
          <a:xfrm>
            <a:off x="7648575" y="2492896"/>
            <a:ext cx="458788"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A</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798513" y="1084262"/>
            <a:ext cx="7886700" cy="5773738"/>
          </a:xfrm>
          <a:prstGeom prst="rect">
            <a:avLst/>
          </a:prstGeom>
        </p:spPr>
        <p:txBody>
          <a:bodyPr>
            <a:normAutofit fontScale="90000"/>
          </a:bodyPr>
          <a:lstStyle/>
          <a:p>
            <a:pPr algn="l">
              <a:lnSpc>
                <a:spcPct val="150000"/>
              </a:lnSpc>
              <a:defRPr/>
            </a:pPr>
            <a:r>
              <a:rPr lang="en-US" altLang="zh-CN" sz="2800" dirty="0" smtClean="0">
                <a:latin typeface="+mn-ea"/>
                <a:ea typeface="+mn-ea"/>
              </a:rPr>
              <a:t>9</a:t>
            </a:r>
            <a:r>
              <a:rPr lang="zh-CN" altLang="zh-CN" sz="2800" dirty="0" smtClean="0">
                <a:latin typeface="+mn-ea"/>
                <a:ea typeface="+mn-ea"/>
              </a:rPr>
              <a:t>．</a:t>
            </a:r>
            <a:r>
              <a:rPr lang="en-US" altLang="zh-CN" sz="2800" dirty="0" smtClean="0">
                <a:latin typeface="+mn-ea"/>
                <a:ea typeface="+mn-ea"/>
              </a:rPr>
              <a:t>(2019·</a:t>
            </a:r>
            <a:r>
              <a:rPr lang="zh-CN" altLang="zh-CN" sz="2800" dirty="0" smtClean="0">
                <a:latin typeface="+mn-ea"/>
                <a:ea typeface="+mn-ea"/>
              </a:rPr>
              <a:t>聊城</a:t>
            </a:r>
            <a:r>
              <a:rPr lang="en-US" altLang="zh-CN" sz="2800" dirty="0" smtClean="0">
                <a:latin typeface="+mn-ea"/>
                <a:ea typeface="+mn-ea"/>
              </a:rPr>
              <a:t>)</a:t>
            </a:r>
            <a:r>
              <a:rPr lang="zh-CN" altLang="zh-CN" sz="2800" dirty="0" smtClean="0">
                <a:latin typeface="+mn-ea"/>
                <a:ea typeface="+mn-ea"/>
              </a:rPr>
              <a:t>我国科学家用海南野生水稻与普通水稻品种进行杂交，培育出优质高产水稻，从生物多样性角度分析，这利用了</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．生物种类的多样性</a:t>
            </a:r>
            <a:r>
              <a:rPr lang="en-US" altLang="zh-CN" sz="2800" dirty="0" smtClean="0">
                <a:latin typeface="+mn-ea"/>
                <a:ea typeface="+mn-ea"/>
              </a:rPr>
              <a:t>	  </a:t>
            </a:r>
            <a:br>
              <a:rPr lang="en-US" altLang="zh-CN" sz="2800" dirty="0" smtClean="0">
                <a:latin typeface="+mn-ea"/>
                <a:ea typeface="+mn-ea"/>
              </a:rPr>
            </a:br>
            <a:r>
              <a:rPr lang="en-US" altLang="zh-CN" sz="2800" dirty="0" smtClean="0">
                <a:latin typeface="+mn-ea"/>
                <a:ea typeface="+mn-ea"/>
              </a:rPr>
              <a:t>B</a:t>
            </a:r>
            <a:r>
              <a:rPr lang="zh-CN" altLang="zh-CN" sz="2800" dirty="0" smtClean="0">
                <a:latin typeface="+mn-ea"/>
                <a:ea typeface="+mn-ea"/>
              </a:rPr>
              <a:t>．生物基因的多样性</a:t>
            </a:r>
            <a:r>
              <a:rPr lang="en-US" altLang="zh-CN" sz="2800" dirty="0" smtClean="0">
                <a:latin typeface="+mn-ea"/>
                <a:ea typeface="+mn-ea"/>
              </a:rPr>
              <a:t>     </a:t>
            </a:r>
            <a:br>
              <a:rPr lang="en-US" altLang="zh-CN" sz="2800" dirty="0" smtClean="0">
                <a:latin typeface="+mn-ea"/>
                <a:ea typeface="+mn-ea"/>
              </a:rPr>
            </a:br>
            <a:r>
              <a:rPr lang="en-US" altLang="zh-CN" sz="2800" dirty="0" smtClean="0">
                <a:latin typeface="+mn-ea"/>
                <a:ea typeface="+mn-ea"/>
              </a:rPr>
              <a:t>C</a:t>
            </a:r>
            <a:r>
              <a:rPr lang="zh-CN" altLang="zh-CN" sz="2800" dirty="0" smtClean="0">
                <a:latin typeface="+mn-ea"/>
                <a:ea typeface="+mn-ea"/>
              </a:rPr>
              <a:t>．生物栖息地的多样性</a:t>
            </a:r>
            <a:r>
              <a:rPr lang="en-US" altLang="zh-CN" sz="2800" dirty="0" smtClean="0">
                <a:latin typeface="+mn-ea"/>
                <a:ea typeface="+mn-ea"/>
              </a:rPr>
              <a:t/>
            </a:r>
            <a:br>
              <a:rPr lang="en-US" altLang="zh-CN" sz="2800" dirty="0" smtClean="0">
                <a:latin typeface="+mn-ea"/>
                <a:ea typeface="+mn-ea"/>
              </a:rPr>
            </a:br>
            <a:r>
              <a:rPr lang="en-US" altLang="zh-CN" sz="2800" dirty="0" smtClean="0">
                <a:latin typeface="+mn-ea"/>
                <a:ea typeface="+mn-ea"/>
              </a:rPr>
              <a:t>D</a:t>
            </a:r>
            <a:r>
              <a:rPr lang="zh-CN" altLang="zh-CN" sz="2800" dirty="0" smtClean="0">
                <a:latin typeface="+mn-ea"/>
                <a:ea typeface="+mn-ea"/>
              </a:rPr>
              <a:t>．生态系统的多样性</a:t>
            </a:r>
            <a:br>
              <a:rPr lang="zh-CN" altLang="zh-CN" sz="2800" dirty="0" smtClean="0">
                <a:latin typeface="+mn-ea"/>
                <a:ea typeface="+mn-ea"/>
              </a:rPr>
            </a:br>
            <a:r>
              <a:rPr lang="en-US" altLang="zh-CN" sz="2800" dirty="0" smtClean="0">
                <a:latin typeface="+mn-ea"/>
                <a:ea typeface="+mn-ea"/>
              </a:rPr>
              <a:t> </a:t>
            </a:r>
            <a:r>
              <a:rPr lang="zh-CN" altLang="zh-CN" sz="2800" dirty="0" smtClean="0">
                <a:latin typeface="+mn-ea"/>
                <a:ea typeface="+mn-ea"/>
              </a:rPr>
              <a:t/>
            </a:r>
            <a:br>
              <a:rPr lang="zh-CN" altLang="zh-CN" sz="2800" dirty="0" smtClean="0">
                <a:latin typeface="+mn-ea"/>
                <a:ea typeface="+mn-ea"/>
              </a:rPr>
            </a:br>
            <a:endParaRPr lang="zh-CN" altLang="en-US" dirty="0"/>
          </a:p>
        </p:txBody>
      </p:sp>
      <p:sp>
        <p:nvSpPr>
          <p:cNvPr id="3" name="矩形 2"/>
          <p:cNvSpPr/>
          <p:nvPr/>
        </p:nvSpPr>
        <p:spPr>
          <a:xfrm>
            <a:off x="3929856" y="2460625"/>
            <a:ext cx="458787" cy="585788"/>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B</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628650" y="1031875"/>
            <a:ext cx="8083550" cy="5826125"/>
          </a:xfrm>
          <a:prstGeom prst="rect">
            <a:avLst/>
          </a:prstGeom>
        </p:spPr>
        <p:txBody>
          <a:bodyPr>
            <a:normAutofit fontScale="90000"/>
          </a:bodyPr>
          <a:lstStyle/>
          <a:p>
            <a:pPr algn="l">
              <a:lnSpc>
                <a:spcPct val="150000"/>
              </a:lnSpc>
              <a:defRPr/>
            </a:pPr>
            <a:r>
              <a:rPr lang="en-US" altLang="zh-CN" sz="2800" dirty="0" smtClean="0">
                <a:latin typeface="+mn-ea"/>
                <a:ea typeface="+mn-ea"/>
              </a:rPr>
              <a:t>10</a:t>
            </a:r>
            <a:r>
              <a:rPr lang="zh-CN" altLang="zh-CN" sz="2800" dirty="0" smtClean="0">
                <a:latin typeface="+mn-ea"/>
                <a:ea typeface="+mn-ea"/>
              </a:rPr>
              <a:t>．</a:t>
            </a:r>
            <a:r>
              <a:rPr lang="en-US" altLang="zh-CN" sz="2800" dirty="0" smtClean="0">
                <a:latin typeface="+mn-ea"/>
                <a:ea typeface="+mn-ea"/>
              </a:rPr>
              <a:t>(2019·</a:t>
            </a:r>
            <a:r>
              <a:rPr lang="zh-CN" altLang="zh-CN" sz="2800" dirty="0" smtClean="0">
                <a:latin typeface="+mn-ea"/>
                <a:ea typeface="+mn-ea"/>
              </a:rPr>
              <a:t>威海</a:t>
            </a:r>
            <a:r>
              <a:rPr lang="en-US" altLang="zh-CN" sz="2800" dirty="0" smtClean="0">
                <a:latin typeface="+mn-ea"/>
                <a:ea typeface="+mn-ea"/>
              </a:rPr>
              <a:t>)</a:t>
            </a:r>
            <a:r>
              <a:rPr lang="zh-CN" altLang="zh-CN" sz="2800" dirty="0" smtClean="0">
                <a:latin typeface="+mn-ea"/>
                <a:ea typeface="+mn-ea"/>
              </a:rPr>
              <a:t>下列关于生物多样性的叙述，正确的是</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．每个生物个体都是一个丰富的基因库</a:t>
            </a:r>
            <a:r>
              <a:rPr lang="en-US" altLang="zh-CN" sz="2800" dirty="0" smtClean="0">
                <a:latin typeface="+mn-ea"/>
                <a:ea typeface="+mn-ea"/>
              </a:rPr>
              <a:t>  </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B</a:t>
            </a:r>
            <a:r>
              <a:rPr lang="zh-CN" altLang="zh-CN" sz="2800" dirty="0" smtClean="0">
                <a:latin typeface="+mn-ea"/>
                <a:ea typeface="+mn-ea"/>
              </a:rPr>
              <a:t>．生物的多样性是指生物种类的多样性</a:t>
            </a:r>
            <a:br>
              <a:rPr lang="zh-CN" altLang="zh-CN" sz="2800" dirty="0" smtClean="0">
                <a:latin typeface="+mn-ea"/>
                <a:ea typeface="+mn-ea"/>
              </a:rPr>
            </a:br>
            <a:r>
              <a:rPr lang="en-US" altLang="zh-CN" sz="2800" dirty="0" smtClean="0">
                <a:latin typeface="+mn-ea"/>
                <a:ea typeface="+mn-ea"/>
              </a:rPr>
              <a:t>C</a:t>
            </a:r>
            <a:r>
              <a:rPr lang="zh-CN" altLang="zh-CN" sz="2800" dirty="0" smtClean="0">
                <a:latin typeface="+mn-ea"/>
                <a:ea typeface="+mn-ea"/>
              </a:rPr>
              <a:t>．建立自然保护区是保护生物多样性最为有效的措施</a:t>
            </a:r>
            <a:r>
              <a:rPr lang="en-US" altLang="zh-CN" sz="2800" dirty="0" smtClean="0">
                <a:latin typeface="+mn-ea"/>
                <a:ea typeface="+mn-ea"/>
              </a:rPr>
              <a:t>  </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D</a:t>
            </a:r>
            <a:r>
              <a:rPr lang="zh-CN" altLang="zh-CN" sz="2800" dirty="0" smtClean="0">
                <a:latin typeface="+mn-ea"/>
                <a:ea typeface="+mn-ea"/>
              </a:rPr>
              <a:t>．生物的衰老和死亡是生物多样性面临威胁的主要原因</a:t>
            </a:r>
            <a:br>
              <a:rPr lang="zh-CN" altLang="zh-CN" sz="2800" dirty="0" smtClean="0">
                <a:latin typeface="+mn-ea"/>
                <a:ea typeface="+mn-ea"/>
              </a:rPr>
            </a:br>
            <a:endParaRPr lang="zh-CN" altLang="en-US" dirty="0"/>
          </a:p>
        </p:txBody>
      </p:sp>
      <p:sp>
        <p:nvSpPr>
          <p:cNvPr id="3" name="矩形 2"/>
          <p:cNvSpPr/>
          <p:nvPr/>
        </p:nvSpPr>
        <p:spPr>
          <a:xfrm>
            <a:off x="1269774" y="2319792"/>
            <a:ext cx="481012"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C</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706438" y="1004888"/>
            <a:ext cx="7886700" cy="1325562"/>
          </a:xfrm>
          <a:prstGeom prst="rect">
            <a:avLst/>
          </a:prstGeom>
        </p:spPr>
        <p:txBody>
          <a:bodyPr>
            <a:normAutofit fontScale="90000"/>
          </a:bodyPr>
          <a:lstStyle/>
          <a:p>
            <a:pPr>
              <a:lnSpc>
                <a:spcPct val="150000"/>
              </a:lnSpc>
              <a:defRPr/>
            </a:pPr>
            <a:r>
              <a:rPr lang="en-US" altLang="zh-CN" sz="2800" dirty="0" smtClean="0">
                <a:latin typeface="+mn-ea"/>
                <a:ea typeface="+mn-ea"/>
              </a:rPr>
              <a:t>11</a:t>
            </a:r>
            <a:r>
              <a:rPr lang="zh-CN" altLang="zh-CN" sz="2800" dirty="0" smtClean="0">
                <a:latin typeface="+mn-ea"/>
                <a:ea typeface="+mn-ea"/>
              </a:rPr>
              <a:t>．</a:t>
            </a:r>
            <a:r>
              <a:rPr lang="en-US" altLang="zh-CN" sz="2800" dirty="0" smtClean="0">
                <a:latin typeface="+mn-ea"/>
                <a:ea typeface="+mn-ea"/>
              </a:rPr>
              <a:t>(2019·</a:t>
            </a:r>
            <a:r>
              <a:rPr lang="zh-CN" altLang="zh-CN" sz="2800" dirty="0" smtClean="0">
                <a:latin typeface="+mn-ea"/>
                <a:ea typeface="+mn-ea"/>
              </a:rPr>
              <a:t>盐城</a:t>
            </a:r>
            <a:r>
              <a:rPr lang="en-US" altLang="zh-CN" sz="2800" dirty="0" smtClean="0">
                <a:latin typeface="+mn-ea"/>
                <a:ea typeface="+mn-ea"/>
              </a:rPr>
              <a:t>)</a:t>
            </a:r>
            <a:r>
              <a:rPr lang="zh-CN" altLang="zh-CN" sz="2800" dirty="0" smtClean="0">
                <a:latin typeface="+mn-ea"/>
                <a:ea typeface="+mn-ea"/>
              </a:rPr>
              <a:t>下表所示猫和鼠的生命现象，与相应的生物特征不相符的是</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endParaRPr lang="zh-CN" altLang="en-US" sz="2800" dirty="0">
              <a:latin typeface="+mn-ea"/>
              <a:ea typeface="+mn-ea"/>
            </a:endParaRPr>
          </a:p>
        </p:txBody>
      </p:sp>
      <p:graphicFrame>
        <p:nvGraphicFramePr>
          <p:cNvPr id="3" name="表格 2"/>
          <p:cNvGraphicFramePr>
            <a:graphicFrameLocks noGrp="1"/>
          </p:cNvGraphicFramePr>
          <p:nvPr/>
        </p:nvGraphicFramePr>
        <p:xfrm>
          <a:off x="798513" y="2517775"/>
          <a:ext cx="7546975" cy="3348038"/>
        </p:xfrm>
        <a:graphic>
          <a:graphicData uri="http://schemas.openxmlformats.org/drawingml/2006/table">
            <a:tbl>
              <a:tblPr>
                <a:tableStyleId>{69CF1AB2-1976-4502-BF36-3FF5EA218861}</a:tableStyleId>
              </a:tblPr>
              <a:tblGrid>
                <a:gridCol w="897978">
                  <a:extLst>
                    <a:ext uri="{9D8B030D-6E8A-4147-A177-3AD203B41FA5}"/>
                  </a:extLst>
                </a:gridCol>
                <a:gridCol w="3440047">
                  <a:extLst>
                    <a:ext uri="{9D8B030D-6E8A-4147-A177-3AD203B41FA5}"/>
                  </a:extLst>
                </a:gridCol>
                <a:gridCol w="3208950">
                  <a:extLst>
                    <a:ext uri="{9D8B030D-6E8A-4147-A177-3AD203B41FA5}"/>
                  </a:extLst>
                </a:gridCol>
              </a:tblGrid>
              <a:tr h="502348">
                <a:tc>
                  <a:txBody>
                    <a:bodyPr/>
                    <a:lstStyle/>
                    <a:p>
                      <a:pPr algn="ctr">
                        <a:spcAft>
                          <a:spcPts val="0"/>
                        </a:spcAft>
                      </a:pPr>
                      <a:r>
                        <a:rPr lang="zh-CN" sz="2800" kern="100">
                          <a:effectLst/>
                        </a:rPr>
                        <a:t>选项</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73" marR="68573" marT="0" marB="0" anchor="ctr"/>
                </a:tc>
                <a:tc>
                  <a:txBody>
                    <a:bodyPr/>
                    <a:lstStyle/>
                    <a:p>
                      <a:pPr algn="ctr">
                        <a:spcAft>
                          <a:spcPts val="0"/>
                        </a:spcAft>
                      </a:pPr>
                      <a:r>
                        <a:rPr lang="zh-CN" sz="2800" kern="100">
                          <a:effectLst/>
                        </a:rPr>
                        <a:t>生命现象</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73" marR="68573" marT="0" marB="0" anchor="ctr"/>
                </a:tc>
                <a:tc>
                  <a:txBody>
                    <a:bodyPr/>
                    <a:lstStyle/>
                    <a:p>
                      <a:pPr algn="ctr">
                        <a:spcAft>
                          <a:spcPts val="0"/>
                        </a:spcAft>
                      </a:pPr>
                      <a:r>
                        <a:rPr lang="zh-CN" sz="2800" kern="100">
                          <a:effectLst/>
                        </a:rPr>
                        <a:t>生物特征</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73" marR="68573" marT="0" marB="0" anchor="ctr"/>
                </a:tc>
                <a:extLst>
                  <a:ext uri="{0D108BD9-81ED-4DB2-BD59-A6C34878D82A}"/>
                </a:extLst>
              </a:tr>
              <a:tr h="502348">
                <a:tc>
                  <a:txBody>
                    <a:bodyPr/>
                    <a:lstStyle/>
                    <a:p>
                      <a:pPr algn="ctr">
                        <a:spcAft>
                          <a:spcPts val="0"/>
                        </a:spcAft>
                      </a:pPr>
                      <a:r>
                        <a:rPr lang="en-US" sz="2800" kern="100">
                          <a:effectLst/>
                        </a:rPr>
                        <a:t>A</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73" marR="68573" marT="0" marB="0" anchor="ctr"/>
                </a:tc>
                <a:tc>
                  <a:txBody>
                    <a:bodyPr/>
                    <a:lstStyle/>
                    <a:p>
                      <a:pPr algn="ctr">
                        <a:spcAft>
                          <a:spcPts val="0"/>
                        </a:spcAft>
                      </a:pPr>
                      <a:r>
                        <a:rPr lang="zh-CN" sz="2800" kern="100">
                          <a:effectLst/>
                        </a:rPr>
                        <a:t>猫吃老鼠</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73" marR="68573" marT="0" marB="0" anchor="ctr"/>
                </a:tc>
                <a:tc>
                  <a:txBody>
                    <a:bodyPr/>
                    <a:lstStyle/>
                    <a:p>
                      <a:pPr algn="ctr">
                        <a:spcAft>
                          <a:spcPts val="0"/>
                        </a:spcAft>
                      </a:pPr>
                      <a:r>
                        <a:rPr lang="zh-CN" sz="2800" kern="100">
                          <a:effectLst/>
                        </a:rPr>
                        <a:t>营养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73" marR="68573" marT="0" marB="0" anchor="ctr"/>
                </a:tc>
                <a:extLst>
                  <a:ext uri="{0D108BD9-81ED-4DB2-BD59-A6C34878D82A}"/>
                </a:extLst>
              </a:tr>
              <a:tr h="502348">
                <a:tc>
                  <a:txBody>
                    <a:bodyPr/>
                    <a:lstStyle/>
                    <a:p>
                      <a:pPr algn="ctr">
                        <a:spcAft>
                          <a:spcPts val="0"/>
                        </a:spcAft>
                      </a:pPr>
                      <a:r>
                        <a:rPr lang="en-US" sz="2800" kern="100">
                          <a:effectLst/>
                        </a:rPr>
                        <a:t>B</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73" marR="68573" marT="0" marB="0" anchor="ctr"/>
                </a:tc>
                <a:tc>
                  <a:txBody>
                    <a:bodyPr/>
                    <a:lstStyle/>
                    <a:p>
                      <a:pPr algn="ctr">
                        <a:spcAft>
                          <a:spcPts val="0"/>
                        </a:spcAft>
                      </a:pPr>
                      <a:r>
                        <a:rPr lang="zh-CN" sz="2800" kern="100">
                          <a:effectLst/>
                        </a:rPr>
                        <a:t>猫生猫，鼠生鼠</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73" marR="68573" marT="0" marB="0" anchor="ctr"/>
                </a:tc>
                <a:tc>
                  <a:txBody>
                    <a:bodyPr/>
                    <a:lstStyle/>
                    <a:p>
                      <a:pPr algn="ctr">
                        <a:spcAft>
                          <a:spcPts val="0"/>
                        </a:spcAft>
                      </a:pPr>
                      <a:r>
                        <a:rPr lang="zh-CN" sz="2800" kern="100">
                          <a:effectLst/>
                        </a:rPr>
                        <a:t>生长</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73" marR="68573" marT="0" marB="0" anchor="ctr"/>
                </a:tc>
                <a:extLst>
                  <a:ext uri="{0D108BD9-81ED-4DB2-BD59-A6C34878D82A}"/>
                </a:extLst>
              </a:tr>
              <a:tr h="920497">
                <a:tc>
                  <a:txBody>
                    <a:bodyPr/>
                    <a:lstStyle/>
                    <a:p>
                      <a:pPr algn="ctr">
                        <a:spcAft>
                          <a:spcPts val="0"/>
                        </a:spcAft>
                      </a:pPr>
                      <a:r>
                        <a:rPr lang="en-US" sz="2800" kern="100">
                          <a:effectLst/>
                        </a:rPr>
                        <a:t>C</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73" marR="68573" marT="0" marB="0" anchor="ctr"/>
                </a:tc>
                <a:tc>
                  <a:txBody>
                    <a:bodyPr/>
                    <a:lstStyle/>
                    <a:p>
                      <a:pPr algn="ctr">
                        <a:spcAft>
                          <a:spcPts val="0"/>
                        </a:spcAft>
                      </a:pPr>
                      <a:r>
                        <a:rPr lang="zh-CN" sz="2800" kern="100">
                          <a:effectLst/>
                        </a:rPr>
                        <a:t>一窝猫中有白猫、黑猫和花猫</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73" marR="68573" marT="0" marB="0" anchor="ctr"/>
                </a:tc>
                <a:tc>
                  <a:txBody>
                    <a:bodyPr/>
                    <a:lstStyle/>
                    <a:p>
                      <a:pPr algn="ctr">
                        <a:spcAft>
                          <a:spcPts val="0"/>
                        </a:spcAft>
                      </a:pPr>
                      <a:r>
                        <a:rPr lang="zh-CN" sz="2800" kern="100">
                          <a:effectLst/>
                        </a:rPr>
                        <a:t>变异</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73" marR="68573" marT="0" marB="0" anchor="ctr"/>
                </a:tc>
                <a:extLst>
                  <a:ext uri="{0D108BD9-81ED-4DB2-BD59-A6C34878D82A}"/>
                </a:extLst>
              </a:tr>
              <a:tr h="920497">
                <a:tc>
                  <a:txBody>
                    <a:bodyPr/>
                    <a:lstStyle/>
                    <a:p>
                      <a:pPr algn="ctr">
                        <a:spcAft>
                          <a:spcPts val="0"/>
                        </a:spcAft>
                      </a:pPr>
                      <a:r>
                        <a:rPr lang="en-US" sz="2800" kern="100">
                          <a:effectLst/>
                        </a:rPr>
                        <a:t>D</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73" marR="68573" marT="0" marB="0" anchor="ctr"/>
                </a:tc>
                <a:tc>
                  <a:txBody>
                    <a:bodyPr/>
                    <a:lstStyle/>
                    <a:p>
                      <a:pPr algn="ctr">
                        <a:spcAft>
                          <a:spcPts val="0"/>
                        </a:spcAft>
                      </a:pPr>
                      <a:r>
                        <a:rPr lang="zh-CN" sz="2800" kern="100">
                          <a:effectLst/>
                        </a:rPr>
                        <a:t>鼠听到猫叫，立即躲进洞里</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73" marR="68573" marT="0" marB="0" anchor="ctr"/>
                </a:tc>
                <a:tc>
                  <a:txBody>
                    <a:bodyPr/>
                    <a:lstStyle/>
                    <a:p>
                      <a:pPr algn="ctr">
                        <a:spcAft>
                          <a:spcPts val="0"/>
                        </a:spcAft>
                      </a:pPr>
                      <a:r>
                        <a:rPr lang="zh-CN" sz="2800" kern="100" dirty="0">
                          <a:effectLst/>
                        </a:rPr>
                        <a:t>对外界刺激作出一定的反应</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73" marR="68573" marT="0" marB="0" anchor="ctr"/>
                </a:tc>
                <a:extLst>
                  <a:ext uri="{0D108BD9-81ED-4DB2-BD59-A6C34878D82A}"/>
                </a:extLst>
              </a:tr>
            </a:tbl>
          </a:graphicData>
        </a:graphic>
      </p:graphicFrame>
      <p:sp>
        <p:nvSpPr>
          <p:cNvPr id="4" name="矩形 3"/>
          <p:cNvSpPr/>
          <p:nvPr/>
        </p:nvSpPr>
        <p:spPr>
          <a:xfrm>
            <a:off x="6084168" y="1454150"/>
            <a:ext cx="458787"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B</a:t>
            </a:r>
            <a:endParaRPr lang="zh-CN" altLang="en-US" sz="3200" dirty="0">
              <a:latin typeface="+mn-lt"/>
            </a:endParaRPr>
          </a:p>
        </p:txBody>
      </p:sp>
      <p:sp>
        <p:nvSpPr>
          <p:cNvPr id="5"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中考特训</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773113" y="1017588"/>
            <a:ext cx="7886700" cy="4355628"/>
          </a:xfrm>
          <a:prstGeom prst="rect">
            <a:avLst/>
          </a:prstGeom>
        </p:spPr>
        <p:txBody>
          <a:bodyPr>
            <a:normAutofit fontScale="90000"/>
          </a:bodyPr>
          <a:lstStyle/>
          <a:p>
            <a:pPr algn="l">
              <a:lnSpc>
                <a:spcPct val="150000"/>
              </a:lnSpc>
              <a:defRPr/>
            </a:pPr>
            <a:r>
              <a:rPr lang="en-US" altLang="zh-CN" sz="2800" dirty="0" smtClean="0">
                <a:latin typeface="+mn-ea"/>
                <a:ea typeface="+mn-ea"/>
              </a:rPr>
              <a:t>13</a:t>
            </a:r>
            <a:r>
              <a:rPr lang="zh-CN" altLang="zh-CN" sz="2800" dirty="0" smtClean="0">
                <a:latin typeface="+mn-ea"/>
                <a:ea typeface="+mn-ea"/>
              </a:rPr>
              <a:t>．</a:t>
            </a:r>
            <a:r>
              <a:rPr lang="en-US" altLang="zh-CN" sz="2800" dirty="0" smtClean="0">
                <a:latin typeface="+mn-ea"/>
                <a:ea typeface="+mn-ea"/>
              </a:rPr>
              <a:t>(2017·</a:t>
            </a:r>
            <a:r>
              <a:rPr lang="zh-CN" altLang="zh-CN" sz="2800" dirty="0" smtClean="0">
                <a:latin typeface="+mn-ea"/>
                <a:ea typeface="+mn-ea"/>
              </a:rPr>
              <a:t>包头</a:t>
            </a:r>
            <a:r>
              <a:rPr lang="en-US" altLang="zh-CN" sz="2800" dirty="0" smtClean="0">
                <a:latin typeface="+mn-ea"/>
                <a:ea typeface="+mn-ea"/>
              </a:rPr>
              <a:t>)</a:t>
            </a:r>
            <a:r>
              <a:rPr lang="zh-CN" altLang="zh-CN" sz="2800" dirty="0" smtClean="0">
                <a:latin typeface="+mn-ea"/>
                <a:ea typeface="+mn-ea"/>
              </a:rPr>
              <a:t>某研究小组要进行</a:t>
            </a:r>
            <a:r>
              <a:rPr lang="en-US" altLang="zh-CN" sz="2800" dirty="0" smtClean="0">
                <a:latin typeface="+mn-ea"/>
                <a:ea typeface="+mn-ea"/>
              </a:rPr>
              <a:t>“</a:t>
            </a:r>
            <a:r>
              <a:rPr lang="zh-CN" altLang="zh-CN" sz="2800" dirty="0" smtClean="0">
                <a:latin typeface="+mn-ea"/>
                <a:ea typeface="+mn-ea"/>
              </a:rPr>
              <a:t>包头市市民红绿色盲发病率的调查</a:t>
            </a:r>
            <a:r>
              <a:rPr lang="en-US" altLang="zh-CN" sz="2800" dirty="0" smtClean="0">
                <a:latin typeface="+mn-ea"/>
                <a:ea typeface="+mn-ea"/>
              </a:rPr>
              <a:t>”</a:t>
            </a:r>
            <a:r>
              <a:rPr lang="zh-CN" altLang="zh-CN" sz="2800" dirty="0" smtClean="0">
                <a:latin typeface="+mn-ea"/>
                <a:ea typeface="+mn-ea"/>
              </a:rPr>
              <a:t>，采取的措施不当的是</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．可以选择患红绿色盲的家庭作为调查对象</a:t>
            </a:r>
            <a:r>
              <a:rPr lang="en-US" altLang="zh-CN" sz="2800" dirty="0" smtClean="0">
                <a:latin typeface="+mn-ea"/>
                <a:ea typeface="+mn-ea"/>
              </a:rPr>
              <a:t>	</a:t>
            </a:r>
            <a:br>
              <a:rPr lang="en-US" altLang="zh-CN" sz="2800" dirty="0" smtClean="0">
                <a:latin typeface="+mn-ea"/>
                <a:ea typeface="+mn-ea"/>
              </a:rPr>
            </a:br>
            <a:r>
              <a:rPr lang="en-US" altLang="zh-CN" sz="2800" dirty="0" smtClean="0">
                <a:latin typeface="+mn-ea"/>
                <a:ea typeface="+mn-ea"/>
              </a:rPr>
              <a:t>B</a:t>
            </a:r>
            <a:r>
              <a:rPr lang="zh-CN" altLang="zh-CN" sz="2800" dirty="0" smtClean="0">
                <a:latin typeface="+mn-ea"/>
                <a:ea typeface="+mn-ea"/>
              </a:rPr>
              <a:t>．可以随机选取一部分样本进行调查</a:t>
            </a:r>
            <a:br>
              <a:rPr lang="zh-CN" altLang="zh-CN" sz="2800" dirty="0" smtClean="0">
                <a:latin typeface="+mn-ea"/>
                <a:ea typeface="+mn-ea"/>
              </a:rPr>
            </a:br>
            <a:r>
              <a:rPr lang="en-US" altLang="zh-CN" sz="2800" dirty="0" smtClean="0">
                <a:latin typeface="+mn-ea"/>
                <a:ea typeface="+mn-ea"/>
              </a:rPr>
              <a:t>C</a:t>
            </a:r>
            <a:r>
              <a:rPr lang="zh-CN" altLang="zh-CN" sz="2800" dirty="0" smtClean="0">
                <a:latin typeface="+mn-ea"/>
                <a:ea typeface="+mn-ea"/>
              </a:rPr>
              <a:t>．可以先以小组为单位进行调查，最后进行汇总</a:t>
            </a:r>
            <a:r>
              <a:rPr lang="en-US" altLang="zh-CN" sz="2800" dirty="0" smtClean="0">
                <a:latin typeface="+mn-ea"/>
                <a:ea typeface="+mn-ea"/>
              </a:rPr>
              <a:t>D</a:t>
            </a:r>
            <a:r>
              <a:rPr lang="zh-CN" altLang="zh-CN" sz="2800" dirty="0" smtClean="0">
                <a:latin typeface="+mn-ea"/>
                <a:ea typeface="+mn-ea"/>
              </a:rPr>
              <a:t>．可以用数学统计的方法对调查结果进行整理和分析</a:t>
            </a:r>
            <a:br>
              <a:rPr lang="zh-CN" altLang="zh-CN" sz="2800" dirty="0" smtClean="0">
                <a:latin typeface="+mn-ea"/>
                <a:ea typeface="+mn-ea"/>
              </a:rPr>
            </a:br>
            <a:endParaRPr lang="zh-CN" altLang="en-US" dirty="0"/>
          </a:p>
        </p:txBody>
      </p:sp>
      <p:sp>
        <p:nvSpPr>
          <p:cNvPr id="3" name="矩形 2"/>
          <p:cNvSpPr/>
          <p:nvPr/>
        </p:nvSpPr>
        <p:spPr>
          <a:xfrm>
            <a:off x="7236296" y="1628800"/>
            <a:ext cx="458787"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A</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中考特训</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641350" y="823913"/>
            <a:ext cx="7888288" cy="5081587"/>
          </a:xfrm>
          <a:prstGeom prst="rect">
            <a:avLst/>
          </a:prstGeom>
        </p:spPr>
        <p:txBody>
          <a:bodyPr>
            <a:normAutofit fontScale="90000"/>
          </a:bodyPr>
          <a:lstStyle/>
          <a:p>
            <a:pPr algn="l">
              <a:lnSpc>
                <a:spcPct val="150000"/>
              </a:lnSpc>
              <a:defRPr/>
            </a:pPr>
            <a:r>
              <a:rPr lang="en-US" altLang="zh-CN" sz="2800" dirty="0" smtClean="0">
                <a:latin typeface="+mn-ea"/>
                <a:ea typeface="+mn-ea"/>
              </a:rPr>
              <a:t>14</a:t>
            </a:r>
            <a:r>
              <a:rPr lang="zh-CN" altLang="zh-CN" sz="2800" dirty="0" smtClean="0">
                <a:latin typeface="+mn-ea"/>
                <a:ea typeface="+mn-ea"/>
              </a:rPr>
              <a:t>．</a:t>
            </a:r>
            <a:r>
              <a:rPr lang="en-US" altLang="zh-CN" sz="2800" dirty="0" smtClean="0">
                <a:latin typeface="+mn-ea"/>
                <a:ea typeface="+mn-ea"/>
              </a:rPr>
              <a:t>(2017·</a:t>
            </a:r>
            <a:r>
              <a:rPr lang="zh-CN" altLang="zh-CN" sz="2800" dirty="0" smtClean="0">
                <a:latin typeface="+mn-ea"/>
                <a:ea typeface="+mn-ea"/>
              </a:rPr>
              <a:t>扬州</a:t>
            </a:r>
            <a:r>
              <a:rPr lang="en-US" altLang="zh-CN" sz="2800" dirty="0" smtClean="0">
                <a:latin typeface="+mn-ea"/>
                <a:ea typeface="+mn-ea"/>
              </a:rPr>
              <a:t>)</a:t>
            </a:r>
            <a:r>
              <a:rPr lang="zh-CN" altLang="zh-CN" sz="2800" dirty="0" smtClean="0">
                <a:latin typeface="+mn-ea"/>
                <a:ea typeface="+mn-ea"/>
              </a:rPr>
              <a:t>在</a:t>
            </a:r>
            <a:r>
              <a:rPr lang="en-US" altLang="zh-CN" sz="2800" dirty="0" smtClean="0">
                <a:latin typeface="+mn-ea"/>
                <a:ea typeface="+mn-ea"/>
              </a:rPr>
              <a:t>“</a:t>
            </a:r>
            <a:r>
              <a:rPr lang="zh-CN" altLang="zh-CN" sz="2800" dirty="0" smtClean="0">
                <a:latin typeface="+mn-ea"/>
                <a:ea typeface="+mn-ea"/>
              </a:rPr>
              <a:t>调查土壤中的动物种类</a:t>
            </a:r>
            <a:r>
              <a:rPr lang="en-US" altLang="zh-CN" sz="2800" dirty="0" smtClean="0">
                <a:latin typeface="+mn-ea"/>
                <a:ea typeface="+mn-ea"/>
              </a:rPr>
              <a:t>”</a:t>
            </a:r>
            <a:r>
              <a:rPr lang="zh-CN" altLang="zh-CN" sz="2800" dirty="0" smtClean="0">
                <a:latin typeface="+mn-ea"/>
                <a:ea typeface="+mn-ea"/>
              </a:rPr>
              <a:t>活动中，不需要的实验材料或用具是</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．调查表和笔</a:t>
            </a:r>
            <a:r>
              <a:rPr lang="en-US" altLang="zh-CN" sz="2800" dirty="0" smtClean="0">
                <a:latin typeface="+mn-ea"/>
                <a:ea typeface="+mn-ea"/>
              </a:rPr>
              <a:t>	       B</a:t>
            </a:r>
            <a:r>
              <a:rPr lang="zh-CN" altLang="zh-CN" sz="2800" dirty="0" smtClean="0">
                <a:latin typeface="+mn-ea"/>
                <a:ea typeface="+mn-ea"/>
              </a:rPr>
              <a:t>．显微镜</a:t>
            </a:r>
            <a:r>
              <a:rPr lang="en-US" altLang="zh-CN" sz="2800" dirty="0" smtClean="0">
                <a:latin typeface="+mn-ea"/>
                <a:ea typeface="+mn-ea"/>
              </a:rPr>
              <a:t>		    C</a:t>
            </a:r>
            <a:r>
              <a:rPr lang="zh-CN" altLang="zh-CN" sz="2800" dirty="0" smtClean="0">
                <a:latin typeface="+mn-ea"/>
                <a:ea typeface="+mn-ea"/>
              </a:rPr>
              <a:t>．放大镜</a:t>
            </a:r>
            <a:r>
              <a:rPr lang="en-US" altLang="zh-CN" sz="2800" dirty="0" smtClean="0">
                <a:latin typeface="+mn-ea"/>
                <a:ea typeface="+mn-ea"/>
              </a:rPr>
              <a:t>			  D</a:t>
            </a:r>
            <a:r>
              <a:rPr lang="zh-CN" altLang="zh-CN" sz="2800" dirty="0" smtClean="0">
                <a:latin typeface="+mn-ea"/>
                <a:ea typeface="+mn-ea"/>
              </a:rPr>
              <a:t>．透明有盖的小瓶子</a:t>
            </a:r>
            <a:br>
              <a:rPr lang="zh-CN" altLang="zh-CN" sz="2800" dirty="0" smtClean="0">
                <a:latin typeface="+mn-ea"/>
                <a:ea typeface="+mn-ea"/>
              </a:rPr>
            </a:br>
            <a:r>
              <a:rPr lang="en-US" altLang="zh-CN" sz="2800" dirty="0" smtClean="0">
                <a:latin typeface="+mn-ea"/>
                <a:ea typeface="+mn-ea"/>
              </a:rPr>
              <a:t>15</a:t>
            </a:r>
            <a:r>
              <a:rPr lang="zh-CN" altLang="zh-CN" sz="2800" dirty="0" smtClean="0">
                <a:latin typeface="+mn-ea"/>
                <a:ea typeface="+mn-ea"/>
              </a:rPr>
              <a:t>．</a:t>
            </a:r>
            <a:r>
              <a:rPr lang="en-US" altLang="zh-CN" sz="2800" dirty="0" smtClean="0">
                <a:latin typeface="+mn-ea"/>
                <a:ea typeface="+mn-ea"/>
              </a:rPr>
              <a:t>(2019·</a:t>
            </a:r>
            <a:r>
              <a:rPr lang="zh-CN" altLang="zh-CN" sz="2800" dirty="0" smtClean="0">
                <a:latin typeface="+mn-ea"/>
                <a:ea typeface="+mn-ea"/>
              </a:rPr>
              <a:t>天水</a:t>
            </a:r>
            <a:r>
              <a:rPr lang="en-US" altLang="zh-CN" sz="2800" dirty="0" smtClean="0">
                <a:latin typeface="+mn-ea"/>
                <a:ea typeface="+mn-ea"/>
              </a:rPr>
              <a:t>)</a:t>
            </a:r>
            <a:r>
              <a:rPr lang="zh-CN" altLang="zh-CN" sz="2800" dirty="0" smtClean="0">
                <a:latin typeface="+mn-ea"/>
                <a:ea typeface="+mn-ea"/>
              </a:rPr>
              <a:t>生物种类的多样性的实质是</a:t>
            </a:r>
            <a:r>
              <a:rPr lang="en-US" altLang="zh-CN" sz="2800" dirty="0" smtClean="0">
                <a:latin typeface="+mn-ea"/>
                <a:ea typeface="+mn-ea"/>
              </a:rPr>
              <a:t/>
            </a:r>
            <a:br>
              <a:rPr lang="en-US" altLang="zh-CN" sz="2800" dirty="0" smtClean="0">
                <a:latin typeface="+mn-ea"/>
                <a:ea typeface="+mn-ea"/>
              </a:rPr>
            </a:b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．基因的多样性</a:t>
            </a:r>
            <a:r>
              <a:rPr lang="en-US" altLang="zh-CN" sz="2800" dirty="0" smtClean="0">
                <a:latin typeface="+mn-ea"/>
                <a:ea typeface="+mn-ea"/>
              </a:rPr>
              <a:t>	       B</a:t>
            </a:r>
            <a:r>
              <a:rPr lang="zh-CN" altLang="zh-CN" sz="2800" dirty="0" smtClean="0">
                <a:latin typeface="+mn-ea"/>
                <a:ea typeface="+mn-ea"/>
              </a:rPr>
              <a:t>．生存环境的多样性</a:t>
            </a:r>
            <a:r>
              <a:rPr lang="en-US" altLang="zh-CN" sz="2800" dirty="0" smtClean="0">
                <a:latin typeface="+mn-ea"/>
                <a:ea typeface="+mn-ea"/>
              </a:rPr>
              <a:t>  C</a:t>
            </a:r>
            <a:r>
              <a:rPr lang="zh-CN" altLang="zh-CN" sz="2800" dirty="0" smtClean="0">
                <a:latin typeface="+mn-ea"/>
                <a:ea typeface="+mn-ea"/>
              </a:rPr>
              <a:t>．形态的多样性</a:t>
            </a:r>
            <a:r>
              <a:rPr lang="en-US" altLang="zh-CN" sz="2800" dirty="0" smtClean="0">
                <a:latin typeface="+mn-ea"/>
                <a:ea typeface="+mn-ea"/>
              </a:rPr>
              <a:t>	       D</a:t>
            </a:r>
            <a:r>
              <a:rPr lang="zh-CN" altLang="zh-CN" sz="2800" dirty="0" smtClean="0">
                <a:latin typeface="+mn-ea"/>
                <a:ea typeface="+mn-ea"/>
              </a:rPr>
              <a:t>．适应性的多样性</a:t>
            </a:r>
            <a:br>
              <a:rPr lang="zh-CN" altLang="zh-CN" sz="2800" dirty="0" smtClean="0">
                <a:latin typeface="+mn-ea"/>
                <a:ea typeface="+mn-ea"/>
              </a:rPr>
            </a:br>
            <a:endParaRPr lang="zh-CN" altLang="en-US" dirty="0"/>
          </a:p>
        </p:txBody>
      </p:sp>
      <p:sp>
        <p:nvSpPr>
          <p:cNvPr id="3" name="矩形 2"/>
          <p:cNvSpPr/>
          <p:nvPr/>
        </p:nvSpPr>
        <p:spPr>
          <a:xfrm>
            <a:off x="4785518" y="1308894"/>
            <a:ext cx="458788" cy="585787"/>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B</a:t>
            </a:r>
            <a:endParaRPr lang="zh-CN" altLang="en-US" sz="3200" dirty="0">
              <a:latin typeface="+mn-lt"/>
            </a:endParaRPr>
          </a:p>
        </p:txBody>
      </p:sp>
      <p:sp>
        <p:nvSpPr>
          <p:cNvPr id="4" name="矩形 3"/>
          <p:cNvSpPr/>
          <p:nvPr/>
        </p:nvSpPr>
        <p:spPr>
          <a:xfrm>
            <a:off x="1054100" y="3528333"/>
            <a:ext cx="458788"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A</a:t>
            </a:r>
            <a:endParaRPr lang="zh-CN" altLang="en-US" sz="3200" dirty="0">
              <a:latin typeface="+mn-lt"/>
            </a:endParaRPr>
          </a:p>
        </p:txBody>
      </p:sp>
      <p:sp>
        <p:nvSpPr>
          <p:cNvPr id="5"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中考特训</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681038" y="1109662"/>
            <a:ext cx="7886700" cy="5271665"/>
          </a:xfrm>
          <a:prstGeom prst="rect">
            <a:avLst/>
          </a:prstGeom>
        </p:spPr>
        <p:txBody>
          <a:bodyPr>
            <a:normAutofit fontScale="90000"/>
          </a:bodyPr>
          <a:lstStyle/>
          <a:p>
            <a:pPr algn="l">
              <a:lnSpc>
                <a:spcPct val="150000"/>
              </a:lnSpc>
              <a:defRPr/>
            </a:pPr>
            <a:r>
              <a:rPr lang="en-US" altLang="zh-CN" sz="2800" dirty="0" smtClean="0">
                <a:latin typeface="+mn-ea"/>
                <a:ea typeface="+mn-ea"/>
              </a:rPr>
              <a:t>16</a:t>
            </a:r>
            <a:r>
              <a:rPr lang="zh-CN" altLang="zh-CN" sz="2800" dirty="0" smtClean="0">
                <a:latin typeface="+mn-ea"/>
                <a:ea typeface="+mn-ea"/>
              </a:rPr>
              <a:t>．</a:t>
            </a:r>
            <a:r>
              <a:rPr lang="en-US" altLang="zh-CN" sz="2800" dirty="0" smtClean="0">
                <a:latin typeface="+mn-ea"/>
                <a:ea typeface="+mn-ea"/>
              </a:rPr>
              <a:t>(2019·</a:t>
            </a:r>
            <a:r>
              <a:rPr lang="zh-CN" altLang="zh-CN" sz="2800" dirty="0" smtClean="0">
                <a:latin typeface="+mn-ea"/>
                <a:ea typeface="+mn-ea"/>
              </a:rPr>
              <a:t>太原</a:t>
            </a:r>
            <a:r>
              <a:rPr lang="en-US" altLang="zh-CN" sz="2800" dirty="0" smtClean="0">
                <a:latin typeface="+mn-ea"/>
                <a:ea typeface="+mn-ea"/>
              </a:rPr>
              <a:t>)2019</a:t>
            </a:r>
            <a:r>
              <a:rPr lang="zh-CN" altLang="zh-CN" sz="2800" dirty="0" smtClean="0">
                <a:latin typeface="+mn-ea"/>
                <a:ea typeface="+mn-ea"/>
              </a:rPr>
              <a:t>年中国北京世界园艺博览会汇集了</a:t>
            </a:r>
            <a:r>
              <a:rPr lang="en-US" altLang="zh-CN" sz="2800" dirty="0" smtClean="0">
                <a:latin typeface="+mn-ea"/>
                <a:ea typeface="+mn-ea"/>
              </a:rPr>
              <a:t>1200</a:t>
            </a:r>
            <a:r>
              <a:rPr lang="zh-CN" altLang="zh-CN" sz="2800" dirty="0" smtClean="0">
                <a:latin typeface="+mn-ea"/>
                <a:ea typeface="+mn-ea"/>
              </a:rPr>
              <a:t>多种植物，这些形态各异的植物直接体现了</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．基因的多样性</a:t>
            </a:r>
            <a:r>
              <a:rPr lang="en-US" altLang="zh-CN" sz="2800" dirty="0" smtClean="0">
                <a:latin typeface="+mn-ea"/>
                <a:ea typeface="+mn-ea"/>
              </a:rPr>
              <a:t>						</a:t>
            </a:r>
            <a:br>
              <a:rPr lang="en-US" altLang="zh-CN" sz="2800" dirty="0" smtClean="0">
                <a:latin typeface="+mn-ea"/>
                <a:ea typeface="+mn-ea"/>
              </a:rPr>
            </a:br>
            <a:r>
              <a:rPr lang="en-US" altLang="zh-CN" sz="2800" dirty="0" smtClean="0">
                <a:latin typeface="+mn-ea"/>
                <a:ea typeface="+mn-ea"/>
              </a:rPr>
              <a:t>B</a:t>
            </a:r>
            <a:r>
              <a:rPr lang="zh-CN" altLang="zh-CN" sz="2800" dirty="0" smtClean="0">
                <a:latin typeface="+mn-ea"/>
                <a:ea typeface="+mn-ea"/>
              </a:rPr>
              <a:t>．生物种类的多样性</a:t>
            </a:r>
            <a:br>
              <a:rPr lang="zh-CN" altLang="zh-CN" sz="2800" dirty="0" smtClean="0">
                <a:latin typeface="+mn-ea"/>
                <a:ea typeface="+mn-ea"/>
              </a:rPr>
            </a:br>
            <a:r>
              <a:rPr lang="en-US" altLang="zh-CN" sz="2800" dirty="0" smtClean="0">
                <a:latin typeface="+mn-ea"/>
                <a:ea typeface="+mn-ea"/>
              </a:rPr>
              <a:t>C</a:t>
            </a:r>
            <a:r>
              <a:rPr lang="zh-CN" altLang="zh-CN" sz="2800" dirty="0" smtClean="0">
                <a:latin typeface="+mn-ea"/>
                <a:ea typeface="+mn-ea"/>
              </a:rPr>
              <a:t>．生态系统的多样性</a:t>
            </a:r>
            <a:r>
              <a:rPr lang="en-US" altLang="zh-CN" sz="2800" dirty="0" smtClean="0">
                <a:latin typeface="+mn-ea"/>
                <a:ea typeface="+mn-ea"/>
              </a:rPr>
              <a:t>					</a:t>
            </a:r>
            <a:br>
              <a:rPr lang="en-US" altLang="zh-CN" sz="2800" dirty="0" smtClean="0">
                <a:latin typeface="+mn-ea"/>
                <a:ea typeface="+mn-ea"/>
              </a:rPr>
            </a:br>
            <a:r>
              <a:rPr lang="en-US" altLang="zh-CN" sz="2800" dirty="0" smtClean="0">
                <a:latin typeface="+mn-ea"/>
                <a:ea typeface="+mn-ea"/>
              </a:rPr>
              <a:t>D</a:t>
            </a:r>
            <a:r>
              <a:rPr lang="zh-CN" altLang="zh-CN" sz="2800" dirty="0" smtClean="0">
                <a:latin typeface="+mn-ea"/>
                <a:ea typeface="+mn-ea"/>
              </a:rPr>
              <a:t>．植物经济价值的多样性</a:t>
            </a:r>
            <a:br>
              <a:rPr lang="zh-CN" altLang="zh-CN" sz="2800" dirty="0" smtClean="0">
                <a:latin typeface="+mn-ea"/>
                <a:ea typeface="+mn-ea"/>
              </a:rPr>
            </a:br>
            <a:endParaRPr lang="zh-CN" altLang="en-US" dirty="0"/>
          </a:p>
        </p:txBody>
      </p:sp>
      <p:sp>
        <p:nvSpPr>
          <p:cNvPr id="3" name="矩形 2"/>
          <p:cNvSpPr/>
          <p:nvPr/>
        </p:nvSpPr>
        <p:spPr>
          <a:xfrm>
            <a:off x="1043608" y="2478769"/>
            <a:ext cx="458787"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B</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中考特训</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536575" y="744538"/>
            <a:ext cx="8280400" cy="5564782"/>
          </a:xfrm>
          <a:prstGeom prst="rect">
            <a:avLst/>
          </a:prstGeom>
        </p:spPr>
        <p:txBody>
          <a:bodyPr>
            <a:normAutofit fontScale="90000"/>
          </a:bodyPr>
          <a:lstStyle/>
          <a:p>
            <a:pPr algn="l">
              <a:lnSpc>
                <a:spcPct val="150000"/>
              </a:lnSpc>
              <a:defRPr/>
            </a:pPr>
            <a:r>
              <a:rPr lang="en-US" altLang="zh-CN" sz="2800" dirty="0" smtClean="0">
                <a:latin typeface="+mn-ea"/>
                <a:ea typeface="+mn-ea"/>
              </a:rPr>
              <a:t>17</a:t>
            </a:r>
            <a:r>
              <a:rPr lang="zh-CN" altLang="zh-CN" sz="2800" dirty="0" smtClean="0">
                <a:latin typeface="+mn-ea"/>
                <a:ea typeface="+mn-ea"/>
              </a:rPr>
              <a:t>．</a:t>
            </a:r>
            <a:r>
              <a:rPr lang="en-US" altLang="zh-CN" sz="2800" dirty="0" smtClean="0">
                <a:latin typeface="+mn-ea"/>
                <a:ea typeface="+mn-ea"/>
              </a:rPr>
              <a:t>(2019·</a:t>
            </a:r>
            <a:r>
              <a:rPr lang="zh-CN" altLang="zh-CN" sz="2800" dirty="0" smtClean="0">
                <a:latin typeface="+mn-ea"/>
                <a:ea typeface="+mn-ea"/>
              </a:rPr>
              <a:t>天水</a:t>
            </a:r>
            <a:r>
              <a:rPr lang="en-US" altLang="zh-CN" sz="2800" dirty="0" smtClean="0">
                <a:latin typeface="+mn-ea"/>
                <a:ea typeface="+mn-ea"/>
              </a:rPr>
              <a:t>)</a:t>
            </a:r>
            <a:r>
              <a:rPr lang="zh-CN" altLang="zh-CN" sz="2800" dirty="0" smtClean="0">
                <a:latin typeface="+mn-ea"/>
                <a:ea typeface="+mn-ea"/>
              </a:rPr>
              <a:t>下列关于生物多样性的说法合理的是</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．外来物种入侵是生物多样性面临威胁的主要原因</a:t>
            </a:r>
            <a:br>
              <a:rPr lang="zh-CN" altLang="zh-CN" sz="2800" dirty="0" smtClean="0">
                <a:latin typeface="+mn-ea"/>
                <a:ea typeface="+mn-ea"/>
              </a:rPr>
            </a:br>
            <a:r>
              <a:rPr lang="en-US" altLang="zh-CN" sz="2800" dirty="0" smtClean="0">
                <a:latin typeface="+mn-ea"/>
                <a:ea typeface="+mn-ea"/>
              </a:rPr>
              <a:t>B</a:t>
            </a:r>
            <a:r>
              <a:rPr lang="zh-CN" altLang="zh-CN" sz="2800" dirty="0" smtClean="0">
                <a:latin typeface="+mn-ea"/>
                <a:ea typeface="+mn-ea"/>
              </a:rPr>
              <a:t>．森林能涵养水源、调节气候，这体现了生物多样性的间接作用</a:t>
            </a:r>
            <a:br>
              <a:rPr lang="zh-CN" altLang="zh-CN" sz="2800" dirty="0" smtClean="0">
                <a:latin typeface="+mn-ea"/>
                <a:ea typeface="+mn-ea"/>
              </a:rPr>
            </a:br>
            <a:r>
              <a:rPr lang="en-US" altLang="zh-CN" sz="2800" dirty="0" smtClean="0">
                <a:latin typeface="+mn-ea"/>
                <a:ea typeface="+mn-ea"/>
              </a:rPr>
              <a:t>C</a:t>
            </a:r>
            <a:r>
              <a:rPr lang="zh-CN" altLang="zh-CN" sz="2800" dirty="0" smtClean="0">
                <a:latin typeface="+mn-ea"/>
                <a:ea typeface="+mn-ea"/>
              </a:rPr>
              <a:t>．生物种类的多样性是生物进化的基础，决定了基因的多样性</a:t>
            </a:r>
            <a:br>
              <a:rPr lang="zh-CN" altLang="zh-CN" sz="2800" dirty="0" smtClean="0">
                <a:latin typeface="+mn-ea"/>
                <a:ea typeface="+mn-ea"/>
              </a:rPr>
            </a:br>
            <a:r>
              <a:rPr lang="en-US" altLang="zh-CN" sz="2800" dirty="0" smtClean="0">
                <a:latin typeface="+mn-ea"/>
                <a:ea typeface="+mn-ea"/>
              </a:rPr>
              <a:t>D</a:t>
            </a:r>
            <a:r>
              <a:rPr lang="zh-CN" altLang="zh-CN" sz="2800" dirty="0" smtClean="0">
                <a:latin typeface="+mn-ea"/>
                <a:ea typeface="+mn-ea"/>
              </a:rPr>
              <a:t>．对栖息地不复存在的野生动物应该采用建立自然保护区的形式加以保护</a:t>
            </a:r>
            <a:br>
              <a:rPr lang="zh-CN" altLang="zh-CN" sz="2800" dirty="0" smtClean="0">
                <a:latin typeface="+mn-ea"/>
                <a:ea typeface="+mn-ea"/>
              </a:rPr>
            </a:br>
            <a:endParaRPr lang="zh-CN" altLang="en-US" dirty="0"/>
          </a:p>
        </p:txBody>
      </p:sp>
      <p:sp>
        <p:nvSpPr>
          <p:cNvPr id="3" name="矩形 2"/>
          <p:cNvSpPr/>
          <p:nvPr/>
        </p:nvSpPr>
        <p:spPr>
          <a:xfrm>
            <a:off x="971600" y="1182914"/>
            <a:ext cx="458787"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B</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中考特训</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bwMode="auto">
          <a:xfrm>
            <a:off x="0" y="3619500"/>
            <a:ext cx="9144000" cy="1438275"/>
          </a:xfrm>
          <a:prstGeom prst="rect">
            <a:avLst/>
          </a:prstGeom>
          <a:solidFill>
            <a:schemeClr val="accent2">
              <a:lumMod val="75000"/>
            </a:schemeClr>
          </a:solidFill>
          <a:ln/>
        </p:spPr>
        <p:style>
          <a:lnRef idx="3">
            <a:schemeClr val="lt1"/>
          </a:lnRef>
          <a:fillRef idx="1">
            <a:schemeClr val="accent2"/>
          </a:fillRef>
          <a:effectRef idx="1">
            <a:schemeClr val="accent2"/>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4099" name="图片 2"/>
          <p:cNvPicPr>
            <a:picLocks noChangeAspect="1"/>
          </p:cNvPicPr>
          <p:nvPr/>
        </p:nvPicPr>
        <p:blipFill>
          <a:blip r:embed="rId2">
            <a:extLst>
              <a:ext uri="{28A0092B-C50C-407E-A947-70E740481C1C}">
                <a14:useLocalDpi xmlns:a14="http://schemas.microsoft.com/office/drawing/2010/main" val="0"/>
              </a:ext>
            </a:extLst>
          </a:blip>
          <a:srcRect l="75391"/>
          <a:stretch>
            <a:fillRect/>
          </a:stretch>
        </p:blipFill>
        <p:spPr bwMode="auto">
          <a:xfrm>
            <a:off x="7324725" y="0"/>
            <a:ext cx="18192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100" name="组合 22"/>
          <p:cNvGrpSpPr>
            <a:grpSpLocks/>
          </p:cNvGrpSpPr>
          <p:nvPr/>
        </p:nvGrpSpPr>
        <p:grpSpPr bwMode="auto">
          <a:xfrm>
            <a:off x="338138" y="3000375"/>
            <a:ext cx="414337" cy="552450"/>
            <a:chOff x="1031277" y="5180856"/>
            <a:chExt cx="552450" cy="552450"/>
          </a:xfrm>
        </p:grpSpPr>
        <p:sp>
          <p:nvSpPr>
            <p:cNvPr id="11" name="椭圆 10"/>
            <p:cNvSpPr/>
            <p:nvPr/>
          </p:nvSpPr>
          <p:spPr>
            <a:xfrm>
              <a:off x="1031277" y="5180856"/>
              <a:ext cx="552450" cy="552450"/>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Freeform 34"/>
            <p:cNvSpPr/>
            <p:nvPr/>
          </p:nvSpPr>
          <p:spPr>
            <a:xfrm flipH="1">
              <a:off x="1130760" y="5314206"/>
              <a:ext cx="328084" cy="247650"/>
            </a:xfrm>
            <a:custGeom>
              <a:avLst/>
              <a:gdLst/>
              <a:ahLst/>
              <a:cxnLst/>
              <a:rect l="l" t="t" r="r" b="b"/>
              <a:pathLst>
                <a:path w="852601" h="862013">
                  <a:moveTo>
                    <a:pt x="339688" y="551599"/>
                  </a:moveTo>
                  <a:cubicBezTo>
                    <a:pt x="336200" y="550660"/>
                    <a:pt x="332712" y="552270"/>
                    <a:pt x="329224" y="555624"/>
                  </a:cubicBezTo>
                  <a:lnTo>
                    <a:pt x="318760" y="571723"/>
                  </a:lnTo>
                  <a:cubicBezTo>
                    <a:pt x="317687" y="576955"/>
                    <a:pt x="320907" y="582723"/>
                    <a:pt x="322785" y="587017"/>
                  </a:cubicBezTo>
                  <a:cubicBezTo>
                    <a:pt x="324663" y="591310"/>
                    <a:pt x="331370" y="593322"/>
                    <a:pt x="330029" y="597481"/>
                  </a:cubicBezTo>
                  <a:cubicBezTo>
                    <a:pt x="328687" y="601641"/>
                    <a:pt x="318894" y="606739"/>
                    <a:pt x="314735" y="611971"/>
                  </a:cubicBezTo>
                  <a:cubicBezTo>
                    <a:pt x="310576" y="617202"/>
                    <a:pt x="308563" y="620288"/>
                    <a:pt x="303465" y="629679"/>
                  </a:cubicBezTo>
                  <a:cubicBezTo>
                    <a:pt x="298368" y="639070"/>
                    <a:pt x="292062" y="654230"/>
                    <a:pt x="284147" y="668317"/>
                  </a:cubicBezTo>
                  <a:cubicBezTo>
                    <a:pt x="276232" y="682403"/>
                    <a:pt x="261340" y="698637"/>
                    <a:pt x="255974" y="714199"/>
                  </a:cubicBezTo>
                  <a:cubicBezTo>
                    <a:pt x="250607" y="729762"/>
                    <a:pt x="252754" y="745727"/>
                    <a:pt x="251949" y="761691"/>
                  </a:cubicBezTo>
                  <a:cubicBezTo>
                    <a:pt x="251144" y="777656"/>
                    <a:pt x="252351" y="796036"/>
                    <a:pt x="251143" y="809989"/>
                  </a:cubicBezTo>
                  <a:cubicBezTo>
                    <a:pt x="249937" y="823941"/>
                    <a:pt x="245778" y="837357"/>
                    <a:pt x="244705" y="845406"/>
                  </a:cubicBezTo>
                  <a:cubicBezTo>
                    <a:pt x="243631" y="853456"/>
                    <a:pt x="243095" y="855603"/>
                    <a:pt x="244705" y="858286"/>
                  </a:cubicBezTo>
                  <a:cubicBezTo>
                    <a:pt x="245509" y="859627"/>
                    <a:pt x="245945" y="860298"/>
                    <a:pt x="247169" y="860701"/>
                  </a:cubicBezTo>
                  <a:lnTo>
                    <a:pt x="254364" y="861506"/>
                  </a:lnTo>
                  <a:cubicBezTo>
                    <a:pt x="262279" y="862042"/>
                    <a:pt x="277305" y="862310"/>
                    <a:pt x="292196" y="861506"/>
                  </a:cubicBezTo>
                  <a:cubicBezTo>
                    <a:pt x="307088" y="860701"/>
                    <a:pt x="333115" y="857749"/>
                    <a:pt x="343713" y="856676"/>
                  </a:cubicBezTo>
                  <a:cubicBezTo>
                    <a:pt x="343747" y="856684"/>
                    <a:pt x="352708" y="858681"/>
                    <a:pt x="355787" y="855066"/>
                  </a:cubicBezTo>
                  <a:cubicBezTo>
                    <a:pt x="358873" y="851443"/>
                    <a:pt x="361288" y="845675"/>
                    <a:pt x="362227" y="834943"/>
                  </a:cubicBezTo>
                  <a:cubicBezTo>
                    <a:pt x="363166" y="824210"/>
                    <a:pt x="363568" y="808110"/>
                    <a:pt x="361422" y="790670"/>
                  </a:cubicBezTo>
                  <a:cubicBezTo>
                    <a:pt x="359275" y="773229"/>
                    <a:pt x="352299" y="754313"/>
                    <a:pt x="349348" y="730298"/>
                  </a:cubicBezTo>
                  <a:cubicBezTo>
                    <a:pt x="346396" y="706284"/>
                    <a:pt x="344786" y="666439"/>
                    <a:pt x="343713" y="646584"/>
                  </a:cubicBezTo>
                  <a:cubicBezTo>
                    <a:pt x="342640" y="626728"/>
                    <a:pt x="342505" y="619886"/>
                    <a:pt x="342908" y="611166"/>
                  </a:cubicBezTo>
                  <a:cubicBezTo>
                    <a:pt x="343310" y="602446"/>
                    <a:pt x="343713" y="600299"/>
                    <a:pt x="346128" y="594262"/>
                  </a:cubicBezTo>
                  <a:cubicBezTo>
                    <a:pt x="348543" y="588224"/>
                    <a:pt x="356727" y="580443"/>
                    <a:pt x="357397" y="574942"/>
                  </a:cubicBezTo>
                  <a:cubicBezTo>
                    <a:pt x="358068" y="569442"/>
                    <a:pt x="353104" y="565149"/>
                    <a:pt x="350153" y="561258"/>
                  </a:cubicBezTo>
                  <a:close/>
                  <a:moveTo>
                    <a:pt x="287206" y="507649"/>
                  </a:moveTo>
                  <a:cubicBezTo>
                    <a:pt x="299226" y="561742"/>
                    <a:pt x="284201" y="574621"/>
                    <a:pt x="274326" y="617123"/>
                  </a:cubicBezTo>
                  <a:cubicBezTo>
                    <a:pt x="272445" y="626330"/>
                    <a:pt x="270907" y="639718"/>
                    <a:pt x="269556" y="655910"/>
                  </a:cubicBezTo>
                  <a:cubicBezTo>
                    <a:pt x="284442" y="632717"/>
                    <a:pt x="299146" y="601494"/>
                    <a:pt x="316184" y="596515"/>
                  </a:cubicBezTo>
                  <a:cubicBezTo>
                    <a:pt x="314038" y="589217"/>
                    <a:pt x="305451" y="583528"/>
                    <a:pt x="306524" y="574621"/>
                  </a:cubicBezTo>
                  <a:cubicBezTo>
                    <a:pt x="307147" y="563679"/>
                    <a:pt x="314405" y="554950"/>
                    <a:pt x="319949" y="545622"/>
                  </a:cubicBezTo>
                  <a:cubicBezTo>
                    <a:pt x="307786" y="539695"/>
                    <a:pt x="298568" y="525281"/>
                    <a:pt x="287206" y="507649"/>
                  </a:cubicBezTo>
                  <a:close/>
                  <a:moveTo>
                    <a:pt x="264023" y="488330"/>
                  </a:moveTo>
                  <a:cubicBezTo>
                    <a:pt x="251143" y="497345"/>
                    <a:pt x="249856" y="517952"/>
                    <a:pt x="240841" y="523104"/>
                  </a:cubicBezTo>
                  <a:cubicBezTo>
                    <a:pt x="177304" y="542852"/>
                    <a:pt x="103463" y="578055"/>
                    <a:pt x="46365" y="613259"/>
                  </a:cubicBezTo>
                  <a:cubicBezTo>
                    <a:pt x="17601" y="630002"/>
                    <a:pt x="12021" y="649320"/>
                    <a:pt x="6440" y="682806"/>
                  </a:cubicBezTo>
                  <a:lnTo>
                    <a:pt x="0" y="793568"/>
                  </a:lnTo>
                  <a:cubicBezTo>
                    <a:pt x="60532" y="849807"/>
                    <a:pt x="154551" y="840362"/>
                    <a:pt x="230537" y="859252"/>
                  </a:cubicBezTo>
                  <a:cubicBezTo>
                    <a:pt x="242128" y="755359"/>
                    <a:pt x="233113" y="597374"/>
                    <a:pt x="265311" y="542422"/>
                  </a:cubicBezTo>
                  <a:close/>
                  <a:moveTo>
                    <a:pt x="473953" y="438101"/>
                  </a:moveTo>
                  <a:cubicBezTo>
                    <a:pt x="449999" y="476765"/>
                    <a:pt x="395188" y="525303"/>
                    <a:pt x="351750" y="542487"/>
                  </a:cubicBezTo>
                  <a:cubicBezTo>
                    <a:pt x="364570" y="553524"/>
                    <a:pt x="369815" y="566569"/>
                    <a:pt x="371564" y="577519"/>
                  </a:cubicBezTo>
                  <a:cubicBezTo>
                    <a:pt x="371510" y="588305"/>
                    <a:pt x="363407" y="591042"/>
                    <a:pt x="359329" y="597803"/>
                  </a:cubicBezTo>
                  <a:cubicBezTo>
                    <a:pt x="364928" y="652187"/>
                    <a:pt x="355161" y="701683"/>
                    <a:pt x="373271" y="759858"/>
                  </a:cubicBezTo>
                  <a:cubicBezTo>
                    <a:pt x="382583" y="726860"/>
                    <a:pt x="394118" y="694072"/>
                    <a:pt x="406981" y="659624"/>
                  </a:cubicBezTo>
                  <a:cubicBezTo>
                    <a:pt x="434458" y="598661"/>
                    <a:pt x="476100" y="510653"/>
                    <a:pt x="473953" y="438101"/>
                  </a:cubicBezTo>
                  <a:close/>
                  <a:moveTo>
                    <a:pt x="444331" y="425221"/>
                  </a:moveTo>
                  <a:cubicBezTo>
                    <a:pt x="417365" y="457420"/>
                    <a:pt x="365446" y="490423"/>
                    <a:pt x="342908" y="490423"/>
                  </a:cubicBezTo>
                  <a:cubicBezTo>
                    <a:pt x="312722" y="489752"/>
                    <a:pt x="309100" y="473787"/>
                    <a:pt x="292196" y="465469"/>
                  </a:cubicBezTo>
                  <a:cubicBezTo>
                    <a:pt x="308026" y="468152"/>
                    <a:pt x="323455" y="474056"/>
                    <a:pt x="339687" y="473519"/>
                  </a:cubicBezTo>
                  <a:cubicBezTo>
                    <a:pt x="376180" y="473116"/>
                    <a:pt x="416695" y="446955"/>
                    <a:pt x="444331" y="425221"/>
                  </a:cubicBezTo>
                  <a:close/>
                  <a:moveTo>
                    <a:pt x="488121" y="409767"/>
                  </a:moveTo>
                  <a:cubicBezTo>
                    <a:pt x="533198" y="465576"/>
                    <a:pt x="410846" y="692681"/>
                    <a:pt x="376072" y="855388"/>
                  </a:cubicBezTo>
                  <a:cubicBezTo>
                    <a:pt x="489409" y="838216"/>
                    <a:pt x="600169" y="850665"/>
                    <a:pt x="716082" y="803871"/>
                  </a:cubicBezTo>
                  <a:cubicBezTo>
                    <a:pt x="761588" y="800437"/>
                    <a:pt x="808382" y="816321"/>
                    <a:pt x="852601" y="793568"/>
                  </a:cubicBezTo>
                  <a:cubicBezTo>
                    <a:pt x="845303" y="743338"/>
                    <a:pt x="867627" y="646745"/>
                    <a:pt x="772750" y="588788"/>
                  </a:cubicBezTo>
                  <a:cubicBezTo>
                    <a:pt x="729391" y="552726"/>
                    <a:pt x="648681" y="519241"/>
                    <a:pt x="565395" y="492193"/>
                  </a:cubicBezTo>
                  <a:cubicBezTo>
                    <a:pt x="534486" y="468582"/>
                    <a:pt x="515167" y="433379"/>
                    <a:pt x="488121" y="409767"/>
                  </a:cubicBezTo>
                  <a:close/>
                  <a:moveTo>
                    <a:pt x="314467" y="207"/>
                  </a:moveTo>
                  <a:cubicBezTo>
                    <a:pt x="302302" y="922"/>
                    <a:pt x="297652" y="4142"/>
                    <a:pt x="285488" y="8794"/>
                  </a:cubicBezTo>
                  <a:cubicBezTo>
                    <a:pt x="273325" y="13444"/>
                    <a:pt x="253826" y="20241"/>
                    <a:pt x="241485" y="28112"/>
                  </a:cubicBezTo>
                  <a:cubicBezTo>
                    <a:pt x="229142" y="35983"/>
                    <a:pt x="220377" y="43853"/>
                    <a:pt x="211433" y="56017"/>
                  </a:cubicBezTo>
                  <a:cubicBezTo>
                    <a:pt x="202489" y="68180"/>
                    <a:pt x="193724" y="87320"/>
                    <a:pt x="187821" y="101095"/>
                  </a:cubicBezTo>
                  <a:cubicBezTo>
                    <a:pt x="181919" y="114868"/>
                    <a:pt x="176194" y="121665"/>
                    <a:pt x="176015" y="138658"/>
                  </a:cubicBezTo>
                  <a:cubicBezTo>
                    <a:pt x="175837" y="155652"/>
                    <a:pt x="182813" y="191249"/>
                    <a:pt x="186748" y="203055"/>
                  </a:cubicBezTo>
                  <a:lnTo>
                    <a:pt x="187520" y="204007"/>
                  </a:lnTo>
                  <a:lnTo>
                    <a:pt x="191027" y="223887"/>
                  </a:lnTo>
                  <a:cubicBezTo>
                    <a:pt x="185407" y="222374"/>
                    <a:pt x="182724" y="232570"/>
                    <a:pt x="184333" y="241693"/>
                  </a:cubicBezTo>
                  <a:cubicBezTo>
                    <a:pt x="185943" y="250815"/>
                    <a:pt x="196139" y="265841"/>
                    <a:pt x="198822" y="277111"/>
                  </a:cubicBezTo>
                  <a:cubicBezTo>
                    <a:pt x="201505" y="288380"/>
                    <a:pt x="200298" y="299113"/>
                    <a:pt x="200432" y="309308"/>
                  </a:cubicBezTo>
                  <a:cubicBezTo>
                    <a:pt x="200566" y="319505"/>
                    <a:pt x="198285" y="331579"/>
                    <a:pt x="199627" y="338286"/>
                  </a:cubicBezTo>
                  <a:cubicBezTo>
                    <a:pt x="200969" y="344995"/>
                    <a:pt x="205128" y="346739"/>
                    <a:pt x="208482" y="349556"/>
                  </a:cubicBezTo>
                  <a:cubicBezTo>
                    <a:pt x="211836" y="352373"/>
                    <a:pt x="218275" y="343385"/>
                    <a:pt x="219751" y="355191"/>
                  </a:cubicBezTo>
                  <a:cubicBezTo>
                    <a:pt x="221227" y="366997"/>
                    <a:pt x="229008" y="395036"/>
                    <a:pt x="236655" y="410733"/>
                  </a:cubicBezTo>
                  <a:cubicBezTo>
                    <a:pt x="244301" y="426429"/>
                    <a:pt x="259999" y="439845"/>
                    <a:pt x="265633" y="449370"/>
                  </a:cubicBezTo>
                  <a:cubicBezTo>
                    <a:pt x="271268" y="458895"/>
                    <a:pt x="266438" y="460372"/>
                    <a:pt x="270463" y="467884"/>
                  </a:cubicBezTo>
                  <a:cubicBezTo>
                    <a:pt x="274487" y="475397"/>
                    <a:pt x="281330" y="484118"/>
                    <a:pt x="289781" y="494447"/>
                  </a:cubicBezTo>
                  <a:cubicBezTo>
                    <a:pt x="298233" y="504778"/>
                    <a:pt x="311246" y="524097"/>
                    <a:pt x="321175" y="529866"/>
                  </a:cubicBezTo>
                  <a:cubicBezTo>
                    <a:pt x="331102" y="535634"/>
                    <a:pt x="333383" y="536305"/>
                    <a:pt x="349348" y="529061"/>
                  </a:cubicBezTo>
                  <a:cubicBezTo>
                    <a:pt x="365312" y="521816"/>
                    <a:pt x="399657" y="499680"/>
                    <a:pt x="416963" y="486398"/>
                  </a:cubicBezTo>
                  <a:cubicBezTo>
                    <a:pt x="434270" y="473116"/>
                    <a:pt x="444331" y="459298"/>
                    <a:pt x="453186" y="449370"/>
                  </a:cubicBezTo>
                  <a:cubicBezTo>
                    <a:pt x="462041" y="439443"/>
                    <a:pt x="466601" y="434746"/>
                    <a:pt x="470089" y="426831"/>
                  </a:cubicBezTo>
                  <a:cubicBezTo>
                    <a:pt x="473577" y="418917"/>
                    <a:pt x="471968" y="409526"/>
                    <a:pt x="474115" y="401878"/>
                  </a:cubicBezTo>
                  <a:cubicBezTo>
                    <a:pt x="476261" y="394231"/>
                    <a:pt x="480688" y="390341"/>
                    <a:pt x="482969" y="380949"/>
                  </a:cubicBezTo>
                  <a:cubicBezTo>
                    <a:pt x="485249" y="371558"/>
                    <a:pt x="484847" y="352373"/>
                    <a:pt x="487799" y="345532"/>
                  </a:cubicBezTo>
                  <a:cubicBezTo>
                    <a:pt x="490750" y="338689"/>
                    <a:pt x="496788" y="343787"/>
                    <a:pt x="500678" y="339897"/>
                  </a:cubicBezTo>
                  <a:cubicBezTo>
                    <a:pt x="504569" y="336006"/>
                    <a:pt x="508996" y="331177"/>
                    <a:pt x="511142" y="322188"/>
                  </a:cubicBezTo>
                  <a:cubicBezTo>
                    <a:pt x="513289" y="313199"/>
                    <a:pt x="511947" y="299515"/>
                    <a:pt x="513557" y="285965"/>
                  </a:cubicBezTo>
                  <a:cubicBezTo>
                    <a:pt x="515167" y="272415"/>
                    <a:pt x="520131" y="252425"/>
                    <a:pt x="520801" y="240888"/>
                  </a:cubicBezTo>
                  <a:cubicBezTo>
                    <a:pt x="521473" y="229350"/>
                    <a:pt x="520131" y="222508"/>
                    <a:pt x="517582" y="216739"/>
                  </a:cubicBezTo>
                  <a:lnTo>
                    <a:pt x="505508" y="206274"/>
                  </a:lnTo>
                  <a:cubicBezTo>
                    <a:pt x="501482" y="205872"/>
                    <a:pt x="496788" y="209897"/>
                    <a:pt x="493433" y="214324"/>
                  </a:cubicBezTo>
                  <a:cubicBezTo>
                    <a:pt x="490893" y="217677"/>
                    <a:pt x="489661" y="229032"/>
                    <a:pt x="487525" y="232413"/>
                  </a:cubicBezTo>
                  <a:lnTo>
                    <a:pt x="486770" y="223363"/>
                  </a:lnTo>
                  <a:lnTo>
                    <a:pt x="488165" y="195462"/>
                  </a:lnTo>
                  <a:lnTo>
                    <a:pt x="490482" y="198762"/>
                  </a:lnTo>
                  <a:cubicBezTo>
                    <a:pt x="492986" y="200550"/>
                    <a:pt x="494238" y="195185"/>
                    <a:pt x="496921" y="194469"/>
                  </a:cubicBezTo>
                  <a:cubicBezTo>
                    <a:pt x="499604" y="193754"/>
                    <a:pt x="503002" y="193217"/>
                    <a:pt x="506581" y="194469"/>
                  </a:cubicBezTo>
                  <a:cubicBezTo>
                    <a:pt x="510158" y="195721"/>
                    <a:pt x="516419" y="202876"/>
                    <a:pt x="518386" y="201981"/>
                  </a:cubicBezTo>
                  <a:cubicBezTo>
                    <a:pt x="519370" y="201534"/>
                    <a:pt x="519370" y="200774"/>
                    <a:pt x="519124" y="198896"/>
                  </a:cubicBezTo>
                  <a:lnTo>
                    <a:pt x="518386" y="189102"/>
                  </a:lnTo>
                  <a:cubicBezTo>
                    <a:pt x="518391" y="189053"/>
                    <a:pt x="521603" y="159753"/>
                    <a:pt x="518386" y="142952"/>
                  </a:cubicBezTo>
                  <a:cubicBezTo>
                    <a:pt x="515167" y="126137"/>
                    <a:pt x="506760" y="103778"/>
                    <a:pt x="499068" y="88215"/>
                  </a:cubicBezTo>
                  <a:cubicBezTo>
                    <a:pt x="491376" y="72652"/>
                    <a:pt x="479213" y="57627"/>
                    <a:pt x="472236" y="49577"/>
                  </a:cubicBezTo>
                  <a:cubicBezTo>
                    <a:pt x="465260" y="41528"/>
                    <a:pt x="466154" y="44211"/>
                    <a:pt x="457210" y="39918"/>
                  </a:cubicBezTo>
                  <a:cubicBezTo>
                    <a:pt x="448266" y="35625"/>
                    <a:pt x="435030" y="29722"/>
                    <a:pt x="418572" y="23818"/>
                  </a:cubicBezTo>
                  <a:cubicBezTo>
                    <a:pt x="402117" y="17916"/>
                    <a:pt x="375821" y="8435"/>
                    <a:pt x="358470" y="4500"/>
                  </a:cubicBezTo>
                  <a:cubicBezTo>
                    <a:pt x="341118" y="564"/>
                    <a:pt x="326630" y="-509"/>
                    <a:pt x="314467" y="20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6" tIns="34294" rIns="68586" bIns="34294" anchor="ctr"/>
            <a:lstStyle/>
            <a:p>
              <a:pPr algn="ctr" defTabSz="685862" eaLnBrk="1" fontAlgn="auto" hangingPunct="1">
                <a:spcBef>
                  <a:spcPts val="0"/>
                </a:spcBef>
                <a:spcAft>
                  <a:spcPts val="0"/>
                </a:spcAft>
                <a:defRPr/>
              </a:pPr>
              <a:endParaRPr lang="en-US" dirty="0">
                <a:solidFill>
                  <a:schemeClr val="tx1"/>
                </a:solidFill>
                <a:latin typeface="微软雅黑" panose="020B0503020204020204" pitchFamily="34" charset="-122"/>
              </a:endParaRPr>
            </a:p>
          </p:txBody>
        </p:sp>
      </p:grpSp>
      <p:grpSp>
        <p:nvGrpSpPr>
          <p:cNvPr id="4101" name="组合 23"/>
          <p:cNvGrpSpPr>
            <a:grpSpLocks/>
          </p:cNvGrpSpPr>
          <p:nvPr/>
        </p:nvGrpSpPr>
        <p:grpSpPr bwMode="auto">
          <a:xfrm>
            <a:off x="1250950" y="2181225"/>
            <a:ext cx="414338" cy="552450"/>
            <a:chOff x="3937978" y="5180856"/>
            <a:chExt cx="552450" cy="552450"/>
          </a:xfrm>
        </p:grpSpPr>
        <p:sp>
          <p:nvSpPr>
            <p:cNvPr id="12" name="椭圆 11"/>
            <p:cNvSpPr/>
            <p:nvPr/>
          </p:nvSpPr>
          <p:spPr>
            <a:xfrm>
              <a:off x="3937978" y="5180856"/>
              <a:ext cx="552450" cy="552450"/>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4" name="Group 38"/>
            <p:cNvGrpSpPr/>
            <p:nvPr/>
          </p:nvGrpSpPr>
          <p:grpSpPr>
            <a:xfrm>
              <a:off x="4022991" y="5324161"/>
              <a:ext cx="348415" cy="247981"/>
              <a:chOff x="5326857" y="2779521"/>
              <a:chExt cx="2283619" cy="2167129"/>
            </a:xfrm>
            <a:solidFill>
              <a:schemeClr val="bg1"/>
            </a:solidFill>
          </p:grpSpPr>
          <p:sp>
            <p:nvSpPr>
              <p:cNvPr id="18" name="Freeform 45"/>
              <p:cNvSpPr/>
              <p:nvPr/>
            </p:nvSpPr>
            <p:spPr>
              <a:xfrm>
                <a:off x="5326857" y="3228975"/>
                <a:ext cx="1147085" cy="1083469"/>
              </a:xfrm>
              <a:custGeom>
                <a:avLst/>
                <a:gdLst>
                  <a:gd name="connsiteX0" fmla="*/ 1090612 w 1147085"/>
                  <a:gd name="connsiteY0" fmla="*/ 0 h 1083469"/>
                  <a:gd name="connsiteX1" fmla="*/ 1147085 w 1147085"/>
                  <a:gd name="connsiteY1" fmla="*/ 460567 h 1083469"/>
                  <a:gd name="connsiteX2" fmla="*/ 1078295 w 1147085"/>
                  <a:gd name="connsiteY2" fmla="*/ 504743 h 1083469"/>
                  <a:gd name="connsiteX3" fmla="*/ 1025237 w 1147085"/>
                  <a:gd name="connsiteY3" fmla="*/ 72025 h 1083469"/>
                  <a:gd name="connsiteX4" fmla="*/ 79622 w 1147085"/>
                  <a:gd name="connsiteY4" fmla="*/ 171129 h 1083469"/>
                  <a:gd name="connsiteX5" fmla="*/ 186985 w 1147085"/>
                  <a:gd name="connsiteY5" fmla="*/ 990798 h 1083469"/>
                  <a:gd name="connsiteX6" fmla="*/ 186985 w 1147085"/>
                  <a:gd name="connsiteY6" fmla="*/ 1011445 h 1083469"/>
                  <a:gd name="connsiteX7" fmla="*/ 977729 w 1147085"/>
                  <a:gd name="connsiteY7" fmla="*/ 857154 h 1083469"/>
                  <a:gd name="connsiteX8" fmla="*/ 977729 w 1147085"/>
                  <a:gd name="connsiteY8" fmla="*/ 916854 h 1083469"/>
                  <a:gd name="connsiteX9" fmla="*/ 123825 w 1147085"/>
                  <a:gd name="connsiteY9" fmla="*/ 1083469 h 1083469"/>
                  <a:gd name="connsiteX10" fmla="*/ 0 w 1147085"/>
                  <a:gd name="connsiteY10" fmla="*/ 114300 h 1083469"/>
                  <a:gd name="connsiteX11" fmla="*/ 1090612 w 1147085"/>
                  <a:gd name="connsiteY11" fmla="*/ 0 h 1083469"/>
                  <a:gd name="connsiteX0" fmla="*/ 1090612 w 1147085"/>
                  <a:gd name="connsiteY0" fmla="*/ 0 h 1083469"/>
                  <a:gd name="connsiteX1" fmla="*/ 1147085 w 1147085"/>
                  <a:gd name="connsiteY1" fmla="*/ 460567 h 1083469"/>
                  <a:gd name="connsiteX2" fmla="*/ 1078295 w 1147085"/>
                  <a:gd name="connsiteY2" fmla="*/ 504743 h 1083469"/>
                  <a:gd name="connsiteX3" fmla="*/ 1025237 w 1147085"/>
                  <a:gd name="connsiteY3" fmla="*/ 72025 h 1083469"/>
                  <a:gd name="connsiteX4" fmla="*/ 79622 w 1147085"/>
                  <a:gd name="connsiteY4" fmla="*/ 171129 h 1083469"/>
                  <a:gd name="connsiteX5" fmla="*/ 186985 w 1147085"/>
                  <a:gd name="connsiteY5" fmla="*/ 1011445 h 1083469"/>
                  <a:gd name="connsiteX6" fmla="*/ 977729 w 1147085"/>
                  <a:gd name="connsiteY6" fmla="*/ 857154 h 1083469"/>
                  <a:gd name="connsiteX7" fmla="*/ 977729 w 1147085"/>
                  <a:gd name="connsiteY7" fmla="*/ 916854 h 1083469"/>
                  <a:gd name="connsiteX8" fmla="*/ 123825 w 1147085"/>
                  <a:gd name="connsiteY8" fmla="*/ 1083469 h 1083469"/>
                  <a:gd name="connsiteX9" fmla="*/ 0 w 1147085"/>
                  <a:gd name="connsiteY9" fmla="*/ 114300 h 1083469"/>
                  <a:gd name="connsiteX10" fmla="*/ 1090612 w 1147085"/>
                  <a:gd name="connsiteY10" fmla="*/ 0 h 1083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47085" h="1083469">
                    <a:moveTo>
                      <a:pt x="1090612" y="0"/>
                    </a:moveTo>
                    <a:lnTo>
                      <a:pt x="1147085" y="460567"/>
                    </a:lnTo>
                    <a:cubicBezTo>
                      <a:pt x="1121629" y="471368"/>
                      <a:pt x="1098257" y="486098"/>
                      <a:pt x="1078295" y="504743"/>
                    </a:cubicBezTo>
                    <a:lnTo>
                      <a:pt x="1025237" y="72025"/>
                    </a:lnTo>
                    <a:lnTo>
                      <a:pt x="79622" y="171129"/>
                    </a:lnTo>
                    <a:lnTo>
                      <a:pt x="186985" y="1011445"/>
                    </a:lnTo>
                    <a:lnTo>
                      <a:pt x="977729" y="857154"/>
                    </a:lnTo>
                    <a:lnTo>
                      <a:pt x="977729" y="916854"/>
                    </a:lnTo>
                    <a:lnTo>
                      <a:pt x="123825" y="1083469"/>
                    </a:lnTo>
                    <a:lnTo>
                      <a:pt x="0" y="114300"/>
                    </a:lnTo>
                    <a:lnTo>
                      <a:pt x="1090612" y="0"/>
                    </a:ln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91436" tIns="45718" rIns="91436" bIns="45718" anchor="ctr"/>
              <a:lstStyle/>
              <a:p>
                <a:pPr algn="ctr" defTabSz="685637" eaLnBrk="1" hangingPunct="1">
                  <a:defRPr/>
                </a:pPr>
                <a:endParaRPr lang="en-US" sz="1700" dirty="0">
                  <a:gradFill>
                    <a:gsLst>
                      <a:gs pos="0">
                        <a:srgbClr val="FFFFFF"/>
                      </a:gs>
                      <a:gs pos="100000">
                        <a:srgbClr val="FFFFFF"/>
                      </a:gs>
                    </a:gsLst>
                    <a:lin ang="5400000" scaled="0"/>
                  </a:gradFill>
                </a:endParaRPr>
              </a:p>
            </p:txBody>
          </p:sp>
          <p:sp>
            <p:nvSpPr>
              <p:cNvPr id="19" name="Oval 23"/>
              <p:cNvSpPr/>
              <p:nvPr/>
            </p:nvSpPr>
            <p:spPr bwMode="auto">
              <a:xfrm>
                <a:off x="5472973" y="4217016"/>
                <a:ext cx="831613" cy="515322"/>
              </a:xfrm>
              <a:custGeom>
                <a:avLst/>
                <a:gdLst/>
                <a:ahLst/>
                <a:cxnLst/>
                <a:rect l="l" t="t" r="r" b="b"/>
                <a:pathLst>
                  <a:path w="831613" h="515322">
                    <a:moveTo>
                      <a:pt x="656506" y="0"/>
                    </a:moveTo>
                    <a:cubicBezTo>
                      <a:pt x="722980" y="12459"/>
                      <a:pt x="782484" y="33487"/>
                      <a:pt x="831613" y="60220"/>
                    </a:cubicBezTo>
                    <a:lnTo>
                      <a:pt x="831613" y="156807"/>
                    </a:lnTo>
                    <a:lnTo>
                      <a:pt x="790343" y="156807"/>
                    </a:lnTo>
                    <a:cubicBezTo>
                      <a:pt x="689578" y="156807"/>
                      <a:pt x="607892" y="247187"/>
                      <a:pt x="607892" y="358678"/>
                    </a:cubicBezTo>
                    <a:cubicBezTo>
                      <a:pt x="607892" y="412735"/>
                      <a:pt x="627095" y="461830"/>
                      <a:pt x="658968" y="497546"/>
                    </a:cubicBezTo>
                    <a:cubicBezTo>
                      <a:pt x="605816" y="509342"/>
                      <a:pt x="548050" y="515322"/>
                      <a:pt x="487726" y="515322"/>
                    </a:cubicBezTo>
                    <a:cubicBezTo>
                      <a:pt x="218362" y="515322"/>
                      <a:pt x="0" y="396081"/>
                      <a:pt x="0" y="248990"/>
                    </a:cubicBezTo>
                    <a:cubicBezTo>
                      <a:pt x="0" y="198934"/>
                      <a:pt x="25288" y="152104"/>
                      <a:pt x="70263" y="113194"/>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91436" tIns="45718" rIns="91436" bIns="45718" anchor="ctr"/>
              <a:lstStyle/>
              <a:p>
                <a:pPr algn="ctr" defTabSz="685637" eaLnBrk="1" hangingPunct="1">
                  <a:defRPr/>
                </a:pPr>
                <a:endParaRPr lang="en-US" sz="1700" dirty="0">
                  <a:gradFill>
                    <a:gsLst>
                      <a:gs pos="0">
                        <a:srgbClr val="FFFFFF"/>
                      </a:gs>
                      <a:gs pos="100000">
                        <a:srgbClr val="FFFFFF"/>
                      </a:gs>
                    </a:gsLst>
                    <a:lin ang="5400000" scaled="0"/>
                  </a:gradFill>
                </a:endParaRPr>
              </a:p>
            </p:txBody>
          </p:sp>
          <p:sp>
            <p:nvSpPr>
              <p:cNvPr id="20" name="Rounded Rectangle 13"/>
              <p:cNvSpPr/>
              <p:nvPr/>
            </p:nvSpPr>
            <p:spPr bwMode="auto">
              <a:xfrm>
                <a:off x="6127748" y="3705225"/>
                <a:ext cx="1375518" cy="1241425"/>
              </a:xfrm>
              <a:custGeom>
                <a:avLst/>
                <a:gdLst/>
                <a:ahLst/>
                <a:cxnLst/>
                <a:rect l="l" t="t" r="r" b="b"/>
                <a:pathLst>
                  <a:path w="1375518" h="1241425">
                    <a:moveTo>
                      <a:pt x="880211" y="0"/>
                    </a:moveTo>
                    <a:lnTo>
                      <a:pt x="1125002" y="0"/>
                    </a:lnTo>
                    <a:cubicBezTo>
                      <a:pt x="1202113" y="0"/>
                      <a:pt x="1271265" y="34077"/>
                      <a:pt x="1317403" y="88704"/>
                    </a:cubicBezTo>
                    <a:cubicBezTo>
                      <a:pt x="1244331" y="103169"/>
                      <a:pt x="1190628" y="168346"/>
                      <a:pt x="1190628" y="246066"/>
                    </a:cubicBezTo>
                    <a:lnTo>
                      <a:pt x="1190628" y="708029"/>
                    </a:lnTo>
                    <a:lnTo>
                      <a:pt x="929175" y="708029"/>
                    </a:lnTo>
                    <a:lnTo>
                      <a:pt x="803618" y="172438"/>
                    </a:lnTo>
                    <a:close/>
                    <a:moveTo>
                      <a:pt x="481554" y="0"/>
                    </a:moveTo>
                    <a:lnTo>
                      <a:pt x="726347" y="0"/>
                    </a:lnTo>
                    <a:lnTo>
                      <a:pt x="802940" y="172436"/>
                    </a:lnTo>
                    <a:lnTo>
                      <a:pt x="674361" y="720915"/>
                    </a:lnTo>
                    <a:cubicBezTo>
                      <a:pt x="614856" y="745801"/>
                      <a:pt x="573090" y="804586"/>
                      <a:pt x="573090" y="873128"/>
                    </a:cubicBezTo>
                    <a:cubicBezTo>
                      <a:pt x="573090" y="964310"/>
                      <a:pt x="647007" y="1038227"/>
                      <a:pt x="738189" y="1038227"/>
                    </a:cubicBezTo>
                    <a:lnTo>
                      <a:pt x="1375518" y="1038227"/>
                    </a:lnTo>
                    <a:cubicBezTo>
                      <a:pt x="1351252" y="1154299"/>
                      <a:pt x="1248302" y="1241425"/>
                      <a:pt x="1125002" y="1241425"/>
                    </a:cubicBezTo>
                    <a:lnTo>
                      <a:pt x="481554" y="1241425"/>
                    </a:lnTo>
                    <a:cubicBezTo>
                      <a:pt x="358254" y="1241425"/>
                      <a:pt x="255302" y="1154298"/>
                      <a:pt x="231037" y="1038224"/>
                    </a:cubicBezTo>
                    <a:lnTo>
                      <a:pt x="165099" y="1038224"/>
                    </a:lnTo>
                    <a:cubicBezTo>
                      <a:pt x="73917" y="1038224"/>
                      <a:pt x="0" y="964307"/>
                      <a:pt x="0" y="873125"/>
                    </a:cubicBezTo>
                    <a:cubicBezTo>
                      <a:pt x="0" y="781943"/>
                      <a:pt x="73917" y="708026"/>
                      <a:pt x="165099" y="708026"/>
                    </a:cubicBezTo>
                    <a:lnTo>
                      <a:pt x="225428" y="708026"/>
                    </a:lnTo>
                    <a:lnTo>
                      <a:pt x="225428" y="256126"/>
                    </a:lnTo>
                    <a:cubicBezTo>
                      <a:pt x="225428" y="114672"/>
                      <a:pt x="340100" y="0"/>
                      <a:pt x="481554"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91436" tIns="45718" rIns="91436" bIns="45718" anchor="ctr"/>
              <a:lstStyle/>
              <a:p>
                <a:pPr algn="ctr" defTabSz="685637" eaLnBrk="1" hangingPunct="1">
                  <a:defRPr/>
                </a:pPr>
                <a:endParaRPr lang="en-US" sz="1700" dirty="0">
                  <a:gradFill>
                    <a:gsLst>
                      <a:gs pos="0">
                        <a:srgbClr val="FFFFFF"/>
                      </a:gs>
                      <a:gs pos="100000">
                        <a:srgbClr val="FFFFFF"/>
                      </a:gs>
                    </a:gsLst>
                    <a:lin ang="5400000" scaled="0"/>
                  </a:gradFill>
                </a:endParaRPr>
              </a:p>
            </p:txBody>
          </p:sp>
          <p:sp>
            <p:nvSpPr>
              <p:cNvPr id="21" name="Oval 57"/>
              <p:cNvSpPr/>
              <p:nvPr/>
            </p:nvSpPr>
            <p:spPr bwMode="auto">
              <a:xfrm>
                <a:off x="6524624" y="2779521"/>
                <a:ext cx="835025" cy="835025"/>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91436" tIns="45718" rIns="91436" bIns="45718" anchor="ctr"/>
              <a:lstStyle/>
              <a:p>
                <a:pPr algn="ctr" defTabSz="685637" eaLnBrk="1" hangingPunct="1">
                  <a:defRPr/>
                </a:pPr>
                <a:endParaRPr lang="en-US" sz="1700" dirty="0">
                  <a:gradFill>
                    <a:gsLst>
                      <a:gs pos="0">
                        <a:srgbClr val="FFFFFF"/>
                      </a:gs>
                      <a:gs pos="100000">
                        <a:srgbClr val="FFFFFF"/>
                      </a:gs>
                    </a:gsLst>
                    <a:lin ang="5400000" scaled="0"/>
                  </a:gradFill>
                </a:endParaRPr>
              </a:p>
            </p:txBody>
          </p:sp>
          <p:sp>
            <p:nvSpPr>
              <p:cNvPr id="22" name="Rounded Rectangle 14"/>
              <p:cNvSpPr/>
              <p:nvPr/>
            </p:nvSpPr>
            <p:spPr bwMode="auto">
              <a:xfrm>
                <a:off x="6740522" y="3829050"/>
                <a:ext cx="869954" cy="874713"/>
              </a:xfrm>
              <a:custGeom>
                <a:avLst/>
                <a:gdLst>
                  <a:gd name="connsiteX0" fmla="*/ 744540 w 869954"/>
                  <a:gd name="connsiteY0" fmla="*/ 0 h 874713"/>
                  <a:gd name="connsiteX1" fmla="*/ 869954 w 869954"/>
                  <a:gd name="connsiteY1" fmla="*/ 125414 h 874713"/>
                  <a:gd name="connsiteX2" fmla="*/ 869953 w 869954"/>
                  <a:gd name="connsiteY2" fmla="*/ 706437 h 874713"/>
                  <a:gd name="connsiteX3" fmla="*/ 869952 w 869954"/>
                  <a:gd name="connsiteY3" fmla="*/ 749299 h 874713"/>
                  <a:gd name="connsiteX4" fmla="*/ 744538 w 869954"/>
                  <a:gd name="connsiteY4" fmla="*/ 874713 h 874713"/>
                  <a:gd name="connsiteX5" fmla="*/ 125414 w 869954"/>
                  <a:gd name="connsiteY5" fmla="*/ 874712 h 874713"/>
                  <a:gd name="connsiteX6" fmla="*/ 0 w 869954"/>
                  <a:gd name="connsiteY6" fmla="*/ 749298 h 874713"/>
                  <a:gd name="connsiteX7" fmla="*/ 1 w 869954"/>
                  <a:gd name="connsiteY7" fmla="*/ 749299 h 874713"/>
                  <a:gd name="connsiteX8" fmla="*/ 125415 w 869954"/>
                  <a:gd name="connsiteY8" fmla="*/ 623885 h 874713"/>
                  <a:gd name="connsiteX9" fmla="*/ 619126 w 869954"/>
                  <a:gd name="connsiteY9" fmla="*/ 623885 h 874713"/>
                  <a:gd name="connsiteX10" fmla="*/ 619126 w 869954"/>
                  <a:gd name="connsiteY10" fmla="*/ 125414 h 874713"/>
                  <a:gd name="connsiteX11" fmla="*/ 744540 w 869954"/>
                  <a:gd name="connsiteY11" fmla="*/ 0 h 874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69954" h="874713">
                    <a:moveTo>
                      <a:pt x="744540" y="0"/>
                    </a:moveTo>
                    <a:cubicBezTo>
                      <a:pt x="813804" y="0"/>
                      <a:pt x="869954" y="56150"/>
                      <a:pt x="869954" y="125414"/>
                    </a:cubicBezTo>
                    <a:cubicBezTo>
                      <a:pt x="869954" y="319088"/>
                      <a:pt x="869953" y="512763"/>
                      <a:pt x="869953" y="706437"/>
                    </a:cubicBezTo>
                    <a:cubicBezTo>
                      <a:pt x="869953" y="720724"/>
                      <a:pt x="869952" y="735012"/>
                      <a:pt x="869952" y="749299"/>
                    </a:cubicBezTo>
                    <a:cubicBezTo>
                      <a:pt x="869952" y="818563"/>
                      <a:pt x="813802" y="874713"/>
                      <a:pt x="744538" y="874713"/>
                    </a:cubicBezTo>
                    <a:lnTo>
                      <a:pt x="125414" y="874712"/>
                    </a:lnTo>
                    <a:cubicBezTo>
                      <a:pt x="56150" y="874712"/>
                      <a:pt x="0" y="818562"/>
                      <a:pt x="0" y="749298"/>
                    </a:cubicBezTo>
                    <a:lnTo>
                      <a:pt x="1" y="749299"/>
                    </a:lnTo>
                    <a:cubicBezTo>
                      <a:pt x="1" y="680035"/>
                      <a:pt x="56151" y="623885"/>
                      <a:pt x="125415" y="623885"/>
                    </a:cubicBezTo>
                    <a:lnTo>
                      <a:pt x="619126" y="623885"/>
                    </a:lnTo>
                    <a:lnTo>
                      <a:pt x="619126" y="125414"/>
                    </a:lnTo>
                    <a:cubicBezTo>
                      <a:pt x="619126" y="56150"/>
                      <a:pt x="675276" y="0"/>
                      <a:pt x="744540"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91436" tIns="45718" rIns="91436" bIns="45718" anchor="ctr"/>
              <a:lstStyle/>
              <a:p>
                <a:pPr algn="ctr" defTabSz="685637" eaLnBrk="1" hangingPunct="1">
                  <a:defRPr/>
                </a:pPr>
                <a:endParaRPr lang="en-US" sz="1700" dirty="0">
                  <a:gradFill>
                    <a:gsLst>
                      <a:gs pos="0">
                        <a:srgbClr val="FFFFFF"/>
                      </a:gs>
                      <a:gs pos="100000">
                        <a:srgbClr val="FFFFFF"/>
                      </a:gs>
                    </a:gsLst>
                    <a:lin ang="5400000" scaled="0"/>
                  </a:gradFill>
                </a:endParaRPr>
              </a:p>
            </p:txBody>
          </p:sp>
        </p:grpSp>
      </p:grpSp>
      <p:grpSp>
        <p:nvGrpSpPr>
          <p:cNvPr id="4102" name="组合 29"/>
          <p:cNvGrpSpPr>
            <a:grpSpLocks/>
          </p:cNvGrpSpPr>
          <p:nvPr/>
        </p:nvGrpSpPr>
        <p:grpSpPr bwMode="auto">
          <a:xfrm>
            <a:off x="769938" y="2552700"/>
            <a:ext cx="882650" cy="563563"/>
            <a:chOff x="3810852" y="5009406"/>
            <a:chExt cx="1208254" cy="563518"/>
          </a:xfrm>
        </p:grpSpPr>
        <p:sp>
          <p:nvSpPr>
            <p:cNvPr id="31" name="椭圆 30"/>
            <p:cNvSpPr/>
            <p:nvPr/>
          </p:nvSpPr>
          <p:spPr>
            <a:xfrm>
              <a:off x="3810852" y="5009406"/>
              <a:ext cx="551972" cy="552406"/>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7" name="Rounded Rectangle 14"/>
            <p:cNvSpPr/>
            <p:nvPr/>
          </p:nvSpPr>
          <p:spPr bwMode="auto">
            <a:xfrm>
              <a:off x="4886545" y="5472919"/>
              <a:ext cx="132561" cy="100005"/>
            </a:xfrm>
            <a:custGeom>
              <a:avLst/>
              <a:gdLst>
                <a:gd name="connsiteX0" fmla="*/ 744540 w 869954"/>
                <a:gd name="connsiteY0" fmla="*/ 0 h 874713"/>
                <a:gd name="connsiteX1" fmla="*/ 869954 w 869954"/>
                <a:gd name="connsiteY1" fmla="*/ 125414 h 874713"/>
                <a:gd name="connsiteX2" fmla="*/ 869953 w 869954"/>
                <a:gd name="connsiteY2" fmla="*/ 706437 h 874713"/>
                <a:gd name="connsiteX3" fmla="*/ 869952 w 869954"/>
                <a:gd name="connsiteY3" fmla="*/ 749299 h 874713"/>
                <a:gd name="connsiteX4" fmla="*/ 744538 w 869954"/>
                <a:gd name="connsiteY4" fmla="*/ 874713 h 874713"/>
                <a:gd name="connsiteX5" fmla="*/ 125414 w 869954"/>
                <a:gd name="connsiteY5" fmla="*/ 874712 h 874713"/>
                <a:gd name="connsiteX6" fmla="*/ 0 w 869954"/>
                <a:gd name="connsiteY6" fmla="*/ 749298 h 874713"/>
                <a:gd name="connsiteX7" fmla="*/ 1 w 869954"/>
                <a:gd name="connsiteY7" fmla="*/ 749299 h 874713"/>
                <a:gd name="connsiteX8" fmla="*/ 125415 w 869954"/>
                <a:gd name="connsiteY8" fmla="*/ 623885 h 874713"/>
                <a:gd name="connsiteX9" fmla="*/ 619126 w 869954"/>
                <a:gd name="connsiteY9" fmla="*/ 623885 h 874713"/>
                <a:gd name="connsiteX10" fmla="*/ 619126 w 869954"/>
                <a:gd name="connsiteY10" fmla="*/ 125414 h 874713"/>
                <a:gd name="connsiteX11" fmla="*/ 744540 w 869954"/>
                <a:gd name="connsiteY11" fmla="*/ 0 h 874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69954" h="874713">
                  <a:moveTo>
                    <a:pt x="744540" y="0"/>
                  </a:moveTo>
                  <a:cubicBezTo>
                    <a:pt x="813804" y="0"/>
                    <a:pt x="869954" y="56150"/>
                    <a:pt x="869954" y="125414"/>
                  </a:cubicBezTo>
                  <a:cubicBezTo>
                    <a:pt x="869954" y="319088"/>
                    <a:pt x="869953" y="512763"/>
                    <a:pt x="869953" y="706437"/>
                  </a:cubicBezTo>
                  <a:cubicBezTo>
                    <a:pt x="869953" y="720724"/>
                    <a:pt x="869952" y="735012"/>
                    <a:pt x="869952" y="749299"/>
                  </a:cubicBezTo>
                  <a:cubicBezTo>
                    <a:pt x="869952" y="818563"/>
                    <a:pt x="813802" y="874713"/>
                    <a:pt x="744538" y="874713"/>
                  </a:cubicBezTo>
                  <a:lnTo>
                    <a:pt x="125414" y="874712"/>
                  </a:lnTo>
                  <a:cubicBezTo>
                    <a:pt x="56150" y="874712"/>
                    <a:pt x="0" y="818562"/>
                    <a:pt x="0" y="749298"/>
                  </a:cubicBezTo>
                  <a:lnTo>
                    <a:pt x="1" y="749299"/>
                  </a:lnTo>
                  <a:cubicBezTo>
                    <a:pt x="1" y="680035"/>
                    <a:pt x="56151" y="623885"/>
                    <a:pt x="125415" y="623885"/>
                  </a:cubicBezTo>
                  <a:lnTo>
                    <a:pt x="619126" y="623885"/>
                  </a:lnTo>
                  <a:lnTo>
                    <a:pt x="619126" y="125414"/>
                  </a:lnTo>
                  <a:cubicBezTo>
                    <a:pt x="619126" y="56150"/>
                    <a:pt x="675276" y="0"/>
                    <a:pt x="744540" y="0"/>
                  </a:cubicBez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91436" tIns="45718" rIns="91436" bIns="45718" anchor="ctr"/>
            <a:lstStyle/>
            <a:p>
              <a:pPr algn="ctr" defTabSz="685637" eaLnBrk="1" hangingPunct="1">
                <a:defRPr/>
              </a:pPr>
              <a:endParaRPr lang="en-US" sz="1700" dirty="0">
                <a:gradFill>
                  <a:gsLst>
                    <a:gs pos="0">
                      <a:srgbClr val="FFFFFF"/>
                    </a:gs>
                    <a:gs pos="100000">
                      <a:srgbClr val="FFFFFF"/>
                    </a:gs>
                  </a:gsLst>
                  <a:lin ang="5400000" scaled="0"/>
                </a:gradFill>
              </a:endParaRPr>
            </a:p>
          </p:txBody>
        </p:sp>
      </p:grpSp>
      <p:sp>
        <p:nvSpPr>
          <p:cNvPr id="38" name="矩形 37"/>
          <p:cNvSpPr/>
          <p:nvPr/>
        </p:nvSpPr>
        <p:spPr>
          <a:xfrm>
            <a:off x="666750" y="2581275"/>
            <a:ext cx="571500" cy="504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dirty="0">
                <a:sym typeface="Wingdings"/>
              </a:rPr>
              <a:t></a:t>
            </a:r>
            <a:endParaRPr lang="zh-CN" altLang="en-US" dirty="0"/>
          </a:p>
        </p:txBody>
      </p:sp>
      <p:sp>
        <p:nvSpPr>
          <p:cNvPr id="40" name="流程图: 数据 39"/>
          <p:cNvSpPr/>
          <p:nvPr/>
        </p:nvSpPr>
        <p:spPr>
          <a:xfrm>
            <a:off x="771525" y="2466975"/>
            <a:ext cx="6208713" cy="971550"/>
          </a:xfrm>
          <a:prstGeom prst="flowChartInputOutput">
            <a:avLst/>
          </a:prstGeom>
          <a:solidFill>
            <a:srgbClr val="F4D30C"/>
          </a:solidFill>
          <a:ln/>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r>
              <a:rPr lang="zh-CN" altLang="en-US" sz="5400" dirty="0">
                <a:solidFill>
                  <a:schemeClr val="bg1"/>
                </a:solidFill>
                <a:latin typeface="黑体" panose="02010609060101010101" pitchFamily="49" charset="-122"/>
              </a:rPr>
              <a:t>专题一</a:t>
            </a:r>
          </a:p>
        </p:txBody>
      </p:sp>
      <p:sp>
        <p:nvSpPr>
          <p:cNvPr id="4105" name="Oval 12"/>
          <p:cNvSpPr>
            <a:spLocks noChangeArrowheads="1"/>
          </p:cNvSpPr>
          <p:nvPr/>
        </p:nvSpPr>
        <p:spPr bwMode="gray">
          <a:xfrm>
            <a:off x="1971675" y="5705475"/>
            <a:ext cx="314325" cy="519113"/>
          </a:xfrm>
          <a:prstGeom prst="ellipse">
            <a:avLst/>
          </a:prstGeom>
          <a:gradFill rotWithShape="1">
            <a:gsLst>
              <a:gs pos="0">
                <a:srgbClr val="FFCC00"/>
              </a:gs>
              <a:gs pos="100000">
                <a:srgbClr val="7C6300"/>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06" name="Oval 10"/>
          <p:cNvSpPr>
            <a:spLocks noChangeArrowheads="1"/>
          </p:cNvSpPr>
          <p:nvPr/>
        </p:nvSpPr>
        <p:spPr bwMode="gray">
          <a:xfrm>
            <a:off x="428625" y="6559550"/>
            <a:ext cx="298450" cy="298450"/>
          </a:xfrm>
          <a:prstGeom prst="ellipse">
            <a:avLst/>
          </a:prstGeom>
          <a:gradFill rotWithShape="1">
            <a:gsLst>
              <a:gs pos="0">
                <a:srgbClr val="000000"/>
              </a:gs>
              <a:gs pos="100000">
                <a:srgbClr val="FFCC00"/>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07" name="Oval 39"/>
          <p:cNvSpPr>
            <a:spLocks noChangeArrowheads="1"/>
          </p:cNvSpPr>
          <p:nvPr/>
        </p:nvSpPr>
        <p:spPr bwMode="gray">
          <a:xfrm>
            <a:off x="1466850" y="6397625"/>
            <a:ext cx="258763" cy="260350"/>
          </a:xfrm>
          <a:prstGeom prst="ellipse">
            <a:avLst/>
          </a:prstGeom>
          <a:gradFill rotWithShape="1">
            <a:gsLst>
              <a:gs pos="0">
                <a:srgbClr val="8D67E1"/>
              </a:gs>
              <a:gs pos="100000">
                <a:srgbClr val="4532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08" name="Oval 30"/>
          <p:cNvSpPr>
            <a:spLocks noChangeArrowheads="1"/>
          </p:cNvSpPr>
          <p:nvPr/>
        </p:nvSpPr>
        <p:spPr bwMode="gray">
          <a:xfrm>
            <a:off x="2800350" y="6446838"/>
            <a:ext cx="258763" cy="258762"/>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09" name="Oval 21"/>
          <p:cNvSpPr>
            <a:spLocks noChangeArrowheads="1"/>
          </p:cNvSpPr>
          <p:nvPr/>
        </p:nvSpPr>
        <p:spPr bwMode="gray">
          <a:xfrm>
            <a:off x="4229100" y="6338888"/>
            <a:ext cx="428625" cy="519112"/>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10" name="Oval 39"/>
          <p:cNvSpPr>
            <a:spLocks noChangeArrowheads="1"/>
          </p:cNvSpPr>
          <p:nvPr/>
        </p:nvSpPr>
        <p:spPr bwMode="gray">
          <a:xfrm>
            <a:off x="0" y="5418138"/>
            <a:ext cx="200025" cy="519112"/>
          </a:xfrm>
          <a:prstGeom prst="ellipse">
            <a:avLst/>
          </a:prstGeom>
          <a:gradFill rotWithShape="1">
            <a:gsLst>
              <a:gs pos="0">
                <a:srgbClr val="8D67E1"/>
              </a:gs>
              <a:gs pos="100000">
                <a:srgbClr val="4532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11" name="Oval 30"/>
          <p:cNvSpPr>
            <a:spLocks noChangeArrowheads="1"/>
          </p:cNvSpPr>
          <p:nvPr/>
        </p:nvSpPr>
        <p:spPr bwMode="gray">
          <a:xfrm>
            <a:off x="638175" y="5815013"/>
            <a:ext cx="371475" cy="519112"/>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12" name="Oval 39"/>
          <p:cNvSpPr>
            <a:spLocks noChangeArrowheads="1"/>
          </p:cNvSpPr>
          <p:nvPr/>
        </p:nvSpPr>
        <p:spPr bwMode="gray">
          <a:xfrm>
            <a:off x="3371850" y="5959475"/>
            <a:ext cx="258763" cy="260350"/>
          </a:xfrm>
          <a:prstGeom prst="ellipse">
            <a:avLst/>
          </a:prstGeom>
          <a:gradFill rotWithShape="1">
            <a:gsLst>
              <a:gs pos="0">
                <a:srgbClr val="8D67E1"/>
              </a:gs>
              <a:gs pos="100000">
                <a:srgbClr val="4532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13" name="文本框 5"/>
          <p:cNvSpPr txBox="1">
            <a:spLocks noChangeArrowheads="1"/>
          </p:cNvSpPr>
          <p:nvPr/>
        </p:nvSpPr>
        <p:spPr bwMode="auto">
          <a:xfrm>
            <a:off x="-36513" y="3970338"/>
            <a:ext cx="78247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algn="ctr" eaLnBrk="1" hangingPunct="1"/>
            <a:r>
              <a:rPr lang="zh-CN" altLang="en-US" sz="3600" b="1">
                <a:solidFill>
                  <a:schemeClr val="bg1"/>
                </a:solidFill>
                <a:latin typeface="黑体" pitchFamily="49" charset="-122"/>
                <a:ea typeface="黑体" pitchFamily="49" charset="-122"/>
              </a:rPr>
              <a:t>课题二  生物生存依赖一定的环境</a:t>
            </a:r>
          </a:p>
        </p:txBody>
      </p:sp>
    </p:spTree>
  </p:cSld>
  <p:clrMapOvr>
    <a:masterClrMapping/>
  </p:clrMapOvr>
  <p:transition spd="slow">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精击重点</a:t>
            </a:r>
          </a:p>
        </p:txBody>
      </p:sp>
      <p:graphicFrame>
        <p:nvGraphicFramePr>
          <p:cNvPr id="3" name="表格 2"/>
          <p:cNvGraphicFramePr>
            <a:graphicFrameLocks noGrp="1"/>
          </p:cNvGraphicFramePr>
          <p:nvPr/>
        </p:nvGraphicFramePr>
        <p:xfrm>
          <a:off x="401638" y="1214438"/>
          <a:ext cx="8207375" cy="4923175"/>
        </p:xfrm>
        <a:graphic>
          <a:graphicData uri="http://schemas.openxmlformats.org/drawingml/2006/table">
            <a:tbl>
              <a:tblPr>
                <a:tableStyleId>{5940675A-B579-460E-94D1-54222C63F5DA}</a:tableStyleId>
              </a:tblPr>
              <a:tblGrid>
                <a:gridCol w="1309141">
                  <a:extLst>
                    <a:ext uri="{9D8B030D-6E8A-4147-A177-3AD203B41FA5}"/>
                  </a:extLst>
                </a:gridCol>
                <a:gridCol w="6898234">
                  <a:extLst>
                    <a:ext uri="{9D8B030D-6E8A-4147-A177-3AD203B41FA5}"/>
                  </a:extLst>
                </a:gridCol>
              </a:tblGrid>
              <a:tr h="655975">
                <a:tc gridSpan="2">
                  <a:txBody>
                    <a:bodyPr/>
                    <a:lstStyle/>
                    <a:p>
                      <a:pPr algn="ctr">
                        <a:lnSpc>
                          <a:spcPts val="4800"/>
                        </a:lnSpc>
                        <a:spcAft>
                          <a:spcPts val="0"/>
                        </a:spcAft>
                      </a:pPr>
                      <a:r>
                        <a:rPr lang="zh-CN" sz="2800" kern="100" dirty="0">
                          <a:effectLst/>
                        </a:rPr>
                        <a:t>知识结构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9" marR="68589" marT="0" marB="0" anchor="ctr"/>
                </a:tc>
                <a:tc hMerge="1">
                  <a:txBody>
                    <a:bodyPr/>
                    <a:lstStyle/>
                    <a:p>
                      <a:endParaRPr lang="zh-CN" altLang="en-US"/>
                    </a:p>
                  </a:txBody>
                  <a:tcPr/>
                </a:tc>
                <a:extLst>
                  <a:ext uri="{0D108BD9-81ED-4DB2-BD59-A6C34878D82A}"/>
                </a:extLst>
              </a:tr>
              <a:tr h="4266862">
                <a:tc>
                  <a:txBody>
                    <a:bodyPr/>
                    <a:lstStyle/>
                    <a:p>
                      <a:pPr algn="ctr">
                        <a:lnSpc>
                          <a:spcPts val="4800"/>
                        </a:lnSpc>
                        <a:spcAft>
                          <a:spcPts val="0"/>
                        </a:spcAft>
                      </a:pPr>
                      <a:r>
                        <a:rPr lang="zh-CN" sz="2800" kern="100">
                          <a:effectLst/>
                        </a:rPr>
                        <a:t>生物圈</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9" marR="68589" marT="0" marB="0" anchor="ctr"/>
                </a:tc>
                <a:tc>
                  <a:txBody>
                    <a:bodyPr/>
                    <a:lstStyle/>
                    <a:p>
                      <a:pPr algn="just">
                        <a:lnSpc>
                          <a:spcPts val="4800"/>
                        </a:lnSpc>
                        <a:spcAft>
                          <a:spcPts val="0"/>
                        </a:spcAft>
                      </a:pPr>
                      <a:r>
                        <a:rPr lang="en-US" sz="2800" kern="100" dirty="0">
                          <a:effectLst/>
                        </a:rPr>
                        <a:t>1.</a:t>
                      </a:r>
                      <a:r>
                        <a:rPr lang="zh-CN" sz="2800" kern="100" dirty="0">
                          <a:effectLst/>
                        </a:rPr>
                        <a:t>地球上所有的生物都生活在地球表面的一个</a:t>
                      </a:r>
                      <a:r>
                        <a:rPr lang="en-US" sz="2800" kern="100" dirty="0">
                          <a:effectLst/>
                        </a:rPr>
                        <a:t>“</a:t>
                      </a:r>
                      <a:r>
                        <a:rPr lang="zh-CN" sz="2800" kern="100" dirty="0">
                          <a:effectLst/>
                        </a:rPr>
                        <a:t>薄层</a:t>
                      </a:r>
                      <a:r>
                        <a:rPr lang="en-US" sz="2800" kern="100" dirty="0">
                          <a:effectLst/>
                        </a:rPr>
                        <a:t>”</a:t>
                      </a:r>
                      <a:r>
                        <a:rPr lang="zh-CN" sz="2800" kern="100" dirty="0">
                          <a:effectLst/>
                        </a:rPr>
                        <a:t>里，这个薄层就是生物圈，它在海平面以下约</a:t>
                      </a:r>
                      <a:r>
                        <a:rPr lang="en-US" sz="2800" u="sng" kern="100" dirty="0">
                          <a:effectLst/>
                        </a:rPr>
                        <a:t>11</a:t>
                      </a:r>
                      <a:r>
                        <a:rPr lang="en-US" sz="2800" kern="100" dirty="0">
                          <a:effectLst/>
                        </a:rPr>
                        <a:t>_</a:t>
                      </a:r>
                      <a:r>
                        <a:rPr lang="en-US" sz="2800" u="sng" kern="100" dirty="0">
                          <a:effectLst/>
                        </a:rPr>
                        <a:t>000</a:t>
                      </a:r>
                      <a:r>
                        <a:rPr lang="zh-CN" sz="2800" kern="100" dirty="0">
                          <a:effectLst/>
                        </a:rPr>
                        <a:t>米和海平面以上</a:t>
                      </a:r>
                      <a:r>
                        <a:rPr lang="en-US" sz="2800" u="sng" kern="100" dirty="0">
                          <a:effectLst/>
                        </a:rPr>
                        <a:t>10</a:t>
                      </a:r>
                      <a:r>
                        <a:rPr lang="en-US" sz="2800" kern="100" dirty="0">
                          <a:effectLst/>
                        </a:rPr>
                        <a:t>_</a:t>
                      </a:r>
                      <a:r>
                        <a:rPr lang="en-US" sz="2800" u="sng" kern="100" dirty="0">
                          <a:effectLst/>
                        </a:rPr>
                        <a:t>000</a:t>
                      </a:r>
                      <a:r>
                        <a:rPr lang="zh-CN" sz="2800" kern="100" dirty="0">
                          <a:effectLst/>
                        </a:rPr>
                        <a:t>米之间。</a:t>
                      </a:r>
                    </a:p>
                    <a:p>
                      <a:pPr algn="just">
                        <a:lnSpc>
                          <a:spcPts val="4800"/>
                        </a:lnSpc>
                        <a:spcAft>
                          <a:spcPts val="0"/>
                        </a:spcAft>
                      </a:pPr>
                      <a:r>
                        <a:rPr lang="en-US" sz="2800" kern="100" dirty="0">
                          <a:effectLst/>
                        </a:rPr>
                        <a:t>2</a:t>
                      </a:r>
                      <a:r>
                        <a:rPr lang="zh-CN" sz="2800" kern="100" dirty="0">
                          <a:effectLst/>
                        </a:rPr>
                        <a:t>．生物圈的范围包括大气圈的</a:t>
                      </a:r>
                      <a:r>
                        <a:rPr lang="zh-CN" sz="2800" u="sng" kern="100" dirty="0">
                          <a:effectLst/>
                        </a:rPr>
                        <a:t>下层</a:t>
                      </a:r>
                      <a:r>
                        <a:rPr lang="zh-CN" sz="2800" kern="100" dirty="0">
                          <a:effectLst/>
                        </a:rPr>
                        <a:t>、整个</a:t>
                      </a:r>
                      <a:r>
                        <a:rPr lang="zh-CN" sz="2800" u="sng" kern="100" dirty="0">
                          <a:effectLst/>
                        </a:rPr>
                        <a:t>水圈</a:t>
                      </a:r>
                      <a:r>
                        <a:rPr lang="zh-CN" sz="2800" kern="100" dirty="0">
                          <a:effectLst/>
                        </a:rPr>
                        <a:t>和岩石圈的</a:t>
                      </a:r>
                      <a:r>
                        <a:rPr lang="zh-CN" sz="2800" u="sng" kern="100" dirty="0">
                          <a:effectLst/>
                        </a:rPr>
                        <a:t>上层</a:t>
                      </a:r>
                      <a:r>
                        <a:rPr lang="zh-CN" sz="2800" kern="100" dirty="0">
                          <a:effectLst/>
                        </a:rPr>
                        <a:t>，它为生物的生存提供了阳光、空气、水分、土壤等条件。</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9" marR="68589" marT="0" marB="0" anchor="ctr"/>
                </a:tc>
                <a:extLst>
                  <a:ext uri="{0D108BD9-81ED-4DB2-BD59-A6C34878D82A}"/>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49250" y="919163"/>
          <a:ext cx="8429625" cy="5608807"/>
        </p:xfrm>
        <a:graphic>
          <a:graphicData uri="http://schemas.openxmlformats.org/drawingml/2006/table">
            <a:tbl>
              <a:tblPr>
                <a:tableStyleId>{5940675A-B579-460E-94D1-54222C63F5DA}</a:tableStyleId>
              </a:tblPr>
              <a:tblGrid>
                <a:gridCol w="1344591">
                  <a:extLst>
                    <a:ext uri="{9D8B030D-6E8A-4147-A177-3AD203B41FA5}"/>
                  </a:extLst>
                </a:gridCol>
                <a:gridCol w="7085034">
                  <a:extLst>
                    <a:ext uri="{9D8B030D-6E8A-4147-A177-3AD203B41FA5}"/>
                  </a:extLst>
                </a:gridCol>
              </a:tblGrid>
              <a:tr h="465307">
                <a:tc gridSpan="2">
                  <a:txBody>
                    <a:bodyPr/>
                    <a:lstStyle/>
                    <a:p>
                      <a:pPr marL="0" marR="0" lvl="0" indent="0" algn="ctr" defTabSz="914400" rtl="0" eaLnBrk="1" fontAlgn="auto" latinLnBrk="0" hangingPunct="1">
                        <a:lnSpc>
                          <a:spcPts val="2700"/>
                        </a:lnSpc>
                        <a:spcBef>
                          <a:spcPts val="0"/>
                        </a:spcBef>
                        <a:spcAft>
                          <a:spcPts val="0"/>
                        </a:spcAft>
                        <a:buClrTx/>
                        <a:buSzTx/>
                        <a:buFontTx/>
                        <a:buNone/>
                        <a:tabLst/>
                        <a:defRPr/>
                      </a:pPr>
                      <a:r>
                        <a:rPr lang="zh-CN" altLang="zh-CN" sz="2000" kern="100" dirty="0" smtClean="0">
                          <a:effectLst/>
                        </a:rPr>
                        <a:t>知识结构</a:t>
                      </a:r>
                      <a:endParaRPr lang="zh-CN" altLang="zh-CN" sz="2000" kern="100" dirty="0" smtClean="0">
                        <a:effectLst/>
                        <a:latin typeface="宋体" panose="02010600030101010101" pitchFamily="2" charset="-122"/>
                        <a:ea typeface="宋体" panose="02010600030101010101" pitchFamily="2" charset="-122"/>
                        <a:cs typeface="Courier New" panose="02070309020205020404" pitchFamily="49" charset="0"/>
                      </a:endParaRPr>
                    </a:p>
                  </a:txBody>
                  <a:tcPr marL="68590" marR="68590" marT="0" marB="0" anchor="ctr"/>
                </a:tc>
                <a:tc hMerge="1">
                  <a:txBody>
                    <a:bodyPr/>
                    <a:lstStyle/>
                    <a:p>
                      <a:pPr algn="just">
                        <a:spcAft>
                          <a:spcPts val="0"/>
                        </a:spcAft>
                      </a:pPr>
                      <a:endParaRPr lang="zh-CN" sz="105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tc>
                <a:extLst>
                  <a:ext uri="{0D108BD9-81ED-4DB2-BD59-A6C34878D82A}"/>
                </a:extLst>
              </a:tr>
              <a:tr h="5143330">
                <a:tc>
                  <a:txBody>
                    <a:bodyPr/>
                    <a:lstStyle/>
                    <a:p>
                      <a:pPr algn="ctr">
                        <a:lnSpc>
                          <a:spcPts val="2700"/>
                        </a:lnSpc>
                        <a:spcAft>
                          <a:spcPts val="0"/>
                        </a:spcAft>
                      </a:pPr>
                      <a:r>
                        <a:rPr lang="zh-CN" sz="2000" kern="100">
                          <a:effectLst/>
                        </a:rPr>
                        <a:t>环境影响生物的形态、生理和分布</a:t>
                      </a:r>
                      <a:endParaRPr lang="zh-CN" sz="2000" kern="100">
                        <a:effectLst/>
                        <a:latin typeface="宋体" panose="02010600030101010101" pitchFamily="2" charset="-122"/>
                        <a:ea typeface="宋体" panose="02010600030101010101" pitchFamily="2" charset="-122"/>
                        <a:cs typeface="Courier New" panose="02070309020205020404" pitchFamily="49" charset="0"/>
                      </a:endParaRPr>
                    </a:p>
                  </a:txBody>
                  <a:tcPr marL="68590" marR="68590" marT="0" marB="0" anchor="ctr"/>
                </a:tc>
                <a:tc>
                  <a:txBody>
                    <a:bodyPr/>
                    <a:lstStyle/>
                    <a:p>
                      <a:pPr algn="just">
                        <a:lnSpc>
                          <a:spcPts val="2700"/>
                        </a:lnSpc>
                        <a:spcAft>
                          <a:spcPts val="0"/>
                        </a:spcAft>
                      </a:pPr>
                      <a:r>
                        <a:rPr lang="en-US" sz="2000" kern="100" dirty="0">
                          <a:effectLst/>
                        </a:rPr>
                        <a:t>1.</a:t>
                      </a:r>
                      <a:r>
                        <a:rPr lang="zh-CN" sz="2000" kern="100" dirty="0">
                          <a:effectLst/>
                        </a:rPr>
                        <a:t>环境中影响生物</a:t>
                      </a:r>
                      <a:r>
                        <a:rPr lang="zh-CN" sz="2000" u="sng" kern="100" dirty="0">
                          <a:effectLst/>
                        </a:rPr>
                        <a:t>形态</a:t>
                      </a:r>
                      <a:r>
                        <a:rPr lang="zh-CN" sz="2000" kern="100" dirty="0">
                          <a:effectLst/>
                        </a:rPr>
                        <a:t>、</a:t>
                      </a:r>
                      <a:r>
                        <a:rPr lang="zh-CN" sz="2000" u="sng" kern="100" dirty="0">
                          <a:effectLst/>
                        </a:rPr>
                        <a:t>生理</a:t>
                      </a:r>
                      <a:r>
                        <a:rPr lang="zh-CN" sz="2000" kern="100" dirty="0">
                          <a:effectLst/>
                        </a:rPr>
                        <a:t>、</a:t>
                      </a:r>
                      <a:r>
                        <a:rPr lang="zh-CN" sz="2000" u="sng" kern="100" dirty="0">
                          <a:effectLst/>
                        </a:rPr>
                        <a:t>分布</a:t>
                      </a:r>
                      <a:r>
                        <a:rPr lang="zh-CN" sz="2000" kern="100" dirty="0">
                          <a:effectLst/>
                        </a:rPr>
                        <a:t>的因素称为生态因素。生态因素包括</a:t>
                      </a:r>
                      <a:r>
                        <a:rPr lang="zh-CN" sz="2000" u="sng" kern="100" dirty="0">
                          <a:effectLst/>
                        </a:rPr>
                        <a:t>生物因素</a:t>
                      </a:r>
                      <a:r>
                        <a:rPr lang="zh-CN" sz="2000" kern="100" dirty="0">
                          <a:effectLst/>
                        </a:rPr>
                        <a:t>和</a:t>
                      </a:r>
                      <a:r>
                        <a:rPr lang="zh-CN" sz="2000" u="sng" kern="100" dirty="0">
                          <a:effectLst/>
                        </a:rPr>
                        <a:t>非生物因素</a:t>
                      </a:r>
                      <a:r>
                        <a:rPr lang="zh-CN" sz="2000" kern="100" dirty="0">
                          <a:effectLst/>
                        </a:rPr>
                        <a:t>。生物的生活受生物因素和非生物因素的影响。</a:t>
                      </a:r>
                    </a:p>
                    <a:p>
                      <a:pPr algn="just">
                        <a:lnSpc>
                          <a:spcPts val="2700"/>
                        </a:lnSpc>
                        <a:spcAft>
                          <a:spcPts val="0"/>
                        </a:spcAft>
                      </a:pPr>
                      <a:r>
                        <a:rPr lang="en-US" sz="2000" kern="100" dirty="0">
                          <a:effectLst/>
                        </a:rPr>
                        <a:t>2</a:t>
                      </a:r>
                      <a:r>
                        <a:rPr lang="zh-CN" sz="2000" kern="100" dirty="0">
                          <a:effectLst/>
                        </a:rPr>
                        <a:t>．非生物因素包括：阳光、空气、水分、土壤、温度、湿度等。</a:t>
                      </a:r>
                    </a:p>
                    <a:p>
                      <a:pPr algn="just">
                        <a:lnSpc>
                          <a:spcPts val="2700"/>
                        </a:lnSpc>
                        <a:spcAft>
                          <a:spcPts val="0"/>
                        </a:spcAft>
                      </a:pPr>
                      <a:r>
                        <a:rPr lang="en-US" sz="2000" kern="100" dirty="0">
                          <a:effectLst/>
                        </a:rPr>
                        <a:t>3</a:t>
                      </a:r>
                      <a:r>
                        <a:rPr lang="zh-CN" sz="2000" kern="100" dirty="0">
                          <a:effectLst/>
                        </a:rPr>
                        <a:t>．生物因素主要指</a:t>
                      </a:r>
                      <a:r>
                        <a:rPr lang="zh-CN" sz="2000" u="sng" kern="100" dirty="0">
                          <a:effectLst/>
                        </a:rPr>
                        <a:t>生物</a:t>
                      </a:r>
                      <a:r>
                        <a:rPr lang="zh-CN" sz="2000" kern="100" dirty="0">
                          <a:effectLst/>
                        </a:rPr>
                        <a:t>之间的相互影响。</a:t>
                      </a:r>
                    </a:p>
                    <a:p>
                      <a:pPr algn="just">
                        <a:lnSpc>
                          <a:spcPts val="2700"/>
                        </a:lnSpc>
                        <a:spcAft>
                          <a:spcPts val="0"/>
                        </a:spcAft>
                      </a:pPr>
                      <a:r>
                        <a:rPr lang="en-US" sz="2000" kern="100" dirty="0">
                          <a:effectLst/>
                        </a:rPr>
                        <a:t>(1)</a:t>
                      </a:r>
                      <a:r>
                        <a:rPr lang="zh-CN" sz="2000" kern="100" dirty="0">
                          <a:effectLst/>
                        </a:rPr>
                        <a:t>同种生物之间的影响可以是</a:t>
                      </a:r>
                      <a:r>
                        <a:rPr lang="zh-CN" sz="2000" u="sng" kern="100" dirty="0">
                          <a:effectLst/>
                        </a:rPr>
                        <a:t>互助</a:t>
                      </a:r>
                      <a:r>
                        <a:rPr lang="zh-CN" sz="2000" kern="100" dirty="0">
                          <a:effectLst/>
                        </a:rPr>
                        <a:t>，也可以是</a:t>
                      </a:r>
                      <a:r>
                        <a:rPr lang="zh-CN" sz="2000" u="sng" kern="100" dirty="0">
                          <a:effectLst/>
                        </a:rPr>
                        <a:t>竞争</a:t>
                      </a:r>
                      <a:r>
                        <a:rPr lang="zh-CN" sz="2000" kern="100" dirty="0">
                          <a:effectLst/>
                        </a:rPr>
                        <a:t>。</a:t>
                      </a:r>
                    </a:p>
                    <a:p>
                      <a:pPr algn="just">
                        <a:lnSpc>
                          <a:spcPts val="2700"/>
                        </a:lnSpc>
                        <a:spcAft>
                          <a:spcPts val="0"/>
                        </a:spcAft>
                      </a:pPr>
                      <a:r>
                        <a:rPr lang="en-US" sz="2000" kern="100" dirty="0">
                          <a:effectLst/>
                        </a:rPr>
                        <a:t>(2)</a:t>
                      </a:r>
                      <a:r>
                        <a:rPr lang="zh-CN" sz="2000" kern="100" dirty="0">
                          <a:effectLst/>
                        </a:rPr>
                        <a:t>不同种生物之间的相互影响比较复杂。可以是</a:t>
                      </a:r>
                      <a:r>
                        <a:rPr lang="zh-CN" sz="2000" u="sng" kern="100" dirty="0">
                          <a:effectLst/>
                        </a:rPr>
                        <a:t>捕食</a:t>
                      </a:r>
                      <a:r>
                        <a:rPr lang="zh-CN" sz="2000" kern="100" dirty="0">
                          <a:effectLst/>
                        </a:rPr>
                        <a:t>、</a:t>
                      </a:r>
                      <a:r>
                        <a:rPr lang="zh-CN" sz="2000" u="sng" kern="100" dirty="0">
                          <a:effectLst/>
                        </a:rPr>
                        <a:t>寄生</a:t>
                      </a:r>
                      <a:r>
                        <a:rPr lang="zh-CN" sz="2000" kern="100" dirty="0">
                          <a:effectLst/>
                        </a:rPr>
                        <a:t>、</a:t>
                      </a:r>
                      <a:r>
                        <a:rPr lang="zh-CN" sz="2000" u="sng" kern="100" dirty="0">
                          <a:effectLst/>
                        </a:rPr>
                        <a:t>共生</a:t>
                      </a:r>
                      <a:r>
                        <a:rPr lang="zh-CN" sz="2000" kern="100" dirty="0">
                          <a:effectLst/>
                        </a:rPr>
                        <a:t>、</a:t>
                      </a:r>
                      <a:r>
                        <a:rPr lang="zh-CN" sz="2000" u="sng" kern="100" dirty="0">
                          <a:effectLst/>
                        </a:rPr>
                        <a:t>竞争</a:t>
                      </a:r>
                      <a:r>
                        <a:rPr lang="zh-CN" sz="2000" kern="100" dirty="0">
                          <a:effectLst/>
                        </a:rPr>
                        <a:t>。</a:t>
                      </a:r>
                    </a:p>
                    <a:p>
                      <a:pPr algn="just">
                        <a:lnSpc>
                          <a:spcPts val="2700"/>
                        </a:lnSpc>
                        <a:spcAft>
                          <a:spcPts val="0"/>
                        </a:spcAft>
                      </a:pPr>
                      <a:r>
                        <a:rPr lang="zh-CN" sz="2000" kern="100" dirty="0">
                          <a:effectLst/>
                        </a:rPr>
                        <a:t>如：猫捉老鼠属于</a:t>
                      </a:r>
                      <a:r>
                        <a:rPr lang="zh-CN" sz="2000" u="sng" kern="100" dirty="0">
                          <a:effectLst/>
                        </a:rPr>
                        <a:t>捕食</a:t>
                      </a:r>
                      <a:r>
                        <a:rPr lang="zh-CN" sz="2000" kern="100" dirty="0">
                          <a:effectLst/>
                        </a:rPr>
                        <a:t>关系；附着在蟹壳上的海葵与蟹之间属于</a:t>
                      </a:r>
                      <a:r>
                        <a:rPr lang="zh-CN" sz="2000" u="sng" kern="100" dirty="0">
                          <a:effectLst/>
                        </a:rPr>
                        <a:t>共生</a:t>
                      </a:r>
                      <a:r>
                        <a:rPr lang="zh-CN" sz="2000" kern="100" dirty="0">
                          <a:effectLst/>
                        </a:rPr>
                        <a:t>关系；蛔虫与人之间属于</a:t>
                      </a:r>
                      <a:r>
                        <a:rPr lang="zh-CN" sz="2000" u="sng" kern="100" dirty="0">
                          <a:effectLst/>
                        </a:rPr>
                        <a:t>寄生</a:t>
                      </a:r>
                      <a:r>
                        <a:rPr lang="zh-CN" sz="2000" kern="100" dirty="0">
                          <a:effectLst/>
                        </a:rPr>
                        <a:t>关系；农田中的稻谷与杂草之间属于</a:t>
                      </a:r>
                      <a:r>
                        <a:rPr lang="zh-CN" sz="2000" u="sng" kern="100" dirty="0">
                          <a:effectLst/>
                        </a:rPr>
                        <a:t>竞争</a:t>
                      </a:r>
                      <a:r>
                        <a:rPr lang="zh-CN" sz="2000" kern="100" dirty="0">
                          <a:effectLst/>
                        </a:rPr>
                        <a:t>关系</a:t>
                      </a:r>
                      <a:r>
                        <a:rPr lang="zh-CN" sz="2000" kern="100" dirty="0" smtClean="0">
                          <a:effectLst/>
                        </a:rPr>
                        <a:t>。</a:t>
                      </a:r>
                      <a:endParaRPr lang="en-US" altLang="zh-CN" sz="2000" kern="100" dirty="0" smtClean="0">
                        <a:effectLst/>
                      </a:endParaRPr>
                    </a:p>
                    <a:p>
                      <a:pPr algn="just">
                        <a:lnSpc>
                          <a:spcPts val="2700"/>
                        </a:lnSpc>
                        <a:spcAft>
                          <a:spcPts val="0"/>
                        </a:spcAft>
                      </a:pPr>
                      <a:endParaRPr lang="zh-CN" sz="2000" kern="100" dirty="0">
                        <a:effectLst/>
                      </a:endParaRPr>
                    </a:p>
                    <a:p>
                      <a:pPr algn="just">
                        <a:lnSpc>
                          <a:spcPts val="2700"/>
                        </a:lnSpc>
                        <a:spcAft>
                          <a:spcPts val="0"/>
                        </a:spcAft>
                      </a:pPr>
                      <a:r>
                        <a:rPr lang="en-US" sz="2000" kern="100" dirty="0">
                          <a:effectLst/>
                        </a:rPr>
                        <a:t>1</a:t>
                      </a:r>
                      <a:r>
                        <a:rPr lang="zh-CN" sz="2000" kern="100" dirty="0">
                          <a:effectLst/>
                        </a:rPr>
                        <a:t>．寄生：一方有利，一方有害。</a:t>
                      </a:r>
                    </a:p>
                    <a:p>
                      <a:pPr algn="just">
                        <a:lnSpc>
                          <a:spcPts val="2700"/>
                        </a:lnSpc>
                        <a:spcAft>
                          <a:spcPts val="0"/>
                        </a:spcAft>
                      </a:pPr>
                      <a:r>
                        <a:rPr lang="en-US" sz="2000" kern="100" dirty="0">
                          <a:effectLst/>
                        </a:rPr>
                        <a:t>2</a:t>
                      </a:r>
                      <a:r>
                        <a:rPr lang="zh-CN" sz="2000" kern="100" dirty="0">
                          <a:effectLst/>
                        </a:rPr>
                        <a:t>．共生：双方有利。</a:t>
                      </a:r>
                      <a:endParaRPr lang="zh-CN" sz="20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90" marR="68590" marT="0" marB="0" anchor="ctr"/>
                </a:tc>
                <a:extLst>
                  <a:ext uri="{0D108BD9-81ED-4DB2-BD59-A6C34878D82A}"/>
                </a:extLst>
              </a:tr>
            </a:tbl>
          </a:graphicData>
        </a:graphic>
      </p:graphicFrame>
      <p:pic>
        <p:nvPicPr>
          <p:cNvPr id="16396" name="Picture 1" descr="E:\资料   L\2019\课件\中考\中考总复习——生物\要点点拨.TIF"/>
          <p:cNvPicPr>
            <a:picLocks noChangeAspect="1" noChangeArrowheads="1"/>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4564063" y="5408613"/>
            <a:ext cx="1230312"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精击重点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16396"/>
                                        </p:tgtEl>
                                        <p:attrNameLst>
                                          <p:attrName>style.visibility</p:attrName>
                                        </p:attrNameLst>
                                      </p:cBhvr>
                                      <p:to>
                                        <p:strVal val="visible"/>
                                      </p:to>
                                    </p:set>
                                    <p:animEffect transition="in" filter="randombar(horizontal)">
                                      <p:cBhvr>
                                        <p:cTn id="10" dur="500"/>
                                        <p:tgtEl>
                                          <p:spTgt spid="16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49250" y="1198563"/>
          <a:ext cx="8350250" cy="4654550"/>
        </p:xfrm>
        <a:graphic>
          <a:graphicData uri="http://schemas.openxmlformats.org/drawingml/2006/table">
            <a:tbl>
              <a:tblPr>
                <a:tableStyleId>{5940675A-B579-460E-94D1-54222C63F5DA}</a:tableStyleId>
              </a:tblPr>
              <a:tblGrid>
                <a:gridCol w="1331931">
                  <a:extLst>
                    <a:ext uri="{9D8B030D-6E8A-4147-A177-3AD203B41FA5}"/>
                  </a:extLst>
                </a:gridCol>
                <a:gridCol w="7018319">
                  <a:extLst>
                    <a:ext uri="{9D8B030D-6E8A-4147-A177-3AD203B41FA5}"/>
                  </a:extLst>
                </a:gridCol>
              </a:tblGrid>
              <a:tr h="640080">
                <a:tc gridSpan="2">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zh-CN" altLang="zh-CN" sz="2800" kern="100" dirty="0" smtClean="0">
                          <a:effectLst/>
                        </a:rPr>
                        <a:t>知识结构</a:t>
                      </a:r>
                    </a:p>
                  </a:txBody>
                  <a:tcPr marL="68582" marR="68582" marT="0" marB="0" anchor="ctr"/>
                </a:tc>
                <a:tc hMerge="1">
                  <a:txBody>
                    <a:bodyPr/>
                    <a:lstStyle/>
                    <a:p>
                      <a:pPr algn="just">
                        <a:spcAft>
                          <a:spcPts val="0"/>
                        </a:spcAft>
                      </a:pPr>
                      <a:endParaRPr lang="zh-CN" sz="105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tc>
                <a:extLst>
                  <a:ext uri="{0D108BD9-81ED-4DB2-BD59-A6C34878D82A}"/>
                </a:extLst>
              </a:tr>
              <a:tr h="4014470">
                <a:tc>
                  <a:txBody>
                    <a:bodyPr/>
                    <a:lstStyle/>
                    <a:p>
                      <a:pPr algn="ctr">
                        <a:lnSpc>
                          <a:spcPct val="150000"/>
                        </a:lnSpc>
                        <a:spcAft>
                          <a:spcPts val="0"/>
                        </a:spcAft>
                      </a:pPr>
                      <a:r>
                        <a:rPr lang="zh-CN" sz="2800" kern="100">
                          <a:effectLst/>
                        </a:rPr>
                        <a:t>生物能适应与改变环境</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2" marR="68582" marT="0" marB="0" anchor="ctr"/>
                </a:tc>
                <a:tc>
                  <a:txBody>
                    <a:bodyPr/>
                    <a:lstStyle/>
                    <a:p>
                      <a:pPr algn="just">
                        <a:lnSpc>
                          <a:spcPct val="150000"/>
                        </a:lnSpc>
                        <a:spcAft>
                          <a:spcPts val="0"/>
                        </a:spcAft>
                      </a:pPr>
                      <a:r>
                        <a:rPr lang="zh-CN" sz="2800" kern="100" dirty="0">
                          <a:effectLst/>
                        </a:rPr>
                        <a:t>　　在</a:t>
                      </a:r>
                      <a:r>
                        <a:rPr lang="zh-CN" sz="2800" u="sng" kern="100" dirty="0">
                          <a:effectLst/>
                        </a:rPr>
                        <a:t>生物因素</a:t>
                      </a:r>
                      <a:r>
                        <a:rPr lang="zh-CN" sz="2800" kern="100" dirty="0">
                          <a:effectLst/>
                        </a:rPr>
                        <a:t>和</a:t>
                      </a:r>
                      <a:r>
                        <a:rPr lang="en-US" sz="2800" kern="100" dirty="0">
                          <a:effectLst/>
                        </a:rPr>
                        <a:t>_</a:t>
                      </a:r>
                      <a:r>
                        <a:rPr lang="zh-CN" sz="2800" u="sng" kern="100" dirty="0">
                          <a:effectLst/>
                        </a:rPr>
                        <a:t>非生物因素</a:t>
                      </a:r>
                      <a:r>
                        <a:rPr lang="zh-CN" sz="2800" kern="100" dirty="0">
                          <a:effectLst/>
                        </a:rPr>
                        <a:t>的共同作用下，生物对环境形成了多种多样的</a:t>
                      </a:r>
                      <a:r>
                        <a:rPr lang="zh-CN" sz="2800" u="sng" kern="100" dirty="0">
                          <a:effectLst/>
                        </a:rPr>
                        <a:t>适应</a:t>
                      </a:r>
                      <a:r>
                        <a:rPr lang="zh-CN" sz="2800" kern="100" dirty="0">
                          <a:effectLst/>
                        </a:rPr>
                        <a:t>。</a:t>
                      </a:r>
                    </a:p>
                    <a:p>
                      <a:pPr algn="just">
                        <a:lnSpc>
                          <a:spcPct val="150000"/>
                        </a:lnSpc>
                        <a:spcAft>
                          <a:spcPts val="0"/>
                        </a:spcAft>
                      </a:pPr>
                      <a:r>
                        <a:rPr lang="zh-CN" sz="2800" kern="100" dirty="0">
                          <a:effectLst/>
                        </a:rPr>
                        <a:t>生物适应环境的方式多种多样。如：竹节虫的</a:t>
                      </a:r>
                      <a:r>
                        <a:rPr lang="zh-CN" sz="2800" u="sng" kern="100" dirty="0">
                          <a:effectLst/>
                        </a:rPr>
                        <a:t>拟态</a:t>
                      </a:r>
                      <a:r>
                        <a:rPr lang="zh-CN" sz="2800" kern="100" dirty="0">
                          <a:effectLst/>
                        </a:rPr>
                        <a:t>、壁虎和北极熊的</a:t>
                      </a:r>
                      <a:r>
                        <a:rPr lang="zh-CN" sz="2800" u="sng" kern="100" dirty="0">
                          <a:effectLst/>
                        </a:rPr>
                        <a:t>保护色</a:t>
                      </a:r>
                      <a:r>
                        <a:rPr lang="zh-CN" sz="2800" kern="100" dirty="0">
                          <a:effectLst/>
                        </a:rPr>
                        <a:t>、毒箭蛙、胡蜂和夹竹桃的</a:t>
                      </a:r>
                      <a:r>
                        <a:rPr lang="zh-CN" sz="2800" u="sng" kern="100" dirty="0">
                          <a:effectLst/>
                        </a:rPr>
                        <a:t>警戒色</a:t>
                      </a:r>
                      <a:r>
                        <a:rPr lang="zh-CN" sz="2800" kern="100" dirty="0" smtClean="0">
                          <a:effectLst/>
                        </a:rPr>
                        <a:t>。</a:t>
                      </a:r>
                      <a:endParaRPr lang="zh-CN" sz="2800" kern="100" dirty="0">
                        <a:effectLst/>
                      </a:endParaRPr>
                    </a:p>
                  </a:txBody>
                  <a:tcPr marL="68582" marR="68582" marT="0" marB="0" anchor="ctr"/>
                </a:tc>
                <a:extLst>
                  <a:ext uri="{0D108BD9-81ED-4DB2-BD59-A6C34878D82A}"/>
                </a:extLst>
              </a:tr>
            </a:tbl>
          </a:graphicData>
        </a:graphic>
      </p:graphicFrame>
      <p:sp>
        <p:nvSpPr>
          <p:cNvPr id="3"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精击重点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284163" y="954088"/>
          <a:ext cx="8520112" cy="5568950"/>
        </p:xfrm>
        <a:graphic>
          <a:graphicData uri="http://schemas.openxmlformats.org/drawingml/2006/table">
            <a:tbl>
              <a:tblPr>
                <a:tableStyleId>{5940675A-B579-460E-94D1-54222C63F5DA}</a:tableStyleId>
              </a:tblPr>
              <a:tblGrid>
                <a:gridCol w="1008692">
                  <a:extLst>
                    <a:ext uri="{9D8B030D-6E8A-4147-A177-3AD203B41FA5}"/>
                  </a:extLst>
                </a:gridCol>
                <a:gridCol w="7511420">
                  <a:extLst>
                    <a:ext uri="{9D8B030D-6E8A-4147-A177-3AD203B41FA5}"/>
                  </a:extLst>
                </a:gridCol>
              </a:tblGrid>
              <a:tr h="539508">
                <a:tc gridSpan="2">
                  <a:txBody>
                    <a:bodyPr/>
                    <a:lstStyle/>
                    <a:p>
                      <a:pPr marL="0" marR="0" lvl="0" indent="0" algn="ctr" defTabSz="914400" rtl="0" eaLnBrk="1" fontAlgn="auto" latinLnBrk="0" hangingPunct="1">
                        <a:lnSpc>
                          <a:spcPts val="3300"/>
                        </a:lnSpc>
                        <a:spcBef>
                          <a:spcPts val="0"/>
                        </a:spcBef>
                        <a:spcAft>
                          <a:spcPts val="0"/>
                        </a:spcAft>
                        <a:buClrTx/>
                        <a:buSzTx/>
                        <a:buFontTx/>
                        <a:buNone/>
                        <a:tabLst/>
                        <a:defRPr/>
                      </a:pPr>
                      <a:r>
                        <a:rPr lang="zh-CN" altLang="zh-CN" sz="2600" kern="100" dirty="0" smtClean="0">
                          <a:effectLst/>
                        </a:rPr>
                        <a:t>知识结构</a:t>
                      </a:r>
                    </a:p>
                  </a:txBody>
                  <a:tcPr marL="68583" marR="68583" marT="0" marB="0" anchor="ctr"/>
                </a:tc>
                <a:tc hMerge="1">
                  <a:txBody>
                    <a:bodyPr/>
                    <a:lstStyle/>
                    <a:p>
                      <a:pPr algn="just">
                        <a:spcAft>
                          <a:spcPts val="0"/>
                        </a:spcAft>
                      </a:pPr>
                      <a:endParaRPr lang="zh-CN" sz="105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tc>
                <a:extLst>
                  <a:ext uri="{0D108BD9-81ED-4DB2-BD59-A6C34878D82A}"/>
                </a:extLst>
              </a:tr>
              <a:tr h="5029442">
                <a:tc>
                  <a:txBody>
                    <a:bodyPr/>
                    <a:lstStyle/>
                    <a:p>
                      <a:pPr algn="ctr">
                        <a:lnSpc>
                          <a:spcPts val="3300"/>
                        </a:lnSpc>
                        <a:spcAft>
                          <a:spcPts val="0"/>
                        </a:spcAft>
                      </a:pPr>
                      <a:r>
                        <a:rPr lang="zh-CN" sz="2600" kern="100" dirty="0">
                          <a:effectLst/>
                        </a:rPr>
                        <a:t>生物能适应与改变环境</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3" marR="68583" marT="0" marB="0" anchor="ctr"/>
                </a:tc>
                <a:tc>
                  <a:txBody>
                    <a:bodyPr/>
                    <a:lstStyle/>
                    <a:p>
                      <a:pPr algn="just">
                        <a:lnSpc>
                          <a:spcPts val="3300"/>
                        </a:lnSpc>
                        <a:spcAft>
                          <a:spcPts val="0"/>
                        </a:spcAft>
                      </a:pPr>
                      <a:endParaRPr lang="en-US" sz="2600" kern="100" dirty="0" smtClean="0">
                        <a:effectLst/>
                      </a:endParaRPr>
                    </a:p>
                    <a:p>
                      <a:pPr algn="just">
                        <a:lnSpc>
                          <a:spcPts val="3300"/>
                        </a:lnSpc>
                        <a:spcAft>
                          <a:spcPts val="0"/>
                        </a:spcAft>
                      </a:pPr>
                      <a:endParaRPr lang="en-US" sz="2600" kern="100" dirty="0" smtClean="0">
                        <a:effectLst/>
                      </a:endParaRPr>
                    </a:p>
                    <a:p>
                      <a:pPr algn="just">
                        <a:lnSpc>
                          <a:spcPts val="3300"/>
                        </a:lnSpc>
                        <a:spcAft>
                          <a:spcPts val="0"/>
                        </a:spcAft>
                      </a:pPr>
                      <a:r>
                        <a:rPr lang="en-US" sz="2600" kern="100" dirty="0" smtClean="0">
                          <a:effectLst/>
                        </a:rPr>
                        <a:t>1</a:t>
                      </a:r>
                      <a:r>
                        <a:rPr lang="zh-CN" sz="2600" kern="100" dirty="0">
                          <a:effectLst/>
                        </a:rPr>
                        <a:t>．生物的生存和发展不仅受环境的影响，反过来也会适应和改变环境。环境对生物的影响有利弊之分，但其结果是使存活下来的生物更能适应环境。生物与环境是统一的有机整体。</a:t>
                      </a:r>
                    </a:p>
                    <a:p>
                      <a:pPr algn="just">
                        <a:lnSpc>
                          <a:spcPts val="3300"/>
                        </a:lnSpc>
                        <a:spcAft>
                          <a:spcPts val="0"/>
                        </a:spcAft>
                      </a:pPr>
                      <a:r>
                        <a:rPr lang="en-US" sz="2600" kern="100" dirty="0">
                          <a:effectLst/>
                        </a:rPr>
                        <a:t>2</a:t>
                      </a:r>
                      <a:r>
                        <a:rPr lang="zh-CN" sz="2600" kern="100" dirty="0">
                          <a:effectLst/>
                        </a:rPr>
                        <a:t>．生物与环境关系的判断：生物影响环境还是环境影响生物，我们可以将题干用</a:t>
                      </a:r>
                      <a:r>
                        <a:rPr lang="en-US" sz="2600" kern="100" dirty="0">
                          <a:effectLst/>
                        </a:rPr>
                        <a:t>“</a:t>
                      </a:r>
                      <a:r>
                        <a:rPr lang="zh-CN" sz="2600" kern="100" dirty="0">
                          <a:effectLst/>
                        </a:rPr>
                        <a:t>因为</a:t>
                      </a:r>
                      <a:r>
                        <a:rPr lang="en-US" sz="2600" kern="100" dirty="0">
                          <a:effectLst/>
                        </a:rPr>
                        <a:t>……</a:t>
                      </a:r>
                      <a:r>
                        <a:rPr lang="zh-CN" sz="2600" kern="100" dirty="0">
                          <a:effectLst/>
                        </a:rPr>
                        <a:t>所以</a:t>
                      </a:r>
                      <a:r>
                        <a:rPr lang="en-US" sz="2600" kern="100" dirty="0">
                          <a:effectLst/>
                        </a:rPr>
                        <a:t>……”</a:t>
                      </a:r>
                      <a:r>
                        <a:rPr lang="zh-CN" sz="2600" kern="100" dirty="0">
                          <a:effectLst/>
                        </a:rPr>
                        <a:t>来造句，就可以准确的判定是谁影响了谁；生物既能适应环境又能影响环境的判断：一般给出的环境比较特殊，其它生物都不能生存，而且对环境做出一定的改变。</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3" marR="68583" marT="0" marB="0" anchor="ctr"/>
                </a:tc>
                <a:extLst>
                  <a:ext uri="{0D108BD9-81ED-4DB2-BD59-A6C34878D82A}"/>
                </a:extLst>
              </a:tr>
            </a:tbl>
          </a:graphicData>
        </a:graphic>
      </p:graphicFrame>
      <p:pic>
        <p:nvPicPr>
          <p:cNvPr id="18444" name="Picture 1" descr="E:\资料   L\2019\课件\中考\中考总复习——生物\要点点拨.TIF"/>
          <p:cNvPicPr>
            <a:picLocks noChangeAspect="1" noChangeArrowheads="1"/>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3824288" y="1655763"/>
            <a:ext cx="1757362"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精击重点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18444"/>
                                        </p:tgtEl>
                                        <p:attrNameLst>
                                          <p:attrName>style.visibility</p:attrName>
                                        </p:attrNameLst>
                                      </p:cBhvr>
                                      <p:to>
                                        <p:strVal val="visible"/>
                                      </p:to>
                                    </p:set>
                                    <p:animEffect transition="in" filter="randombar(horizontal)">
                                      <p:cBhvr>
                                        <p:cTn id="7" dur="500"/>
                                        <p:tgtEl>
                                          <p:spTgt spid="18444"/>
                                        </p:tgtEl>
                                      </p:cBhvr>
                                    </p:animEffect>
                                  </p:childTnLst>
                                </p:cTn>
                              </p:par>
                              <p:par>
                                <p:cTn id="8" presetID="14"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49250" y="944563"/>
          <a:ext cx="8494713" cy="5559527"/>
        </p:xfrm>
        <a:graphic>
          <a:graphicData uri="http://schemas.openxmlformats.org/drawingml/2006/table">
            <a:tbl>
              <a:tblPr>
                <a:tableStyleId>{5940675A-B579-460E-94D1-54222C63F5DA}</a:tableStyleId>
              </a:tblPr>
              <a:tblGrid>
                <a:gridCol w="733340">
                  <a:extLst>
                    <a:ext uri="{9D8B030D-6E8A-4147-A177-3AD203B41FA5}"/>
                  </a:extLst>
                </a:gridCol>
                <a:gridCol w="7761373">
                  <a:extLst>
                    <a:ext uri="{9D8B030D-6E8A-4147-A177-3AD203B41FA5}"/>
                  </a:extLst>
                </a:gridCol>
              </a:tblGrid>
              <a:tr h="479527">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zh-CN" sz="2400" kern="100" dirty="0" smtClean="0">
                          <a:effectLst/>
                        </a:rPr>
                        <a:t>知识结构</a:t>
                      </a:r>
                    </a:p>
                  </a:txBody>
                  <a:tcPr marL="68593" marR="68593" marT="0" marB="0" anchor="ctr"/>
                </a:tc>
                <a:tc hMerge="1">
                  <a:txBody>
                    <a:bodyPr/>
                    <a:lstStyle/>
                    <a:p>
                      <a:pPr algn="just">
                        <a:spcAft>
                          <a:spcPts val="0"/>
                        </a:spcAft>
                      </a:pPr>
                      <a:endParaRPr lang="zh-CN" sz="105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91" marR="68591" marT="0" marB="0" anchor="ctr"/>
                </a:tc>
                <a:extLst>
                  <a:ext uri="{0D108BD9-81ED-4DB2-BD59-A6C34878D82A}"/>
                </a:extLst>
              </a:tr>
              <a:tr h="5079898">
                <a:tc>
                  <a:txBody>
                    <a:bodyPr/>
                    <a:lstStyle/>
                    <a:p>
                      <a:pPr algn="ctr">
                        <a:spcAft>
                          <a:spcPts val="0"/>
                        </a:spcAft>
                      </a:pPr>
                      <a:r>
                        <a:rPr lang="zh-CN" sz="2400" kern="100">
                          <a:effectLst/>
                        </a:rPr>
                        <a:t>生物学研究的基本方法</a:t>
                      </a:r>
                      <a:endParaRPr lang="zh-CN" sz="2400" kern="100">
                        <a:effectLst/>
                        <a:latin typeface="宋体" panose="02010600030101010101" pitchFamily="2" charset="-122"/>
                        <a:ea typeface="宋体" panose="02010600030101010101" pitchFamily="2" charset="-122"/>
                        <a:cs typeface="Courier New" panose="02070309020205020404" pitchFamily="49" charset="0"/>
                      </a:endParaRPr>
                    </a:p>
                  </a:txBody>
                  <a:tcPr marL="68593" marR="68593" marT="0" marB="0" anchor="ctr"/>
                </a:tc>
                <a:tc>
                  <a:txBody>
                    <a:bodyPr/>
                    <a:lstStyle/>
                    <a:p>
                      <a:pPr algn="just">
                        <a:lnSpc>
                          <a:spcPts val="4000"/>
                        </a:lnSpc>
                        <a:spcAft>
                          <a:spcPts val="0"/>
                        </a:spcAft>
                      </a:pPr>
                      <a:r>
                        <a:rPr lang="zh-CN" sz="2400" kern="100" dirty="0">
                          <a:effectLst/>
                        </a:rPr>
                        <a:t>　　科学探究方法主要有观察法、调查法、分类法、比较法、文献法、实验法等。在完成某项科学探究课题时，我们往往会多种方法综合运用，但以某种方法为主。</a:t>
                      </a:r>
                    </a:p>
                    <a:p>
                      <a:pPr algn="just">
                        <a:lnSpc>
                          <a:spcPts val="4000"/>
                        </a:lnSpc>
                        <a:spcAft>
                          <a:spcPts val="0"/>
                        </a:spcAft>
                      </a:pPr>
                      <a:r>
                        <a:rPr lang="zh-CN" sz="2400" kern="100" dirty="0">
                          <a:effectLst/>
                        </a:rPr>
                        <a:t>比较容易混淆的有：观察法、调查法、实验法、比较法。</a:t>
                      </a:r>
                    </a:p>
                    <a:p>
                      <a:pPr algn="just">
                        <a:lnSpc>
                          <a:spcPts val="4000"/>
                        </a:lnSpc>
                        <a:spcAft>
                          <a:spcPts val="0"/>
                        </a:spcAft>
                      </a:pPr>
                      <a:r>
                        <a:rPr lang="en-US" sz="2400" kern="100" dirty="0">
                          <a:effectLst/>
                        </a:rPr>
                        <a:t>1</a:t>
                      </a:r>
                      <a:r>
                        <a:rPr lang="zh-CN" sz="2400" kern="100" dirty="0">
                          <a:effectLst/>
                        </a:rPr>
                        <a:t>．观察法是在自然状态下，研究者按照一定的目的和计划，用自己的感官外加辅助工具，对客观事物进行系统的感知、考察和描述，以发现和验证科学结论。</a:t>
                      </a:r>
                    </a:p>
                    <a:p>
                      <a:pPr algn="just">
                        <a:lnSpc>
                          <a:spcPts val="4000"/>
                        </a:lnSpc>
                        <a:spcAft>
                          <a:spcPts val="0"/>
                        </a:spcAft>
                      </a:pPr>
                      <a:r>
                        <a:rPr lang="en-US" sz="2400" kern="100" dirty="0">
                          <a:effectLst/>
                        </a:rPr>
                        <a:t>2</a:t>
                      </a:r>
                      <a:r>
                        <a:rPr lang="zh-CN" sz="2400" kern="100" dirty="0">
                          <a:effectLst/>
                        </a:rPr>
                        <a:t>．实验法是利用特定的器具和材料，通过有目的、有步骤的实验操作和观察、记录分析，发现或验证科学结论。实验法的运用，使得生物学进入实证科学的行列</a:t>
                      </a:r>
                      <a:r>
                        <a:rPr lang="zh-CN" sz="2400" kern="100" dirty="0" smtClean="0">
                          <a:effectLst/>
                        </a:rPr>
                        <a:t>。</a:t>
                      </a:r>
                      <a:endParaRPr lang="zh-CN" sz="2400" kern="100" dirty="0">
                        <a:effectLst/>
                      </a:endParaRPr>
                    </a:p>
                  </a:txBody>
                  <a:tcPr marL="68593" marR="68593" marT="0" marB="0" anchor="ctr"/>
                </a:tc>
                <a:extLst>
                  <a:ext uri="{0D108BD9-81ED-4DB2-BD59-A6C34878D82A}"/>
                </a:extLst>
              </a:tr>
            </a:tbl>
          </a:graphicData>
        </a:graphic>
      </p:graphicFrame>
      <p:sp>
        <p:nvSpPr>
          <p:cNvPr id="3"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精击重点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309563" y="969963"/>
          <a:ext cx="8547100" cy="5446712"/>
        </p:xfrm>
        <a:graphic>
          <a:graphicData uri="http://schemas.openxmlformats.org/drawingml/2006/table">
            <a:tbl>
              <a:tblPr>
                <a:tableStyleId>{5940675A-B579-460E-94D1-54222C63F5DA}</a:tableStyleId>
              </a:tblPr>
              <a:tblGrid>
                <a:gridCol w="737863">
                  <a:extLst>
                    <a:ext uri="{9D8B030D-6E8A-4147-A177-3AD203B41FA5}"/>
                  </a:extLst>
                </a:gridCol>
                <a:gridCol w="7809237">
                  <a:extLst>
                    <a:ext uri="{9D8B030D-6E8A-4147-A177-3AD203B41FA5}"/>
                  </a:extLst>
                </a:gridCol>
              </a:tblGrid>
              <a:tr h="506023">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zh-CN" sz="2800" kern="100" dirty="0" smtClean="0">
                          <a:effectLst/>
                        </a:rPr>
                        <a:t>知识结构</a:t>
                      </a:r>
                    </a:p>
                  </a:txBody>
                  <a:tcPr marL="68594" marR="68594" marT="0" marB="0" anchor="ctr"/>
                </a:tc>
                <a:tc hMerge="1">
                  <a:txBody>
                    <a:bodyPr/>
                    <a:lstStyle/>
                    <a:p>
                      <a:pPr algn="just">
                        <a:spcAft>
                          <a:spcPts val="0"/>
                        </a:spcAft>
                      </a:pPr>
                      <a:endParaRPr lang="zh-CN" sz="105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91" marR="68591" marT="0" marB="0" anchor="ctr"/>
                </a:tc>
                <a:extLst>
                  <a:ext uri="{0D108BD9-81ED-4DB2-BD59-A6C34878D82A}"/>
                </a:extLst>
              </a:tr>
              <a:tr h="4940689">
                <a:tc>
                  <a:txBody>
                    <a:bodyPr/>
                    <a:lstStyle/>
                    <a:p>
                      <a:pPr algn="ctr">
                        <a:spcAft>
                          <a:spcPts val="0"/>
                        </a:spcAft>
                      </a:pPr>
                      <a:r>
                        <a:rPr lang="zh-CN" sz="2800" kern="100">
                          <a:effectLst/>
                        </a:rPr>
                        <a:t>生物学研究的基本方法</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94" marR="68594" marT="0" marB="0" anchor="ctr"/>
                </a:tc>
                <a:tc>
                  <a:txBody>
                    <a:bodyPr/>
                    <a:lstStyle/>
                    <a:p>
                      <a:pPr algn="just">
                        <a:lnSpc>
                          <a:spcPts val="4300"/>
                        </a:lnSpc>
                        <a:spcAft>
                          <a:spcPts val="0"/>
                        </a:spcAft>
                      </a:pPr>
                      <a:r>
                        <a:rPr lang="en-US" sz="2800" kern="100" dirty="0" smtClean="0">
                          <a:effectLst/>
                        </a:rPr>
                        <a:t>3</a:t>
                      </a:r>
                      <a:r>
                        <a:rPr lang="zh-CN" sz="2800" kern="100" dirty="0">
                          <a:effectLst/>
                        </a:rPr>
                        <a:t>．调查法：调查时首先要明确调查目的和调查对象，制订合理的调查方案。调查过程中有时因为调查的范围很大，就要选取一部分调查对象作为样本。调查过程中要如实记录。对调查的结果要进行整理和分析，有时要用数学方法进行统计。</a:t>
                      </a:r>
                    </a:p>
                    <a:p>
                      <a:pPr algn="just">
                        <a:lnSpc>
                          <a:spcPts val="4300"/>
                        </a:lnSpc>
                        <a:spcAft>
                          <a:spcPts val="0"/>
                        </a:spcAft>
                      </a:pPr>
                      <a:r>
                        <a:rPr lang="en-US" sz="2800" kern="100" dirty="0">
                          <a:effectLst/>
                        </a:rPr>
                        <a:t>4</a:t>
                      </a:r>
                      <a:r>
                        <a:rPr lang="zh-CN" sz="2800" kern="100" dirty="0">
                          <a:effectLst/>
                        </a:rPr>
                        <a:t>．比较法：是指根据一定的标准，把彼此有某种联系的事物加以对照，确定它们的相同和不同之处。通过对各个事物特征的比较，可以把握事物之间的内在联系，认识事物的本质。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94" marR="68594" marT="0" marB="0" anchor="ctr"/>
                </a:tc>
                <a:extLst>
                  <a:ext uri="{0D108BD9-81ED-4DB2-BD59-A6C34878D82A}"/>
                </a:extLst>
              </a:tr>
            </a:tbl>
          </a:graphicData>
        </a:graphic>
      </p:graphicFrame>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精击重点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628650" y="908050"/>
            <a:ext cx="7886700" cy="5257254"/>
          </a:xfrm>
          <a:prstGeom prst="rect">
            <a:avLst/>
          </a:prstGeom>
        </p:spPr>
        <p:txBody>
          <a:bodyPr>
            <a:normAutofit fontScale="90000"/>
          </a:bodyPr>
          <a:lstStyle/>
          <a:p>
            <a:pPr algn="l">
              <a:lnSpc>
                <a:spcPct val="150000"/>
              </a:lnSpc>
              <a:defRPr/>
            </a:pPr>
            <a:r>
              <a:rPr lang="zh-CN" altLang="zh-CN" sz="2800" dirty="0" smtClean="0">
                <a:latin typeface="+mn-ea"/>
                <a:ea typeface="+mn-ea"/>
              </a:rPr>
              <a:t>考查要点：</a:t>
            </a:r>
            <a:r>
              <a:rPr lang="zh-CN" altLang="zh-CN" sz="2800" dirty="0"/>
              <a:t>生物和生物之间有密切的联系</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       </a:t>
            </a:r>
            <a:r>
              <a:rPr lang="zh-CN" altLang="zh-CN" sz="2800" dirty="0" smtClean="0">
                <a:latin typeface="+mn-ea"/>
                <a:ea typeface="+mn-ea"/>
              </a:rPr>
              <a:t>近几年，由于我市加大环境整治力度，植树造林，不断扩大绿化面积，周围的鸟类越来越多了，这种现象主要体现了</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．环境因素对生物的影响</a:t>
            </a:r>
            <a:r>
              <a:rPr lang="en-US" altLang="zh-CN" sz="2800" dirty="0" smtClean="0">
                <a:latin typeface="+mn-ea"/>
                <a:ea typeface="+mn-ea"/>
              </a:rPr>
              <a:t>              </a:t>
            </a:r>
            <a:br>
              <a:rPr lang="en-US" altLang="zh-CN" sz="2800" dirty="0" smtClean="0">
                <a:latin typeface="+mn-ea"/>
                <a:ea typeface="+mn-ea"/>
              </a:rPr>
            </a:br>
            <a:r>
              <a:rPr lang="en-US" altLang="zh-CN" sz="2800" dirty="0" smtClean="0">
                <a:latin typeface="+mn-ea"/>
                <a:ea typeface="+mn-ea"/>
              </a:rPr>
              <a:t>B</a:t>
            </a:r>
            <a:r>
              <a:rPr lang="zh-CN" altLang="zh-CN" sz="2800" dirty="0" smtClean="0">
                <a:latin typeface="+mn-ea"/>
                <a:ea typeface="+mn-ea"/>
              </a:rPr>
              <a:t>．生物因素对环境的影响</a:t>
            </a:r>
            <a:br>
              <a:rPr lang="zh-CN" altLang="zh-CN" sz="2800" dirty="0" smtClean="0">
                <a:latin typeface="+mn-ea"/>
                <a:ea typeface="+mn-ea"/>
              </a:rPr>
            </a:br>
            <a:r>
              <a:rPr lang="en-US" altLang="zh-CN" sz="2800" dirty="0" smtClean="0">
                <a:latin typeface="+mn-ea"/>
                <a:ea typeface="+mn-ea"/>
              </a:rPr>
              <a:t>C</a:t>
            </a:r>
            <a:r>
              <a:rPr lang="zh-CN" altLang="zh-CN" sz="2800" dirty="0" smtClean="0">
                <a:latin typeface="+mn-ea"/>
                <a:ea typeface="+mn-ea"/>
              </a:rPr>
              <a:t>．非生物因素对生物的影响</a:t>
            </a:r>
            <a:r>
              <a:rPr lang="en-US" altLang="zh-CN" sz="2800" dirty="0" smtClean="0">
                <a:latin typeface="+mn-ea"/>
                <a:ea typeface="+mn-ea"/>
              </a:rPr>
              <a:t>            </a:t>
            </a:r>
            <a:br>
              <a:rPr lang="en-US" altLang="zh-CN" sz="2800" dirty="0" smtClean="0">
                <a:latin typeface="+mn-ea"/>
                <a:ea typeface="+mn-ea"/>
              </a:rPr>
            </a:br>
            <a:r>
              <a:rPr lang="en-US" altLang="zh-CN" sz="2800" dirty="0" smtClean="0">
                <a:latin typeface="+mn-ea"/>
                <a:ea typeface="+mn-ea"/>
              </a:rPr>
              <a:t>D</a:t>
            </a:r>
            <a:r>
              <a:rPr lang="zh-CN" altLang="zh-CN" sz="2800" dirty="0" smtClean="0">
                <a:latin typeface="+mn-ea"/>
                <a:ea typeface="+mn-ea"/>
              </a:rPr>
              <a:t>．生物对非生物因素的影响</a:t>
            </a:r>
            <a:br>
              <a:rPr lang="zh-CN" altLang="zh-CN" sz="2800" dirty="0" smtClean="0">
                <a:latin typeface="+mn-ea"/>
                <a:ea typeface="+mn-ea"/>
              </a:rPr>
            </a:br>
            <a:endParaRPr lang="zh-CN" altLang="en-US" sz="2800" dirty="0">
              <a:latin typeface="+mn-ea"/>
              <a:ea typeface="+mn-ea"/>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母题点拨</a:t>
            </a:r>
          </a:p>
        </p:txBody>
      </p:sp>
      <p:sp>
        <p:nvSpPr>
          <p:cNvPr id="6" name="矩形 5"/>
          <p:cNvSpPr/>
          <p:nvPr/>
        </p:nvSpPr>
        <p:spPr>
          <a:xfrm>
            <a:off x="3275856" y="2654300"/>
            <a:ext cx="458788"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A</a:t>
            </a:r>
            <a:endParaRPr lang="zh-CN" altLang="en-US" sz="3200" dirty="0">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768350" y="1325562"/>
            <a:ext cx="7886700" cy="4839741"/>
          </a:xfrm>
          <a:prstGeom prst="rect">
            <a:avLst/>
          </a:prstGeom>
        </p:spPr>
        <p:txBody>
          <a:bodyPr>
            <a:normAutofit/>
          </a:bodyPr>
          <a:lstStyle/>
          <a:p>
            <a:pPr algn="l">
              <a:lnSpc>
                <a:spcPct val="150000"/>
              </a:lnSpc>
              <a:defRPr/>
            </a:pPr>
            <a:r>
              <a:rPr lang="zh-CN" altLang="zh-CN" sz="2800" dirty="0" smtClean="0">
                <a:latin typeface="+mn-ea"/>
                <a:ea typeface="+mn-ea"/>
              </a:rPr>
              <a:t>考点一：</a:t>
            </a:r>
            <a:r>
              <a:rPr lang="zh-CN" altLang="zh-CN" sz="2800" dirty="0" smtClean="0"/>
              <a:t>生物与环境的相互影响</a:t>
            </a:r>
            <a:r>
              <a:rPr lang="en-US" altLang="zh-CN" sz="2800" dirty="0" smtClean="0"/>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1</a:t>
            </a:r>
            <a:r>
              <a:rPr lang="zh-CN" altLang="zh-CN" sz="2800" dirty="0" smtClean="0">
                <a:latin typeface="+mn-ea"/>
                <a:ea typeface="+mn-ea"/>
              </a:rPr>
              <a:t>．</a:t>
            </a:r>
            <a:r>
              <a:rPr lang="en-US" altLang="zh-CN" sz="2800" dirty="0" smtClean="0">
                <a:latin typeface="+mn-ea"/>
                <a:ea typeface="+mn-ea"/>
              </a:rPr>
              <a:t>(2018·</a:t>
            </a:r>
            <a:r>
              <a:rPr lang="zh-CN" altLang="zh-CN" sz="2800" dirty="0" smtClean="0">
                <a:latin typeface="+mn-ea"/>
                <a:ea typeface="+mn-ea"/>
              </a:rPr>
              <a:t>福建</a:t>
            </a:r>
            <a:r>
              <a:rPr lang="en-US" altLang="zh-CN" sz="2800" dirty="0" smtClean="0">
                <a:latin typeface="+mn-ea"/>
                <a:ea typeface="+mn-ea"/>
              </a:rPr>
              <a:t>)</a:t>
            </a:r>
            <a:r>
              <a:rPr lang="zh-CN" altLang="zh-CN" sz="2800" dirty="0" smtClean="0">
                <a:latin typeface="+mn-ea"/>
                <a:ea typeface="+mn-ea"/>
              </a:rPr>
              <a:t>研究发现某工业区附近海域的海蛇蛇皮中砷含量增高，这一结果说明</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．生物影响环境</a:t>
            </a:r>
            <a:r>
              <a:rPr lang="en-US" altLang="zh-CN" sz="2800" dirty="0" smtClean="0">
                <a:latin typeface="+mn-ea"/>
                <a:ea typeface="+mn-ea"/>
              </a:rPr>
              <a:t>	      B</a:t>
            </a:r>
            <a:r>
              <a:rPr lang="zh-CN" altLang="zh-CN" sz="2800" dirty="0" smtClean="0">
                <a:latin typeface="+mn-ea"/>
                <a:ea typeface="+mn-ea"/>
              </a:rPr>
              <a:t>．环境影响生物</a:t>
            </a:r>
            <a:r>
              <a:rPr lang="en-US" altLang="zh-CN" sz="2800" dirty="0" smtClean="0">
                <a:latin typeface="+mn-ea"/>
                <a:ea typeface="+mn-ea"/>
              </a:rPr>
              <a:t>    </a:t>
            </a:r>
            <a:br>
              <a:rPr lang="en-US" altLang="zh-CN" sz="2800" dirty="0" smtClean="0">
                <a:latin typeface="+mn-ea"/>
                <a:ea typeface="+mn-ea"/>
              </a:rPr>
            </a:br>
            <a:r>
              <a:rPr lang="en-US" altLang="zh-CN" sz="2800" dirty="0" smtClean="0">
                <a:latin typeface="+mn-ea"/>
                <a:ea typeface="+mn-ea"/>
              </a:rPr>
              <a:t>C</a:t>
            </a:r>
            <a:r>
              <a:rPr lang="zh-CN" altLang="zh-CN" sz="2800" dirty="0" smtClean="0">
                <a:latin typeface="+mn-ea"/>
                <a:ea typeface="+mn-ea"/>
              </a:rPr>
              <a:t>．生物适应环境</a:t>
            </a:r>
            <a:r>
              <a:rPr lang="en-US" altLang="zh-CN" sz="2800" dirty="0" smtClean="0">
                <a:latin typeface="+mn-ea"/>
                <a:ea typeface="+mn-ea"/>
              </a:rPr>
              <a:t>	      D</a:t>
            </a:r>
            <a:r>
              <a:rPr lang="zh-CN" altLang="zh-CN" sz="2800" dirty="0" smtClean="0">
                <a:latin typeface="+mn-ea"/>
                <a:ea typeface="+mn-ea"/>
              </a:rPr>
              <a:t>．环境适应生物</a:t>
            </a:r>
            <a:br>
              <a:rPr lang="zh-CN" altLang="zh-CN" sz="2800" dirty="0" smtClean="0">
                <a:latin typeface="+mn-ea"/>
                <a:ea typeface="+mn-ea"/>
              </a:rPr>
            </a:br>
            <a:endParaRPr lang="zh-CN" altLang="en-US" sz="2800" dirty="0"/>
          </a:p>
        </p:txBody>
      </p:sp>
      <p:sp>
        <p:nvSpPr>
          <p:cNvPr id="3" name="矩形 2"/>
          <p:cNvSpPr/>
          <p:nvPr/>
        </p:nvSpPr>
        <p:spPr>
          <a:xfrm>
            <a:off x="6939983" y="3303814"/>
            <a:ext cx="458787"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B</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784225" y="1311275"/>
            <a:ext cx="7886700" cy="4421981"/>
          </a:xfrm>
          <a:prstGeom prst="rect">
            <a:avLst/>
          </a:prstGeom>
        </p:spPr>
        <p:txBody>
          <a:bodyPr>
            <a:normAutofit fontScale="90000"/>
          </a:bodyPr>
          <a:lstStyle/>
          <a:p>
            <a:pPr algn="l">
              <a:lnSpc>
                <a:spcPct val="150000"/>
              </a:lnSpc>
              <a:defRPr/>
            </a:pPr>
            <a:r>
              <a:rPr lang="en-US" altLang="zh-CN" sz="2800" dirty="0" smtClean="0">
                <a:latin typeface="+mn-ea"/>
                <a:ea typeface="+mn-ea"/>
              </a:rPr>
              <a:t>2</a:t>
            </a:r>
            <a:r>
              <a:rPr lang="zh-CN" altLang="zh-CN" sz="2800" dirty="0" smtClean="0">
                <a:latin typeface="+mn-ea"/>
                <a:ea typeface="+mn-ea"/>
              </a:rPr>
              <a:t>．</a:t>
            </a:r>
            <a:r>
              <a:rPr lang="en-US" altLang="zh-CN" sz="2800" dirty="0" smtClean="0">
                <a:latin typeface="+mn-ea"/>
                <a:ea typeface="+mn-ea"/>
              </a:rPr>
              <a:t>(2019·</a:t>
            </a:r>
            <a:r>
              <a:rPr lang="zh-CN" altLang="zh-CN" sz="2800" dirty="0" smtClean="0">
                <a:latin typeface="+mn-ea"/>
                <a:ea typeface="+mn-ea"/>
              </a:rPr>
              <a:t>福建</a:t>
            </a:r>
            <a:r>
              <a:rPr lang="en-US" altLang="zh-CN" sz="2800" dirty="0" smtClean="0">
                <a:latin typeface="+mn-ea"/>
                <a:ea typeface="+mn-ea"/>
              </a:rPr>
              <a:t>)</a:t>
            </a:r>
            <a:r>
              <a:rPr lang="zh-CN" altLang="zh-CN" sz="2800" dirty="0" smtClean="0">
                <a:latin typeface="+mn-ea"/>
                <a:ea typeface="+mn-ea"/>
              </a:rPr>
              <a:t>下列事例体现环境对生物影响的是</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．蚯蚓改良土壤</a:t>
            </a:r>
            <a:r>
              <a:rPr lang="en-US" altLang="zh-CN" sz="2800" dirty="0" smtClean="0">
                <a:latin typeface="+mn-ea"/>
                <a:ea typeface="+mn-ea"/>
              </a:rPr>
              <a:t>						      B</a:t>
            </a:r>
            <a:r>
              <a:rPr lang="zh-CN" altLang="zh-CN" sz="2800" dirty="0" smtClean="0">
                <a:latin typeface="+mn-ea"/>
                <a:ea typeface="+mn-ea"/>
              </a:rPr>
              <a:t>．干旱使农作物减产</a:t>
            </a:r>
            <a:br>
              <a:rPr lang="zh-CN" altLang="zh-CN" sz="2800" dirty="0" smtClean="0">
                <a:latin typeface="+mn-ea"/>
                <a:ea typeface="+mn-ea"/>
              </a:rPr>
            </a:br>
            <a:r>
              <a:rPr lang="en-US" altLang="zh-CN" sz="2800" dirty="0" smtClean="0">
                <a:latin typeface="+mn-ea"/>
                <a:ea typeface="+mn-ea"/>
              </a:rPr>
              <a:t>C</a:t>
            </a:r>
            <a:r>
              <a:rPr lang="zh-CN" altLang="zh-CN" sz="2800" dirty="0" smtClean="0">
                <a:latin typeface="+mn-ea"/>
                <a:ea typeface="+mn-ea"/>
              </a:rPr>
              <a:t>．人类治理河流污染</a:t>
            </a:r>
            <a:r>
              <a:rPr lang="en-US" altLang="zh-CN" sz="2800" dirty="0" smtClean="0">
                <a:latin typeface="+mn-ea"/>
                <a:ea typeface="+mn-ea"/>
              </a:rPr>
              <a:t>					      D</a:t>
            </a:r>
            <a:r>
              <a:rPr lang="zh-CN" altLang="zh-CN" sz="2800" dirty="0" smtClean="0">
                <a:latin typeface="+mn-ea"/>
                <a:ea typeface="+mn-ea"/>
              </a:rPr>
              <a:t>．绿色植物维持碳－氧平衡</a:t>
            </a:r>
            <a:br>
              <a:rPr lang="zh-CN" altLang="zh-CN" sz="2800" dirty="0" smtClean="0">
                <a:latin typeface="+mn-ea"/>
                <a:ea typeface="+mn-ea"/>
              </a:rPr>
            </a:br>
            <a:endParaRPr lang="zh-CN" altLang="en-US" dirty="0"/>
          </a:p>
        </p:txBody>
      </p:sp>
      <p:sp>
        <p:nvSpPr>
          <p:cNvPr id="3" name="矩形 2"/>
          <p:cNvSpPr/>
          <p:nvPr/>
        </p:nvSpPr>
        <p:spPr>
          <a:xfrm>
            <a:off x="1332706" y="2026557"/>
            <a:ext cx="458788" cy="585788"/>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B</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752475" y="1435100"/>
            <a:ext cx="7886700" cy="4658196"/>
          </a:xfrm>
          <a:prstGeom prst="rect">
            <a:avLst/>
          </a:prstGeom>
        </p:spPr>
        <p:txBody>
          <a:bodyPr>
            <a:normAutofit fontScale="90000"/>
          </a:bodyPr>
          <a:lstStyle/>
          <a:p>
            <a:pPr algn="l">
              <a:lnSpc>
                <a:spcPct val="150000"/>
              </a:lnSpc>
              <a:defRPr/>
            </a:pPr>
            <a:r>
              <a:rPr lang="en-US" altLang="zh-CN" sz="2800" dirty="0" smtClean="0">
                <a:latin typeface="+mn-ea"/>
                <a:ea typeface="+mn-ea"/>
              </a:rPr>
              <a:t>3</a:t>
            </a:r>
            <a:r>
              <a:rPr lang="zh-CN" altLang="zh-CN" sz="2800" dirty="0" smtClean="0">
                <a:latin typeface="+mn-ea"/>
                <a:ea typeface="+mn-ea"/>
              </a:rPr>
              <a:t>．</a:t>
            </a:r>
            <a:r>
              <a:rPr lang="en-US" altLang="zh-CN" sz="2800" dirty="0" smtClean="0">
                <a:latin typeface="+mn-ea"/>
                <a:ea typeface="+mn-ea"/>
              </a:rPr>
              <a:t>(2019·</a:t>
            </a:r>
            <a:r>
              <a:rPr lang="zh-CN" altLang="zh-CN" sz="2800" dirty="0" smtClean="0">
                <a:latin typeface="+mn-ea"/>
                <a:ea typeface="+mn-ea"/>
              </a:rPr>
              <a:t>巴中</a:t>
            </a:r>
            <a:r>
              <a:rPr lang="en-US" altLang="zh-CN" sz="2800" dirty="0" smtClean="0">
                <a:latin typeface="+mn-ea"/>
                <a:ea typeface="+mn-ea"/>
              </a:rPr>
              <a:t>)</a:t>
            </a:r>
            <a:r>
              <a:rPr lang="zh-CN" altLang="zh-CN" sz="2800" dirty="0" smtClean="0">
                <a:latin typeface="+mn-ea"/>
                <a:ea typeface="+mn-ea"/>
              </a:rPr>
              <a:t>下列叙述中，属于生物因素对生物影响的是</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．“春来江水绿如蓝</a:t>
            </a:r>
            <a:r>
              <a:rPr lang="en-US" altLang="zh-CN" sz="2800" dirty="0" smtClean="0">
                <a:latin typeface="+mn-ea"/>
                <a:ea typeface="+mn-ea"/>
              </a:rPr>
              <a:t>”				</a:t>
            </a:r>
            <a:br>
              <a:rPr lang="en-US" altLang="zh-CN" sz="2800" dirty="0" smtClean="0">
                <a:latin typeface="+mn-ea"/>
                <a:ea typeface="+mn-ea"/>
              </a:rPr>
            </a:br>
            <a:r>
              <a:rPr lang="en-US" altLang="zh-CN" sz="2800" dirty="0" smtClean="0">
                <a:latin typeface="+mn-ea"/>
                <a:ea typeface="+mn-ea"/>
              </a:rPr>
              <a:t>B</a:t>
            </a:r>
            <a:r>
              <a:rPr lang="zh-CN" altLang="zh-CN" sz="2800" dirty="0" smtClean="0">
                <a:latin typeface="+mn-ea"/>
                <a:ea typeface="+mn-ea"/>
              </a:rPr>
              <a:t>．</a:t>
            </a:r>
            <a:r>
              <a:rPr lang="en-US" altLang="zh-CN" sz="2800" dirty="0" smtClean="0">
                <a:latin typeface="+mn-ea"/>
                <a:ea typeface="+mn-ea"/>
              </a:rPr>
              <a:t>“</a:t>
            </a:r>
            <a:r>
              <a:rPr lang="zh-CN" altLang="zh-CN" sz="2800" dirty="0" smtClean="0">
                <a:latin typeface="+mn-ea"/>
                <a:ea typeface="+mn-ea"/>
              </a:rPr>
              <a:t>草盛豆苗稀</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C</a:t>
            </a:r>
            <a:r>
              <a:rPr lang="zh-CN" altLang="zh-CN" sz="2800" dirty="0" smtClean="0">
                <a:latin typeface="+mn-ea"/>
                <a:ea typeface="+mn-ea"/>
              </a:rPr>
              <a:t>．“满园春色关不住，一枝红杏出墙来</a:t>
            </a:r>
            <a:r>
              <a:rPr lang="en-US" altLang="zh-CN" sz="2800" dirty="0" smtClean="0">
                <a:latin typeface="+mn-ea"/>
                <a:ea typeface="+mn-ea"/>
              </a:rPr>
              <a:t>”	  D</a:t>
            </a:r>
            <a:r>
              <a:rPr lang="zh-CN" altLang="zh-CN" sz="2800" dirty="0" smtClean="0">
                <a:latin typeface="+mn-ea"/>
                <a:ea typeface="+mn-ea"/>
              </a:rPr>
              <a:t>．</a:t>
            </a:r>
            <a:r>
              <a:rPr lang="en-US" altLang="zh-CN" sz="2800" dirty="0" smtClean="0">
                <a:latin typeface="+mn-ea"/>
                <a:ea typeface="+mn-ea"/>
              </a:rPr>
              <a:t>“</a:t>
            </a:r>
            <a:r>
              <a:rPr lang="zh-CN" altLang="zh-CN" sz="2800" dirty="0" smtClean="0">
                <a:latin typeface="+mn-ea"/>
                <a:ea typeface="+mn-ea"/>
              </a:rPr>
              <a:t>雨露滋润禾苗壮” </a:t>
            </a:r>
            <a:br>
              <a:rPr lang="zh-CN" altLang="zh-CN" sz="2800" dirty="0" smtClean="0">
                <a:latin typeface="+mn-ea"/>
                <a:ea typeface="+mn-ea"/>
              </a:rPr>
            </a:br>
            <a:endParaRPr lang="zh-CN" altLang="en-US" dirty="0"/>
          </a:p>
        </p:txBody>
      </p:sp>
      <p:sp>
        <p:nvSpPr>
          <p:cNvPr id="3" name="矩形 2"/>
          <p:cNvSpPr/>
          <p:nvPr/>
        </p:nvSpPr>
        <p:spPr>
          <a:xfrm>
            <a:off x="1979712" y="2160814"/>
            <a:ext cx="458787" cy="585788"/>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B</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534988" y="1155700"/>
            <a:ext cx="8143875" cy="5075238"/>
          </a:xfrm>
          <a:prstGeom prst="rect">
            <a:avLst/>
          </a:prstGeom>
        </p:spPr>
        <p:txBody>
          <a:bodyPr/>
          <a:lstStyle/>
          <a:p>
            <a:pPr>
              <a:lnSpc>
                <a:spcPct val="150000"/>
              </a:lnSpc>
              <a:defRPr/>
            </a:pPr>
            <a:r>
              <a:rPr lang="zh-CN" altLang="zh-CN" sz="2800" dirty="0" smtClean="0">
                <a:latin typeface="+mn-ea"/>
                <a:ea typeface="+mn-ea"/>
              </a:rPr>
              <a:t>考点二：</a:t>
            </a:r>
            <a:r>
              <a:rPr lang="zh-CN" altLang="zh-CN" sz="2800" dirty="0" smtClean="0"/>
              <a:t>生物对环境的适应</a:t>
            </a:r>
            <a:r>
              <a:rPr lang="en-US" altLang="zh-CN" sz="2800" dirty="0" smtClean="0"/>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4</a:t>
            </a:r>
            <a:r>
              <a:rPr lang="zh-CN" altLang="zh-CN" sz="2800" dirty="0" smtClean="0">
                <a:latin typeface="+mn-ea"/>
                <a:ea typeface="+mn-ea"/>
              </a:rPr>
              <a:t>．</a:t>
            </a:r>
            <a:r>
              <a:rPr lang="en-US" altLang="zh-CN" sz="2800" dirty="0" smtClean="0">
                <a:latin typeface="+mn-ea"/>
                <a:ea typeface="+mn-ea"/>
              </a:rPr>
              <a:t>(2018·</a:t>
            </a:r>
            <a:r>
              <a:rPr lang="zh-CN" altLang="zh-CN" sz="2800" dirty="0" smtClean="0">
                <a:latin typeface="+mn-ea"/>
                <a:ea typeface="+mn-ea"/>
              </a:rPr>
              <a:t>湘潭</a:t>
            </a:r>
            <a:r>
              <a:rPr lang="en-US" altLang="zh-CN" sz="2800" dirty="0" smtClean="0">
                <a:latin typeface="+mn-ea"/>
                <a:ea typeface="+mn-ea"/>
              </a:rPr>
              <a:t>)</a:t>
            </a:r>
            <a:r>
              <a:rPr lang="zh-CN" altLang="zh-CN" sz="2800" dirty="0" smtClean="0">
                <a:latin typeface="+mn-ea"/>
                <a:ea typeface="+mn-ea"/>
              </a:rPr>
              <a:t>当你仔细观察身边的树木，你会发现同一根枝条上相邻的叶片是互不遮挡的，每个叶片都能接收到阳光的照射，这种现象表明</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．生物能适应环境</a:t>
            </a:r>
            <a:r>
              <a:rPr lang="en-US" altLang="zh-CN" sz="2800" dirty="0" smtClean="0">
                <a:latin typeface="+mn-ea"/>
                <a:ea typeface="+mn-ea"/>
              </a:rPr>
              <a:t>	   B</a:t>
            </a:r>
            <a:r>
              <a:rPr lang="zh-CN" altLang="zh-CN" sz="2800" dirty="0" smtClean="0">
                <a:latin typeface="+mn-ea"/>
                <a:ea typeface="+mn-ea"/>
              </a:rPr>
              <a:t>．环境不影响生物</a:t>
            </a:r>
            <a:r>
              <a:rPr lang="en-US" altLang="zh-CN" sz="2800" dirty="0" smtClean="0">
                <a:latin typeface="+mn-ea"/>
                <a:ea typeface="+mn-ea"/>
              </a:rPr>
              <a:t>    C</a:t>
            </a:r>
            <a:r>
              <a:rPr lang="zh-CN" altLang="zh-CN" sz="2800" dirty="0" smtClean="0">
                <a:latin typeface="+mn-ea"/>
                <a:ea typeface="+mn-ea"/>
              </a:rPr>
              <a:t>．环境能适应生物</a:t>
            </a:r>
            <a:r>
              <a:rPr lang="en-US" altLang="zh-CN" sz="2800" dirty="0" smtClean="0">
                <a:latin typeface="+mn-ea"/>
                <a:ea typeface="+mn-ea"/>
              </a:rPr>
              <a:t>	    D</a:t>
            </a:r>
            <a:r>
              <a:rPr lang="zh-CN" altLang="zh-CN" sz="2800" dirty="0" smtClean="0">
                <a:latin typeface="+mn-ea"/>
                <a:ea typeface="+mn-ea"/>
              </a:rPr>
              <a:t>．生物不影响环境</a:t>
            </a:r>
            <a:br>
              <a:rPr lang="zh-CN" altLang="zh-CN" sz="2800" dirty="0" smtClean="0">
                <a:latin typeface="+mn-ea"/>
                <a:ea typeface="+mn-ea"/>
              </a:rPr>
            </a:br>
            <a:endParaRPr lang="zh-CN" altLang="en-US" sz="2800" dirty="0"/>
          </a:p>
        </p:txBody>
      </p:sp>
      <p:sp>
        <p:nvSpPr>
          <p:cNvPr id="3" name="矩形 2"/>
          <p:cNvSpPr/>
          <p:nvPr/>
        </p:nvSpPr>
        <p:spPr>
          <a:xfrm>
            <a:off x="7702550" y="3186113"/>
            <a:ext cx="458788" cy="585787"/>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A</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768350" y="1387475"/>
            <a:ext cx="7886700" cy="4705821"/>
          </a:xfrm>
          <a:prstGeom prst="rect">
            <a:avLst/>
          </a:prstGeom>
        </p:spPr>
        <p:txBody>
          <a:bodyPr>
            <a:normAutofit fontScale="90000"/>
          </a:bodyPr>
          <a:lstStyle/>
          <a:p>
            <a:pPr algn="l">
              <a:lnSpc>
                <a:spcPct val="150000"/>
              </a:lnSpc>
              <a:defRPr/>
            </a:pPr>
            <a:r>
              <a:rPr lang="en-US" altLang="zh-CN" sz="2800" dirty="0" smtClean="0">
                <a:latin typeface="+mn-ea"/>
                <a:ea typeface="+mn-ea"/>
              </a:rPr>
              <a:t>5</a:t>
            </a:r>
            <a:r>
              <a:rPr lang="zh-CN" altLang="zh-CN" sz="2800" dirty="0" smtClean="0">
                <a:latin typeface="+mn-ea"/>
                <a:ea typeface="+mn-ea"/>
              </a:rPr>
              <a:t>．</a:t>
            </a:r>
            <a:r>
              <a:rPr lang="en-US" altLang="zh-CN" sz="2800" dirty="0" smtClean="0">
                <a:latin typeface="+mn-ea"/>
                <a:ea typeface="+mn-ea"/>
              </a:rPr>
              <a:t>(2019·</a:t>
            </a:r>
            <a:r>
              <a:rPr lang="zh-CN" altLang="zh-CN" sz="2800" dirty="0" smtClean="0">
                <a:latin typeface="+mn-ea"/>
                <a:ea typeface="+mn-ea"/>
              </a:rPr>
              <a:t>天水</a:t>
            </a:r>
            <a:r>
              <a:rPr lang="en-US" altLang="zh-CN" sz="2800" dirty="0" smtClean="0">
                <a:latin typeface="+mn-ea"/>
                <a:ea typeface="+mn-ea"/>
              </a:rPr>
              <a:t>)</a:t>
            </a:r>
            <a:r>
              <a:rPr lang="zh-CN" altLang="zh-CN" sz="2800" dirty="0" smtClean="0">
                <a:latin typeface="+mn-ea"/>
                <a:ea typeface="+mn-ea"/>
              </a:rPr>
              <a:t>生物既能影响环境，又能适应环境。下列属于生物适应环境的实例是</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．大树底下好乘凉</a:t>
            </a:r>
            <a:r>
              <a:rPr lang="en-US" altLang="zh-CN" sz="2800" dirty="0" smtClean="0">
                <a:latin typeface="+mn-ea"/>
                <a:ea typeface="+mn-ea"/>
              </a:rPr>
              <a:t>					</a:t>
            </a:r>
            <a:br>
              <a:rPr lang="en-US" altLang="zh-CN" sz="2800" dirty="0" smtClean="0">
                <a:latin typeface="+mn-ea"/>
                <a:ea typeface="+mn-ea"/>
              </a:rPr>
            </a:br>
            <a:r>
              <a:rPr lang="en-US" altLang="zh-CN" sz="2800" dirty="0" smtClean="0">
                <a:latin typeface="+mn-ea"/>
                <a:ea typeface="+mn-ea"/>
              </a:rPr>
              <a:t>B</a:t>
            </a:r>
            <a:r>
              <a:rPr lang="zh-CN" altLang="zh-CN" sz="2800" dirty="0" smtClean="0">
                <a:latin typeface="+mn-ea"/>
                <a:ea typeface="+mn-ea"/>
              </a:rPr>
              <a:t>．绿色植物能够清新空气</a:t>
            </a:r>
            <a:br>
              <a:rPr lang="zh-CN" altLang="zh-CN" sz="2800" dirty="0" smtClean="0">
                <a:latin typeface="+mn-ea"/>
                <a:ea typeface="+mn-ea"/>
              </a:rPr>
            </a:br>
            <a:r>
              <a:rPr lang="en-US" altLang="zh-CN" sz="2800" dirty="0" smtClean="0">
                <a:latin typeface="+mn-ea"/>
                <a:ea typeface="+mn-ea"/>
              </a:rPr>
              <a:t>C</a:t>
            </a:r>
            <a:r>
              <a:rPr lang="zh-CN" altLang="zh-CN" sz="2800" dirty="0" smtClean="0">
                <a:latin typeface="+mn-ea"/>
                <a:ea typeface="+mn-ea"/>
              </a:rPr>
              <a:t>．森林可保持水土</a:t>
            </a:r>
            <a:r>
              <a:rPr lang="en-US" altLang="zh-CN" sz="2800" dirty="0" smtClean="0">
                <a:latin typeface="+mn-ea"/>
                <a:ea typeface="+mn-ea"/>
              </a:rPr>
              <a:t>					</a:t>
            </a:r>
            <a:br>
              <a:rPr lang="en-US" altLang="zh-CN" sz="2800" dirty="0" smtClean="0">
                <a:latin typeface="+mn-ea"/>
                <a:ea typeface="+mn-ea"/>
              </a:rPr>
            </a:br>
            <a:r>
              <a:rPr lang="en-US" altLang="zh-CN" sz="2800" dirty="0" smtClean="0">
                <a:latin typeface="+mn-ea"/>
                <a:ea typeface="+mn-ea"/>
              </a:rPr>
              <a:t>D</a:t>
            </a:r>
            <a:r>
              <a:rPr lang="zh-CN" altLang="zh-CN" sz="2800" dirty="0" smtClean="0">
                <a:latin typeface="+mn-ea"/>
                <a:ea typeface="+mn-ea"/>
              </a:rPr>
              <a:t>．仙人掌的叶特化为刺</a:t>
            </a:r>
            <a:br>
              <a:rPr lang="zh-CN" altLang="zh-CN" sz="2800" dirty="0" smtClean="0">
                <a:latin typeface="+mn-ea"/>
                <a:ea typeface="+mn-ea"/>
              </a:rPr>
            </a:br>
            <a:endParaRPr lang="zh-CN" altLang="en-US" dirty="0"/>
          </a:p>
        </p:txBody>
      </p:sp>
      <p:sp>
        <p:nvSpPr>
          <p:cNvPr id="3" name="矩形 2"/>
          <p:cNvSpPr/>
          <p:nvPr/>
        </p:nvSpPr>
        <p:spPr>
          <a:xfrm>
            <a:off x="5630068" y="2157640"/>
            <a:ext cx="481013"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D</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473075" y="722312"/>
            <a:ext cx="8377238" cy="5154960"/>
          </a:xfrm>
          <a:prstGeom prst="rect">
            <a:avLst/>
          </a:prstGeom>
        </p:spPr>
        <p:txBody>
          <a:bodyPr>
            <a:normAutofit fontScale="90000"/>
          </a:bodyPr>
          <a:lstStyle/>
          <a:p>
            <a:pPr algn="l">
              <a:lnSpc>
                <a:spcPct val="150000"/>
              </a:lnSpc>
              <a:defRPr/>
            </a:pPr>
            <a:r>
              <a:rPr lang="zh-CN" altLang="zh-CN" sz="2800" dirty="0" smtClean="0">
                <a:latin typeface="+mn-ea"/>
                <a:ea typeface="+mn-ea"/>
              </a:rPr>
              <a:t>考点三：</a:t>
            </a:r>
            <a:r>
              <a:rPr lang="zh-CN" altLang="zh-CN" sz="2800" dirty="0" smtClean="0"/>
              <a:t>生物学研究的基本方法</a:t>
            </a:r>
            <a:r>
              <a:rPr lang="en-US" altLang="zh-CN" sz="2800" dirty="0" smtClean="0"/>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7</a:t>
            </a:r>
            <a:r>
              <a:rPr lang="zh-CN" altLang="zh-CN" sz="2800" dirty="0" smtClean="0">
                <a:latin typeface="+mn-ea"/>
                <a:ea typeface="+mn-ea"/>
              </a:rPr>
              <a:t>．</a:t>
            </a:r>
            <a:r>
              <a:rPr lang="en-US" altLang="zh-CN" sz="2800" dirty="0" smtClean="0">
                <a:latin typeface="+mn-ea"/>
                <a:ea typeface="+mn-ea"/>
              </a:rPr>
              <a:t>(2018·</a:t>
            </a:r>
            <a:r>
              <a:rPr lang="zh-CN" altLang="zh-CN" sz="2800" dirty="0" smtClean="0">
                <a:latin typeface="+mn-ea"/>
                <a:ea typeface="+mn-ea"/>
              </a:rPr>
              <a:t>临沂</a:t>
            </a:r>
            <a:r>
              <a:rPr lang="en-US" altLang="zh-CN" sz="2800" dirty="0" smtClean="0">
                <a:latin typeface="+mn-ea"/>
                <a:ea typeface="+mn-ea"/>
              </a:rPr>
              <a:t>)</a:t>
            </a:r>
            <a:r>
              <a:rPr lang="zh-CN" altLang="zh-CN" sz="2800" dirty="0" smtClean="0">
                <a:latin typeface="+mn-ea"/>
                <a:ea typeface="+mn-ea"/>
              </a:rPr>
              <a:t>在阿根廷中部发现了身长超过</a:t>
            </a:r>
            <a:r>
              <a:rPr lang="en-US" altLang="zh-CN" sz="2800" dirty="0" smtClean="0">
                <a:latin typeface="+mn-ea"/>
                <a:ea typeface="+mn-ea"/>
              </a:rPr>
              <a:t>40</a:t>
            </a:r>
            <a:r>
              <a:rPr lang="zh-CN" altLang="zh-CN" sz="2800" dirty="0" smtClean="0">
                <a:latin typeface="+mn-ea"/>
                <a:ea typeface="+mn-ea"/>
              </a:rPr>
              <a:t>米的泰坦巨龙类恐龙化石，这种巨型恐龙比以前发现的霸王龙、剑龙等都要大，是目前世界上发现最重也是最长的恐龙物种。得出这一结论所运用的科学方法或依据是</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zh-CN" altLang="zh-CN" sz="2800" dirty="0" smtClean="0">
                <a:latin typeface="+mn-ea"/>
                <a:ea typeface="+mn-ea"/>
              </a:rPr>
              <a:t>①模拟实验</a:t>
            </a:r>
            <a:r>
              <a:rPr lang="en-US" altLang="zh-CN" sz="2800" dirty="0" smtClean="0">
                <a:latin typeface="+mn-ea"/>
                <a:ea typeface="+mn-ea"/>
              </a:rPr>
              <a:t>  ②</a:t>
            </a:r>
            <a:r>
              <a:rPr lang="zh-CN" altLang="zh-CN" sz="2800" dirty="0" smtClean="0">
                <a:latin typeface="+mn-ea"/>
                <a:ea typeface="+mn-ea"/>
              </a:rPr>
              <a:t>观察化石</a:t>
            </a:r>
            <a:r>
              <a:rPr lang="en-US" altLang="zh-CN" sz="2800" dirty="0" smtClean="0">
                <a:latin typeface="+mn-ea"/>
                <a:ea typeface="+mn-ea"/>
              </a:rPr>
              <a:t>  ③</a:t>
            </a:r>
            <a:r>
              <a:rPr lang="zh-CN" altLang="zh-CN" sz="2800" dirty="0" smtClean="0">
                <a:latin typeface="+mn-ea"/>
                <a:ea typeface="+mn-ea"/>
              </a:rPr>
              <a:t>进行比较</a:t>
            </a:r>
            <a:r>
              <a:rPr lang="en-US" altLang="zh-CN" sz="2800" dirty="0" smtClean="0">
                <a:latin typeface="+mn-ea"/>
                <a:ea typeface="+mn-ea"/>
              </a:rPr>
              <a:t>  ④</a:t>
            </a:r>
            <a:r>
              <a:rPr lang="zh-CN" altLang="zh-CN" sz="2800" dirty="0" smtClean="0">
                <a:latin typeface="+mn-ea"/>
                <a:ea typeface="+mn-ea"/>
              </a:rPr>
              <a:t>科学推测</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．①③④</a:t>
            </a:r>
            <a:r>
              <a:rPr lang="en-US" altLang="zh-CN" sz="2800" dirty="0" smtClean="0">
                <a:latin typeface="+mn-ea"/>
                <a:ea typeface="+mn-ea"/>
              </a:rPr>
              <a:t>	  		    B</a:t>
            </a:r>
            <a:r>
              <a:rPr lang="zh-CN" altLang="zh-CN" sz="2800" dirty="0" smtClean="0">
                <a:latin typeface="+mn-ea"/>
                <a:ea typeface="+mn-ea"/>
              </a:rPr>
              <a:t>．②③④</a:t>
            </a:r>
            <a:r>
              <a:rPr lang="en-US" altLang="zh-CN" sz="2800" dirty="0" smtClean="0">
                <a:latin typeface="+mn-ea"/>
                <a:ea typeface="+mn-ea"/>
              </a:rPr>
              <a:t>	  	    C</a:t>
            </a:r>
            <a:r>
              <a:rPr lang="zh-CN" altLang="zh-CN" sz="2800" dirty="0" smtClean="0">
                <a:latin typeface="+mn-ea"/>
                <a:ea typeface="+mn-ea"/>
              </a:rPr>
              <a:t>．①②③</a:t>
            </a:r>
            <a:r>
              <a:rPr lang="en-US" altLang="zh-CN" sz="2800" dirty="0" smtClean="0">
                <a:latin typeface="+mn-ea"/>
                <a:ea typeface="+mn-ea"/>
              </a:rPr>
              <a:t>	  		    D</a:t>
            </a:r>
            <a:r>
              <a:rPr lang="zh-CN" altLang="zh-CN" sz="2800" dirty="0" smtClean="0">
                <a:latin typeface="+mn-ea"/>
                <a:ea typeface="+mn-ea"/>
              </a:rPr>
              <a:t>．①②③④</a:t>
            </a:r>
            <a:br>
              <a:rPr lang="zh-CN" altLang="zh-CN" sz="2800" dirty="0" smtClean="0">
                <a:latin typeface="+mn-ea"/>
                <a:ea typeface="+mn-ea"/>
              </a:rPr>
            </a:br>
            <a:endParaRPr lang="zh-CN" altLang="en-US" sz="2800" dirty="0"/>
          </a:p>
        </p:txBody>
      </p:sp>
      <p:sp>
        <p:nvSpPr>
          <p:cNvPr id="3" name="矩形 2"/>
          <p:cNvSpPr/>
          <p:nvPr/>
        </p:nvSpPr>
        <p:spPr>
          <a:xfrm>
            <a:off x="6588224" y="2924944"/>
            <a:ext cx="458787"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B</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706438" y="1279525"/>
            <a:ext cx="7886700" cy="4453731"/>
          </a:xfrm>
          <a:prstGeom prst="rect">
            <a:avLst/>
          </a:prstGeom>
        </p:spPr>
        <p:txBody>
          <a:bodyPr>
            <a:normAutofit fontScale="90000"/>
          </a:bodyPr>
          <a:lstStyle/>
          <a:p>
            <a:pPr algn="l">
              <a:lnSpc>
                <a:spcPct val="150000"/>
              </a:lnSpc>
              <a:defRPr/>
            </a:pPr>
            <a:r>
              <a:rPr lang="en-US" altLang="zh-CN" sz="2800" dirty="0" smtClean="0">
                <a:latin typeface="+mn-ea"/>
                <a:ea typeface="+mn-ea"/>
              </a:rPr>
              <a:t>8</a:t>
            </a:r>
            <a:r>
              <a:rPr lang="zh-CN" altLang="zh-CN" sz="2800" dirty="0" smtClean="0">
                <a:latin typeface="+mn-ea"/>
                <a:ea typeface="+mn-ea"/>
              </a:rPr>
              <a:t>．</a:t>
            </a:r>
            <a:r>
              <a:rPr lang="en-US" altLang="zh-CN" sz="2800" dirty="0" smtClean="0">
                <a:latin typeface="+mn-ea"/>
                <a:ea typeface="+mn-ea"/>
              </a:rPr>
              <a:t>(2018·</a:t>
            </a:r>
            <a:r>
              <a:rPr lang="zh-CN" altLang="zh-CN" sz="2800" dirty="0" smtClean="0">
                <a:latin typeface="+mn-ea"/>
                <a:ea typeface="+mn-ea"/>
              </a:rPr>
              <a:t>定西</a:t>
            </a:r>
            <a:r>
              <a:rPr lang="en-US" altLang="zh-CN" sz="2800" dirty="0" smtClean="0">
                <a:latin typeface="+mn-ea"/>
                <a:ea typeface="+mn-ea"/>
              </a:rPr>
              <a:t>)</a:t>
            </a:r>
            <a:r>
              <a:rPr lang="zh-CN" altLang="zh-CN" sz="2800" dirty="0" smtClean="0">
                <a:latin typeface="+mn-ea"/>
                <a:ea typeface="+mn-ea"/>
              </a:rPr>
              <a:t>下列关于科学探究的描述中，不正确的是</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．提出问题是科学探究的第一步</a:t>
            </a:r>
            <a:r>
              <a:rPr lang="en-US" altLang="zh-CN" sz="2800" dirty="0" smtClean="0">
                <a:latin typeface="+mn-ea"/>
                <a:ea typeface="+mn-ea"/>
              </a:rPr>
              <a:t>			  B</a:t>
            </a:r>
            <a:r>
              <a:rPr lang="zh-CN" altLang="zh-CN" sz="2800" dirty="0" smtClean="0">
                <a:latin typeface="+mn-ea"/>
                <a:ea typeface="+mn-ea"/>
              </a:rPr>
              <a:t>．做出假设应有一定依据，不能臆断</a:t>
            </a:r>
            <a:br>
              <a:rPr lang="zh-CN" altLang="zh-CN" sz="2800" dirty="0" smtClean="0">
                <a:latin typeface="+mn-ea"/>
                <a:ea typeface="+mn-ea"/>
              </a:rPr>
            </a:br>
            <a:r>
              <a:rPr lang="en-US" altLang="zh-CN" sz="2800" dirty="0" smtClean="0">
                <a:latin typeface="+mn-ea"/>
                <a:ea typeface="+mn-ea"/>
              </a:rPr>
              <a:t>C</a:t>
            </a:r>
            <a:r>
              <a:rPr lang="zh-CN" altLang="zh-CN" sz="2800" dirty="0" smtClean="0">
                <a:latin typeface="+mn-ea"/>
                <a:ea typeface="+mn-ea"/>
              </a:rPr>
              <a:t>．探究实验时可以设置多组实验组</a:t>
            </a:r>
            <a:r>
              <a:rPr lang="en-US" altLang="zh-CN" sz="2800" dirty="0" smtClean="0">
                <a:latin typeface="+mn-ea"/>
                <a:ea typeface="+mn-ea"/>
              </a:rPr>
              <a:t>		</a:t>
            </a:r>
            <a:br>
              <a:rPr lang="en-US" altLang="zh-CN" sz="2800" dirty="0" smtClean="0">
                <a:latin typeface="+mn-ea"/>
                <a:ea typeface="+mn-ea"/>
              </a:rPr>
            </a:br>
            <a:r>
              <a:rPr lang="en-US" altLang="zh-CN" sz="2800" dirty="0" smtClean="0">
                <a:latin typeface="+mn-ea"/>
                <a:ea typeface="+mn-ea"/>
              </a:rPr>
              <a:t>D</a:t>
            </a:r>
            <a:r>
              <a:rPr lang="zh-CN" altLang="zh-CN" sz="2800" dirty="0" smtClean="0">
                <a:latin typeface="+mn-ea"/>
                <a:ea typeface="+mn-ea"/>
              </a:rPr>
              <a:t>．得出结论即可，不需要表达和交流</a:t>
            </a:r>
            <a:br>
              <a:rPr lang="zh-CN" altLang="zh-CN" sz="2800" dirty="0" smtClean="0">
                <a:latin typeface="+mn-ea"/>
                <a:ea typeface="+mn-ea"/>
              </a:rPr>
            </a:br>
            <a:endParaRPr lang="zh-CN" altLang="en-US" dirty="0"/>
          </a:p>
        </p:txBody>
      </p:sp>
      <p:sp>
        <p:nvSpPr>
          <p:cNvPr id="3" name="矩形 2"/>
          <p:cNvSpPr/>
          <p:nvPr/>
        </p:nvSpPr>
        <p:spPr>
          <a:xfrm>
            <a:off x="1691680" y="2020888"/>
            <a:ext cx="482600"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D</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628650" y="1325562"/>
            <a:ext cx="7886700" cy="4119661"/>
          </a:xfrm>
          <a:prstGeom prst="rect">
            <a:avLst/>
          </a:prstGeom>
        </p:spPr>
        <p:txBody>
          <a:bodyPr>
            <a:normAutofit fontScale="90000"/>
          </a:bodyPr>
          <a:lstStyle/>
          <a:p>
            <a:pPr algn="l">
              <a:lnSpc>
                <a:spcPct val="150000"/>
              </a:lnSpc>
              <a:defRPr/>
            </a:pPr>
            <a:r>
              <a:rPr lang="en-US" altLang="zh-CN" sz="2800" dirty="0" smtClean="0">
                <a:latin typeface="+mn-ea"/>
                <a:ea typeface="+mn-ea"/>
              </a:rPr>
              <a:t>9</a:t>
            </a:r>
            <a:r>
              <a:rPr lang="zh-CN" altLang="zh-CN" sz="2800" dirty="0" smtClean="0">
                <a:latin typeface="+mn-ea"/>
                <a:ea typeface="+mn-ea"/>
              </a:rPr>
              <a:t>．</a:t>
            </a:r>
            <a:r>
              <a:rPr lang="en-US" altLang="zh-CN" sz="2800" dirty="0" smtClean="0">
                <a:latin typeface="+mn-ea"/>
                <a:ea typeface="+mn-ea"/>
              </a:rPr>
              <a:t>(2019·</a:t>
            </a:r>
            <a:r>
              <a:rPr lang="zh-CN" altLang="zh-CN" sz="2800" dirty="0" smtClean="0">
                <a:latin typeface="+mn-ea"/>
                <a:ea typeface="+mn-ea"/>
              </a:rPr>
              <a:t>德州</a:t>
            </a:r>
            <a:r>
              <a:rPr lang="en-US" altLang="zh-CN" sz="2800" dirty="0" smtClean="0">
                <a:latin typeface="+mn-ea"/>
                <a:ea typeface="+mn-ea"/>
              </a:rPr>
              <a:t>)</a:t>
            </a:r>
            <a:r>
              <a:rPr lang="zh-CN" altLang="zh-CN" sz="2800" dirty="0" smtClean="0">
                <a:latin typeface="+mn-ea"/>
                <a:ea typeface="+mn-ea"/>
              </a:rPr>
              <a:t>在对蜜蜂色觉的研究中，奥地利动物学家费里施怀疑</a:t>
            </a:r>
            <a:r>
              <a:rPr lang="en-US" altLang="zh-CN" sz="2800" dirty="0" smtClean="0">
                <a:latin typeface="+mn-ea"/>
                <a:ea typeface="+mn-ea"/>
              </a:rPr>
              <a:t>“</a:t>
            </a:r>
            <a:r>
              <a:rPr lang="zh-CN" altLang="zh-CN" sz="2800" dirty="0" smtClean="0">
                <a:latin typeface="+mn-ea"/>
                <a:ea typeface="+mn-ea"/>
              </a:rPr>
              <a:t>蜜蜂是色盲</a:t>
            </a:r>
            <a:r>
              <a:rPr lang="en-US" altLang="zh-CN" sz="2800" dirty="0" smtClean="0">
                <a:latin typeface="+mn-ea"/>
                <a:ea typeface="+mn-ea"/>
              </a:rPr>
              <a:t>”</a:t>
            </a:r>
            <a:r>
              <a:rPr lang="zh-CN" altLang="zh-CN" sz="2800" dirty="0" smtClean="0">
                <a:latin typeface="+mn-ea"/>
                <a:ea typeface="+mn-ea"/>
              </a:rPr>
              <a:t>这一说法，他认为蜜蜂能分辨花卉的不同颜色。这一步骤属于科学探究基本环节的</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．提出问题</a:t>
            </a:r>
            <a:r>
              <a:rPr lang="en-US" altLang="zh-CN" sz="2800" dirty="0" smtClean="0">
                <a:latin typeface="+mn-ea"/>
                <a:ea typeface="+mn-ea"/>
              </a:rPr>
              <a:t>		 B</a:t>
            </a:r>
            <a:r>
              <a:rPr lang="zh-CN" altLang="zh-CN" sz="2800" dirty="0" smtClean="0">
                <a:latin typeface="+mn-ea"/>
                <a:ea typeface="+mn-ea"/>
              </a:rPr>
              <a:t>．作出假设</a:t>
            </a:r>
            <a:r>
              <a:rPr lang="en-US" altLang="zh-CN" sz="2800" dirty="0" smtClean="0">
                <a:latin typeface="+mn-ea"/>
                <a:ea typeface="+mn-ea"/>
              </a:rPr>
              <a:t>		</a:t>
            </a:r>
            <a:br>
              <a:rPr lang="en-US" altLang="zh-CN" sz="2800" dirty="0" smtClean="0">
                <a:latin typeface="+mn-ea"/>
                <a:ea typeface="+mn-ea"/>
              </a:rPr>
            </a:br>
            <a:r>
              <a:rPr lang="en-US" altLang="zh-CN" sz="2800" dirty="0" smtClean="0">
                <a:latin typeface="+mn-ea"/>
                <a:ea typeface="+mn-ea"/>
              </a:rPr>
              <a:t>C</a:t>
            </a:r>
            <a:r>
              <a:rPr lang="zh-CN" altLang="zh-CN" sz="2800" dirty="0" smtClean="0">
                <a:latin typeface="+mn-ea"/>
                <a:ea typeface="+mn-ea"/>
              </a:rPr>
              <a:t>．制定计划</a:t>
            </a:r>
            <a:r>
              <a:rPr lang="en-US" altLang="zh-CN" sz="2800" dirty="0" smtClean="0">
                <a:latin typeface="+mn-ea"/>
                <a:ea typeface="+mn-ea"/>
              </a:rPr>
              <a:t>		 D</a:t>
            </a:r>
            <a:r>
              <a:rPr lang="zh-CN" altLang="zh-CN" sz="2800" dirty="0" smtClean="0">
                <a:latin typeface="+mn-ea"/>
                <a:ea typeface="+mn-ea"/>
              </a:rPr>
              <a:t>．表达交流</a:t>
            </a:r>
            <a:br>
              <a:rPr lang="zh-CN" altLang="zh-CN" sz="2800" dirty="0" smtClean="0">
                <a:latin typeface="+mn-ea"/>
                <a:ea typeface="+mn-ea"/>
              </a:rPr>
            </a:br>
            <a:endParaRPr lang="zh-CN" altLang="en-US" dirty="0"/>
          </a:p>
        </p:txBody>
      </p:sp>
      <p:sp>
        <p:nvSpPr>
          <p:cNvPr id="3" name="矩形 2"/>
          <p:cNvSpPr/>
          <p:nvPr/>
        </p:nvSpPr>
        <p:spPr>
          <a:xfrm>
            <a:off x="1547664" y="3059113"/>
            <a:ext cx="458788"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B</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683568" y="1412776"/>
            <a:ext cx="7886700" cy="5038055"/>
          </a:xfrm>
          <a:prstGeom prst="rect">
            <a:avLst/>
          </a:prstGeom>
        </p:spPr>
        <p:txBody>
          <a:bodyPr>
            <a:normAutofit fontScale="90000"/>
          </a:bodyPr>
          <a:lstStyle/>
          <a:p>
            <a:pPr algn="l">
              <a:lnSpc>
                <a:spcPts val="4000"/>
              </a:lnSpc>
              <a:defRPr/>
            </a:pPr>
            <a:r>
              <a:rPr lang="en-US" altLang="zh-CN" sz="2800" dirty="0" smtClean="0">
                <a:latin typeface="+mn-ea"/>
                <a:ea typeface="+mn-ea"/>
              </a:rPr>
              <a:t>10</a:t>
            </a:r>
            <a:r>
              <a:rPr lang="zh-CN" altLang="zh-CN" sz="2800" dirty="0" smtClean="0">
                <a:latin typeface="+mn-ea"/>
                <a:ea typeface="+mn-ea"/>
              </a:rPr>
              <a:t>．</a:t>
            </a:r>
            <a:r>
              <a:rPr lang="en-US" altLang="zh-CN" sz="2800" dirty="0" smtClean="0">
                <a:latin typeface="+mn-ea"/>
                <a:ea typeface="+mn-ea"/>
              </a:rPr>
              <a:t>(2018·</a:t>
            </a:r>
            <a:r>
              <a:rPr lang="zh-CN" altLang="zh-CN" sz="2800" dirty="0" smtClean="0">
                <a:latin typeface="+mn-ea"/>
                <a:ea typeface="+mn-ea"/>
              </a:rPr>
              <a:t>昭通</a:t>
            </a:r>
            <a:r>
              <a:rPr lang="en-US" altLang="zh-CN" sz="2800" dirty="0" smtClean="0">
                <a:latin typeface="+mn-ea"/>
                <a:ea typeface="+mn-ea"/>
              </a:rPr>
              <a:t>)</a:t>
            </a:r>
            <a:r>
              <a:rPr lang="zh-CN" altLang="zh-CN" sz="2800" dirty="0" smtClean="0">
                <a:latin typeface="+mn-ea"/>
                <a:ea typeface="+mn-ea"/>
              </a:rPr>
              <a:t>某生物小组为了探究</a:t>
            </a:r>
            <a:r>
              <a:rPr lang="en-US" altLang="zh-CN" sz="2800" dirty="0" smtClean="0">
                <a:latin typeface="+mn-ea"/>
                <a:ea typeface="+mn-ea"/>
              </a:rPr>
              <a:t>“</a:t>
            </a:r>
            <a:r>
              <a:rPr lang="zh-CN" altLang="zh-CN" sz="2800" dirty="0" smtClean="0">
                <a:latin typeface="+mn-ea"/>
                <a:ea typeface="+mn-ea"/>
              </a:rPr>
              <a:t>光对鼠妇生活的影响</a:t>
            </a:r>
            <a:r>
              <a:rPr lang="en-US" altLang="zh-CN" sz="2800" dirty="0" smtClean="0">
                <a:latin typeface="+mn-ea"/>
                <a:ea typeface="+mn-ea"/>
              </a:rPr>
              <a:t>”</a:t>
            </a:r>
            <a:r>
              <a:rPr lang="zh-CN" altLang="zh-CN" sz="2800" dirty="0" smtClean="0">
                <a:latin typeface="+mn-ea"/>
                <a:ea typeface="+mn-ea"/>
              </a:rPr>
              <a:t>，准备了</a:t>
            </a:r>
            <a:r>
              <a:rPr lang="en-US" altLang="zh-CN" sz="2800" dirty="0" smtClean="0">
                <a:latin typeface="+mn-ea"/>
                <a:ea typeface="+mn-ea"/>
              </a:rPr>
              <a:t>10</a:t>
            </a:r>
            <a:r>
              <a:rPr lang="zh-CN" altLang="zh-CN" sz="2800" dirty="0" smtClean="0">
                <a:latin typeface="+mn-ea"/>
                <a:ea typeface="+mn-ea"/>
              </a:rPr>
              <a:t>只鼠妇，并设计了如下图所示的实验。下列对本方案的修改意见，正确的是</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br>
              <a:rPr lang="en-US" altLang="zh-CN" sz="2800" dirty="0" smtClean="0">
                <a:latin typeface="+mn-ea"/>
                <a:ea typeface="+mn-ea"/>
              </a:rPr>
            </a:br>
            <a:r>
              <a:rPr lang="en-US" altLang="zh-CN" sz="2800" dirty="0">
                <a:latin typeface="+mn-ea"/>
                <a:ea typeface="+mn-ea"/>
              </a:rPr>
              <a:t/>
            </a:r>
            <a:br>
              <a:rPr lang="en-US" altLang="zh-CN" sz="2800" dirty="0">
                <a:latin typeface="+mn-ea"/>
                <a:ea typeface="+mn-ea"/>
              </a:rPr>
            </a:br>
            <a:r>
              <a:rPr lang="en-US" altLang="zh-CN" sz="2800" dirty="0" smtClean="0">
                <a:latin typeface="+mn-ea"/>
                <a:ea typeface="+mn-ea"/>
              </a:rPr>
              <a:t/>
            </a:r>
            <a:br>
              <a:rPr lang="en-US" altLang="zh-CN" sz="2800" dirty="0" smtClean="0">
                <a:latin typeface="+mn-ea"/>
                <a:ea typeface="+mn-ea"/>
              </a:rPr>
            </a:b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
            </a:r>
            <a:br>
              <a:rPr lang="en-US"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a:t>
            </a:r>
            <a:r>
              <a:rPr lang="en-US" altLang="zh-CN" sz="2800" dirty="0" smtClean="0">
                <a:latin typeface="+mn-ea"/>
                <a:ea typeface="+mn-ea"/>
              </a:rPr>
              <a:t>10</a:t>
            </a:r>
            <a:r>
              <a:rPr lang="zh-CN" altLang="zh-CN" sz="2800" dirty="0" smtClean="0">
                <a:latin typeface="+mn-ea"/>
                <a:ea typeface="+mn-ea"/>
              </a:rPr>
              <a:t>只鼠妇太多了，用</a:t>
            </a:r>
            <a:r>
              <a:rPr lang="en-US" altLang="zh-CN" sz="2800" dirty="0" smtClean="0">
                <a:latin typeface="+mn-ea"/>
                <a:ea typeface="+mn-ea"/>
              </a:rPr>
              <a:t>2</a:t>
            </a:r>
            <a:r>
              <a:rPr lang="zh-CN" altLang="zh-CN" sz="2800" dirty="0" smtClean="0">
                <a:latin typeface="+mn-ea"/>
                <a:ea typeface="+mn-ea"/>
              </a:rPr>
              <a:t>只就可以</a:t>
            </a:r>
            <a:r>
              <a:rPr lang="en-US" altLang="zh-CN" sz="2800" dirty="0" smtClean="0">
                <a:latin typeface="+mn-ea"/>
                <a:ea typeface="+mn-ea"/>
              </a:rPr>
              <a:t>			</a:t>
            </a:r>
            <a:br>
              <a:rPr lang="en-US" altLang="zh-CN" sz="2800" dirty="0" smtClean="0">
                <a:latin typeface="+mn-ea"/>
                <a:ea typeface="+mn-ea"/>
              </a:rPr>
            </a:br>
            <a:r>
              <a:rPr lang="en-US" altLang="zh-CN" sz="2800" dirty="0" smtClean="0">
                <a:latin typeface="+mn-ea"/>
                <a:ea typeface="+mn-ea"/>
              </a:rPr>
              <a:t>B</a:t>
            </a:r>
            <a:r>
              <a:rPr lang="zh-CN" altLang="zh-CN" sz="2800" dirty="0" smtClean="0">
                <a:latin typeface="+mn-ea"/>
                <a:ea typeface="+mn-ea"/>
              </a:rPr>
              <a:t>．纸盒上面应该全部用玻璃板盖住</a:t>
            </a:r>
            <a:br>
              <a:rPr lang="zh-CN" altLang="zh-CN" sz="2800" dirty="0" smtClean="0">
                <a:latin typeface="+mn-ea"/>
                <a:ea typeface="+mn-ea"/>
              </a:rPr>
            </a:br>
            <a:r>
              <a:rPr lang="en-US" altLang="zh-CN" sz="2800" dirty="0" smtClean="0">
                <a:latin typeface="+mn-ea"/>
                <a:ea typeface="+mn-ea"/>
              </a:rPr>
              <a:t>C</a:t>
            </a:r>
            <a:r>
              <a:rPr lang="zh-CN" altLang="zh-CN" sz="2800" dirty="0" smtClean="0">
                <a:latin typeface="+mn-ea"/>
                <a:ea typeface="+mn-ea"/>
              </a:rPr>
              <a:t>．纸盒底部两边都应该是细湿土</a:t>
            </a:r>
            <a:r>
              <a:rPr lang="en-US" altLang="zh-CN" sz="2800" dirty="0" smtClean="0">
                <a:latin typeface="+mn-ea"/>
                <a:ea typeface="+mn-ea"/>
              </a:rPr>
              <a:t>			      D</a:t>
            </a:r>
            <a:r>
              <a:rPr lang="zh-CN" altLang="zh-CN" sz="2800" dirty="0" smtClean="0">
                <a:latin typeface="+mn-ea"/>
                <a:ea typeface="+mn-ea"/>
              </a:rPr>
              <a:t>．没有错误，不需要修改</a:t>
            </a:r>
            <a:br>
              <a:rPr lang="zh-CN" altLang="zh-CN" sz="2800" dirty="0" smtClean="0">
                <a:latin typeface="+mn-ea"/>
                <a:ea typeface="+mn-ea"/>
              </a:rPr>
            </a:br>
            <a:r>
              <a:rPr lang="en-US" altLang="zh-CN" sz="2800" dirty="0" smtClean="0">
                <a:latin typeface="+mn-ea"/>
                <a:ea typeface="+mn-ea"/>
              </a:rPr>
              <a:t> </a:t>
            </a:r>
            <a:r>
              <a:rPr lang="zh-CN" altLang="zh-CN" sz="2800" dirty="0" smtClean="0">
                <a:latin typeface="+mn-ea"/>
                <a:ea typeface="+mn-ea"/>
              </a:rPr>
              <a:t/>
            </a:r>
            <a:br>
              <a:rPr lang="zh-CN" altLang="zh-CN" sz="2800" dirty="0" smtClean="0">
                <a:latin typeface="+mn-ea"/>
                <a:ea typeface="+mn-ea"/>
              </a:rPr>
            </a:br>
            <a:endParaRPr lang="zh-CN" altLang="en-US" dirty="0"/>
          </a:p>
        </p:txBody>
      </p:sp>
      <p:pic>
        <p:nvPicPr>
          <p:cNvPr id="31747" name="Picture 2" descr="C:\Users\Administrator\Desktop\中考总复习·生物\5.TIF"/>
          <p:cNvPicPr>
            <a:picLocks noChangeAspect="1" noChangeArrowheads="1"/>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2201863" y="2155825"/>
            <a:ext cx="5313362" cy="173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6660232" y="1700808"/>
            <a:ext cx="482600"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C</a:t>
            </a:r>
            <a:endParaRPr lang="zh-CN" altLang="en-US" sz="3200" dirty="0">
              <a:latin typeface="+mn-lt"/>
            </a:endParaRPr>
          </a:p>
        </p:txBody>
      </p:sp>
      <p:sp>
        <p:nvSpPr>
          <p:cNvPr id="5"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31747"/>
                                        </p:tgtEl>
                                        <p:attrNameLst>
                                          <p:attrName>style.visibility</p:attrName>
                                        </p:attrNameLst>
                                      </p:cBhvr>
                                      <p:to>
                                        <p:strVal val="visible"/>
                                      </p:to>
                                    </p:set>
                                    <p:animEffect transition="in" filter="randombar(horizontal)">
                                      <p:cBhvr>
                                        <p:cTn id="10" dur="500"/>
                                        <p:tgtEl>
                                          <p:spTgt spid="31747"/>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初试真题</a:t>
            </a:r>
          </a:p>
        </p:txBody>
      </p:sp>
      <p:sp>
        <p:nvSpPr>
          <p:cNvPr id="6" name="标题 5"/>
          <p:cNvSpPr>
            <a:spLocks noGrp="1"/>
          </p:cNvSpPr>
          <p:nvPr>
            <p:ph type="title" idx="4294967295"/>
          </p:nvPr>
        </p:nvSpPr>
        <p:spPr>
          <a:xfrm>
            <a:off x="801688" y="1535113"/>
            <a:ext cx="7583487" cy="3703637"/>
          </a:xfrm>
          <a:prstGeom prst="rect">
            <a:avLst/>
          </a:prstGeom>
        </p:spPr>
        <p:txBody>
          <a:bodyPr>
            <a:normAutofit fontScale="90000"/>
          </a:bodyPr>
          <a:lstStyle/>
          <a:p>
            <a:pPr algn="l">
              <a:lnSpc>
                <a:spcPct val="150000"/>
              </a:lnSpc>
              <a:defRPr/>
            </a:pPr>
            <a:r>
              <a:rPr lang="en-US" altLang="zh-CN" sz="2800" kern="100" dirty="0" smtClean="0">
                <a:latin typeface="+mn-ea"/>
                <a:ea typeface="+mn-ea"/>
                <a:cs typeface="Times New Roman" panose="02020603050405020304" pitchFamily="18" charset="0"/>
              </a:rPr>
              <a:t>1</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(2016·</a:t>
            </a:r>
            <a:r>
              <a:rPr lang="zh-CN" altLang="zh-CN" sz="2800" kern="100" dirty="0" smtClean="0">
                <a:latin typeface="+mn-ea"/>
                <a:ea typeface="+mn-ea"/>
                <a:cs typeface="Times New Roman" panose="02020603050405020304" pitchFamily="18" charset="0"/>
              </a:rPr>
              <a:t>广东</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广东温暖潮湿，生物种类和数量比新疆要多，影响这一现象的非生物因素主要是</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．阳光</a:t>
            </a:r>
            <a:r>
              <a:rPr lang="en-US" altLang="zh-CN" sz="2800" kern="100" dirty="0" smtClean="0">
                <a:latin typeface="+mn-ea"/>
                <a:ea typeface="+mn-ea"/>
                <a:cs typeface="Times New Roman" panose="02020603050405020304" pitchFamily="18" charset="0"/>
              </a:rPr>
              <a:t>        		  B</a:t>
            </a:r>
            <a:r>
              <a:rPr lang="zh-CN" altLang="zh-CN" sz="2800" kern="100" dirty="0" smtClean="0">
                <a:latin typeface="+mn-ea"/>
                <a:ea typeface="+mn-ea"/>
                <a:cs typeface="Times New Roman" panose="02020603050405020304" pitchFamily="18" charset="0"/>
              </a:rPr>
              <a:t>．温度和水</a:t>
            </a:r>
            <a:r>
              <a:rPr lang="en-US" altLang="zh-CN" sz="2800" kern="100" dirty="0" smtClean="0">
                <a:latin typeface="+mn-ea"/>
                <a:ea typeface="+mn-ea"/>
                <a:cs typeface="Times New Roman" panose="02020603050405020304" pitchFamily="18" charset="0"/>
              </a:rPr>
              <a:t>         C</a:t>
            </a:r>
            <a:r>
              <a:rPr lang="zh-CN" altLang="zh-CN" sz="2800" kern="100" dirty="0" smtClean="0">
                <a:latin typeface="+mn-ea"/>
                <a:ea typeface="+mn-ea"/>
                <a:cs typeface="Times New Roman" panose="02020603050405020304" pitchFamily="18" charset="0"/>
              </a:rPr>
              <a:t>．植物</a:t>
            </a:r>
            <a:r>
              <a:rPr lang="en-US" altLang="zh-CN" sz="2800" kern="100" dirty="0" smtClean="0">
                <a:latin typeface="+mn-ea"/>
                <a:ea typeface="+mn-ea"/>
                <a:cs typeface="Times New Roman" panose="02020603050405020304" pitchFamily="18" charset="0"/>
              </a:rPr>
              <a:t>       		  D</a:t>
            </a:r>
            <a:r>
              <a:rPr lang="zh-CN" altLang="zh-CN" sz="2800" kern="100" dirty="0" smtClean="0">
                <a:latin typeface="+mn-ea"/>
                <a:ea typeface="+mn-ea"/>
                <a:cs typeface="Times New Roman" panose="02020603050405020304" pitchFamily="18" charset="0"/>
              </a:rPr>
              <a:t>．土壤和空气</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endParaRPr lang="zh-CN" altLang="en-US" sz="2800" dirty="0">
              <a:latin typeface="+mn-ea"/>
              <a:ea typeface="+mn-ea"/>
            </a:endParaRPr>
          </a:p>
        </p:txBody>
      </p:sp>
      <p:sp>
        <p:nvSpPr>
          <p:cNvPr id="7" name="矩形 6"/>
          <p:cNvSpPr/>
          <p:nvPr/>
        </p:nvSpPr>
        <p:spPr>
          <a:xfrm>
            <a:off x="7524328" y="2656681"/>
            <a:ext cx="458788" cy="585788"/>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B</a:t>
            </a:r>
            <a:endParaRPr lang="zh-CN" altLang="en-US" sz="3200" dirty="0">
              <a:latin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708025" y="1077912"/>
            <a:ext cx="7886700" cy="4727351"/>
          </a:xfrm>
          <a:prstGeom prst="rect">
            <a:avLst/>
          </a:prstGeom>
        </p:spPr>
        <p:txBody>
          <a:bodyPr>
            <a:normAutofit fontScale="90000"/>
          </a:bodyPr>
          <a:lstStyle/>
          <a:p>
            <a:pPr algn="l">
              <a:lnSpc>
                <a:spcPct val="150000"/>
              </a:lnSpc>
              <a:defRPr/>
            </a:pPr>
            <a:r>
              <a:rPr lang="en-US" altLang="zh-CN" sz="2800" kern="100" dirty="0" smtClean="0">
                <a:latin typeface="+mn-ea"/>
                <a:ea typeface="+mn-ea"/>
                <a:cs typeface="Times New Roman" panose="02020603050405020304" pitchFamily="18" charset="0"/>
              </a:rPr>
              <a:t>2</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(2016·</a:t>
            </a:r>
            <a:r>
              <a:rPr lang="zh-CN" altLang="zh-CN" sz="2800" kern="100" dirty="0" smtClean="0">
                <a:latin typeface="+mn-ea"/>
                <a:ea typeface="+mn-ea"/>
                <a:cs typeface="Times New Roman" panose="02020603050405020304" pitchFamily="18" charset="0"/>
              </a:rPr>
              <a:t>广东</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探究</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光对鼠妇生活的影响</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实验，下列说法正确的是</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．光照条件是实验的变量</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B</a:t>
            </a:r>
            <a:r>
              <a:rPr lang="zh-CN" altLang="zh-CN" sz="2800" kern="100" dirty="0" smtClean="0">
                <a:latin typeface="+mn-ea"/>
                <a:ea typeface="+mn-ea"/>
                <a:cs typeface="Times New Roman" panose="02020603050405020304" pitchFamily="18" charset="0"/>
              </a:rPr>
              <a:t>．可以用</a:t>
            </a:r>
            <a:r>
              <a:rPr lang="en-US" altLang="zh-CN" sz="2800" kern="100" dirty="0" smtClean="0">
                <a:latin typeface="+mn-ea"/>
                <a:ea typeface="+mn-ea"/>
                <a:cs typeface="Times New Roman" panose="02020603050405020304" pitchFamily="18" charset="0"/>
              </a:rPr>
              <a:t>1</a:t>
            </a:r>
            <a:r>
              <a:rPr lang="zh-CN" altLang="zh-CN" sz="2800" kern="100" dirty="0" smtClean="0">
                <a:latin typeface="+mn-ea"/>
                <a:ea typeface="+mn-ea"/>
                <a:cs typeface="Times New Roman" panose="02020603050405020304" pitchFamily="18" charset="0"/>
              </a:rPr>
              <a:t>只鼠妇完成</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C</a:t>
            </a:r>
            <a:r>
              <a:rPr lang="zh-CN" altLang="zh-CN" sz="2800" kern="100" dirty="0" smtClean="0">
                <a:latin typeface="+mn-ea"/>
                <a:ea typeface="+mn-ea"/>
                <a:cs typeface="Times New Roman" panose="02020603050405020304" pitchFamily="18" charset="0"/>
              </a:rPr>
              <a:t>．只有光影响鼠妇的生活</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D</a:t>
            </a:r>
            <a:r>
              <a:rPr lang="zh-CN" altLang="zh-CN" sz="2800" kern="100" dirty="0" smtClean="0">
                <a:latin typeface="+mn-ea"/>
                <a:ea typeface="+mn-ea"/>
                <a:cs typeface="Times New Roman" panose="02020603050405020304" pitchFamily="18" charset="0"/>
              </a:rPr>
              <a:t>．在一个盒子进行，不用设置对照</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endParaRPr lang="zh-CN" altLang="en-US" dirty="0"/>
          </a:p>
        </p:txBody>
      </p:sp>
      <p:sp>
        <p:nvSpPr>
          <p:cNvPr id="3" name="矩形 2"/>
          <p:cNvSpPr/>
          <p:nvPr/>
        </p:nvSpPr>
        <p:spPr>
          <a:xfrm>
            <a:off x="3419872" y="1819275"/>
            <a:ext cx="458788"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A</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初试真题</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706438" y="1217613"/>
            <a:ext cx="8018462" cy="4947691"/>
          </a:xfrm>
          <a:prstGeom prst="rect">
            <a:avLst/>
          </a:prstGeom>
        </p:spPr>
        <p:txBody>
          <a:bodyPr>
            <a:normAutofit/>
          </a:bodyPr>
          <a:lstStyle/>
          <a:p>
            <a:pPr algn="l">
              <a:lnSpc>
                <a:spcPct val="150000"/>
              </a:lnSpc>
              <a:defRPr/>
            </a:pPr>
            <a:r>
              <a:rPr lang="en-US" altLang="zh-CN" sz="2800" dirty="0" smtClean="0">
                <a:latin typeface="+mn-ea"/>
                <a:ea typeface="+mn-ea"/>
              </a:rPr>
              <a:t>13</a:t>
            </a:r>
            <a:r>
              <a:rPr lang="zh-CN" altLang="zh-CN" sz="2800" dirty="0" smtClean="0">
                <a:latin typeface="+mn-ea"/>
                <a:ea typeface="+mn-ea"/>
              </a:rPr>
              <a:t>．</a:t>
            </a:r>
            <a:r>
              <a:rPr lang="en-US" altLang="zh-CN" sz="2800" dirty="0" smtClean="0">
                <a:latin typeface="+mn-ea"/>
                <a:ea typeface="+mn-ea"/>
              </a:rPr>
              <a:t>(2018·</a:t>
            </a:r>
            <a:r>
              <a:rPr lang="zh-CN" altLang="zh-CN" sz="2800" dirty="0" smtClean="0">
                <a:latin typeface="+mn-ea"/>
                <a:ea typeface="+mn-ea"/>
              </a:rPr>
              <a:t>朝阳</a:t>
            </a:r>
            <a:r>
              <a:rPr lang="en-US" altLang="zh-CN" sz="2800" dirty="0" smtClean="0">
                <a:latin typeface="+mn-ea"/>
                <a:ea typeface="+mn-ea"/>
              </a:rPr>
              <a:t>)</a:t>
            </a:r>
            <a:r>
              <a:rPr lang="zh-CN" altLang="zh-CN" sz="2800" dirty="0" smtClean="0">
                <a:latin typeface="+mn-ea"/>
                <a:ea typeface="+mn-ea"/>
              </a:rPr>
              <a:t>下列语句中，哪一项不能体现非生物成分</a:t>
            </a:r>
            <a:r>
              <a:rPr lang="en-US" altLang="zh-CN" sz="2800" dirty="0" smtClean="0">
                <a:latin typeface="+mn-ea"/>
                <a:ea typeface="+mn-ea"/>
              </a:rPr>
              <a:t>(</a:t>
            </a:r>
            <a:r>
              <a:rPr lang="zh-CN" altLang="zh-CN" sz="2800" dirty="0" smtClean="0">
                <a:latin typeface="+mn-ea"/>
                <a:ea typeface="+mn-ea"/>
              </a:rPr>
              <a:t>因素</a:t>
            </a:r>
            <a:r>
              <a:rPr lang="en-US" altLang="zh-CN" sz="2800" dirty="0" smtClean="0">
                <a:latin typeface="+mn-ea"/>
                <a:ea typeface="+mn-ea"/>
              </a:rPr>
              <a:t>)</a:t>
            </a:r>
            <a:r>
              <a:rPr lang="zh-CN" altLang="zh-CN" sz="2800" dirty="0" smtClean="0">
                <a:latin typeface="+mn-ea"/>
                <a:ea typeface="+mn-ea"/>
              </a:rPr>
              <a:t>对生物的生命活动的影响</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．不经一番寒彻骨，哪得梅花扑鼻香</a:t>
            </a:r>
            <a:r>
              <a:rPr lang="en-US" altLang="zh-CN" sz="2800" dirty="0" smtClean="0">
                <a:latin typeface="+mn-ea"/>
                <a:ea typeface="+mn-ea"/>
              </a:rPr>
              <a:t>		</a:t>
            </a:r>
            <a:br>
              <a:rPr lang="en-US" altLang="zh-CN" sz="2800" dirty="0" smtClean="0">
                <a:latin typeface="+mn-ea"/>
                <a:ea typeface="+mn-ea"/>
              </a:rPr>
            </a:br>
            <a:r>
              <a:rPr lang="en-US" altLang="zh-CN" sz="2800" dirty="0" smtClean="0">
                <a:latin typeface="+mn-ea"/>
                <a:ea typeface="+mn-ea"/>
              </a:rPr>
              <a:t>B</a:t>
            </a:r>
            <a:r>
              <a:rPr lang="zh-CN" altLang="zh-CN" sz="2800" dirty="0" smtClean="0">
                <a:latin typeface="+mn-ea"/>
                <a:ea typeface="+mn-ea"/>
              </a:rPr>
              <a:t>．雨露滋润禾苗壮，万物生长靠太阳</a:t>
            </a:r>
            <a:br>
              <a:rPr lang="zh-CN" altLang="zh-CN" sz="2800" dirty="0" smtClean="0">
                <a:latin typeface="+mn-ea"/>
                <a:ea typeface="+mn-ea"/>
              </a:rPr>
            </a:br>
            <a:r>
              <a:rPr lang="en-US" altLang="zh-CN" sz="2800" dirty="0" smtClean="0">
                <a:latin typeface="+mn-ea"/>
                <a:ea typeface="+mn-ea"/>
              </a:rPr>
              <a:t>C</a:t>
            </a:r>
            <a:r>
              <a:rPr lang="zh-CN" altLang="zh-CN" sz="2800" dirty="0" smtClean="0">
                <a:latin typeface="+mn-ea"/>
                <a:ea typeface="+mn-ea"/>
              </a:rPr>
              <a:t>．螳螂捕蝉，黄雀在后</a:t>
            </a:r>
            <a:r>
              <a:rPr lang="en-US" altLang="zh-CN" sz="2800" dirty="0" smtClean="0">
                <a:latin typeface="+mn-ea"/>
                <a:ea typeface="+mn-ea"/>
              </a:rPr>
              <a:t>				</a:t>
            </a:r>
            <a:br>
              <a:rPr lang="en-US" altLang="zh-CN" sz="2800" dirty="0" smtClean="0">
                <a:latin typeface="+mn-ea"/>
                <a:ea typeface="+mn-ea"/>
              </a:rPr>
            </a:br>
            <a:r>
              <a:rPr lang="en-US" altLang="zh-CN" sz="2800" dirty="0" smtClean="0">
                <a:latin typeface="+mn-ea"/>
                <a:ea typeface="+mn-ea"/>
              </a:rPr>
              <a:t>D</a:t>
            </a:r>
            <a:r>
              <a:rPr lang="zh-CN" altLang="zh-CN" sz="2800" dirty="0" smtClean="0">
                <a:latin typeface="+mn-ea"/>
                <a:ea typeface="+mn-ea"/>
              </a:rPr>
              <a:t>．橘生淮南则为橘生于淮北则为枳</a:t>
            </a:r>
            <a:br>
              <a:rPr lang="zh-CN" altLang="zh-CN" sz="2800" dirty="0" smtClean="0">
                <a:latin typeface="+mn-ea"/>
                <a:ea typeface="+mn-ea"/>
              </a:rPr>
            </a:br>
            <a:endParaRPr lang="zh-CN" altLang="en-US" dirty="0"/>
          </a:p>
        </p:txBody>
      </p:sp>
      <p:sp>
        <p:nvSpPr>
          <p:cNvPr id="3" name="矩形 2"/>
          <p:cNvSpPr/>
          <p:nvPr/>
        </p:nvSpPr>
        <p:spPr>
          <a:xfrm>
            <a:off x="7493000" y="1979613"/>
            <a:ext cx="481013"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C</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中考特训</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922338" y="1263650"/>
            <a:ext cx="7524750" cy="4685630"/>
          </a:xfrm>
          <a:prstGeom prst="rect">
            <a:avLst/>
          </a:prstGeom>
        </p:spPr>
        <p:txBody>
          <a:bodyPr>
            <a:normAutofit fontScale="90000"/>
          </a:bodyPr>
          <a:lstStyle/>
          <a:p>
            <a:pPr algn="l">
              <a:lnSpc>
                <a:spcPct val="150000"/>
              </a:lnSpc>
              <a:defRPr/>
            </a:pPr>
            <a:r>
              <a:rPr lang="en-US" altLang="zh-CN" sz="2800" dirty="0" smtClean="0">
                <a:latin typeface="+mn-ea"/>
                <a:ea typeface="+mn-ea"/>
              </a:rPr>
              <a:t>14</a:t>
            </a:r>
            <a:r>
              <a:rPr lang="zh-CN" altLang="zh-CN" sz="2800" dirty="0" smtClean="0">
                <a:latin typeface="+mn-ea"/>
                <a:ea typeface="+mn-ea"/>
              </a:rPr>
              <a:t>．</a:t>
            </a:r>
            <a:r>
              <a:rPr lang="en-US" altLang="zh-CN" sz="2800" dirty="0" smtClean="0">
                <a:latin typeface="+mn-ea"/>
                <a:ea typeface="+mn-ea"/>
              </a:rPr>
              <a:t>(2019·</a:t>
            </a:r>
            <a:r>
              <a:rPr lang="zh-CN" altLang="zh-CN" sz="2800" dirty="0" smtClean="0">
                <a:latin typeface="+mn-ea"/>
                <a:ea typeface="+mn-ea"/>
              </a:rPr>
              <a:t>巴中</a:t>
            </a:r>
            <a:r>
              <a:rPr lang="en-US" altLang="zh-CN" sz="2800" dirty="0" smtClean="0">
                <a:latin typeface="+mn-ea"/>
                <a:ea typeface="+mn-ea"/>
              </a:rPr>
              <a:t>)</a:t>
            </a:r>
            <a:r>
              <a:rPr lang="zh-CN" altLang="zh-CN" sz="2800" dirty="0" smtClean="0">
                <a:latin typeface="+mn-ea"/>
                <a:ea typeface="+mn-ea"/>
              </a:rPr>
              <a:t>惊蛰时节，我国南方常出现春旱现象，民间有</a:t>
            </a:r>
            <a:r>
              <a:rPr lang="en-US" altLang="zh-CN" sz="2800" dirty="0" smtClean="0">
                <a:latin typeface="+mn-ea"/>
                <a:ea typeface="+mn-ea"/>
              </a:rPr>
              <a:t>“</a:t>
            </a:r>
            <a:r>
              <a:rPr lang="zh-CN" altLang="zh-CN" sz="2800" dirty="0" smtClean="0">
                <a:latin typeface="+mn-ea"/>
                <a:ea typeface="+mn-ea"/>
              </a:rPr>
              <a:t>惊蛰雷鸣，成堆谷米</a:t>
            </a:r>
            <a:r>
              <a:rPr lang="en-US" altLang="zh-CN" sz="2800" dirty="0" smtClean="0">
                <a:latin typeface="+mn-ea"/>
                <a:ea typeface="+mn-ea"/>
              </a:rPr>
              <a:t>”</a:t>
            </a:r>
            <a:r>
              <a:rPr lang="zh-CN" altLang="zh-CN" sz="2800" dirty="0" smtClean="0">
                <a:latin typeface="+mn-ea"/>
                <a:ea typeface="+mn-ea"/>
              </a:rPr>
              <a:t>的农谚。这说明此时影响农作物生长发育的非生物因素主要是</a:t>
            </a:r>
            <a:r>
              <a:rPr lang="en-US" altLang="zh-CN" sz="2800" dirty="0" smtClean="0">
                <a:latin typeface="+mn-ea"/>
                <a:ea typeface="+mn-ea"/>
              </a:rPr>
              <a:t>(</a:t>
            </a:r>
            <a:r>
              <a:rPr lang="zh-CN" altLang="zh-CN" sz="2800" dirty="0" smtClean="0">
                <a:latin typeface="+mn-ea"/>
                <a:ea typeface="+mn-ea"/>
              </a:rPr>
              <a:t>　　</a:t>
            </a:r>
            <a:r>
              <a:rPr lang="en-US" altLang="zh-CN" sz="2800" dirty="0" smtClean="0">
                <a:latin typeface="+mn-ea"/>
                <a:ea typeface="+mn-ea"/>
              </a:rPr>
              <a:t>)</a:t>
            </a:r>
            <a:r>
              <a:rPr lang="zh-CN" altLang="zh-CN" sz="2800" dirty="0" smtClean="0">
                <a:latin typeface="+mn-ea"/>
                <a:ea typeface="+mn-ea"/>
              </a:rPr>
              <a:t/>
            </a:r>
            <a:br>
              <a:rPr lang="zh-CN" altLang="zh-CN" sz="2800" dirty="0" smtClean="0">
                <a:latin typeface="+mn-ea"/>
                <a:ea typeface="+mn-ea"/>
              </a:rPr>
            </a:br>
            <a:r>
              <a:rPr lang="en-US" altLang="zh-CN" sz="2800" dirty="0" smtClean="0">
                <a:latin typeface="+mn-ea"/>
                <a:ea typeface="+mn-ea"/>
              </a:rPr>
              <a:t>A</a:t>
            </a:r>
            <a:r>
              <a:rPr lang="zh-CN" altLang="zh-CN" sz="2800" dirty="0" smtClean="0">
                <a:latin typeface="+mn-ea"/>
                <a:ea typeface="+mn-ea"/>
              </a:rPr>
              <a:t>．阳光</a:t>
            </a:r>
            <a:r>
              <a:rPr lang="en-US" altLang="zh-CN" sz="2800" dirty="0" smtClean="0">
                <a:latin typeface="+mn-ea"/>
                <a:ea typeface="+mn-ea"/>
              </a:rPr>
              <a:t>			  B</a:t>
            </a:r>
            <a:r>
              <a:rPr lang="zh-CN" altLang="zh-CN" sz="2800" dirty="0" smtClean="0">
                <a:latin typeface="+mn-ea"/>
                <a:ea typeface="+mn-ea"/>
              </a:rPr>
              <a:t>．水分</a:t>
            </a:r>
            <a:r>
              <a:rPr lang="en-US" altLang="zh-CN" sz="2800" dirty="0" smtClean="0">
                <a:latin typeface="+mn-ea"/>
                <a:ea typeface="+mn-ea"/>
              </a:rPr>
              <a:t>		  </a:t>
            </a:r>
            <a:br>
              <a:rPr lang="en-US" altLang="zh-CN" sz="2800" dirty="0" smtClean="0">
                <a:latin typeface="+mn-ea"/>
                <a:ea typeface="+mn-ea"/>
              </a:rPr>
            </a:br>
            <a:r>
              <a:rPr lang="en-US" altLang="zh-CN" sz="2800" dirty="0" smtClean="0">
                <a:latin typeface="+mn-ea"/>
                <a:ea typeface="+mn-ea"/>
              </a:rPr>
              <a:t>C</a:t>
            </a:r>
            <a:r>
              <a:rPr lang="zh-CN" altLang="zh-CN" sz="2800" dirty="0" smtClean="0">
                <a:latin typeface="+mn-ea"/>
                <a:ea typeface="+mn-ea"/>
              </a:rPr>
              <a:t>．声音</a:t>
            </a:r>
            <a:r>
              <a:rPr lang="en-US" altLang="zh-CN" sz="2800" dirty="0" smtClean="0">
                <a:latin typeface="+mn-ea"/>
                <a:ea typeface="+mn-ea"/>
              </a:rPr>
              <a:t>			  D</a:t>
            </a:r>
            <a:r>
              <a:rPr lang="zh-CN" altLang="zh-CN" sz="2800" dirty="0" smtClean="0">
                <a:latin typeface="+mn-ea"/>
                <a:ea typeface="+mn-ea"/>
              </a:rPr>
              <a:t>．温度</a:t>
            </a:r>
            <a:br>
              <a:rPr lang="zh-CN" altLang="zh-CN" sz="2800" dirty="0" smtClean="0">
                <a:latin typeface="+mn-ea"/>
                <a:ea typeface="+mn-ea"/>
              </a:rPr>
            </a:br>
            <a:endParaRPr lang="zh-CN" altLang="en-US" dirty="0"/>
          </a:p>
        </p:txBody>
      </p:sp>
      <p:sp>
        <p:nvSpPr>
          <p:cNvPr id="3" name="矩形 2"/>
          <p:cNvSpPr/>
          <p:nvPr/>
        </p:nvSpPr>
        <p:spPr>
          <a:xfrm>
            <a:off x="7740352" y="2985407"/>
            <a:ext cx="458787"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B</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中考特训</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674688" y="1806575"/>
            <a:ext cx="7886700" cy="3206601"/>
          </a:xfrm>
          <a:prstGeom prst="rect">
            <a:avLst/>
          </a:prstGeom>
        </p:spPr>
        <p:txBody>
          <a:bodyPr>
            <a:normAutofit fontScale="90000"/>
          </a:bodyPr>
          <a:lstStyle/>
          <a:p>
            <a:pPr algn="l">
              <a:lnSpc>
                <a:spcPct val="150000"/>
              </a:lnSpc>
              <a:defRPr/>
            </a:pPr>
            <a:r>
              <a:rPr lang="en-US" altLang="zh-CN" sz="2800" kern="100" dirty="0" smtClean="0">
                <a:latin typeface="+mn-ea"/>
                <a:ea typeface="+mn-ea"/>
                <a:cs typeface="Times New Roman" panose="02020603050405020304" pitchFamily="18" charset="0"/>
              </a:rPr>
              <a:t>3</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(2018·</a:t>
            </a:r>
            <a:r>
              <a:rPr lang="zh-CN" altLang="zh-CN" sz="2800" kern="100" dirty="0" smtClean="0">
                <a:latin typeface="+mn-ea"/>
                <a:ea typeface="+mn-ea"/>
                <a:cs typeface="Times New Roman" panose="02020603050405020304" pitchFamily="18" charset="0"/>
              </a:rPr>
              <a:t>广东</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谷雨，谷得雨而生也。</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谷雨前后适于播种和移栽植物，这说明</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．环境影响生物</a:t>
            </a:r>
            <a:r>
              <a:rPr lang="en-US" altLang="zh-CN" sz="2800" kern="100" dirty="0" smtClean="0">
                <a:latin typeface="+mn-ea"/>
                <a:ea typeface="+mn-ea"/>
                <a:cs typeface="Times New Roman" panose="02020603050405020304" pitchFamily="18" charset="0"/>
              </a:rPr>
              <a:t>	  	  B</a:t>
            </a:r>
            <a:r>
              <a:rPr lang="zh-CN" altLang="zh-CN" sz="2800" kern="100" dirty="0" smtClean="0">
                <a:latin typeface="+mn-ea"/>
                <a:ea typeface="+mn-ea"/>
                <a:cs typeface="Times New Roman" panose="02020603050405020304" pitchFamily="18" charset="0"/>
              </a:rPr>
              <a:t>．生物影响环境</a:t>
            </a:r>
            <a:r>
              <a:rPr lang="en-US" altLang="zh-CN" sz="2800" kern="100" dirty="0" smtClean="0">
                <a:latin typeface="+mn-ea"/>
                <a:ea typeface="+mn-ea"/>
                <a:cs typeface="Times New Roman" panose="02020603050405020304" pitchFamily="18" charset="0"/>
              </a:rPr>
              <a:t>	    C</a:t>
            </a:r>
            <a:r>
              <a:rPr lang="zh-CN" altLang="zh-CN" sz="2800" kern="100" dirty="0" smtClean="0">
                <a:latin typeface="+mn-ea"/>
                <a:ea typeface="+mn-ea"/>
                <a:cs typeface="Times New Roman" panose="02020603050405020304" pitchFamily="18" charset="0"/>
              </a:rPr>
              <a:t>．生物适应环境</a:t>
            </a:r>
            <a:r>
              <a:rPr lang="en-US" altLang="zh-CN" sz="2800" kern="100" dirty="0" smtClean="0">
                <a:latin typeface="+mn-ea"/>
                <a:ea typeface="+mn-ea"/>
                <a:cs typeface="Times New Roman" panose="02020603050405020304" pitchFamily="18" charset="0"/>
              </a:rPr>
              <a:t>  	  D</a:t>
            </a:r>
            <a:r>
              <a:rPr lang="zh-CN" altLang="zh-CN" sz="2800" kern="100" dirty="0" smtClean="0">
                <a:latin typeface="+mn-ea"/>
                <a:ea typeface="+mn-ea"/>
                <a:cs typeface="Times New Roman" panose="02020603050405020304" pitchFamily="18" charset="0"/>
              </a:rPr>
              <a:t>．环境适应生物</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endParaRPr lang="zh-CN" altLang="en-US" dirty="0"/>
          </a:p>
        </p:txBody>
      </p:sp>
      <p:sp>
        <p:nvSpPr>
          <p:cNvPr id="3" name="矩形 2"/>
          <p:cNvSpPr/>
          <p:nvPr/>
        </p:nvSpPr>
        <p:spPr>
          <a:xfrm>
            <a:off x="5148064" y="2420888"/>
            <a:ext cx="458787"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A</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初试真题</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708025" y="1185862"/>
            <a:ext cx="7886700" cy="4331369"/>
          </a:xfrm>
          <a:prstGeom prst="rect">
            <a:avLst/>
          </a:prstGeom>
        </p:spPr>
        <p:txBody>
          <a:bodyPr>
            <a:normAutofit fontScale="90000"/>
          </a:bodyPr>
          <a:lstStyle/>
          <a:p>
            <a:pPr algn="l">
              <a:lnSpc>
                <a:spcPct val="150000"/>
              </a:lnSpc>
              <a:defRPr/>
            </a:pPr>
            <a:r>
              <a:rPr lang="en-US" altLang="zh-CN" sz="2800" kern="100" dirty="0" smtClean="0">
                <a:latin typeface="+mn-ea"/>
                <a:ea typeface="+mn-ea"/>
                <a:cs typeface="Times New Roman" panose="02020603050405020304" pitchFamily="18" charset="0"/>
              </a:rPr>
              <a:t>4</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(2019·</a:t>
            </a:r>
            <a:r>
              <a:rPr lang="zh-CN" altLang="zh-CN" sz="2800" kern="100" dirty="0" smtClean="0">
                <a:latin typeface="+mn-ea"/>
                <a:ea typeface="+mn-ea"/>
                <a:cs typeface="Times New Roman" panose="02020603050405020304" pitchFamily="18" charset="0"/>
              </a:rPr>
              <a:t>广东</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造礁珊瑚虫体内的虫黄藻为其提供氧气和有机物，而造礁珊瑚虫为虫黄藻提供二氧化碳和氮磷等无机物。虫黄藻与造礁珊瑚虫之间的关系是</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．共生</a:t>
            </a:r>
            <a:r>
              <a:rPr lang="en-US" altLang="zh-CN" sz="2800" kern="100" dirty="0" smtClean="0">
                <a:latin typeface="+mn-ea"/>
                <a:ea typeface="+mn-ea"/>
                <a:cs typeface="Times New Roman" panose="02020603050405020304" pitchFamily="18" charset="0"/>
              </a:rPr>
              <a:t>				  B</a:t>
            </a:r>
            <a:r>
              <a:rPr lang="zh-CN" altLang="zh-CN" sz="2800" kern="100" dirty="0" smtClean="0">
                <a:latin typeface="+mn-ea"/>
                <a:ea typeface="+mn-ea"/>
                <a:cs typeface="Times New Roman" panose="02020603050405020304" pitchFamily="18" charset="0"/>
              </a:rPr>
              <a:t>．竞争</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C</a:t>
            </a:r>
            <a:r>
              <a:rPr lang="zh-CN" altLang="zh-CN" sz="2800" kern="100" dirty="0" smtClean="0">
                <a:latin typeface="+mn-ea"/>
                <a:ea typeface="+mn-ea"/>
                <a:cs typeface="Times New Roman" panose="02020603050405020304" pitchFamily="18" charset="0"/>
              </a:rPr>
              <a:t>．捕食</a:t>
            </a:r>
            <a:r>
              <a:rPr lang="en-US" altLang="zh-CN" sz="2800" kern="100" dirty="0" smtClean="0">
                <a:latin typeface="+mn-ea"/>
                <a:ea typeface="+mn-ea"/>
                <a:cs typeface="Times New Roman" panose="02020603050405020304" pitchFamily="18" charset="0"/>
              </a:rPr>
              <a:t>				  D</a:t>
            </a:r>
            <a:r>
              <a:rPr lang="zh-CN" altLang="zh-CN" sz="2800" kern="100" dirty="0" smtClean="0">
                <a:latin typeface="+mn-ea"/>
                <a:ea typeface="+mn-ea"/>
                <a:cs typeface="Times New Roman" panose="02020603050405020304" pitchFamily="18" charset="0"/>
              </a:rPr>
              <a:t>．寄生</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endParaRPr lang="zh-CN" altLang="en-US" dirty="0"/>
          </a:p>
        </p:txBody>
      </p:sp>
      <p:sp>
        <p:nvSpPr>
          <p:cNvPr id="3" name="矩形 2"/>
          <p:cNvSpPr/>
          <p:nvPr/>
        </p:nvSpPr>
        <p:spPr>
          <a:xfrm>
            <a:off x="7668344" y="2647269"/>
            <a:ext cx="229394" cy="585788"/>
          </a:xfrm>
          <a:prstGeom prst="rect">
            <a:avLst/>
          </a:prstGeom>
        </p:spPr>
        <p:txBody>
          <a:bodyPr wrap="square">
            <a:spAutoFit/>
          </a:bodyPr>
          <a:lstStyle/>
          <a:p>
            <a:pPr>
              <a:defRPr/>
            </a:pPr>
            <a:r>
              <a:rPr lang="en-US" altLang="zh-CN" sz="3200" kern="100" dirty="0">
                <a:solidFill>
                  <a:srgbClr val="FF0000"/>
                </a:solidFill>
                <a:latin typeface="+mn-lt"/>
                <a:cs typeface="Times New Roman" panose="02020603050405020304" pitchFamily="18" charset="0"/>
              </a:rPr>
              <a:t>A</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初试真题</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bwMode="auto">
          <a:xfrm>
            <a:off x="0" y="3619500"/>
            <a:ext cx="9144000" cy="1438275"/>
          </a:xfrm>
          <a:prstGeom prst="rect">
            <a:avLst/>
          </a:prstGeom>
          <a:solidFill>
            <a:schemeClr val="accent2">
              <a:lumMod val="75000"/>
            </a:schemeClr>
          </a:solidFill>
          <a:ln/>
        </p:spPr>
        <p:style>
          <a:lnRef idx="3">
            <a:schemeClr val="lt1"/>
          </a:lnRef>
          <a:fillRef idx="1">
            <a:schemeClr val="accent2"/>
          </a:fillRef>
          <a:effectRef idx="1">
            <a:schemeClr val="accent2"/>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4099" name="图片 2"/>
          <p:cNvPicPr>
            <a:picLocks noChangeAspect="1"/>
          </p:cNvPicPr>
          <p:nvPr/>
        </p:nvPicPr>
        <p:blipFill>
          <a:blip r:embed="rId2">
            <a:extLst>
              <a:ext uri="{28A0092B-C50C-407E-A947-70E740481C1C}">
                <a14:useLocalDpi xmlns:a14="http://schemas.microsoft.com/office/drawing/2010/main" val="0"/>
              </a:ext>
            </a:extLst>
          </a:blip>
          <a:srcRect l="75391"/>
          <a:stretch>
            <a:fillRect/>
          </a:stretch>
        </p:blipFill>
        <p:spPr bwMode="auto">
          <a:xfrm>
            <a:off x="7324725" y="0"/>
            <a:ext cx="18192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100" name="组合 22"/>
          <p:cNvGrpSpPr>
            <a:grpSpLocks/>
          </p:cNvGrpSpPr>
          <p:nvPr/>
        </p:nvGrpSpPr>
        <p:grpSpPr bwMode="auto">
          <a:xfrm>
            <a:off x="338138" y="3000375"/>
            <a:ext cx="414337" cy="552450"/>
            <a:chOff x="1031277" y="5180856"/>
            <a:chExt cx="552450" cy="552450"/>
          </a:xfrm>
        </p:grpSpPr>
        <p:sp>
          <p:nvSpPr>
            <p:cNvPr id="11" name="椭圆 10"/>
            <p:cNvSpPr/>
            <p:nvPr/>
          </p:nvSpPr>
          <p:spPr>
            <a:xfrm>
              <a:off x="1031277" y="5180856"/>
              <a:ext cx="552450" cy="552450"/>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Freeform 34"/>
            <p:cNvSpPr/>
            <p:nvPr/>
          </p:nvSpPr>
          <p:spPr>
            <a:xfrm flipH="1">
              <a:off x="1130760" y="5314206"/>
              <a:ext cx="328084" cy="247650"/>
            </a:xfrm>
            <a:custGeom>
              <a:avLst/>
              <a:gdLst/>
              <a:ahLst/>
              <a:cxnLst/>
              <a:rect l="l" t="t" r="r" b="b"/>
              <a:pathLst>
                <a:path w="852601" h="862013">
                  <a:moveTo>
                    <a:pt x="339688" y="551599"/>
                  </a:moveTo>
                  <a:cubicBezTo>
                    <a:pt x="336200" y="550660"/>
                    <a:pt x="332712" y="552270"/>
                    <a:pt x="329224" y="555624"/>
                  </a:cubicBezTo>
                  <a:lnTo>
                    <a:pt x="318760" y="571723"/>
                  </a:lnTo>
                  <a:cubicBezTo>
                    <a:pt x="317687" y="576955"/>
                    <a:pt x="320907" y="582723"/>
                    <a:pt x="322785" y="587017"/>
                  </a:cubicBezTo>
                  <a:cubicBezTo>
                    <a:pt x="324663" y="591310"/>
                    <a:pt x="331370" y="593322"/>
                    <a:pt x="330029" y="597481"/>
                  </a:cubicBezTo>
                  <a:cubicBezTo>
                    <a:pt x="328687" y="601641"/>
                    <a:pt x="318894" y="606739"/>
                    <a:pt x="314735" y="611971"/>
                  </a:cubicBezTo>
                  <a:cubicBezTo>
                    <a:pt x="310576" y="617202"/>
                    <a:pt x="308563" y="620288"/>
                    <a:pt x="303465" y="629679"/>
                  </a:cubicBezTo>
                  <a:cubicBezTo>
                    <a:pt x="298368" y="639070"/>
                    <a:pt x="292062" y="654230"/>
                    <a:pt x="284147" y="668317"/>
                  </a:cubicBezTo>
                  <a:cubicBezTo>
                    <a:pt x="276232" y="682403"/>
                    <a:pt x="261340" y="698637"/>
                    <a:pt x="255974" y="714199"/>
                  </a:cubicBezTo>
                  <a:cubicBezTo>
                    <a:pt x="250607" y="729762"/>
                    <a:pt x="252754" y="745727"/>
                    <a:pt x="251949" y="761691"/>
                  </a:cubicBezTo>
                  <a:cubicBezTo>
                    <a:pt x="251144" y="777656"/>
                    <a:pt x="252351" y="796036"/>
                    <a:pt x="251143" y="809989"/>
                  </a:cubicBezTo>
                  <a:cubicBezTo>
                    <a:pt x="249937" y="823941"/>
                    <a:pt x="245778" y="837357"/>
                    <a:pt x="244705" y="845406"/>
                  </a:cubicBezTo>
                  <a:cubicBezTo>
                    <a:pt x="243631" y="853456"/>
                    <a:pt x="243095" y="855603"/>
                    <a:pt x="244705" y="858286"/>
                  </a:cubicBezTo>
                  <a:cubicBezTo>
                    <a:pt x="245509" y="859627"/>
                    <a:pt x="245945" y="860298"/>
                    <a:pt x="247169" y="860701"/>
                  </a:cubicBezTo>
                  <a:lnTo>
                    <a:pt x="254364" y="861506"/>
                  </a:lnTo>
                  <a:cubicBezTo>
                    <a:pt x="262279" y="862042"/>
                    <a:pt x="277305" y="862310"/>
                    <a:pt x="292196" y="861506"/>
                  </a:cubicBezTo>
                  <a:cubicBezTo>
                    <a:pt x="307088" y="860701"/>
                    <a:pt x="333115" y="857749"/>
                    <a:pt x="343713" y="856676"/>
                  </a:cubicBezTo>
                  <a:cubicBezTo>
                    <a:pt x="343747" y="856684"/>
                    <a:pt x="352708" y="858681"/>
                    <a:pt x="355787" y="855066"/>
                  </a:cubicBezTo>
                  <a:cubicBezTo>
                    <a:pt x="358873" y="851443"/>
                    <a:pt x="361288" y="845675"/>
                    <a:pt x="362227" y="834943"/>
                  </a:cubicBezTo>
                  <a:cubicBezTo>
                    <a:pt x="363166" y="824210"/>
                    <a:pt x="363568" y="808110"/>
                    <a:pt x="361422" y="790670"/>
                  </a:cubicBezTo>
                  <a:cubicBezTo>
                    <a:pt x="359275" y="773229"/>
                    <a:pt x="352299" y="754313"/>
                    <a:pt x="349348" y="730298"/>
                  </a:cubicBezTo>
                  <a:cubicBezTo>
                    <a:pt x="346396" y="706284"/>
                    <a:pt x="344786" y="666439"/>
                    <a:pt x="343713" y="646584"/>
                  </a:cubicBezTo>
                  <a:cubicBezTo>
                    <a:pt x="342640" y="626728"/>
                    <a:pt x="342505" y="619886"/>
                    <a:pt x="342908" y="611166"/>
                  </a:cubicBezTo>
                  <a:cubicBezTo>
                    <a:pt x="343310" y="602446"/>
                    <a:pt x="343713" y="600299"/>
                    <a:pt x="346128" y="594262"/>
                  </a:cubicBezTo>
                  <a:cubicBezTo>
                    <a:pt x="348543" y="588224"/>
                    <a:pt x="356727" y="580443"/>
                    <a:pt x="357397" y="574942"/>
                  </a:cubicBezTo>
                  <a:cubicBezTo>
                    <a:pt x="358068" y="569442"/>
                    <a:pt x="353104" y="565149"/>
                    <a:pt x="350153" y="561258"/>
                  </a:cubicBezTo>
                  <a:close/>
                  <a:moveTo>
                    <a:pt x="287206" y="507649"/>
                  </a:moveTo>
                  <a:cubicBezTo>
                    <a:pt x="299226" y="561742"/>
                    <a:pt x="284201" y="574621"/>
                    <a:pt x="274326" y="617123"/>
                  </a:cubicBezTo>
                  <a:cubicBezTo>
                    <a:pt x="272445" y="626330"/>
                    <a:pt x="270907" y="639718"/>
                    <a:pt x="269556" y="655910"/>
                  </a:cubicBezTo>
                  <a:cubicBezTo>
                    <a:pt x="284442" y="632717"/>
                    <a:pt x="299146" y="601494"/>
                    <a:pt x="316184" y="596515"/>
                  </a:cubicBezTo>
                  <a:cubicBezTo>
                    <a:pt x="314038" y="589217"/>
                    <a:pt x="305451" y="583528"/>
                    <a:pt x="306524" y="574621"/>
                  </a:cubicBezTo>
                  <a:cubicBezTo>
                    <a:pt x="307147" y="563679"/>
                    <a:pt x="314405" y="554950"/>
                    <a:pt x="319949" y="545622"/>
                  </a:cubicBezTo>
                  <a:cubicBezTo>
                    <a:pt x="307786" y="539695"/>
                    <a:pt x="298568" y="525281"/>
                    <a:pt x="287206" y="507649"/>
                  </a:cubicBezTo>
                  <a:close/>
                  <a:moveTo>
                    <a:pt x="264023" y="488330"/>
                  </a:moveTo>
                  <a:cubicBezTo>
                    <a:pt x="251143" y="497345"/>
                    <a:pt x="249856" y="517952"/>
                    <a:pt x="240841" y="523104"/>
                  </a:cubicBezTo>
                  <a:cubicBezTo>
                    <a:pt x="177304" y="542852"/>
                    <a:pt x="103463" y="578055"/>
                    <a:pt x="46365" y="613259"/>
                  </a:cubicBezTo>
                  <a:cubicBezTo>
                    <a:pt x="17601" y="630002"/>
                    <a:pt x="12021" y="649320"/>
                    <a:pt x="6440" y="682806"/>
                  </a:cubicBezTo>
                  <a:lnTo>
                    <a:pt x="0" y="793568"/>
                  </a:lnTo>
                  <a:cubicBezTo>
                    <a:pt x="60532" y="849807"/>
                    <a:pt x="154551" y="840362"/>
                    <a:pt x="230537" y="859252"/>
                  </a:cubicBezTo>
                  <a:cubicBezTo>
                    <a:pt x="242128" y="755359"/>
                    <a:pt x="233113" y="597374"/>
                    <a:pt x="265311" y="542422"/>
                  </a:cubicBezTo>
                  <a:close/>
                  <a:moveTo>
                    <a:pt x="473953" y="438101"/>
                  </a:moveTo>
                  <a:cubicBezTo>
                    <a:pt x="449999" y="476765"/>
                    <a:pt x="395188" y="525303"/>
                    <a:pt x="351750" y="542487"/>
                  </a:cubicBezTo>
                  <a:cubicBezTo>
                    <a:pt x="364570" y="553524"/>
                    <a:pt x="369815" y="566569"/>
                    <a:pt x="371564" y="577519"/>
                  </a:cubicBezTo>
                  <a:cubicBezTo>
                    <a:pt x="371510" y="588305"/>
                    <a:pt x="363407" y="591042"/>
                    <a:pt x="359329" y="597803"/>
                  </a:cubicBezTo>
                  <a:cubicBezTo>
                    <a:pt x="364928" y="652187"/>
                    <a:pt x="355161" y="701683"/>
                    <a:pt x="373271" y="759858"/>
                  </a:cubicBezTo>
                  <a:cubicBezTo>
                    <a:pt x="382583" y="726860"/>
                    <a:pt x="394118" y="694072"/>
                    <a:pt x="406981" y="659624"/>
                  </a:cubicBezTo>
                  <a:cubicBezTo>
                    <a:pt x="434458" y="598661"/>
                    <a:pt x="476100" y="510653"/>
                    <a:pt x="473953" y="438101"/>
                  </a:cubicBezTo>
                  <a:close/>
                  <a:moveTo>
                    <a:pt x="444331" y="425221"/>
                  </a:moveTo>
                  <a:cubicBezTo>
                    <a:pt x="417365" y="457420"/>
                    <a:pt x="365446" y="490423"/>
                    <a:pt x="342908" y="490423"/>
                  </a:cubicBezTo>
                  <a:cubicBezTo>
                    <a:pt x="312722" y="489752"/>
                    <a:pt x="309100" y="473787"/>
                    <a:pt x="292196" y="465469"/>
                  </a:cubicBezTo>
                  <a:cubicBezTo>
                    <a:pt x="308026" y="468152"/>
                    <a:pt x="323455" y="474056"/>
                    <a:pt x="339687" y="473519"/>
                  </a:cubicBezTo>
                  <a:cubicBezTo>
                    <a:pt x="376180" y="473116"/>
                    <a:pt x="416695" y="446955"/>
                    <a:pt x="444331" y="425221"/>
                  </a:cubicBezTo>
                  <a:close/>
                  <a:moveTo>
                    <a:pt x="488121" y="409767"/>
                  </a:moveTo>
                  <a:cubicBezTo>
                    <a:pt x="533198" y="465576"/>
                    <a:pt x="410846" y="692681"/>
                    <a:pt x="376072" y="855388"/>
                  </a:cubicBezTo>
                  <a:cubicBezTo>
                    <a:pt x="489409" y="838216"/>
                    <a:pt x="600169" y="850665"/>
                    <a:pt x="716082" y="803871"/>
                  </a:cubicBezTo>
                  <a:cubicBezTo>
                    <a:pt x="761588" y="800437"/>
                    <a:pt x="808382" y="816321"/>
                    <a:pt x="852601" y="793568"/>
                  </a:cubicBezTo>
                  <a:cubicBezTo>
                    <a:pt x="845303" y="743338"/>
                    <a:pt x="867627" y="646745"/>
                    <a:pt x="772750" y="588788"/>
                  </a:cubicBezTo>
                  <a:cubicBezTo>
                    <a:pt x="729391" y="552726"/>
                    <a:pt x="648681" y="519241"/>
                    <a:pt x="565395" y="492193"/>
                  </a:cubicBezTo>
                  <a:cubicBezTo>
                    <a:pt x="534486" y="468582"/>
                    <a:pt x="515167" y="433379"/>
                    <a:pt x="488121" y="409767"/>
                  </a:cubicBezTo>
                  <a:close/>
                  <a:moveTo>
                    <a:pt x="314467" y="207"/>
                  </a:moveTo>
                  <a:cubicBezTo>
                    <a:pt x="302302" y="922"/>
                    <a:pt x="297652" y="4142"/>
                    <a:pt x="285488" y="8794"/>
                  </a:cubicBezTo>
                  <a:cubicBezTo>
                    <a:pt x="273325" y="13444"/>
                    <a:pt x="253826" y="20241"/>
                    <a:pt x="241485" y="28112"/>
                  </a:cubicBezTo>
                  <a:cubicBezTo>
                    <a:pt x="229142" y="35983"/>
                    <a:pt x="220377" y="43853"/>
                    <a:pt x="211433" y="56017"/>
                  </a:cubicBezTo>
                  <a:cubicBezTo>
                    <a:pt x="202489" y="68180"/>
                    <a:pt x="193724" y="87320"/>
                    <a:pt x="187821" y="101095"/>
                  </a:cubicBezTo>
                  <a:cubicBezTo>
                    <a:pt x="181919" y="114868"/>
                    <a:pt x="176194" y="121665"/>
                    <a:pt x="176015" y="138658"/>
                  </a:cubicBezTo>
                  <a:cubicBezTo>
                    <a:pt x="175837" y="155652"/>
                    <a:pt x="182813" y="191249"/>
                    <a:pt x="186748" y="203055"/>
                  </a:cubicBezTo>
                  <a:lnTo>
                    <a:pt x="187520" y="204007"/>
                  </a:lnTo>
                  <a:lnTo>
                    <a:pt x="191027" y="223887"/>
                  </a:lnTo>
                  <a:cubicBezTo>
                    <a:pt x="185407" y="222374"/>
                    <a:pt x="182724" y="232570"/>
                    <a:pt x="184333" y="241693"/>
                  </a:cubicBezTo>
                  <a:cubicBezTo>
                    <a:pt x="185943" y="250815"/>
                    <a:pt x="196139" y="265841"/>
                    <a:pt x="198822" y="277111"/>
                  </a:cubicBezTo>
                  <a:cubicBezTo>
                    <a:pt x="201505" y="288380"/>
                    <a:pt x="200298" y="299113"/>
                    <a:pt x="200432" y="309308"/>
                  </a:cubicBezTo>
                  <a:cubicBezTo>
                    <a:pt x="200566" y="319505"/>
                    <a:pt x="198285" y="331579"/>
                    <a:pt x="199627" y="338286"/>
                  </a:cubicBezTo>
                  <a:cubicBezTo>
                    <a:pt x="200969" y="344995"/>
                    <a:pt x="205128" y="346739"/>
                    <a:pt x="208482" y="349556"/>
                  </a:cubicBezTo>
                  <a:cubicBezTo>
                    <a:pt x="211836" y="352373"/>
                    <a:pt x="218275" y="343385"/>
                    <a:pt x="219751" y="355191"/>
                  </a:cubicBezTo>
                  <a:cubicBezTo>
                    <a:pt x="221227" y="366997"/>
                    <a:pt x="229008" y="395036"/>
                    <a:pt x="236655" y="410733"/>
                  </a:cubicBezTo>
                  <a:cubicBezTo>
                    <a:pt x="244301" y="426429"/>
                    <a:pt x="259999" y="439845"/>
                    <a:pt x="265633" y="449370"/>
                  </a:cubicBezTo>
                  <a:cubicBezTo>
                    <a:pt x="271268" y="458895"/>
                    <a:pt x="266438" y="460372"/>
                    <a:pt x="270463" y="467884"/>
                  </a:cubicBezTo>
                  <a:cubicBezTo>
                    <a:pt x="274487" y="475397"/>
                    <a:pt x="281330" y="484118"/>
                    <a:pt x="289781" y="494447"/>
                  </a:cubicBezTo>
                  <a:cubicBezTo>
                    <a:pt x="298233" y="504778"/>
                    <a:pt x="311246" y="524097"/>
                    <a:pt x="321175" y="529866"/>
                  </a:cubicBezTo>
                  <a:cubicBezTo>
                    <a:pt x="331102" y="535634"/>
                    <a:pt x="333383" y="536305"/>
                    <a:pt x="349348" y="529061"/>
                  </a:cubicBezTo>
                  <a:cubicBezTo>
                    <a:pt x="365312" y="521816"/>
                    <a:pt x="399657" y="499680"/>
                    <a:pt x="416963" y="486398"/>
                  </a:cubicBezTo>
                  <a:cubicBezTo>
                    <a:pt x="434270" y="473116"/>
                    <a:pt x="444331" y="459298"/>
                    <a:pt x="453186" y="449370"/>
                  </a:cubicBezTo>
                  <a:cubicBezTo>
                    <a:pt x="462041" y="439443"/>
                    <a:pt x="466601" y="434746"/>
                    <a:pt x="470089" y="426831"/>
                  </a:cubicBezTo>
                  <a:cubicBezTo>
                    <a:pt x="473577" y="418917"/>
                    <a:pt x="471968" y="409526"/>
                    <a:pt x="474115" y="401878"/>
                  </a:cubicBezTo>
                  <a:cubicBezTo>
                    <a:pt x="476261" y="394231"/>
                    <a:pt x="480688" y="390341"/>
                    <a:pt x="482969" y="380949"/>
                  </a:cubicBezTo>
                  <a:cubicBezTo>
                    <a:pt x="485249" y="371558"/>
                    <a:pt x="484847" y="352373"/>
                    <a:pt x="487799" y="345532"/>
                  </a:cubicBezTo>
                  <a:cubicBezTo>
                    <a:pt x="490750" y="338689"/>
                    <a:pt x="496788" y="343787"/>
                    <a:pt x="500678" y="339897"/>
                  </a:cubicBezTo>
                  <a:cubicBezTo>
                    <a:pt x="504569" y="336006"/>
                    <a:pt x="508996" y="331177"/>
                    <a:pt x="511142" y="322188"/>
                  </a:cubicBezTo>
                  <a:cubicBezTo>
                    <a:pt x="513289" y="313199"/>
                    <a:pt x="511947" y="299515"/>
                    <a:pt x="513557" y="285965"/>
                  </a:cubicBezTo>
                  <a:cubicBezTo>
                    <a:pt x="515167" y="272415"/>
                    <a:pt x="520131" y="252425"/>
                    <a:pt x="520801" y="240888"/>
                  </a:cubicBezTo>
                  <a:cubicBezTo>
                    <a:pt x="521473" y="229350"/>
                    <a:pt x="520131" y="222508"/>
                    <a:pt x="517582" y="216739"/>
                  </a:cubicBezTo>
                  <a:lnTo>
                    <a:pt x="505508" y="206274"/>
                  </a:lnTo>
                  <a:cubicBezTo>
                    <a:pt x="501482" y="205872"/>
                    <a:pt x="496788" y="209897"/>
                    <a:pt x="493433" y="214324"/>
                  </a:cubicBezTo>
                  <a:cubicBezTo>
                    <a:pt x="490893" y="217677"/>
                    <a:pt x="489661" y="229032"/>
                    <a:pt x="487525" y="232413"/>
                  </a:cubicBezTo>
                  <a:lnTo>
                    <a:pt x="486770" y="223363"/>
                  </a:lnTo>
                  <a:lnTo>
                    <a:pt x="488165" y="195462"/>
                  </a:lnTo>
                  <a:lnTo>
                    <a:pt x="490482" y="198762"/>
                  </a:lnTo>
                  <a:cubicBezTo>
                    <a:pt x="492986" y="200550"/>
                    <a:pt x="494238" y="195185"/>
                    <a:pt x="496921" y="194469"/>
                  </a:cubicBezTo>
                  <a:cubicBezTo>
                    <a:pt x="499604" y="193754"/>
                    <a:pt x="503002" y="193217"/>
                    <a:pt x="506581" y="194469"/>
                  </a:cubicBezTo>
                  <a:cubicBezTo>
                    <a:pt x="510158" y="195721"/>
                    <a:pt x="516419" y="202876"/>
                    <a:pt x="518386" y="201981"/>
                  </a:cubicBezTo>
                  <a:cubicBezTo>
                    <a:pt x="519370" y="201534"/>
                    <a:pt x="519370" y="200774"/>
                    <a:pt x="519124" y="198896"/>
                  </a:cubicBezTo>
                  <a:lnTo>
                    <a:pt x="518386" y="189102"/>
                  </a:lnTo>
                  <a:cubicBezTo>
                    <a:pt x="518391" y="189053"/>
                    <a:pt x="521603" y="159753"/>
                    <a:pt x="518386" y="142952"/>
                  </a:cubicBezTo>
                  <a:cubicBezTo>
                    <a:pt x="515167" y="126137"/>
                    <a:pt x="506760" y="103778"/>
                    <a:pt x="499068" y="88215"/>
                  </a:cubicBezTo>
                  <a:cubicBezTo>
                    <a:pt x="491376" y="72652"/>
                    <a:pt x="479213" y="57627"/>
                    <a:pt x="472236" y="49577"/>
                  </a:cubicBezTo>
                  <a:cubicBezTo>
                    <a:pt x="465260" y="41528"/>
                    <a:pt x="466154" y="44211"/>
                    <a:pt x="457210" y="39918"/>
                  </a:cubicBezTo>
                  <a:cubicBezTo>
                    <a:pt x="448266" y="35625"/>
                    <a:pt x="435030" y="29722"/>
                    <a:pt x="418572" y="23818"/>
                  </a:cubicBezTo>
                  <a:cubicBezTo>
                    <a:pt x="402117" y="17916"/>
                    <a:pt x="375821" y="8435"/>
                    <a:pt x="358470" y="4500"/>
                  </a:cubicBezTo>
                  <a:cubicBezTo>
                    <a:pt x="341118" y="564"/>
                    <a:pt x="326630" y="-509"/>
                    <a:pt x="314467" y="20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6" tIns="34294" rIns="68586" bIns="34294" anchor="ctr"/>
            <a:lstStyle/>
            <a:p>
              <a:pPr algn="ctr" defTabSz="685862" eaLnBrk="1" fontAlgn="auto" hangingPunct="1">
                <a:spcBef>
                  <a:spcPts val="0"/>
                </a:spcBef>
                <a:spcAft>
                  <a:spcPts val="0"/>
                </a:spcAft>
                <a:defRPr/>
              </a:pPr>
              <a:endParaRPr lang="en-US" dirty="0">
                <a:solidFill>
                  <a:schemeClr val="tx1"/>
                </a:solidFill>
                <a:latin typeface="微软雅黑" panose="020B0503020204020204" pitchFamily="34" charset="-122"/>
              </a:endParaRPr>
            </a:p>
          </p:txBody>
        </p:sp>
      </p:grpSp>
      <p:grpSp>
        <p:nvGrpSpPr>
          <p:cNvPr id="4101" name="组合 23"/>
          <p:cNvGrpSpPr>
            <a:grpSpLocks/>
          </p:cNvGrpSpPr>
          <p:nvPr/>
        </p:nvGrpSpPr>
        <p:grpSpPr bwMode="auto">
          <a:xfrm>
            <a:off x="1250950" y="2181225"/>
            <a:ext cx="414338" cy="552450"/>
            <a:chOff x="3937978" y="5180856"/>
            <a:chExt cx="552450" cy="552450"/>
          </a:xfrm>
        </p:grpSpPr>
        <p:sp>
          <p:nvSpPr>
            <p:cNvPr id="12" name="椭圆 11"/>
            <p:cNvSpPr/>
            <p:nvPr/>
          </p:nvSpPr>
          <p:spPr>
            <a:xfrm>
              <a:off x="3937978" y="5180856"/>
              <a:ext cx="552450" cy="552450"/>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4" name="Group 38"/>
            <p:cNvGrpSpPr/>
            <p:nvPr/>
          </p:nvGrpSpPr>
          <p:grpSpPr>
            <a:xfrm>
              <a:off x="4022991" y="5324161"/>
              <a:ext cx="348415" cy="247981"/>
              <a:chOff x="5326857" y="2779521"/>
              <a:chExt cx="2283619" cy="2167129"/>
            </a:xfrm>
            <a:solidFill>
              <a:schemeClr val="bg1"/>
            </a:solidFill>
          </p:grpSpPr>
          <p:sp>
            <p:nvSpPr>
              <p:cNvPr id="18" name="Freeform 45"/>
              <p:cNvSpPr/>
              <p:nvPr/>
            </p:nvSpPr>
            <p:spPr>
              <a:xfrm>
                <a:off x="5326857" y="3228975"/>
                <a:ext cx="1147085" cy="1083469"/>
              </a:xfrm>
              <a:custGeom>
                <a:avLst/>
                <a:gdLst>
                  <a:gd name="connsiteX0" fmla="*/ 1090612 w 1147085"/>
                  <a:gd name="connsiteY0" fmla="*/ 0 h 1083469"/>
                  <a:gd name="connsiteX1" fmla="*/ 1147085 w 1147085"/>
                  <a:gd name="connsiteY1" fmla="*/ 460567 h 1083469"/>
                  <a:gd name="connsiteX2" fmla="*/ 1078295 w 1147085"/>
                  <a:gd name="connsiteY2" fmla="*/ 504743 h 1083469"/>
                  <a:gd name="connsiteX3" fmla="*/ 1025237 w 1147085"/>
                  <a:gd name="connsiteY3" fmla="*/ 72025 h 1083469"/>
                  <a:gd name="connsiteX4" fmla="*/ 79622 w 1147085"/>
                  <a:gd name="connsiteY4" fmla="*/ 171129 h 1083469"/>
                  <a:gd name="connsiteX5" fmla="*/ 186985 w 1147085"/>
                  <a:gd name="connsiteY5" fmla="*/ 990798 h 1083469"/>
                  <a:gd name="connsiteX6" fmla="*/ 186985 w 1147085"/>
                  <a:gd name="connsiteY6" fmla="*/ 1011445 h 1083469"/>
                  <a:gd name="connsiteX7" fmla="*/ 977729 w 1147085"/>
                  <a:gd name="connsiteY7" fmla="*/ 857154 h 1083469"/>
                  <a:gd name="connsiteX8" fmla="*/ 977729 w 1147085"/>
                  <a:gd name="connsiteY8" fmla="*/ 916854 h 1083469"/>
                  <a:gd name="connsiteX9" fmla="*/ 123825 w 1147085"/>
                  <a:gd name="connsiteY9" fmla="*/ 1083469 h 1083469"/>
                  <a:gd name="connsiteX10" fmla="*/ 0 w 1147085"/>
                  <a:gd name="connsiteY10" fmla="*/ 114300 h 1083469"/>
                  <a:gd name="connsiteX11" fmla="*/ 1090612 w 1147085"/>
                  <a:gd name="connsiteY11" fmla="*/ 0 h 1083469"/>
                  <a:gd name="connsiteX0" fmla="*/ 1090612 w 1147085"/>
                  <a:gd name="connsiteY0" fmla="*/ 0 h 1083469"/>
                  <a:gd name="connsiteX1" fmla="*/ 1147085 w 1147085"/>
                  <a:gd name="connsiteY1" fmla="*/ 460567 h 1083469"/>
                  <a:gd name="connsiteX2" fmla="*/ 1078295 w 1147085"/>
                  <a:gd name="connsiteY2" fmla="*/ 504743 h 1083469"/>
                  <a:gd name="connsiteX3" fmla="*/ 1025237 w 1147085"/>
                  <a:gd name="connsiteY3" fmla="*/ 72025 h 1083469"/>
                  <a:gd name="connsiteX4" fmla="*/ 79622 w 1147085"/>
                  <a:gd name="connsiteY4" fmla="*/ 171129 h 1083469"/>
                  <a:gd name="connsiteX5" fmla="*/ 186985 w 1147085"/>
                  <a:gd name="connsiteY5" fmla="*/ 1011445 h 1083469"/>
                  <a:gd name="connsiteX6" fmla="*/ 977729 w 1147085"/>
                  <a:gd name="connsiteY6" fmla="*/ 857154 h 1083469"/>
                  <a:gd name="connsiteX7" fmla="*/ 977729 w 1147085"/>
                  <a:gd name="connsiteY7" fmla="*/ 916854 h 1083469"/>
                  <a:gd name="connsiteX8" fmla="*/ 123825 w 1147085"/>
                  <a:gd name="connsiteY8" fmla="*/ 1083469 h 1083469"/>
                  <a:gd name="connsiteX9" fmla="*/ 0 w 1147085"/>
                  <a:gd name="connsiteY9" fmla="*/ 114300 h 1083469"/>
                  <a:gd name="connsiteX10" fmla="*/ 1090612 w 1147085"/>
                  <a:gd name="connsiteY10" fmla="*/ 0 h 1083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47085" h="1083469">
                    <a:moveTo>
                      <a:pt x="1090612" y="0"/>
                    </a:moveTo>
                    <a:lnTo>
                      <a:pt x="1147085" y="460567"/>
                    </a:lnTo>
                    <a:cubicBezTo>
                      <a:pt x="1121629" y="471368"/>
                      <a:pt x="1098257" y="486098"/>
                      <a:pt x="1078295" y="504743"/>
                    </a:cubicBezTo>
                    <a:lnTo>
                      <a:pt x="1025237" y="72025"/>
                    </a:lnTo>
                    <a:lnTo>
                      <a:pt x="79622" y="171129"/>
                    </a:lnTo>
                    <a:lnTo>
                      <a:pt x="186985" y="1011445"/>
                    </a:lnTo>
                    <a:lnTo>
                      <a:pt x="977729" y="857154"/>
                    </a:lnTo>
                    <a:lnTo>
                      <a:pt x="977729" y="916854"/>
                    </a:lnTo>
                    <a:lnTo>
                      <a:pt x="123825" y="1083469"/>
                    </a:lnTo>
                    <a:lnTo>
                      <a:pt x="0" y="114300"/>
                    </a:lnTo>
                    <a:lnTo>
                      <a:pt x="1090612" y="0"/>
                    </a:ln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91436" tIns="45718" rIns="91436" bIns="45718" anchor="ctr"/>
              <a:lstStyle/>
              <a:p>
                <a:pPr algn="ctr" defTabSz="685637" eaLnBrk="1" hangingPunct="1">
                  <a:defRPr/>
                </a:pPr>
                <a:endParaRPr lang="en-US" sz="1700" dirty="0">
                  <a:gradFill>
                    <a:gsLst>
                      <a:gs pos="0">
                        <a:srgbClr val="FFFFFF"/>
                      </a:gs>
                      <a:gs pos="100000">
                        <a:srgbClr val="FFFFFF"/>
                      </a:gs>
                    </a:gsLst>
                    <a:lin ang="5400000" scaled="0"/>
                  </a:gradFill>
                </a:endParaRPr>
              </a:p>
            </p:txBody>
          </p:sp>
          <p:sp>
            <p:nvSpPr>
              <p:cNvPr id="19" name="Oval 23"/>
              <p:cNvSpPr/>
              <p:nvPr/>
            </p:nvSpPr>
            <p:spPr bwMode="auto">
              <a:xfrm>
                <a:off x="5472973" y="4217016"/>
                <a:ext cx="831613" cy="515322"/>
              </a:xfrm>
              <a:custGeom>
                <a:avLst/>
                <a:gdLst/>
                <a:ahLst/>
                <a:cxnLst/>
                <a:rect l="l" t="t" r="r" b="b"/>
                <a:pathLst>
                  <a:path w="831613" h="515322">
                    <a:moveTo>
                      <a:pt x="656506" y="0"/>
                    </a:moveTo>
                    <a:cubicBezTo>
                      <a:pt x="722980" y="12459"/>
                      <a:pt x="782484" y="33487"/>
                      <a:pt x="831613" y="60220"/>
                    </a:cubicBezTo>
                    <a:lnTo>
                      <a:pt x="831613" y="156807"/>
                    </a:lnTo>
                    <a:lnTo>
                      <a:pt x="790343" y="156807"/>
                    </a:lnTo>
                    <a:cubicBezTo>
                      <a:pt x="689578" y="156807"/>
                      <a:pt x="607892" y="247187"/>
                      <a:pt x="607892" y="358678"/>
                    </a:cubicBezTo>
                    <a:cubicBezTo>
                      <a:pt x="607892" y="412735"/>
                      <a:pt x="627095" y="461830"/>
                      <a:pt x="658968" y="497546"/>
                    </a:cubicBezTo>
                    <a:cubicBezTo>
                      <a:pt x="605816" y="509342"/>
                      <a:pt x="548050" y="515322"/>
                      <a:pt x="487726" y="515322"/>
                    </a:cubicBezTo>
                    <a:cubicBezTo>
                      <a:pt x="218362" y="515322"/>
                      <a:pt x="0" y="396081"/>
                      <a:pt x="0" y="248990"/>
                    </a:cubicBezTo>
                    <a:cubicBezTo>
                      <a:pt x="0" y="198934"/>
                      <a:pt x="25288" y="152104"/>
                      <a:pt x="70263" y="113194"/>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91436" tIns="45718" rIns="91436" bIns="45718" anchor="ctr"/>
              <a:lstStyle/>
              <a:p>
                <a:pPr algn="ctr" defTabSz="685637" eaLnBrk="1" hangingPunct="1">
                  <a:defRPr/>
                </a:pPr>
                <a:endParaRPr lang="en-US" sz="1700" dirty="0">
                  <a:gradFill>
                    <a:gsLst>
                      <a:gs pos="0">
                        <a:srgbClr val="FFFFFF"/>
                      </a:gs>
                      <a:gs pos="100000">
                        <a:srgbClr val="FFFFFF"/>
                      </a:gs>
                    </a:gsLst>
                    <a:lin ang="5400000" scaled="0"/>
                  </a:gradFill>
                </a:endParaRPr>
              </a:p>
            </p:txBody>
          </p:sp>
          <p:sp>
            <p:nvSpPr>
              <p:cNvPr id="20" name="Rounded Rectangle 13"/>
              <p:cNvSpPr/>
              <p:nvPr/>
            </p:nvSpPr>
            <p:spPr bwMode="auto">
              <a:xfrm>
                <a:off x="6127748" y="3705225"/>
                <a:ext cx="1375518" cy="1241425"/>
              </a:xfrm>
              <a:custGeom>
                <a:avLst/>
                <a:gdLst/>
                <a:ahLst/>
                <a:cxnLst/>
                <a:rect l="l" t="t" r="r" b="b"/>
                <a:pathLst>
                  <a:path w="1375518" h="1241425">
                    <a:moveTo>
                      <a:pt x="880211" y="0"/>
                    </a:moveTo>
                    <a:lnTo>
                      <a:pt x="1125002" y="0"/>
                    </a:lnTo>
                    <a:cubicBezTo>
                      <a:pt x="1202113" y="0"/>
                      <a:pt x="1271265" y="34077"/>
                      <a:pt x="1317403" y="88704"/>
                    </a:cubicBezTo>
                    <a:cubicBezTo>
                      <a:pt x="1244331" y="103169"/>
                      <a:pt x="1190628" y="168346"/>
                      <a:pt x="1190628" y="246066"/>
                    </a:cubicBezTo>
                    <a:lnTo>
                      <a:pt x="1190628" y="708029"/>
                    </a:lnTo>
                    <a:lnTo>
                      <a:pt x="929175" y="708029"/>
                    </a:lnTo>
                    <a:lnTo>
                      <a:pt x="803618" y="172438"/>
                    </a:lnTo>
                    <a:close/>
                    <a:moveTo>
                      <a:pt x="481554" y="0"/>
                    </a:moveTo>
                    <a:lnTo>
                      <a:pt x="726347" y="0"/>
                    </a:lnTo>
                    <a:lnTo>
                      <a:pt x="802940" y="172436"/>
                    </a:lnTo>
                    <a:lnTo>
                      <a:pt x="674361" y="720915"/>
                    </a:lnTo>
                    <a:cubicBezTo>
                      <a:pt x="614856" y="745801"/>
                      <a:pt x="573090" y="804586"/>
                      <a:pt x="573090" y="873128"/>
                    </a:cubicBezTo>
                    <a:cubicBezTo>
                      <a:pt x="573090" y="964310"/>
                      <a:pt x="647007" y="1038227"/>
                      <a:pt x="738189" y="1038227"/>
                    </a:cubicBezTo>
                    <a:lnTo>
                      <a:pt x="1375518" y="1038227"/>
                    </a:lnTo>
                    <a:cubicBezTo>
                      <a:pt x="1351252" y="1154299"/>
                      <a:pt x="1248302" y="1241425"/>
                      <a:pt x="1125002" y="1241425"/>
                    </a:cubicBezTo>
                    <a:lnTo>
                      <a:pt x="481554" y="1241425"/>
                    </a:lnTo>
                    <a:cubicBezTo>
                      <a:pt x="358254" y="1241425"/>
                      <a:pt x="255302" y="1154298"/>
                      <a:pt x="231037" y="1038224"/>
                    </a:cubicBezTo>
                    <a:lnTo>
                      <a:pt x="165099" y="1038224"/>
                    </a:lnTo>
                    <a:cubicBezTo>
                      <a:pt x="73917" y="1038224"/>
                      <a:pt x="0" y="964307"/>
                      <a:pt x="0" y="873125"/>
                    </a:cubicBezTo>
                    <a:cubicBezTo>
                      <a:pt x="0" y="781943"/>
                      <a:pt x="73917" y="708026"/>
                      <a:pt x="165099" y="708026"/>
                    </a:cubicBezTo>
                    <a:lnTo>
                      <a:pt x="225428" y="708026"/>
                    </a:lnTo>
                    <a:lnTo>
                      <a:pt x="225428" y="256126"/>
                    </a:lnTo>
                    <a:cubicBezTo>
                      <a:pt x="225428" y="114672"/>
                      <a:pt x="340100" y="0"/>
                      <a:pt x="481554"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91436" tIns="45718" rIns="91436" bIns="45718" anchor="ctr"/>
              <a:lstStyle/>
              <a:p>
                <a:pPr algn="ctr" defTabSz="685637" eaLnBrk="1" hangingPunct="1">
                  <a:defRPr/>
                </a:pPr>
                <a:endParaRPr lang="en-US" sz="1700" dirty="0">
                  <a:gradFill>
                    <a:gsLst>
                      <a:gs pos="0">
                        <a:srgbClr val="FFFFFF"/>
                      </a:gs>
                      <a:gs pos="100000">
                        <a:srgbClr val="FFFFFF"/>
                      </a:gs>
                    </a:gsLst>
                    <a:lin ang="5400000" scaled="0"/>
                  </a:gradFill>
                </a:endParaRPr>
              </a:p>
            </p:txBody>
          </p:sp>
          <p:sp>
            <p:nvSpPr>
              <p:cNvPr id="21" name="Oval 57"/>
              <p:cNvSpPr/>
              <p:nvPr/>
            </p:nvSpPr>
            <p:spPr bwMode="auto">
              <a:xfrm>
                <a:off x="6524624" y="2779521"/>
                <a:ext cx="835025" cy="835025"/>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91436" tIns="45718" rIns="91436" bIns="45718" anchor="ctr"/>
              <a:lstStyle/>
              <a:p>
                <a:pPr algn="ctr" defTabSz="685637" eaLnBrk="1" hangingPunct="1">
                  <a:defRPr/>
                </a:pPr>
                <a:endParaRPr lang="en-US" sz="1700" dirty="0">
                  <a:gradFill>
                    <a:gsLst>
                      <a:gs pos="0">
                        <a:srgbClr val="FFFFFF"/>
                      </a:gs>
                      <a:gs pos="100000">
                        <a:srgbClr val="FFFFFF"/>
                      </a:gs>
                    </a:gsLst>
                    <a:lin ang="5400000" scaled="0"/>
                  </a:gradFill>
                </a:endParaRPr>
              </a:p>
            </p:txBody>
          </p:sp>
          <p:sp>
            <p:nvSpPr>
              <p:cNvPr id="22" name="Rounded Rectangle 14"/>
              <p:cNvSpPr/>
              <p:nvPr/>
            </p:nvSpPr>
            <p:spPr bwMode="auto">
              <a:xfrm>
                <a:off x="6740522" y="3829050"/>
                <a:ext cx="869954" cy="874713"/>
              </a:xfrm>
              <a:custGeom>
                <a:avLst/>
                <a:gdLst>
                  <a:gd name="connsiteX0" fmla="*/ 744540 w 869954"/>
                  <a:gd name="connsiteY0" fmla="*/ 0 h 874713"/>
                  <a:gd name="connsiteX1" fmla="*/ 869954 w 869954"/>
                  <a:gd name="connsiteY1" fmla="*/ 125414 h 874713"/>
                  <a:gd name="connsiteX2" fmla="*/ 869953 w 869954"/>
                  <a:gd name="connsiteY2" fmla="*/ 706437 h 874713"/>
                  <a:gd name="connsiteX3" fmla="*/ 869952 w 869954"/>
                  <a:gd name="connsiteY3" fmla="*/ 749299 h 874713"/>
                  <a:gd name="connsiteX4" fmla="*/ 744538 w 869954"/>
                  <a:gd name="connsiteY4" fmla="*/ 874713 h 874713"/>
                  <a:gd name="connsiteX5" fmla="*/ 125414 w 869954"/>
                  <a:gd name="connsiteY5" fmla="*/ 874712 h 874713"/>
                  <a:gd name="connsiteX6" fmla="*/ 0 w 869954"/>
                  <a:gd name="connsiteY6" fmla="*/ 749298 h 874713"/>
                  <a:gd name="connsiteX7" fmla="*/ 1 w 869954"/>
                  <a:gd name="connsiteY7" fmla="*/ 749299 h 874713"/>
                  <a:gd name="connsiteX8" fmla="*/ 125415 w 869954"/>
                  <a:gd name="connsiteY8" fmla="*/ 623885 h 874713"/>
                  <a:gd name="connsiteX9" fmla="*/ 619126 w 869954"/>
                  <a:gd name="connsiteY9" fmla="*/ 623885 h 874713"/>
                  <a:gd name="connsiteX10" fmla="*/ 619126 w 869954"/>
                  <a:gd name="connsiteY10" fmla="*/ 125414 h 874713"/>
                  <a:gd name="connsiteX11" fmla="*/ 744540 w 869954"/>
                  <a:gd name="connsiteY11" fmla="*/ 0 h 874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69954" h="874713">
                    <a:moveTo>
                      <a:pt x="744540" y="0"/>
                    </a:moveTo>
                    <a:cubicBezTo>
                      <a:pt x="813804" y="0"/>
                      <a:pt x="869954" y="56150"/>
                      <a:pt x="869954" y="125414"/>
                    </a:cubicBezTo>
                    <a:cubicBezTo>
                      <a:pt x="869954" y="319088"/>
                      <a:pt x="869953" y="512763"/>
                      <a:pt x="869953" y="706437"/>
                    </a:cubicBezTo>
                    <a:cubicBezTo>
                      <a:pt x="869953" y="720724"/>
                      <a:pt x="869952" y="735012"/>
                      <a:pt x="869952" y="749299"/>
                    </a:cubicBezTo>
                    <a:cubicBezTo>
                      <a:pt x="869952" y="818563"/>
                      <a:pt x="813802" y="874713"/>
                      <a:pt x="744538" y="874713"/>
                    </a:cubicBezTo>
                    <a:lnTo>
                      <a:pt x="125414" y="874712"/>
                    </a:lnTo>
                    <a:cubicBezTo>
                      <a:pt x="56150" y="874712"/>
                      <a:pt x="0" y="818562"/>
                      <a:pt x="0" y="749298"/>
                    </a:cubicBezTo>
                    <a:lnTo>
                      <a:pt x="1" y="749299"/>
                    </a:lnTo>
                    <a:cubicBezTo>
                      <a:pt x="1" y="680035"/>
                      <a:pt x="56151" y="623885"/>
                      <a:pt x="125415" y="623885"/>
                    </a:cubicBezTo>
                    <a:lnTo>
                      <a:pt x="619126" y="623885"/>
                    </a:lnTo>
                    <a:lnTo>
                      <a:pt x="619126" y="125414"/>
                    </a:lnTo>
                    <a:cubicBezTo>
                      <a:pt x="619126" y="56150"/>
                      <a:pt x="675276" y="0"/>
                      <a:pt x="744540"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91436" tIns="45718" rIns="91436" bIns="45718" anchor="ctr"/>
              <a:lstStyle/>
              <a:p>
                <a:pPr algn="ctr" defTabSz="685637" eaLnBrk="1" hangingPunct="1">
                  <a:defRPr/>
                </a:pPr>
                <a:endParaRPr lang="en-US" sz="1700" dirty="0">
                  <a:gradFill>
                    <a:gsLst>
                      <a:gs pos="0">
                        <a:srgbClr val="FFFFFF"/>
                      </a:gs>
                      <a:gs pos="100000">
                        <a:srgbClr val="FFFFFF"/>
                      </a:gs>
                    </a:gsLst>
                    <a:lin ang="5400000" scaled="0"/>
                  </a:gradFill>
                </a:endParaRPr>
              </a:p>
            </p:txBody>
          </p:sp>
        </p:grpSp>
      </p:grpSp>
      <p:grpSp>
        <p:nvGrpSpPr>
          <p:cNvPr id="4102" name="组合 29"/>
          <p:cNvGrpSpPr>
            <a:grpSpLocks/>
          </p:cNvGrpSpPr>
          <p:nvPr/>
        </p:nvGrpSpPr>
        <p:grpSpPr bwMode="auto">
          <a:xfrm>
            <a:off x="769938" y="2552700"/>
            <a:ext cx="882650" cy="563563"/>
            <a:chOff x="3810852" y="5009406"/>
            <a:chExt cx="1208254" cy="563518"/>
          </a:xfrm>
        </p:grpSpPr>
        <p:sp>
          <p:nvSpPr>
            <p:cNvPr id="31" name="椭圆 30"/>
            <p:cNvSpPr/>
            <p:nvPr/>
          </p:nvSpPr>
          <p:spPr>
            <a:xfrm>
              <a:off x="3810852" y="5009406"/>
              <a:ext cx="551972" cy="552406"/>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7" name="Rounded Rectangle 14"/>
            <p:cNvSpPr/>
            <p:nvPr/>
          </p:nvSpPr>
          <p:spPr bwMode="auto">
            <a:xfrm>
              <a:off x="4886545" y="5472919"/>
              <a:ext cx="132561" cy="100005"/>
            </a:xfrm>
            <a:custGeom>
              <a:avLst/>
              <a:gdLst>
                <a:gd name="connsiteX0" fmla="*/ 744540 w 869954"/>
                <a:gd name="connsiteY0" fmla="*/ 0 h 874713"/>
                <a:gd name="connsiteX1" fmla="*/ 869954 w 869954"/>
                <a:gd name="connsiteY1" fmla="*/ 125414 h 874713"/>
                <a:gd name="connsiteX2" fmla="*/ 869953 w 869954"/>
                <a:gd name="connsiteY2" fmla="*/ 706437 h 874713"/>
                <a:gd name="connsiteX3" fmla="*/ 869952 w 869954"/>
                <a:gd name="connsiteY3" fmla="*/ 749299 h 874713"/>
                <a:gd name="connsiteX4" fmla="*/ 744538 w 869954"/>
                <a:gd name="connsiteY4" fmla="*/ 874713 h 874713"/>
                <a:gd name="connsiteX5" fmla="*/ 125414 w 869954"/>
                <a:gd name="connsiteY5" fmla="*/ 874712 h 874713"/>
                <a:gd name="connsiteX6" fmla="*/ 0 w 869954"/>
                <a:gd name="connsiteY6" fmla="*/ 749298 h 874713"/>
                <a:gd name="connsiteX7" fmla="*/ 1 w 869954"/>
                <a:gd name="connsiteY7" fmla="*/ 749299 h 874713"/>
                <a:gd name="connsiteX8" fmla="*/ 125415 w 869954"/>
                <a:gd name="connsiteY8" fmla="*/ 623885 h 874713"/>
                <a:gd name="connsiteX9" fmla="*/ 619126 w 869954"/>
                <a:gd name="connsiteY9" fmla="*/ 623885 h 874713"/>
                <a:gd name="connsiteX10" fmla="*/ 619126 w 869954"/>
                <a:gd name="connsiteY10" fmla="*/ 125414 h 874713"/>
                <a:gd name="connsiteX11" fmla="*/ 744540 w 869954"/>
                <a:gd name="connsiteY11" fmla="*/ 0 h 874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69954" h="874713">
                  <a:moveTo>
                    <a:pt x="744540" y="0"/>
                  </a:moveTo>
                  <a:cubicBezTo>
                    <a:pt x="813804" y="0"/>
                    <a:pt x="869954" y="56150"/>
                    <a:pt x="869954" y="125414"/>
                  </a:cubicBezTo>
                  <a:cubicBezTo>
                    <a:pt x="869954" y="319088"/>
                    <a:pt x="869953" y="512763"/>
                    <a:pt x="869953" y="706437"/>
                  </a:cubicBezTo>
                  <a:cubicBezTo>
                    <a:pt x="869953" y="720724"/>
                    <a:pt x="869952" y="735012"/>
                    <a:pt x="869952" y="749299"/>
                  </a:cubicBezTo>
                  <a:cubicBezTo>
                    <a:pt x="869952" y="818563"/>
                    <a:pt x="813802" y="874713"/>
                    <a:pt x="744538" y="874713"/>
                  </a:cubicBezTo>
                  <a:lnTo>
                    <a:pt x="125414" y="874712"/>
                  </a:lnTo>
                  <a:cubicBezTo>
                    <a:pt x="56150" y="874712"/>
                    <a:pt x="0" y="818562"/>
                    <a:pt x="0" y="749298"/>
                  </a:cubicBezTo>
                  <a:lnTo>
                    <a:pt x="1" y="749299"/>
                  </a:lnTo>
                  <a:cubicBezTo>
                    <a:pt x="1" y="680035"/>
                    <a:pt x="56151" y="623885"/>
                    <a:pt x="125415" y="623885"/>
                  </a:cubicBezTo>
                  <a:lnTo>
                    <a:pt x="619126" y="623885"/>
                  </a:lnTo>
                  <a:lnTo>
                    <a:pt x="619126" y="125414"/>
                  </a:lnTo>
                  <a:cubicBezTo>
                    <a:pt x="619126" y="56150"/>
                    <a:pt x="675276" y="0"/>
                    <a:pt x="744540" y="0"/>
                  </a:cubicBez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91436" tIns="45718" rIns="91436" bIns="45718" anchor="ctr"/>
            <a:lstStyle/>
            <a:p>
              <a:pPr algn="ctr" defTabSz="685637" eaLnBrk="1" hangingPunct="1">
                <a:defRPr/>
              </a:pPr>
              <a:endParaRPr lang="en-US" sz="1700" dirty="0">
                <a:gradFill>
                  <a:gsLst>
                    <a:gs pos="0">
                      <a:srgbClr val="FFFFFF"/>
                    </a:gs>
                    <a:gs pos="100000">
                      <a:srgbClr val="FFFFFF"/>
                    </a:gs>
                  </a:gsLst>
                  <a:lin ang="5400000" scaled="0"/>
                </a:gradFill>
              </a:endParaRPr>
            </a:p>
          </p:txBody>
        </p:sp>
      </p:grpSp>
      <p:sp>
        <p:nvSpPr>
          <p:cNvPr id="38" name="矩形 37"/>
          <p:cNvSpPr/>
          <p:nvPr/>
        </p:nvSpPr>
        <p:spPr>
          <a:xfrm>
            <a:off x="666750" y="2581275"/>
            <a:ext cx="571500" cy="504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dirty="0">
                <a:sym typeface="Wingdings"/>
              </a:rPr>
              <a:t></a:t>
            </a:r>
            <a:endParaRPr lang="zh-CN" altLang="en-US" dirty="0"/>
          </a:p>
        </p:txBody>
      </p:sp>
      <p:sp>
        <p:nvSpPr>
          <p:cNvPr id="40" name="流程图: 数据 39"/>
          <p:cNvSpPr/>
          <p:nvPr/>
        </p:nvSpPr>
        <p:spPr>
          <a:xfrm>
            <a:off x="771525" y="2466975"/>
            <a:ext cx="6208713" cy="971550"/>
          </a:xfrm>
          <a:prstGeom prst="flowChartInputOutput">
            <a:avLst/>
          </a:prstGeom>
          <a:solidFill>
            <a:srgbClr val="F4D30C"/>
          </a:solidFill>
          <a:ln/>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r>
              <a:rPr lang="zh-CN" altLang="en-US" sz="5400" dirty="0">
                <a:solidFill>
                  <a:schemeClr val="bg1"/>
                </a:solidFill>
                <a:latin typeface="黑体" panose="02010609060101010101" pitchFamily="49" charset="-122"/>
              </a:rPr>
              <a:t>专题一</a:t>
            </a:r>
          </a:p>
        </p:txBody>
      </p:sp>
      <p:sp>
        <p:nvSpPr>
          <p:cNvPr id="4105" name="Oval 12"/>
          <p:cNvSpPr>
            <a:spLocks noChangeArrowheads="1"/>
          </p:cNvSpPr>
          <p:nvPr/>
        </p:nvSpPr>
        <p:spPr bwMode="gray">
          <a:xfrm>
            <a:off x="1971675" y="5705475"/>
            <a:ext cx="314325" cy="519113"/>
          </a:xfrm>
          <a:prstGeom prst="ellipse">
            <a:avLst/>
          </a:prstGeom>
          <a:gradFill rotWithShape="1">
            <a:gsLst>
              <a:gs pos="0">
                <a:srgbClr val="FFCC00"/>
              </a:gs>
              <a:gs pos="100000">
                <a:srgbClr val="7C6300"/>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06" name="Oval 10"/>
          <p:cNvSpPr>
            <a:spLocks noChangeArrowheads="1"/>
          </p:cNvSpPr>
          <p:nvPr/>
        </p:nvSpPr>
        <p:spPr bwMode="gray">
          <a:xfrm>
            <a:off x="428625" y="6559550"/>
            <a:ext cx="298450" cy="298450"/>
          </a:xfrm>
          <a:prstGeom prst="ellipse">
            <a:avLst/>
          </a:prstGeom>
          <a:gradFill rotWithShape="1">
            <a:gsLst>
              <a:gs pos="0">
                <a:srgbClr val="000000"/>
              </a:gs>
              <a:gs pos="100000">
                <a:srgbClr val="FFCC00"/>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07" name="Oval 39"/>
          <p:cNvSpPr>
            <a:spLocks noChangeArrowheads="1"/>
          </p:cNvSpPr>
          <p:nvPr/>
        </p:nvSpPr>
        <p:spPr bwMode="gray">
          <a:xfrm>
            <a:off x="1466850" y="6397625"/>
            <a:ext cx="258763" cy="260350"/>
          </a:xfrm>
          <a:prstGeom prst="ellipse">
            <a:avLst/>
          </a:prstGeom>
          <a:gradFill rotWithShape="1">
            <a:gsLst>
              <a:gs pos="0">
                <a:srgbClr val="8D67E1"/>
              </a:gs>
              <a:gs pos="100000">
                <a:srgbClr val="4532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08" name="Oval 30"/>
          <p:cNvSpPr>
            <a:spLocks noChangeArrowheads="1"/>
          </p:cNvSpPr>
          <p:nvPr/>
        </p:nvSpPr>
        <p:spPr bwMode="gray">
          <a:xfrm>
            <a:off x="2800350" y="6446838"/>
            <a:ext cx="258763" cy="258762"/>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09" name="Oval 21"/>
          <p:cNvSpPr>
            <a:spLocks noChangeArrowheads="1"/>
          </p:cNvSpPr>
          <p:nvPr/>
        </p:nvSpPr>
        <p:spPr bwMode="gray">
          <a:xfrm>
            <a:off x="4229100" y="6338888"/>
            <a:ext cx="428625" cy="519112"/>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10" name="Oval 39"/>
          <p:cNvSpPr>
            <a:spLocks noChangeArrowheads="1"/>
          </p:cNvSpPr>
          <p:nvPr/>
        </p:nvSpPr>
        <p:spPr bwMode="gray">
          <a:xfrm>
            <a:off x="0" y="5418138"/>
            <a:ext cx="200025" cy="519112"/>
          </a:xfrm>
          <a:prstGeom prst="ellipse">
            <a:avLst/>
          </a:prstGeom>
          <a:gradFill rotWithShape="1">
            <a:gsLst>
              <a:gs pos="0">
                <a:srgbClr val="8D67E1"/>
              </a:gs>
              <a:gs pos="100000">
                <a:srgbClr val="4532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11" name="Oval 30"/>
          <p:cNvSpPr>
            <a:spLocks noChangeArrowheads="1"/>
          </p:cNvSpPr>
          <p:nvPr/>
        </p:nvSpPr>
        <p:spPr bwMode="gray">
          <a:xfrm>
            <a:off x="638175" y="5815013"/>
            <a:ext cx="371475" cy="519112"/>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12" name="Oval 39"/>
          <p:cNvSpPr>
            <a:spLocks noChangeArrowheads="1"/>
          </p:cNvSpPr>
          <p:nvPr/>
        </p:nvSpPr>
        <p:spPr bwMode="gray">
          <a:xfrm>
            <a:off x="3371850" y="5959475"/>
            <a:ext cx="258763" cy="260350"/>
          </a:xfrm>
          <a:prstGeom prst="ellipse">
            <a:avLst/>
          </a:prstGeom>
          <a:gradFill rotWithShape="1">
            <a:gsLst>
              <a:gs pos="0">
                <a:srgbClr val="8D67E1"/>
              </a:gs>
              <a:gs pos="100000">
                <a:srgbClr val="4532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endParaRPr lang="zh-CN" altLang="en-US">
              <a:latin typeface="Calibri" pitchFamily="34" charset="0"/>
              <a:ea typeface="微软雅黑" pitchFamily="34" charset="-122"/>
            </a:endParaRPr>
          </a:p>
        </p:txBody>
      </p:sp>
      <p:sp>
        <p:nvSpPr>
          <p:cNvPr id="4113" name="文本框 5"/>
          <p:cNvSpPr txBox="1">
            <a:spLocks noChangeArrowheads="1"/>
          </p:cNvSpPr>
          <p:nvPr/>
        </p:nvSpPr>
        <p:spPr bwMode="auto">
          <a:xfrm>
            <a:off x="-36513" y="3970338"/>
            <a:ext cx="7824788"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algn="ctr" eaLnBrk="1" hangingPunct="1"/>
            <a:r>
              <a:rPr lang="zh-CN" altLang="en-US" sz="4400" b="1">
                <a:solidFill>
                  <a:schemeClr val="bg1"/>
                </a:solidFill>
                <a:latin typeface="黑体" pitchFamily="49" charset="-122"/>
                <a:ea typeface="黑体" pitchFamily="49" charset="-122"/>
              </a:rPr>
              <a:t>课题三   生态系统</a:t>
            </a:r>
          </a:p>
        </p:txBody>
      </p:sp>
    </p:spTree>
  </p:cSld>
  <p:clrMapOvr>
    <a:masterClrMapping/>
  </p:clrMapOvr>
  <p:transition spd="slow">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90525" y="947738"/>
          <a:ext cx="8491538" cy="5513387"/>
        </p:xfrm>
        <a:graphic>
          <a:graphicData uri="http://schemas.openxmlformats.org/drawingml/2006/table">
            <a:tbl>
              <a:tblPr>
                <a:tableStyleId>{69CF1AB2-1976-4502-BF36-3FF5EA218861}</a:tableStyleId>
              </a:tblPr>
              <a:tblGrid>
                <a:gridCol w="1071648">
                  <a:extLst>
                    <a:ext uri="{9D8B030D-6E8A-4147-A177-3AD203B41FA5}"/>
                  </a:extLst>
                </a:gridCol>
                <a:gridCol w="7419890">
                  <a:extLst>
                    <a:ext uri="{9D8B030D-6E8A-4147-A177-3AD203B41FA5}"/>
                  </a:extLst>
                </a:gridCol>
              </a:tblGrid>
              <a:tr h="432832">
                <a:tc gridSpan="2">
                  <a:txBody>
                    <a:bodyPr/>
                    <a:lstStyle/>
                    <a:p>
                      <a:pPr algn="ctr">
                        <a:spcAft>
                          <a:spcPts val="0"/>
                        </a:spcAft>
                      </a:pPr>
                      <a:r>
                        <a:rPr lang="zh-CN" sz="2800" kern="100" dirty="0">
                          <a:effectLst/>
                        </a:rPr>
                        <a:t>知识结构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72" marR="68572" marT="0" marB="0" anchor="ctr"/>
                </a:tc>
                <a:tc hMerge="1">
                  <a:txBody>
                    <a:bodyPr/>
                    <a:lstStyle/>
                    <a:p>
                      <a:endParaRPr lang="zh-CN" altLang="en-US"/>
                    </a:p>
                  </a:txBody>
                  <a:tcPr/>
                </a:tc>
                <a:extLst>
                  <a:ext uri="{0D108BD9-81ED-4DB2-BD59-A6C34878D82A}"/>
                </a:extLst>
              </a:tr>
              <a:tr h="5080555">
                <a:tc>
                  <a:txBody>
                    <a:bodyPr/>
                    <a:lstStyle/>
                    <a:p>
                      <a:pPr algn="ctr">
                        <a:spcAft>
                          <a:spcPts val="0"/>
                        </a:spcAft>
                      </a:pPr>
                      <a:r>
                        <a:rPr lang="zh-CN" sz="2800" kern="100">
                          <a:effectLst/>
                        </a:rPr>
                        <a:t>食物链和食物网</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72" marR="68572" marT="0" marB="0" anchor="ctr"/>
                </a:tc>
                <a:tc>
                  <a:txBody>
                    <a:bodyPr/>
                    <a:lstStyle/>
                    <a:p>
                      <a:pPr algn="l">
                        <a:lnSpc>
                          <a:spcPts val="4000"/>
                        </a:lnSpc>
                        <a:spcAft>
                          <a:spcPts val="0"/>
                        </a:spcAft>
                      </a:pPr>
                      <a:r>
                        <a:rPr lang="en-US" sz="2800" kern="100" dirty="0">
                          <a:effectLst/>
                        </a:rPr>
                        <a:t>1.</a:t>
                      </a:r>
                      <a:r>
                        <a:rPr lang="zh-CN" sz="2800" kern="100" dirty="0">
                          <a:effectLst/>
                        </a:rPr>
                        <a:t>不同生物之间由于</a:t>
                      </a:r>
                      <a:r>
                        <a:rPr lang="zh-CN" sz="2800" u="sng" kern="100" dirty="0">
                          <a:effectLst/>
                        </a:rPr>
                        <a:t>吃与被吃</a:t>
                      </a:r>
                      <a:r>
                        <a:rPr lang="zh-CN" sz="2800" kern="100" dirty="0">
                          <a:effectLst/>
                        </a:rPr>
                        <a:t>关系而形成的链条式联系，叫</a:t>
                      </a:r>
                      <a:r>
                        <a:rPr lang="zh-CN" sz="2800" u="sng" kern="100" dirty="0">
                          <a:effectLst/>
                        </a:rPr>
                        <a:t>食物链</a:t>
                      </a:r>
                      <a:r>
                        <a:rPr lang="zh-CN" sz="2800" kern="100" dirty="0">
                          <a:effectLst/>
                        </a:rPr>
                        <a:t>。一个生态中往往有多条食物链。这些食物链彼此交错，形成复杂的网状联系，称为</a:t>
                      </a:r>
                      <a:r>
                        <a:rPr lang="zh-CN" sz="2800" u="sng" kern="100" dirty="0">
                          <a:effectLst/>
                        </a:rPr>
                        <a:t>食物网</a:t>
                      </a:r>
                      <a:r>
                        <a:rPr lang="zh-CN" sz="2800" kern="100" dirty="0">
                          <a:effectLst/>
                        </a:rPr>
                        <a:t>。</a:t>
                      </a:r>
                    </a:p>
                    <a:p>
                      <a:pPr algn="l">
                        <a:lnSpc>
                          <a:spcPts val="4000"/>
                        </a:lnSpc>
                        <a:spcAft>
                          <a:spcPts val="0"/>
                        </a:spcAft>
                      </a:pPr>
                      <a:r>
                        <a:rPr lang="en-US" sz="2800" kern="100" dirty="0">
                          <a:effectLst/>
                        </a:rPr>
                        <a:t>2</a:t>
                      </a:r>
                      <a:r>
                        <a:rPr lang="zh-CN" sz="2800" kern="100" dirty="0">
                          <a:effectLst/>
                        </a:rPr>
                        <a:t>．食物链由</a:t>
                      </a:r>
                      <a:r>
                        <a:rPr lang="zh-CN" sz="2800" u="sng" kern="100" dirty="0">
                          <a:effectLst/>
                        </a:rPr>
                        <a:t>生产</a:t>
                      </a:r>
                      <a:r>
                        <a:rPr lang="zh-CN" sz="2800" kern="100" dirty="0">
                          <a:effectLst/>
                        </a:rPr>
                        <a:t>者和</a:t>
                      </a:r>
                      <a:r>
                        <a:rPr lang="zh-CN" sz="2800" u="sng" kern="100" dirty="0">
                          <a:effectLst/>
                        </a:rPr>
                        <a:t>消费</a:t>
                      </a:r>
                      <a:r>
                        <a:rPr lang="zh-CN" sz="2800" kern="100" dirty="0">
                          <a:effectLst/>
                        </a:rPr>
                        <a:t>者构成，起点是</a:t>
                      </a:r>
                      <a:r>
                        <a:rPr lang="zh-CN" sz="2800" u="sng" kern="100" dirty="0">
                          <a:effectLst/>
                        </a:rPr>
                        <a:t>生产者</a:t>
                      </a:r>
                      <a:r>
                        <a:rPr lang="zh-CN" sz="2800" kern="100" dirty="0">
                          <a:effectLst/>
                        </a:rPr>
                        <a:t>，终点是</a:t>
                      </a:r>
                      <a:r>
                        <a:rPr lang="zh-CN" sz="2800" u="sng" kern="100" dirty="0">
                          <a:effectLst/>
                        </a:rPr>
                        <a:t>消费者</a:t>
                      </a:r>
                      <a:r>
                        <a:rPr lang="zh-CN" sz="2800" kern="100" dirty="0">
                          <a:effectLst/>
                        </a:rPr>
                        <a:t>。食物链中没有</a:t>
                      </a:r>
                      <a:r>
                        <a:rPr lang="zh-CN" sz="2800" u="sng" kern="100" dirty="0">
                          <a:effectLst/>
                        </a:rPr>
                        <a:t>分解者</a:t>
                      </a:r>
                      <a:r>
                        <a:rPr lang="zh-CN" sz="2800" kern="100" dirty="0">
                          <a:effectLst/>
                        </a:rPr>
                        <a:t>者。用箭头表示</a:t>
                      </a:r>
                      <a:r>
                        <a:rPr lang="zh-CN" sz="2800" u="sng" kern="100" dirty="0">
                          <a:effectLst/>
                        </a:rPr>
                        <a:t>捕食</a:t>
                      </a:r>
                      <a:r>
                        <a:rPr lang="zh-CN" sz="2800" kern="100" dirty="0">
                          <a:effectLst/>
                        </a:rPr>
                        <a:t>关系，被捕食者在前，捕食者在后。</a:t>
                      </a:r>
                    </a:p>
                    <a:p>
                      <a:pPr algn="l">
                        <a:lnSpc>
                          <a:spcPts val="4000"/>
                        </a:lnSpc>
                        <a:spcAft>
                          <a:spcPts val="0"/>
                        </a:spcAft>
                      </a:pPr>
                      <a:r>
                        <a:rPr lang="en-US" sz="2800" kern="100" dirty="0">
                          <a:effectLst/>
                        </a:rPr>
                        <a:t>3</a:t>
                      </a:r>
                      <a:r>
                        <a:rPr lang="zh-CN" sz="2800" kern="100" dirty="0">
                          <a:effectLst/>
                        </a:rPr>
                        <a:t>．</a:t>
                      </a:r>
                      <a:r>
                        <a:rPr lang="zh-CN" sz="2800" u="sng" kern="100" dirty="0">
                          <a:effectLst/>
                        </a:rPr>
                        <a:t>食物链</a:t>
                      </a:r>
                      <a:r>
                        <a:rPr lang="zh-CN" sz="2800" kern="100" dirty="0">
                          <a:effectLst/>
                        </a:rPr>
                        <a:t>和</a:t>
                      </a:r>
                      <a:r>
                        <a:rPr lang="zh-CN" sz="2800" u="sng" kern="100" dirty="0">
                          <a:effectLst/>
                        </a:rPr>
                        <a:t>食物网</a:t>
                      </a:r>
                      <a:r>
                        <a:rPr lang="zh-CN" sz="2800" kern="100" dirty="0">
                          <a:effectLst/>
                        </a:rPr>
                        <a:t>是生态系统的营养结构基础。</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72" marR="68572" marT="0" marB="0" anchor="ctr"/>
                </a:tc>
                <a:extLst>
                  <a:ext uri="{0D108BD9-81ED-4DB2-BD59-A6C34878D82A}"/>
                </a:extLst>
              </a:tr>
            </a:tbl>
          </a:graphicData>
        </a:graphic>
      </p:graphicFrame>
      <p:sp>
        <p:nvSpPr>
          <p:cNvPr id="3"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精击重点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508000" y="962025"/>
          <a:ext cx="8191500" cy="5691327"/>
        </p:xfrm>
        <a:graphic>
          <a:graphicData uri="http://schemas.openxmlformats.org/drawingml/2006/table">
            <a:tbl>
              <a:tblPr>
                <a:tableStyleId>{69CF1AB2-1976-4502-BF36-3FF5EA218861}</a:tableStyleId>
              </a:tblPr>
              <a:tblGrid>
                <a:gridCol w="1103966">
                  <a:extLst>
                    <a:ext uri="{9D8B030D-6E8A-4147-A177-3AD203B41FA5}"/>
                  </a:extLst>
                </a:gridCol>
                <a:gridCol w="7087534">
                  <a:extLst>
                    <a:ext uri="{9D8B030D-6E8A-4147-A177-3AD203B41FA5}"/>
                  </a:extLst>
                </a:gridCol>
              </a:tblGrid>
              <a:tr h="570687">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zh-CN" sz="2800" kern="100" dirty="0" smtClean="0">
                          <a:effectLst/>
                        </a:rPr>
                        <a:t>知识结构</a:t>
                      </a:r>
                      <a:endParaRPr lang="zh-CN"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txBody>
                  <a:tcPr marL="68575" marR="68575" marT="0" marB="0" anchor="ct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CN" altLang="zh-CN" sz="1050" kern="100" dirty="0" smtClean="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tc>
                <a:extLst>
                  <a:ext uri="{0D108BD9-81ED-4DB2-BD59-A6C34878D82A}"/>
                </a:extLst>
              </a:tr>
              <a:tr h="5120501">
                <a:tc>
                  <a:txBody>
                    <a:bodyPr/>
                    <a:lstStyle/>
                    <a:p>
                      <a:pPr algn="ctr">
                        <a:spcAft>
                          <a:spcPts val="0"/>
                        </a:spcAft>
                      </a:pPr>
                      <a:r>
                        <a:rPr lang="zh-CN" sz="2800" kern="100">
                          <a:effectLst/>
                        </a:rPr>
                        <a:t>生态系统的能量流动</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75" marR="68575" marT="0" marB="0" anchor="ctr"/>
                </a:tc>
                <a:tc>
                  <a:txBody>
                    <a:bodyPr/>
                    <a:lstStyle/>
                    <a:p>
                      <a:pPr algn="l">
                        <a:lnSpc>
                          <a:spcPct val="150000"/>
                        </a:lnSpc>
                        <a:spcAft>
                          <a:spcPts val="0"/>
                        </a:spcAft>
                      </a:pPr>
                      <a:r>
                        <a:rPr lang="en-US" sz="2800" kern="100" dirty="0">
                          <a:effectLst/>
                        </a:rPr>
                        <a:t>1.</a:t>
                      </a:r>
                      <a:r>
                        <a:rPr lang="zh-CN" sz="2800" kern="100" dirty="0">
                          <a:effectLst/>
                        </a:rPr>
                        <a:t>所有生物生命活动的最终能量来源于</a:t>
                      </a:r>
                      <a:r>
                        <a:rPr lang="zh-CN" sz="2800" u="sng" kern="100" dirty="0">
                          <a:effectLst/>
                        </a:rPr>
                        <a:t>太阳</a:t>
                      </a:r>
                      <a:r>
                        <a:rPr lang="zh-CN" sz="2800" kern="100" dirty="0">
                          <a:effectLst/>
                        </a:rPr>
                        <a:t>。</a:t>
                      </a:r>
                    </a:p>
                    <a:p>
                      <a:pPr algn="l">
                        <a:lnSpc>
                          <a:spcPct val="150000"/>
                        </a:lnSpc>
                        <a:spcAft>
                          <a:spcPts val="0"/>
                        </a:spcAft>
                      </a:pPr>
                      <a:r>
                        <a:rPr lang="en-US" sz="2800" kern="100" dirty="0">
                          <a:effectLst/>
                        </a:rPr>
                        <a:t>2</a:t>
                      </a:r>
                      <a:r>
                        <a:rPr lang="zh-CN" sz="2800" kern="100" dirty="0">
                          <a:effectLst/>
                        </a:rPr>
                        <a:t>．在生态系统中，能量沿着</a:t>
                      </a:r>
                      <a:r>
                        <a:rPr lang="zh-CN" sz="2800" u="sng" kern="100" dirty="0">
                          <a:effectLst/>
                        </a:rPr>
                        <a:t>食物链</a:t>
                      </a:r>
                      <a:r>
                        <a:rPr lang="zh-CN" sz="2800" kern="100" dirty="0">
                          <a:effectLst/>
                        </a:rPr>
                        <a:t>依次流动。一般说，一个环节只能把所获得能量的约</a:t>
                      </a:r>
                      <a:r>
                        <a:rPr lang="en-US" sz="2800" u="sng" kern="100" dirty="0">
                          <a:effectLst/>
                        </a:rPr>
                        <a:t>10%</a:t>
                      </a:r>
                      <a:r>
                        <a:rPr lang="zh-CN" sz="2800" u="sng" kern="100" dirty="0">
                          <a:effectLst/>
                        </a:rPr>
                        <a:t>～</a:t>
                      </a:r>
                      <a:r>
                        <a:rPr lang="en-US" sz="2800" u="sng" kern="100" dirty="0">
                          <a:effectLst/>
                        </a:rPr>
                        <a:t>20%</a:t>
                      </a:r>
                      <a:r>
                        <a:rPr lang="zh-CN" sz="2800" kern="100" dirty="0">
                          <a:effectLst/>
                        </a:rPr>
                        <a:t>传递给下一环节，也就是说，能量在传递过程中</a:t>
                      </a:r>
                      <a:r>
                        <a:rPr lang="zh-CN" sz="2800" u="sng" kern="100" dirty="0">
                          <a:effectLst/>
                        </a:rPr>
                        <a:t>逐级递减</a:t>
                      </a:r>
                      <a:r>
                        <a:rPr lang="zh-CN" sz="2800" kern="100" dirty="0">
                          <a:effectLst/>
                        </a:rPr>
                        <a:t>。</a:t>
                      </a:r>
                    </a:p>
                    <a:p>
                      <a:pPr algn="l">
                        <a:lnSpc>
                          <a:spcPct val="150000"/>
                        </a:lnSpc>
                        <a:spcAft>
                          <a:spcPts val="0"/>
                        </a:spcAft>
                      </a:pPr>
                      <a:r>
                        <a:rPr lang="en-US" sz="2800" kern="100" dirty="0">
                          <a:effectLst/>
                        </a:rPr>
                        <a:t>3</a:t>
                      </a:r>
                      <a:r>
                        <a:rPr lang="zh-CN" sz="2800" kern="100" dirty="0">
                          <a:effectLst/>
                        </a:rPr>
                        <a:t>．愈向食物链后端，生物数量愈</a:t>
                      </a:r>
                      <a:r>
                        <a:rPr lang="zh-CN" sz="2800" u="sng" kern="100" dirty="0">
                          <a:effectLst/>
                        </a:rPr>
                        <a:t>少</a:t>
                      </a:r>
                      <a:r>
                        <a:rPr lang="zh-CN" sz="2800" kern="100" dirty="0">
                          <a:effectLst/>
                        </a:rPr>
                        <a:t>，储存的能量愈</a:t>
                      </a:r>
                      <a:r>
                        <a:rPr lang="zh-CN" sz="2800" u="sng" kern="100" dirty="0">
                          <a:effectLst/>
                        </a:rPr>
                        <a:t>少</a:t>
                      </a:r>
                      <a:r>
                        <a:rPr lang="zh-CN" sz="2800" kern="100" dirty="0">
                          <a:effectLst/>
                        </a:rPr>
                        <a:t>，形成了</a:t>
                      </a:r>
                      <a:r>
                        <a:rPr lang="zh-CN" sz="2800" u="sng" kern="100" dirty="0">
                          <a:effectLst/>
                        </a:rPr>
                        <a:t>金字塔</a:t>
                      </a:r>
                      <a:r>
                        <a:rPr lang="zh-CN" sz="2800" kern="100" dirty="0">
                          <a:effectLst/>
                        </a:rPr>
                        <a:t>形的生物数量与能量关系。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75" marR="68575" marT="0" marB="0" anchor="ctr"/>
                </a:tc>
                <a:extLst>
                  <a:ext uri="{0D108BD9-81ED-4DB2-BD59-A6C34878D82A}"/>
                </a:extLst>
              </a:tr>
            </a:tbl>
          </a:graphicData>
        </a:graphic>
      </p:graphicFrame>
      <p:sp>
        <p:nvSpPr>
          <p:cNvPr id="3"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精击重点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414338" y="1423988"/>
          <a:ext cx="8364537" cy="3944937"/>
        </p:xfrm>
        <a:graphic>
          <a:graphicData uri="http://schemas.openxmlformats.org/drawingml/2006/table">
            <a:tbl>
              <a:tblPr>
                <a:tableStyleId>{69CF1AB2-1976-4502-BF36-3FF5EA218861}</a:tableStyleId>
              </a:tblPr>
              <a:tblGrid>
                <a:gridCol w="1270290">
                  <a:extLst>
                    <a:ext uri="{9D8B030D-6E8A-4147-A177-3AD203B41FA5}"/>
                  </a:extLst>
                </a:gridCol>
                <a:gridCol w="7094247">
                  <a:extLst>
                    <a:ext uri="{9D8B030D-6E8A-4147-A177-3AD203B41FA5}"/>
                  </a:extLst>
                </a:gridCol>
              </a:tblGrid>
              <a:tr h="640080">
                <a:tc gridSpan="2">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zh-CN" altLang="zh-CN" sz="2800" kern="100" dirty="0" smtClean="0">
                          <a:effectLst/>
                        </a:rPr>
                        <a:t>知识结构</a:t>
                      </a:r>
                      <a:endParaRPr lang="zh-CN"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txBody>
                  <a:tcPr marL="68591" marR="68591" marT="0" marB="0" anchor="ctr"/>
                </a:tc>
                <a:tc hMerge="1">
                  <a:txBody>
                    <a:bodyPr/>
                    <a:lstStyle/>
                    <a:p>
                      <a:pPr algn="l">
                        <a:spcAft>
                          <a:spcPts val="0"/>
                        </a:spcAft>
                      </a:pPr>
                      <a:endParaRPr lang="zh-CN" sz="105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tc>
                <a:extLst>
                  <a:ext uri="{0D108BD9-81ED-4DB2-BD59-A6C34878D82A}"/>
                </a:extLst>
              </a:tr>
              <a:tr h="3304857">
                <a:tc>
                  <a:txBody>
                    <a:bodyPr/>
                    <a:lstStyle/>
                    <a:p>
                      <a:pPr algn="ctr">
                        <a:lnSpc>
                          <a:spcPct val="150000"/>
                        </a:lnSpc>
                        <a:spcAft>
                          <a:spcPts val="0"/>
                        </a:spcAft>
                      </a:pPr>
                      <a:r>
                        <a:rPr lang="zh-CN" sz="2800" kern="100">
                          <a:effectLst/>
                        </a:rPr>
                        <a:t>生态系统的物质循环</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91" marR="68591" marT="0" marB="0" anchor="ctr"/>
                </a:tc>
                <a:tc>
                  <a:txBody>
                    <a:bodyPr/>
                    <a:lstStyle/>
                    <a:p>
                      <a:pPr algn="l">
                        <a:lnSpc>
                          <a:spcPct val="150000"/>
                        </a:lnSpc>
                        <a:spcAft>
                          <a:spcPts val="0"/>
                        </a:spcAft>
                      </a:pPr>
                      <a:r>
                        <a:rPr lang="en-US" sz="2800" kern="100" dirty="0">
                          <a:effectLst/>
                        </a:rPr>
                        <a:t>1.</a:t>
                      </a:r>
                      <a:r>
                        <a:rPr lang="zh-CN" sz="2800" kern="100" dirty="0">
                          <a:effectLst/>
                        </a:rPr>
                        <a:t>组成生物体的物质在生物与无机环境之间往返循环就是生态系统的</a:t>
                      </a:r>
                      <a:r>
                        <a:rPr lang="zh-CN" sz="2800" u="sng" kern="100" dirty="0">
                          <a:effectLst/>
                        </a:rPr>
                        <a:t>物质循环</a:t>
                      </a:r>
                      <a:r>
                        <a:rPr lang="zh-CN" sz="2800" kern="100" dirty="0">
                          <a:effectLst/>
                        </a:rPr>
                        <a:t>。</a:t>
                      </a:r>
                    </a:p>
                    <a:p>
                      <a:pPr algn="l">
                        <a:lnSpc>
                          <a:spcPct val="150000"/>
                        </a:lnSpc>
                        <a:spcAft>
                          <a:spcPts val="0"/>
                        </a:spcAft>
                      </a:pPr>
                      <a:r>
                        <a:rPr lang="en-US" sz="2800" kern="100" dirty="0">
                          <a:effectLst/>
                        </a:rPr>
                        <a:t>2</a:t>
                      </a:r>
                      <a:r>
                        <a:rPr lang="zh-CN" sz="2800" kern="100" dirty="0">
                          <a:effectLst/>
                        </a:rPr>
                        <a:t>．生态系统进行着</a:t>
                      </a:r>
                      <a:r>
                        <a:rPr lang="zh-CN" sz="2800" u="sng" kern="100" dirty="0">
                          <a:effectLst/>
                        </a:rPr>
                        <a:t>物质循环</a:t>
                      </a:r>
                      <a:r>
                        <a:rPr lang="zh-CN" sz="2800" kern="100" dirty="0">
                          <a:effectLst/>
                        </a:rPr>
                        <a:t>和</a:t>
                      </a:r>
                      <a:r>
                        <a:rPr lang="zh-CN" sz="2800" u="sng" kern="100" dirty="0">
                          <a:effectLst/>
                        </a:rPr>
                        <a:t>能量流动</a:t>
                      </a:r>
                      <a:r>
                        <a:rPr lang="zh-CN" sz="2800" kern="100" dirty="0">
                          <a:effectLst/>
                        </a:rPr>
                        <a:t>，使其中的生产者、消费者和分解者及非生命物质和能量紧密联系，构成一个统一的整体</a:t>
                      </a:r>
                      <a:r>
                        <a:rPr lang="zh-CN" sz="2800" kern="100" dirty="0" smtClean="0">
                          <a:effectLst/>
                        </a:rPr>
                        <a:t>。</a:t>
                      </a:r>
                      <a:endParaRPr lang="zh-CN" sz="2800" kern="100" dirty="0">
                        <a:effectLst/>
                      </a:endParaRPr>
                    </a:p>
                  </a:txBody>
                  <a:tcPr marL="68591" marR="68591" marT="0" marB="0" anchor="ctr"/>
                </a:tc>
                <a:extLst>
                  <a:ext uri="{0D108BD9-81ED-4DB2-BD59-A6C34878D82A}"/>
                </a:extLst>
              </a:tr>
            </a:tbl>
          </a:graphicData>
        </a:graphic>
      </p:graphicFrame>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精击重点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11150" y="889000"/>
          <a:ext cx="8558213" cy="5564188"/>
        </p:xfrm>
        <a:graphic>
          <a:graphicData uri="http://schemas.openxmlformats.org/drawingml/2006/table">
            <a:tbl>
              <a:tblPr>
                <a:tableStyleId>{69CF1AB2-1976-4502-BF36-3FF5EA218861}</a:tableStyleId>
              </a:tblPr>
              <a:tblGrid>
                <a:gridCol w="952151">
                  <a:extLst>
                    <a:ext uri="{9D8B030D-6E8A-4147-A177-3AD203B41FA5}"/>
                  </a:extLst>
                </a:gridCol>
                <a:gridCol w="7606062">
                  <a:extLst>
                    <a:ext uri="{9D8B030D-6E8A-4147-A177-3AD203B41FA5}"/>
                  </a:extLst>
                </a:gridCol>
              </a:tblGrid>
              <a:tr h="538471">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zh-CN" sz="2800" kern="100" dirty="0" smtClean="0">
                          <a:effectLst/>
                        </a:rPr>
                        <a:t>知识结构</a:t>
                      </a:r>
                      <a:endParaRPr lang="zh-CN"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txBody>
                  <a:tcPr marL="68572" marR="68572" marT="0" marB="0" anchor="ctr"/>
                </a:tc>
                <a:tc hMerge="1">
                  <a:txBody>
                    <a:bodyPr/>
                    <a:lstStyle/>
                    <a:p>
                      <a:pPr algn="l">
                        <a:spcAft>
                          <a:spcPts val="0"/>
                        </a:spcAft>
                      </a:pPr>
                      <a:endParaRPr lang="zh-CN" sz="105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tc>
                <a:extLst>
                  <a:ext uri="{0D108BD9-81ED-4DB2-BD59-A6C34878D82A}"/>
                </a:extLst>
              </a:tr>
              <a:tr h="5025717">
                <a:tc>
                  <a:txBody>
                    <a:bodyPr/>
                    <a:lstStyle/>
                    <a:p>
                      <a:pPr algn="ctr">
                        <a:lnSpc>
                          <a:spcPts val="3800"/>
                        </a:lnSpc>
                        <a:spcAft>
                          <a:spcPts val="0"/>
                        </a:spcAft>
                      </a:pPr>
                      <a:r>
                        <a:rPr lang="zh-CN" sz="2800" kern="100">
                          <a:effectLst/>
                        </a:rPr>
                        <a:t>生态系统的物质循环</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72" marR="68572" marT="0" marB="0" anchor="ctr"/>
                </a:tc>
                <a:tc>
                  <a:txBody>
                    <a:bodyPr/>
                    <a:lstStyle/>
                    <a:p>
                      <a:pPr algn="l">
                        <a:lnSpc>
                          <a:spcPts val="3800"/>
                        </a:lnSpc>
                        <a:spcAft>
                          <a:spcPts val="0"/>
                        </a:spcAft>
                      </a:pPr>
                      <a:r>
                        <a:rPr lang="en-US" sz="2800" kern="100" dirty="0">
                          <a:effectLst/>
                        </a:rPr>
                        <a:t> </a:t>
                      </a:r>
                      <a:endParaRPr lang="en-US" sz="2800" kern="100" dirty="0" smtClean="0">
                        <a:effectLst/>
                      </a:endParaRPr>
                    </a:p>
                    <a:p>
                      <a:pPr algn="l">
                        <a:lnSpc>
                          <a:spcPts val="3800"/>
                        </a:lnSpc>
                        <a:spcAft>
                          <a:spcPts val="0"/>
                        </a:spcAft>
                      </a:pPr>
                      <a:r>
                        <a:rPr lang="en-US" sz="2800" kern="100" dirty="0" smtClean="0">
                          <a:effectLst/>
                        </a:rPr>
                        <a:t>1</a:t>
                      </a:r>
                      <a:r>
                        <a:rPr lang="zh-CN" sz="2800" kern="100" dirty="0">
                          <a:effectLst/>
                        </a:rPr>
                        <a:t>．判断一个范围是否是生态系统，先判断它的组成是否同时具备生物部分和非生物部分，不在于生物数量的多少和空间的大小，主要在于生态系统各部分是否齐全。</a:t>
                      </a:r>
                    </a:p>
                    <a:p>
                      <a:pPr algn="l">
                        <a:lnSpc>
                          <a:spcPts val="3800"/>
                        </a:lnSpc>
                        <a:spcAft>
                          <a:spcPts val="0"/>
                        </a:spcAft>
                      </a:pPr>
                      <a:r>
                        <a:rPr lang="en-US" sz="2800" kern="100" dirty="0">
                          <a:effectLst/>
                        </a:rPr>
                        <a:t>2</a:t>
                      </a:r>
                      <a:r>
                        <a:rPr lang="zh-CN" sz="2800" kern="100" dirty="0">
                          <a:effectLst/>
                        </a:rPr>
                        <a:t>．食物链的起点一定是生产者，不包括非生物部分和分解者，只包括生产者和消费者。生物链中的生物数量随着营养级的升高而降低，而有毒物质会随着食物链不断积累。在食物链中，营养级别越高的生物，体内积累的有毒物质越多。</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72" marR="68572" marT="0" marB="0" anchor="ctr"/>
                </a:tc>
                <a:extLst>
                  <a:ext uri="{0D108BD9-81ED-4DB2-BD59-A6C34878D82A}"/>
                </a:extLst>
              </a:tr>
            </a:tbl>
          </a:graphicData>
        </a:graphic>
      </p:graphicFrame>
      <p:pic>
        <p:nvPicPr>
          <p:cNvPr id="3" name="Picture 1" descr="E:\资料   L\2019\word文档\中考\中考总复习·生物\要点点拨.TIF"/>
          <p:cNvPicPr>
            <a:picLocks noChangeAspect="1" noChangeArrowheads="1"/>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4162425" y="1571625"/>
            <a:ext cx="1443038" cy="45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精击重点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781050" y="839788"/>
            <a:ext cx="7886700" cy="4821460"/>
          </a:xfrm>
          <a:prstGeom prst="rect">
            <a:avLst/>
          </a:prstGeom>
        </p:spPr>
        <p:txBody>
          <a:bodyPr>
            <a:normAutofit fontScale="90000"/>
          </a:bodyPr>
          <a:lstStyle/>
          <a:p>
            <a:pPr algn="l">
              <a:lnSpc>
                <a:spcPct val="150000"/>
              </a:lnSpc>
              <a:defRPr/>
            </a:pPr>
            <a:r>
              <a:rPr lang="zh-CN" altLang="zh-CN" sz="2800" kern="100" dirty="0" smtClean="0">
                <a:latin typeface="+mn-ea"/>
                <a:ea typeface="+mn-ea"/>
                <a:cs typeface="Times New Roman" panose="02020603050405020304" pitchFamily="18" charset="0"/>
              </a:rPr>
              <a:t>考查要点：</a:t>
            </a:r>
            <a:r>
              <a:rPr lang="zh-CN" altLang="zh-CN" sz="2800" dirty="0"/>
              <a:t>生物的生存依赖一定的环境</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      </a:t>
            </a:r>
            <a:r>
              <a:rPr lang="zh-CN" altLang="zh-CN" sz="2800" kern="100" dirty="0" smtClean="0">
                <a:latin typeface="+mn-ea"/>
                <a:ea typeface="+mn-ea"/>
                <a:cs typeface="Times New Roman" panose="02020603050405020304" pitchFamily="18" charset="0"/>
              </a:rPr>
              <a:t>生物的生存依赖一定的环境，下列有关环境的叙述正确的是</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．环境就是指生物周围的非生物因素</a:t>
            </a:r>
            <a:r>
              <a:rPr lang="en-US" altLang="zh-CN" sz="2800" kern="100" dirty="0" smtClean="0">
                <a:latin typeface="+mn-ea"/>
                <a:ea typeface="+mn-ea"/>
                <a:cs typeface="Times New Roman" panose="02020603050405020304" pitchFamily="18" charset="0"/>
              </a:rPr>
              <a:t>                   </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B</a:t>
            </a:r>
            <a:r>
              <a:rPr lang="zh-CN" altLang="zh-CN" sz="2800" kern="100" dirty="0" smtClean="0">
                <a:latin typeface="+mn-ea"/>
                <a:ea typeface="+mn-ea"/>
                <a:cs typeface="Times New Roman" panose="02020603050405020304" pitchFamily="18" charset="0"/>
              </a:rPr>
              <a:t>．环境就是指生物生存的地点</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C</a:t>
            </a:r>
            <a:r>
              <a:rPr lang="zh-CN" altLang="zh-CN" sz="2800" kern="100" dirty="0" smtClean="0">
                <a:latin typeface="+mn-ea"/>
                <a:ea typeface="+mn-ea"/>
                <a:cs typeface="Times New Roman" panose="02020603050405020304" pitchFamily="18" charset="0"/>
              </a:rPr>
              <a:t>．环境就是指存在于生物周围影响它生活的各种因素</a:t>
            </a:r>
            <a:r>
              <a:rPr lang="en-US" altLang="zh-CN" sz="2800" kern="100" dirty="0" smtClean="0">
                <a:latin typeface="+mn-ea"/>
                <a:ea typeface="+mn-ea"/>
                <a:cs typeface="Times New Roman" panose="02020603050405020304" pitchFamily="18" charset="0"/>
              </a:rPr>
              <a:t>      </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D</a:t>
            </a:r>
            <a:r>
              <a:rPr lang="zh-CN" altLang="zh-CN" sz="2800" kern="100" dirty="0" smtClean="0">
                <a:latin typeface="+mn-ea"/>
                <a:ea typeface="+mn-ea"/>
                <a:cs typeface="Times New Roman" panose="02020603050405020304" pitchFamily="18" charset="0"/>
              </a:rPr>
              <a:t>．不同种的生物的生活环境截然不同</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endParaRPr lang="zh-CN" altLang="en-US" sz="2800" dirty="0">
              <a:latin typeface="+mn-ea"/>
              <a:ea typeface="+mn-ea"/>
            </a:endParaRPr>
          </a:p>
        </p:txBody>
      </p:sp>
      <p:sp>
        <p:nvSpPr>
          <p:cNvPr id="3" name="矩形 2"/>
          <p:cNvSpPr/>
          <p:nvPr/>
        </p:nvSpPr>
        <p:spPr>
          <a:xfrm>
            <a:off x="2699792" y="2236788"/>
            <a:ext cx="481013" cy="584200"/>
          </a:xfrm>
          <a:prstGeom prst="rect">
            <a:avLst/>
          </a:prstGeom>
        </p:spPr>
        <p:txBody>
          <a:bodyPr wrap="none">
            <a:spAutoFit/>
          </a:bodyPr>
          <a:lstStyle/>
          <a:p>
            <a:pPr>
              <a:defRPr/>
            </a:pPr>
            <a:r>
              <a:rPr lang="en-US" altLang="zh-CN" sz="3200" kern="100" dirty="0">
                <a:solidFill>
                  <a:srgbClr val="FF0000"/>
                </a:solidFill>
                <a:latin typeface="+mn-lt"/>
                <a:cs typeface="Times New Roman" panose="02020603050405020304" pitchFamily="18" charset="0"/>
              </a:rPr>
              <a:t>C</a:t>
            </a:r>
            <a:endParaRPr lang="zh-CN" altLang="en-US" sz="3200" dirty="0">
              <a:solidFill>
                <a:srgbClr val="FF0000"/>
              </a:solidFill>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idx="4294967295"/>
          </p:nvPr>
        </p:nvSpPr>
        <p:spPr>
          <a:xfrm>
            <a:off x="179512" y="1031850"/>
            <a:ext cx="7886700" cy="4404394"/>
          </a:xfrm>
          <a:prstGeom prst="rect">
            <a:avLst/>
          </a:prstGeom>
        </p:spPr>
        <p:txBody>
          <a:bodyPr>
            <a:normAutofit fontScale="90000"/>
          </a:bodyPr>
          <a:lstStyle/>
          <a:p>
            <a:pPr algn="l">
              <a:lnSpc>
                <a:spcPct val="150000"/>
              </a:lnSpc>
              <a:defRPr/>
            </a:pPr>
            <a:r>
              <a:rPr lang="en-US" altLang="zh-CN" sz="2800" kern="100" dirty="0" smtClean="0">
                <a:latin typeface="+mn-ea"/>
                <a:ea typeface="+mn-ea"/>
                <a:cs typeface="Times New Roman" panose="02020603050405020304" pitchFamily="18" charset="0"/>
              </a:rPr>
              <a:t>1</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(2017·</a:t>
            </a:r>
            <a:r>
              <a:rPr lang="zh-CN" altLang="zh-CN" sz="2800" kern="100" dirty="0" smtClean="0">
                <a:latin typeface="+mn-ea"/>
                <a:ea typeface="+mn-ea"/>
                <a:cs typeface="Times New Roman" panose="02020603050405020304" pitchFamily="18" charset="0"/>
              </a:rPr>
              <a:t>广东</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下图是生态系统几种生物的关系图，下列说法正确的是</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．②③④是消费者</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B</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①②③④</a:t>
            </a:r>
            <a:r>
              <a:rPr lang="zh-CN" altLang="zh-CN" sz="2800" kern="100" dirty="0" smtClean="0">
                <a:latin typeface="+mn-ea"/>
                <a:ea typeface="+mn-ea"/>
                <a:cs typeface="Times New Roman" panose="02020603050405020304" pitchFamily="18" charset="0"/>
              </a:rPr>
              <a:t>共同构成了生态系统</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C</a:t>
            </a:r>
            <a:r>
              <a:rPr lang="zh-CN" altLang="zh-CN" sz="2800" kern="100" dirty="0" smtClean="0">
                <a:latin typeface="+mn-ea"/>
                <a:ea typeface="+mn-ea"/>
                <a:cs typeface="Times New Roman" panose="02020603050405020304" pitchFamily="18" charset="0"/>
              </a:rPr>
              <a:t>．该生态系统具有自我调节能力</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D</a:t>
            </a:r>
            <a:r>
              <a:rPr lang="zh-CN" altLang="zh-CN" sz="2800" kern="100" dirty="0" smtClean="0">
                <a:latin typeface="+mn-ea"/>
                <a:ea typeface="+mn-ea"/>
                <a:cs typeface="Times New Roman" panose="02020603050405020304" pitchFamily="18" charset="0"/>
              </a:rPr>
              <a:t>．该图同时存在食物链和食物网</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endParaRPr lang="zh-CN" altLang="en-US" sz="2800" dirty="0">
              <a:latin typeface="+mn-ea"/>
              <a:ea typeface="+mn-ea"/>
            </a:endParaRPr>
          </a:p>
        </p:txBody>
      </p:sp>
      <p:pic>
        <p:nvPicPr>
          <p:cNvPr id="10245" name="Picture 5" descr="C:\Users\Administrator\Desktop\中考总复习·生物\8.TIF"/>
          <p:cNvPicPr>
            <a:picLocks noChangeAspect="1" noChangeArrowheads="1"/>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5210929" y="1931321"/>
            <a:ext cx="3938007" cy="2550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3059832" y="1836057"/>
            <a:ext cx="661988" cy="584200"/>
          </a:xfrm>
          <a:prstGeom prst="rect">
            <a:avLst/>
          </a:prstGeom>
        </p:spPr>
        <p:txBody>
          <a:bodyPr>
            <a:spAutoFit/>
          </a:bodyPr>
          <a:lstStyle/>
          <a:p>
            <a:pPr>
              <a:defRPr/>
            </a:pPr>
            <a:r>
              <a:rPr lang="en-US" altLang="zh-CN" sz="3200" kern="100" dirty="0">
                <a:solidFill>
                  <a:srgbClr val="FF0000"/>
                </a:solidFill>
                <a:latin typeface="+mn-lt"/>
                <a:cs typeface="Times New Roman" panose="02020603050405020304" pitchFamily="18" charset="0"/>
              </a:rPr>
              <a:t>C</a:t>
            </a:r>
            <a:endParaRPr lang="zh-CN" altLang="en-US" sz="3200" dirty="0">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par>
                                <p:cTn id="8" presetID="14" presetClass="entr" presetSubtype="10" fill="hold" nodeType="withEffect">
                                  <p:stCondLst>
                                    <p:cond delay="0"/>
                                  </p:stCondLst>
                                  <p:childTnLst>
                                    <p:set>
                                      <p:cBhvr>
                                        <p:cTn id="9" dur="1" fill="hold">
                                          <p:stCondLst>
                                            <p:cond delay="0"/>
                                          </p:stCondLst>
                                        </p:cTn>
                                        <p:tgtEl>
                                          <p:spTgt spid="10245"/>
                                        </p:tgtEl>
                                        <p:attrNameLst>
                                          <p:attrName>style.visibility</p:attrName>
                                        </p:attrNameLst>
                                      </p:cBhvr>
                                      <p:to>
                                        <p:strVal val="visible"/>
                                      </p:to>
                                    </p:set>
                                    <p:animEffect transition="in" filter="randombar(horizontal)">
                                      <p:cBhvr>
                                        <p:cTn id="10" dur="500"/>
                                        <p:tgtEl>
                                          <p:spTgt spid="1024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784225" y="938212"/>
            <a:ext cx="7886700" cy="4651027"/>
          </a:xfrm>
          <a:prstGeom prst="rect">
            <a:avLst/>
          </a:prstGeom>
        </p:spPr>
        <p:txBody>
          <a:bodyPr>
            <a:normAutofit fontScale="90000"/>
          </a:bodyPr>
          <a:lstStyle/>
          <a:p>
            <a:pPr algn="l">
              <a:lnSpc>
                <a:spcPct val="150000"/>
              </a:lnSpc>
              <a:defRPr/>
            </a:pPr>
            <a:r>
              <a:rPr lang="zh-CN" altLang="zh-CN" sz="2800" kern="100" dirty="0" smtClean="0">
                <a:latin typeface="+mn-ea"/>
                <a:ea typeface="+mn-ea"/>
                <a:cs typeface="Times New Roman" panose="02020603050405020304" pitchFamily="18" charset="0"/>
              </a:rPr>
              <a:t>考点一：</a:t>
            </a:r>
            <a:r>
              <a:rPr lang="zh-CN" altLang="zh-CN" sz="2800" dirty="0" smtClean="0"/>
              <a:t>生态系统</a:t>
            </a:r>
            <a:r>
              <a:rPr lang="en-US" altLang="zh-CN" sz="2800" dirty="0" smtClean="0"/>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1</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(2019·</a:t>
            </a:r>
            <a:r>
              <a:rPr lang="zh-CN" altLang="zh-CN" sz="2800" kern="100" dirty="0" smtClean="0">
                <a:latin typeface="+mn-ea"/>
                <a:ea typeface="+mn-ea"/>
                <a:cs typeface="Times New Roman" panose="02020603050405020304" pitchFamily="18" charset="0"/>
              </a:rPr>
              <a:t>黑龙江</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我的家在东北松花江上，那里有满山遍野的大豆高粱</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，下列有关松花江的描述属于生态系统的是</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．松花江</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B</a:t>
            </a:r>
            <a:r>
              <a:rPr lang="zh-CN" altLang="zh-CN" sz="2800" kern="100" dirty="0" smtClean="0">
                <a:latin typeface="+mn-ea"/>
                <a:ea typeface="+mn-ea"/>
                <a:cs typeface="Times New Roman" panose="02020603050405020304" pitchFamily="18" charset="0"/>
              </a:rPr>
              <a:t>．松花江里所有的鱼</a:t>
            </a:r>
            <a:r>
              <a:rPr lang="en-US" altLang="zh-CN" sz="2800" kern="100" dirty="0" smtClean="0">
                <a:latin typeface="+mn-ea"/>
                <a:ea typeface="+mn-ea"/>
                <a:cs typeface="Times New Roman" panose="02020603050405020304" pitchFamily="18" charset="0"/>
              </a:rPr>
              <a:t>	</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C</a:t>
            </a:r>
            <a:r>
              <a:rPr lang="zh-CN" altLang="zh-CN" sz="2800" kern="100" dirty="0" smtClean="0">
                <a:latin typeface="+mn-ea"/>
                <a:ea typeface="+mn-ea"/>
                <a:cs typeface="Times New Roman" panose="02020603050405020304" pitchFamily="18" charset="0"/>
              </a:rPr>
              <a:t>．松花江里所有的生物</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D</a:t>
            </a:r>
            <a:r>
              <a:rPr lang="zh-CN" altLang="zh-CN" sz="2800" kern="100" dirty="0" smtClean="0">
                <a:latin typeface="+mn-ea"/>
                <a:ea typeface="+mn-ea"/>
                <a:cs typeface="Times New Roman" panose="02020603050405020304" pitchFamily="18" charset="0"/>
              </a:rPr>
              <a:t>．松花江里所有的植物</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endParaRPr lang="zh-CN" altLang="en-US" sz="2800" dirty="0"/>
          </a:p>
        </p:txBody>
      </p:sp>
      <p:sp>
        <p:nvSpPr>
          <p:cNvPr id="3" name="矩形 2"/>
          <p:cNvSpPr/>
          <p:nvPr/>
        </p:nvSpPr>
        <p:spPr>
          <a:xfrm>
            <a:off x="3275856" y="2390776"/>
            <a:ext cx="661988" cy="585787"/>
          </a:xfrm>
          <a:prstGeom prst="rect">
            <a:avLst/>
          </a:prstGeom>
        </p:spPr>
        <p:txBody>
          <a:bodyPr>
            <a:spAutoFit/>
          </a:bodyPr>
          <a:lstStyle/>
          <a:p>
            <a:pPr>
              <a:defRPr/>
            </a:pPr>
            <a:r>
              <a:rPr lang="en-US" altLang="zh-CN" sz="3200" kern="100" dirty="0">
                <a:solidFill>
                  <a:srgbClr val="FF0000"/>
                </a:solidFill>
                <a:latin typeface="+mn-lt"/>
                <a:cs typeface="Times New Roman" panose="02020603050405020304" pitchFamily="18" charset="0"/>
              </a:rPr>
              <a:t>A</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660400" y="1171574"/>
            <a:ext cx="8034338" cy="5209753"/>
          </a:xfrm>
          <a:prstGeom prst="rect">
            <a:avLst/>
          </a:prstGeom>
        </p:spPr>
        <p:txBody>
          <a:bodyPr>
            <a:normAutofit fontScale="90000"/>
          </a:bodyPr>
          <a:lstStyle/>
          <a:p>
            <a:pPr algn="l">
              <a:lnSpc>
                <a:spcPct val="150000"/>
              </a:lnSpc>
              <a:defRPr/>
            </a:pPr>
            <a:r>
              <a:rPr lang="en-US" altLang="zh-CN" sz="2800" kern="100" dirty="0" smtClean="0">
                <a:latin typeface="+mn-ea"/>
                <a:ea typeface="+mn-ea"/>
                <a:cs typeface="Times New Roman" panose="02020603050405020304" pitchFamily="18" charset="0"/>
              </a:rPr>
              <a:t>2</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(2019·</a:t>
            </a:r>
            <a:r>
              <a:rPr lang="zh-CN" altLang="zh-CN" sz="2800" kern="100" dirty="0" smtClean="0">
                <a:latin typeface="+mn-ea"/>
                <a:ea typeface="+mn-ea"/>
                <a:cs typeface="Times New Roman" panose="02020603050405020304" pitchFamily="18" charset="0"/>
              </a:rPr>
              <a:t>成都</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在草原上，兔吃草，兔又会被狐狸和鹰捕食，这四种生物中属于生产者的是</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．兔</a:t>
            </a:r>
            <a:r>
              <a:rPr lang="en-US" altLang="zh-CN" sz="2800" kern="100" dirty="0" smtClean="0">
                <a:latin typeface="+mn-ea"/>
                <a:ea typeface="+mn-ea"/>
                <a:cs typeface="Times New Roman" panose="02020603050405020304" pitchFamily="18" charset="0"/>
              </a:rPr>
              <a:t>		B</a:t>
            </a:r>
            <a:r>
              <a:rPr lang="zh-CN" altLang="zh-CN" sz="2800" kern="100" dirty="0" smtClean="0">
                <a:latin typeface="+mn-ea"/>
                <a:ea typeface="+mn-ea"/>
                <a:cs typeface="Times New Roman" panose="02020603050405020304" pitchFamily="18" charset="0"/>
              </a:rPr>
              <a:t>．草</a:t>
            </a:r>
            <a:r>
              <a:rPr lang="en-US" altLang="zh-CN" sz="2800" kern="100" dirty="0" smtClean="0">
                <a:latin typeface="+mn-ea"/>
                <a:ea typeface="+mn-ea"/>
                <a:cs typeface="Times New Roman" panose="02020603050405020304" pitchFamily="18" charset="0"/>
              </a:rPr>
              <a:t>		  C</a:t>
            </a:r>
            <a:r>
              <a:rPr lang="zh-CN" altLang="zh-CN" sz="2800" kern="100" dirty="0" smtClean="0">
                <a:latin typeface="+mn-ea"/>
                <a:ea typeface="+mn-ea"/>
                <a:cs typeface="Times New Roman" panose="02020603050405020304" pitchFamily="18" charset="0"/>
              </a:rPr>
              <a:t>．狐狸</a:t>
            </a:r>
            <a:r>
              <a:rPr lang="en-US" altLang="zh-CN" sz="2800" kern="100" dirty="0" smtClean="0">
                <a:latin typeface="+mn-ea"/>
                <a:ea typeface="+mn-ea"/>
                <a:cs typeface="Times New Roman" panose="02020603050405020304" pitchFamily="18" charset="0"/>
              </a:rPr>
              <a:t>		D</a:t>
            </a:r>
            <a:r>
              <a:rPr lang="zh-CN" altLang="zh-CN" sz="2800" kern="100" dirty="0" smtClean="0">
                <a:latin typeface="+mn-ea"/>
                <a:ea typeface="+mn-ea"/>
                <a:cs typeface="Times New Roman" panose="02020603050405020304" pitchFamily="18" charset="0"/>
              </a:rPr>
              <a:t>．鹰</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3</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(2019·</a:t>
            </a:r>
            <a:r>
              <a:rPr lang="zh-CN" altLang="zh-CN" sz="2800" kern="100" dirty="0" smtClean="0">
                <a:latin typeface="+mn-ea"/>
                <a:ea typeface="+mn-ea"/>
                <a:cs typeface="Times New Roman" panose="02020603050405020304" pitchFamily="18" charset="0"/>
              </a:rPr>
              <a:t>郴州</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森林中一棵枯死的大树上长了蘑菇，蘑菇在森林生态系统中的成分是</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．生产者</a:t>
            </a:r>
            <a:r>
              <a:rPr lang="en-US" altLang="zh-CN" sz="2800" kern="100" dirty="0" smtClean="0">
                <a:latin typeface="+mn-ea"/>
                <a:ea typeface="+mn-ea"/>
                <a:cs typeface="Times New Roman" panose="02020603050405020304" pitchFamily="18" charset="0"/>
              </a:rPr>
              <a:t>		       B</a:t>
            </a:r>
            <a:r>
              <a:rPr lang="zh-CN" altLang="zh-CN" sz="2800" kern="100" dirty="0" smtClean="0">
                <a:latin typeface="+mn-ea"/>
                <a:ea typeface="+mn-ea"/>
                <a:cs typeface="Times New Roman" panose="02020603050405020304" pitchFamily="18" charset="0"/>
              </a:rPr>
              <a:t>．消费者</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C</a:t>
            </a:r>
            <a:r>
              <a:rPr lang="zh-CN" altLang="zh-CN" sz="2800" kern="100" dirty="0" smtClean="0">
                <a:latin typeface="+mn-ea"/>
                <a:ea typeface="+mn-ea"/>
                <a:cs typeface="Times New Roman" panose="02020603050405020304" pitchFamily="18" charset="0"/>
              </a:rPr>
              <a:t>．分解者</a:t>
            </a:r>
            <a:r>
              <a:rPr lang="en-US" altLang="zh-CN" sz="2800" kern="100" dirty="0" smtClean="0">
                <a:latin typeface="+mn-ea"/>
                <a:ea typeface="+mn-ea"/>
                <a:cs typeface="Times New Roman" panose="02020603050405020304" pitchFamily="18" charset="0"/>
              </a:rPr>
              <a:t>			  D</a:t>
            </a:r>
            <a:r>
              <a:rPr lang="zh-CN" altLang="zh-CN" sz="2800" kern="100" dirty="0" smtClean="0">
                <a:latin typeface="+mn-ea"/>
                <a:ea typeface="+mn-ea"/>
                <a:cs typeface="Times New Roman" panose="02020603050405020304" pitchFamily="18" charset="0"/>
              </a:rPr>
              <a:t>．非生物成</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endParaRPr lang="zh-CN" altLang="en-US" dirty="0"/>
          </a:p>
        </p:txBody>
      </p:sp>
      <p:sp>
        <p:nvSpPr>
          <p:cNvPr id="3" name="矩形 2"/>
          <p:cNvSpPr/>
          <p:nvPr/>
        </p:nvSpPr>
        <p:spPr>
          <a:xfrm>
            <a:off x="5870575" y="1895475"/>
            <a:ext cx="661988" cy="584200"/>
          </a:xfrm>
          <a:prstGeom prst="rect">
            <a:avLst/>
          </a:prstGeom>
        </p:spPr>
        <p:txBody>
          <a:bodyPr>
            <a:spAutoFit/>
          </a:bodyPr>
          <a:lstStyle/>
          <a:p>
            <a:pPr>
              <a:defRPr/>
            </a:pPr>
            <a:r>
              <a:rPr lang="en-US" altLang="zh-CN" sz="3200" kern="100" dirty="0">
                <a:solidFill>
                  <a:srgbClr val="FF0000"/>
                </a:solidFill>
                <a:latin typeface="+mn-lt"/>
                <a:cs typeface="Times New Roman" panose="02020603050405020304" pitchFamily="18" charset="0"/>
              </a:rPr>
              <a:t>B</a:t>
            </a:r>
            <a:endParaRPr lang="zh-CN" altLang="en-US" sz="3200" dirty="0">
              <a:latin typeface="+mn-lt"/>
            </a:endParaRPr>
          </a:p>
        </p:txBody>
      </p:sp>
      <p:sp>
        <p:nvSpPr>
          <p:cNvPr id="4" name="矩形 3"/>
          <p:cNvSpPr/>
          <p:nvPr/>
        </p:nvSpPr>
        <p:spPr>
          <a:xfrm>
            <a:off x="5191121" y="3816350"/>
            <a:ext cx="661988" cy="585788"/>
          </a:xfrm>
          <a:prstGeom prst="rect">
            <a:avLst/>
          </a:prstGeom>
        </p:spPr>
        <p:txBody>
          <a:bodyPr>
            <a:spAutoFit/>
          </a:bodyPr>
          <a:lstStyle/>
          <a:p>
            <a:pPr>
              <a:defRPr/>
            </a:pPr>
            <a:r>
              <a:rPr lang="en-US" altLang="zh-CN" sz="3200" kern="100" dirty="0">
                <a:solidFill>
                  <a:srgbClr val="FF0000"/>
                </a:solidFill>
                <a:latin typeface="+mn-lt"/>
                <a:cs typeface="Times New Roman" panose="02020603050405020304" pitchFamily="18" charset="0"/>
              </a:rPr>
              <a:t>C</a:t>
            </a:r>
            <a:endParaRPr lang="zh-CN" altLang="en-US" sz="3200" dirty="0">
              <a:latin typeface="+mn-lt"/>
            </a:endParaRPr>
          </a:p>
        </p:txBody>
      </p:sp>
      <p:sp>
        <p:nvSpPr>
          <p:cNvPr id="5"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660400" y="860425"/>
            <a:ext cx="7886700" cy="5304879"/>
          </a:xfrm>
          <a:prstGeom prst="rect">
            <a:avLst/>
          </a:prstGeom>
        </p:spPr>
        <p:txBody>
          <a:bodyPr>
            <a:normAutofit fontScale="90000"/>
          </a:bodyPr>
          <a:lstStyle/>
          <a:p>
            <a:pPr algn="l">
              <a:lnSpc>
                <a:spcPts val="4500"/>
              </a:lnSpc>
              <a:defRPr/>
            </a:pPr>
            <a:r>
              <a:rPr lang="en-US" altLang="zh-CN" sz="2800" kern="100" dirty="0" smtClean="0">
                <a:latin typeface="+mn-ea"/>
                <a:ea typeface="+mn-ea"/>
                <a:cs typeface="Times New Roman" panose="02020603050405020304" pitchFamily="18" charset="0"/>
              </a:rPr>
              <a:t>4</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(2019·</a:t>
            </a:r>
            <a:r>
              <a:rPr lang="zh-CN" altLang="zh-CN" sz="2800" kern="100" dirty="0" smtClean="0">
                <a:latin typeface="+mn-ea"/>
                <a:ea typeface="+mn-ea"/>
                <a:cs typeface="Times New Roman" panose="02020603050405020304" pitchFamily="18" charset="0"/>
              </a:rPr>
              <a:t>十堰</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武当山和汉江河是十堰旅游的两张名片，它们分别属于森林生态系统和河流生态系统。下列相关说法正确的是</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．生态系统都是由生物部分和非生物部分组成的</a:t>
            </a:r>
            <a:r>
              <a:rPr lang="en-US" altLang="zh-CN" sz="2800" kern="100" dirty="0" smtClean="0">
                <a:latin typeface="+mn-ea"/>
                <a:ea typeface="+mn-ea"/>
                <a:cs typeface="Times New Roman" panose="02020603050405020304" pitchFamily="18" charset="0"/>
              </a:rPr>
              <a:t>B</a:t>
            </a:r>
            <a:r>
              <a:rPr lang="zh-CN" altLang="zh-CN" sz="2800" kern="100" dirty="0" smtClean="0">
                <a:latin typeface="+mn-ea"/>
                <a:ea typeface="+mn-ea"/>
                <a:cs typeface="Times New Roman" panose="02020603050405020304" pitchFamily="18" charset="0"/>
              </a:rPr>
              <a:t>．“鼠</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蛇</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鹰</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是武当山森林生态系统中常见的一条食物链</a:t>
            </a:r>
            <a:r>
              <a:rPr lang="en-US" altLang="zh-CN" sz="2800" kern="100" dirty="0" smtClean="0">
                <a:latin typeface="+mn-ea"/>
                <a:ea typeface="+mn-ea"/>
                <a:cs typeface="Times New Roman" panose="02020603050405020304" pitchFamily="18" charset="0"/>
              </a:rPr>
              <a:t>	</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C</a:t>
            </a:r>
            <a:r>
              <a:rPr lang="zh-CN" altLang="zh-CN" sz="2800" kern="100" dirty="0" smtClean="0">
                <a:latin typeface="+mn-ea"/>
                <a:ea typeface="+mn-ea"/>
                <a:cs typeface="Times New Roman" panose="02020603050405020304" pitchFamily="18" charset="0"/>
              </a:rPr>
              <a:t>．杀灭森林中所有害虫，会更有利于该生态系统的稳定</a:t>
            </a:r>
            <a:r>
              <a:rPr lang="en-US" altLang="zh-CN" sz="2800" kern="100" dirty="0" smtClean="0">
                <a:latin typeface="+mn-ea"/>
                <a:ea typeface="+mn-ea"/>
                <a:cs typeface="Times New Roman" panose="02020603050405020304" pitchFamily="18" charset="0"/>
              </a:rPr>
              <a:t>	</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D</a:t>
            </a:r>
            <a:r>
              <a:rPr lang="zh-CN" altLang="zh-CN" sz="2800" kern="100" dirty="0" smtClean="0">
                <a:latin typeface="+mn-ea"/>
                <a:ea typeface="+mn-ea"/>
                <a:cs typeface="Times New Roman" panose="02020603050405020304" pitchFamily="18" charset="0"/>
              </a:rPr>
              <a:t>．上述两个生态系统彼此独立，互不关联</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endParaRPr lang="zh-CN" altLang="en-US" dirty="0"/>
          </a:p>
        </p:txBody>
      </p:sp>
      <p:sp>
        <p:nvSpPr>
          <p:cNvPr id="3" name="矩形 2"/>
          <p:cNvSpPr/>
          <p:nvPr/>
        </p:nvSpPr>
        <p:spPr>
          <a:xfrm>
            <a:off x="3497262" y="1744663"/>
            <a:ext cx="661988" cy="584200"/>
          </a:xfrm>
          <a:prstGeom prst="rect">
            <a:avLst/>
          </a:prstGeom>
        </p:spPr>
        <p:txBody>
          <a:bodyPr>
            <a:spAutoFit/>
          </a:bodyPr>
          <a:lstStyle/>
          <a:p>
            <a:pPr>
              <a:defRPr/>
            </a:pPr>
            <a:r>
              <a:rPr lang="en-US" altLang="zh-CN" sz="3200" kern="100" dirty="0">
                <a:solidFill>
                  <a:srgbClr val="FF0000"/>
                </a:solidFill>
                <a:latin typeface="+mn-lt"/>
                <a:cs typeface="Times New Roman" panose="02020603050405020304" pitchFamily="18" charset="0"/>
              </a:rPr>
              <a:t>A</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768350" y="1341438"/>
            <a:ext cx="7886700" cy="4751858"/>
          </a:xfrm>
          <a:prstGeom prst="rect">
            <a:avLst/>
          </a:prstGeom>
        </p:spPr>
        <p:txBody>
          <a:bodyPr>
            <a:normAutofit fontScale="90000"/>
          </a:bodyPr>
          <a:lstStyle/>
          <a:p>
            <a:pPr algn="l">
              <a:lnSpc>
                <a:spcPct val="150000"/>
              </a:lnSpc>
              <a:defRPr/>
            </a:pPr>
            <a:r>
              <a:rPr lang="en-US" altLang="zh-CN" sz="2800" kern="100" dirty="0" smtClean="0">
                <a:latin typeface="+mn-ea"/>
                <a:ea typeface="+mn-ea"/>
                <a:cs typeface="Times New Roman" panose="02020603050405020304" pitchFamily="18" charset="0"/>
              </a:rPr>
              <a:t>2</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(2018·</a:t>
            </a:r>
            <a:r>
              <a:rPr lang="zh-CN" altLang="zh-CN" sz="2800" kern="100" dirty="0" smtClean="0">
                <a:latin typeface="+mn-ea"/>
                <a:ea typeface="+mn-ea"/>
                <a:cs typeface="Times New Roman" panose="02020603050405020304" pitchFamily="18" charset="0"/>
              </a:rPr>
              <a:t>广东</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下列关于农田生态系统的叙述，错误的是</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．阳光、空气和水都是其组成成分</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B</a:t>
            </a:r>
            <a:r>
              <a:rPr lang="zh-CN" altLang="zh-CN" sz="2800" kern="100" dirty="0" smtClean="0">
                <a:latin typeface="+mn-ea"/>
                <a:ea typeface="+mn-ea"/>
                <a:cs typeface="Times New Roman" panose="02020603050405020304" pitchFamily="18" charset="0"/>
              </a:rPr>
              <a:t>．包含食物链：阳光</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稻</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虫</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蛙</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C</a:t>
            </a:r>
            <a:r>
              <a:rPr lang="zh-CN" altLang="zh-CN" sz="2800" kern="100" dirty="0" smtClean="0">
                <a:latin typeface="+mn-ea"/>
                <a:ea typeface="+mn-ea"/>
                <a:cs typeface="Times New Roman" panose="02020603050405020304" pitchFamily="18" charset="0"/>
              </a:rPr>
              <a:t>．能量沿着食物链和食物网流动</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D</a:t>
            </a:r>
            <a:r>
              <a:rPr lang="zh-CN" altLang="zh-CN" sz="2800" kern="100" dirty="0" smtClean="0">
                <a:latin typeface="+mn-ea"/>
                <a:ea typeface="+mn-ea"/>
                <a:cs typeface="Times New Roman" panose="02020603050405020304" pitchFamily="18" charset="0"/>
              </a:rPr>
              <a:t>．农田中的腐生微生物属于分解者</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endParaRPr lang="zh-CN" altLang="en-US" dirty="0"/>
          </a:p>
        </p:txBody>
      </p:sp>
      <p:sp>
        <p:nvSpPr>
          <p:cNvPr id="3" name="矩形 2"/>
          <p:cNvSpPr/>
          <p:nvPr/>
        </p:nvSpPr>
        <p:spPr>
          <a:xfrm>
            <a:off x="1619672" y="2061029"/>
            <a:ext cx="660400" cy="584200"/>
          </a:xfrm>
          <a:prstGeom prst="rect">
            <a:avLst/>
          </a:prstGeom>
        </p:spPr>
        <p:txBody>
          <a:bodyPr>
            <a:spAutoFit/>
          </a:bodyPr>
          <a:lstStyle/>
          <a:p>
            <a:pPr>
              <a:defRPr/>
            </a:pPr>
            <a:r>
              <a:rPr lang="en-US" altLang="zh-CN" sz="3200" kern="100" dirty="0">
                <a:solidFill>
                  <a:srgbClr val="FF0000"/>
                </a:solidFill>
                <a:latin typeface="+mn-lt"/>
                <a:cs typeface="Times New Roman" panose="02020603050405020304" pitchFamily="18" charset="0"/>
              </a:rPr>
              <a:t>B</a:t>
            </a:r>
            <a:endParaRPr lang="zh-CN" altLang="en-US" sz="3200" dirty="0">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251520" y="500063"/>
            <a:ext cx="8080375" cy="4819426"/>
          </a:xfrm>
          <a:prstGeom prst="rect">
            <a:avLst/>
          </a:prstGeom>
        </p:spPr>
        <p:txBody>
          <a:bodyPr>
            <a:normAutofit/>
          </a:bodyPr>
          <a:lstStyle/>
          <a:p>
            <a:pPr algn="l">
              <a:lnSpc>
                <a:spcPct val="150000"/>
              </a:lnSpc>
              <a:defRPr/>
            </a:pPr>
            <a:r>
              <a:rPr lang="zh-CN" altLang="zh-CN" sz="2800" kern="100" dirty="0" smtClean="0">
                <a:latin typeface="+mn-ea"/>
                <a:ea typeface="+mn-ea"/>
                <a:cs typeface="Times New Roman" panose="02020603050405020304" pitchFamily="18" charset="0"/>
              </a:rPr>
              <a:t>考点二：</a:t>
            </a:r>
            <a:r>
              <a:rPr lang="zh-CN" altLang="zh-CN" sz="2800" dirty="0" smtClean="0"/>
              <a:t>生态系统的结构和功能</a:t>
            </a:r>
            <a:r>
              <a:rPr lang="en-US" altLang="zh-CN" sz="2800" dirty="0" smtClean="0"/>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6</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(2019·</a:t>
            </a:r>
            <a:r>
              <a:rPr lang="zh-CN" altLang="zh-CN" sz="2800" kern="100" dirty="0" smtClean="0">
                <a:latin typeface="+mn-ea"/>
                <a:ea typeface="+mn-ea"/>
                <a:cs typeface="Times New Roman" panose="02020603050405020304" pitchFamily="18" charset="0"/>
              </a:rPr>
              <a:t>黑龙江</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如下图是某生态系统中四种生物关系，如果它们所在的生态系统受到有毒物质污染，那么体内有毒物质积累最多的生物是</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．草</a:t>
            </a:r>
            <a:r>
              <a:rPr lang="en-US" altLang="zh-CN" sz="2800" kern="100" dirty="0" smtClean="0">
                <a:latin typeface="+mn-ea"/>
                <a:ea typeface="+mn-ea"/>
                <a:cs typeface="Times New Roman" panose="02020603050405020304" pitchFamily="18" charset="0"/>
              </a:rPr>
              <a:t>			B</a:t>
            </a:r>
            <a:r>
              <a:rPr lang="zh-CN" altLang="zh-CN" sz="2800" kern="100" dirty="0" smtClean="0">
                <a:latin typeface="+mn-ea"/>
                <a:ea typeface="+mn-ea"/>
                <a:cs typeface="Times New Roman" panose="02020603050405020304" pitchFamily="18" charset="0"/>
              </a:rPr>
              <a:t>．羊</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C</a:t>
            </a:r>
            <a:r>
              <a:rPr lang="zh-CN" altLang="zh-CN" sz="2800" kern="100" dirty="0" smtClean="0">
                <a:latin typeface="+mn-ea"/>
                <a:ea typeface="+mn-ea"/>
                <a:cs typeface="Times New Roman" panose="02020603050405020304" pitchFamily="18" charset="0"/>
              </a:rPr>
              <a:t>．兔</a:t>
            </a:r>
            <a:r>
              <a:rPr lang="en-US" altLang="zh-CN" sz="2800" kern="100" dirty="0" smtClean="0">
                <a:latin typeface="+mn-ea"/>
                <a:ea typeface="+mn-ea"/>
                <a:cs typeface="Times New Roman" panose="02020603050405020304" pitchFamily="18" charset="0"/>
              </a:rPr>
              <a:t>		     D</a:t>
            </a:r>
            <a:r>
              <a:rPr lang="zh-CN" altLang="zh-CN" sz="2800" kern="100" dirty="0" smtClean="0">
                <a:latin typeface="+mn-ea"/>
                <a:ea typeface="+mn-ea"/>
                <a:cs typeface="Times New Roman" panose="02020603050405020304" pitchFamily="18" charset="0"/>
              </a:rPr>
              <a:t>．狼</a:t>
            </a:r>
            <a:endParaRPr lang="zh-CN" altLang="zh-CN" sz="2800" kern="100" dirty="0" smtClean="0">
              <a:latin typeface="+mn-ea"/>
              <a:ea typeface="+mn-ea"/>
              <a:cs typeface="Courier New" panose="02070309020205020404" pitchFamily="49" charset="0"/>
            </a:endParaRPr>
          </a:p>
        </p:txBody>
      </p:sp>
      <p:pic>
        <p:nvPicPr>
          <p:cNvPr id="62466" name="Picture 2" descr="C:\Users\Administrator\Desktop\中考总复习·生物\10.TIF"/>
          <p:cNvPicPr>
            <a:picLocks noChangeAspect="1" noChangeArrowheads="1"/>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5832475" y="3675063"/>
            <a:ext cx="2330450"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7072313" y="2976563"/>
            <a:ext cx="660400" cy="585787"/>
          </a:xfrm>
          <a:prstGeom prst="rect">
            <a:avLst/>
          </a:prstGeom>
        </p:spPr>
        <p:txBody>
          <a:bodyPr>
            <a:spAutoFit/>
          </a:bodyPr>
          <a:lstStyle/>
          <a:p>
            <a:pPr>
              <a:defRPr/>
            </a:pPr>
            <a:r>
              <a:rPr lang="en-US" altLang="zh-CN" sz="3200" kern="100" dirty="0">
                <a:solidFill>
                  <a:srgbClr val="FF0000"/>
                </a:solidFill>
                <a:latin typeface="+mn-lt"/>
                <a:cs typeface="Times New Roman" panose="02020603050405020304" pitchFamily="18" charset="0"/>
              </a:rPr>
              <a:t>D</a:t>
            </a:r>
            <a:endParaRPr lang="zh-CN" altLang="en-US" sz="3200" dirty="0">
              <a:latin typeface="+mn-lt"/>
            </a:endParaRPr>
          </a:p>
        </p:txBody>
      </p:sp>
      <p:sp>
        <p:nvSpPr>
          <p:cNvPr id="5"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62466"/>
                                        </p:tgtEl>
                                        <p:attrNameLst>
                                          <p:attrName>style.visibility</p:attrName>
                                        </p:attrNameLst>
                                      </p:cBhvr>
                                      <p:to>
                                        <p:strVal val="visible"/>
                                      </p:to>
                                    </p:set>
                                    <p:animEffect transition="in" filter="randombar(horizontal)">
                                      <p:cBhvr>
                                        <p:cTn id="10" dur="500"/>
                                        <p:tgtEl>
                                          <p:spTgt spid="6246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644525" y="836713"/>
            <a:ext cx="7886700" cy="5688632"/>
          </a:xfrm>
          <a:prstGeom prst="rect">
            <a:avLst/>
          </a:prstGeom>
        </p:spPr>
        <p:txBody>
          <a:bodyPr>
            <a:normAutofit/>
          </a:bodyPr>
          <a:lstStyle/>
          <a:p>
            <a:pPr algn="l">
              <a:lnSpc>
                <a:spcPct val="150000"/>
              </a:lnSpc>
              <a:defRPr/>
            </a:pPr>
            <a:r>
              <a:rPr lang="en-US" altLang="zh-CN" sz="2800" kern="100" dirty="0" smtClean="0">
                <a:latin typeface="+mn-ea"/>
                <a:ea typeface="+mn-ea"/>
                <a:cs typeface="Times New Roman" panose="02020603050405020304" pitchFamily="18" charset="0"/>
              </a:rPr>
              <a:t>7.(2018·</a:t>
            </a:r>
            <a:r>
              <a:rPr lang="zh-CN" altLang="zh-CN" sz="2800" kern="100" dirty="0" smtClean="0">
                <a:latin typeface="+mn-ea"/>
                <a:ea typeface="+mn-ea"/>
                <a:cs typeface="Times New Roman" panose="02020603050405020304" pitchFamily="18" charset="0"/>
              </a:rPr>
              <a:t>绵阳</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如上图是某生态系统食物网示意图，下列说法正确的是</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．该食物网中共有</a:t>
            </a:r>
            <a:r>
              <a:rPr lang="en-US" altLang="zh-CN" sz="2800" kern="100" dirty="0" smtClean="0">
                <a:latin typeface="+mn-ea"/>
                <a:ea typeface="+mn-ea"/>
                <a:cs typeface="Times New Roman" panose="02020603050405020304" pitchFamily="18" charset="0"/>
              </a:rPr>
              <a:t>5</a:t>
            </a:r>
            <a:r>
              <a:rPr lang="zh-CN" altLang="zh-CN" sz="2800" kern="100" dirty="0" smtClean="0">
                <a:latin typeface="+mn-ea"/>
                <a:ea typeface="+mn-ea"/>
                <a:cs typeface="Times New Roman" panose="02020603050405020304" pitchFamily="18" charset="0"/>
              </a:rPr>
              <a:t>条食物链</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B</a:t>
            </a:r>
            <a:r>
              <a:rPr lang="zh-CN" altLang="zh-CN" sz="2800" kern="100" dirty="0" smtClean="0">
                <a:latin typeface="+mn-ea"/>
                <a:ea typeface="+mn-ea"/>
                <a:cs typeface="Times New Roman" panose="02020603050405020304" pitchFamily="18" charset="0"/>
              </a:rPr>
              <a:t>．图中最高等的动物是猫头鹰</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C</a:t>
            </a:r>
            <a:r>
              <a:rPr lang="zh-CN" altLang="zh-CN" sz="2800" kern="100" dirty="0" smtClean="0">
                <a:latin typeface="+mn-ea"/>
                <a:ea typeface="+mn-ea"/>
                <a:cs typeface="Times New Roman" panose="02020603050405020304" pitchFamily="18" charset="0"/>
              </a:rPr>
              <a:t>．不同食物链中，猫头鹰的营养级不同</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D</a:t>
            </a:r>
            <a:r>
              <a:rPr lang="zh-CN" altLang="zh-CN" sz="2800" kern="100" dirty="0" smtClean="0">
                <a:latin typeface="+mn-ea"/>
                <a:ea typeface="+mn-ea"/>
                <a:cs typeface="Times New Roman" panose="02020603050405020304" pitchFamily="18" charset="0"/>
              </a:rPr>
              <a:t>．若该生态系统受到重金属汞污染，则图中蛇体内汞的含量最高</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endParaRPr lang="zh-CN" altLang="en-US" dirty="0"/>
          </a:p>
        </p:txBody>
      </p:sp>
      <p:pic>
        <p:nvPicPr>
          <p:cNvPr id="63490" name="Picture 2" descr="C:\Users\Administrator\Desktop\中考总复习·生物\11.TIF"/>
          <p:cNvPicPr>
            <a:picLocks noChangeAspect="1" noChangeArrowheads="1"/>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5849711" y="1556792"/>
            <a:ext cx="2647950" cy="190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4586748" y="1777206"/>
            <a:ext cx="660400" cy="585788"/>
          </a:xfrm>
          <a:prstGeom prst="rect">
            <a:avLst/>
          </a:prstGeom>
        </p:spPr>
        <p:txBody>
          <a:bodyPr>
            <a:spAutoFit/>
          </a:bodyPr>
          <a:lstStyle/>
          <a:p>
            <a:pPr>
              <a:defRPr/>
            </a:pPr>
            <a:r>
              <a:rPr lang="en-US" altLang="zh-CN" sz="3200" kern="100" dirty="0">
                <a:solidFill>
                  <a:srgbClr val="FF0000"/>
                </a:solidFill>
                <a:latin typeface="+mn-lt"/>
                <a:cs typeface="Times New Roman" panose="02020603050405020304" pitchFamily="18" charset="0"/>
              </a:rPr>
              <a:t>C</a:t>
            </a:r>
            <a:endParaRPr lang="zh-CN" altLang="en-US" sz="3200" dirty="0">
              <a:latin typeface="+mn-lt"/>
            </a:endParaRPr>
          </a:p>
        </p:txBody>
      </p:sp>
      <p:sp>
        <p:nvSpPr>
          <p:cNvPr id="5"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63490"/>
                                        </p:tgtEl>
                                        <p:attrNameLst>
                                          <p:attrName>style.visibility</p:attrName>
                                        </p:attrNameLst>
                                      </p:cBhvr>
                                      <p:to>
                                        <p:strVal val="visible"/>
                                      </p:to>
                                    </p:set>
                                    <p:animEffect transition="in" filter="randombar(horizontal)">
                                      <p:cBhvr>
                                        <p:cTn id="10" dur="500"/>
                                        <p:tgtEl>
                                          <p:spTgt spid="6349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395536" y="860424"/>
            <a:ext cx="8361114" cy="4872831"/>
          </a:xfrm>
          <a:prstGeom prst="rect">
            <a:avLst/>
          </a:prstGeom>
        </p:spPr>
        <p:txBody>
          <a:bodyPr>
            <a:normAutofit fontScale="90000"/>
          </a:bodyPr>
          <a:lstStyle/>
          <a:p>
            <a:pPr algn="l">
              <a:lnSpc>
                <a:spcPts val="4200"/>
              </a:lnSpc>
              <a:defRPr/>
            </a:pPr>
            <a:r>
              <a:rPr lang="zh-CN" altLang="zh-CN" sz="2800" kern="100" dirty="0" smtClean="0">
                <a:latin typeface="+mn-ea"/>
                <a:ea typeface="+mn-ea"/>
                <a:cs typeface="Times New Roman" panose="02020603050405020304" pitchFamily="18" charset="0"/>
              </a:rPr>
              <a:t>考点三：</a:t>
            </a:r>
            <a:r>
              <a:rPr lang="zh-CN" altLang="zh-CN" sz="2800" dirty="0" smtClean="0"/>
              <a:t>生态系统的稳定性</a:t>
            </a:r>
            <a:r>
              <a:rPr lang="en-US" altLang="zh-CN" sz="2800" dirty="0" smtClean="0"/>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8</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(2019·</a:t>
            </a:r>
            <a:r>
              <a:rPr lang="zh-CN" altLang="zh-CN" sz="2800" kern="100" dirty="0" smtClean="0">
                <a:latin typeface="+mn-ea"/>
                <a:ea typeface="+mn-ea"/>
                <a:cs typeface="Times New Roman" panose="02020603050405020304" pitchFamily="18" charset="0"/>
              </a:rPr>
              <a:t>张家界</a:t>
            </a:r>
            <a:r>
              <a:rPr lang="en-US" altLang="zh-CN" sz="2800" kern="100" dirty="0" smtClean="0">
                <a:latin typeface="+mn-ea"/>
                <a:ea typeface="+mn-ea"/>
                <a:cs typeface="Times New Roman" panose="02020603050405020304" pitchFamily="18" charset="0"/>
              </a:rPr>
              <a:t>)2018</a:t>
            </a:r>
            <a:r>
              <a:rPr lang="zh-CN" altLang="zh-CN" sz="2800" kern="100" dirty="0" smtClean="0">
                <a:latin typeface="+mn-ea"/>
                <a:ea typeface="+mn-ea"/>
                <a:cs typeface="Times New Roman" panose="02020603050405020304" pitchFamily="18" charset="0"/>
              </a:rPr>
              <a:t>年</a:t>
            </a:r>
            <a:r>
              <a:rPr lang="en-US" altLang="zh-CN" sz="2800" kern="100" dirty="0" smtClean="0">
                <a:latin typeface="+mn-ea"/>
                <a:ea typeface="+mn-ea"/>
                <a:cs typeface="Times New Roman" panose="02020603050405020304" pitchFamily="18" charset="0"/>
              </a:rPr>
              <a:t>5</a:t>
            </a:r>
            <a:r>
              <a:rPr lang="zh-CN" altLang="zh-CN" sz="2800" kern="100" dirty="0" smtClean="0">
                <a:latin typeface="+mn-ea"/>
                <a:ea typeface="+mn-ea"/>
                <a:cs typeface="Times New Roman" panose="02020603050405020304" pitchFamily="18" charset="0"/>
              </a:rPr>
              <a:t>月，我国</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月宫</a:t>
            </a:r>
            <a:r>
              <a:rPr lang="en-US" altLang="zh-CN" sz="2800" kern="100" dirty="0" smtClean="0">
                <a:latin typeface="+mn-ea"/>
                <a:ea typeface="+mn-ea"/>
                <a:cs typeface="Times New Roman" panose="02020603050405020304" pitchFamily="18" charset="0"/>
              </a:rPr>
              <a:t>365”</a:t>
            </a:r>
            <a:r>
              <a:rPr lang="zh-CN" altLang="zh-CN" sz="2800" kern="100" dirty="0" smtClean="0">
                <a:latin typeface="+mn-ea"/>
                <a:ea typeface="+mn-ea"/>
                <a:cs typeface="Times New Roman" panose="02020603050405020304" pitchFamily="18" charset="0"/>
              </a:rPr>
              <a:t>实验圆满结束，“月宫一号</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是一个由人、植物、动物、微生物组成的人工闭合生态系统，与张家界国家森林公园生态系统相比，“月宫一号</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稳定性较差。原因是</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．生物种类少，营养结构复杂</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B</a:t>
            </a:r>
            <a:r>
              <a:rPr lang="zh-CN" altLang="zh-CN" sz="2800" kern="100" dirty="0" smtClean="0">
                <a:latin typeface="+mn-ea"/>
                <a:ea typeface="+mn-ea"/>
                <a:cs typeface="Times New Roman" panose="02020603050405020304" pitchFamily="18" charset="0"/>
              </a:rPr>
              <a:t>．生物种类多，营养结构简单</a:t>
            </a:r>
            <a:r>
              <a:rPr lang="en-US" altLang="zh-CN" sz="2800" kern="100" dirty="0" smtClean="0">
                <a:latin typeface="+mn-ea"/>
                <a:ea typeface="+mn-ea"/>
                <a:cs typeface="Times New Roman" panose="02020603050405020304" pitchFamily="18" charset="0"/>
              </a:rPr>
              <a:t>	</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C</a:t>
            </a:r>
            <a:r>
              <a:rPr lang="zh-CN" altLang="zh-CN" sz="2800" kern="100" dirty="0" smtClean="0">
                <a:latin typeface="+mn-ea"/>
                <a:ea typeface="+mn-ea"/>
                <a:cs typeface="Times New Roman" panose="02020603050405020304" pitchFamily="18" charset="0"/>
              </a:rPr>
              <a:t>．生物种类少，营养结构简单</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D</a:t>
            </a:r>
            <a:r>
              <a:rPr lang="zh-CN" altLang="zh-CN" sz="2800" kern="100" dirty="0" smtClean="0">
                <a:latin typeface="+mn-ea"/>
                <a:ea typeface="+mn-ea"/>
                <a:cs typeface="Times New Roman" panose="02020603050405020304" pitchFamily="18" charset="0"/>
              </a:rPr>
              <a:t>．生物种类多，营养结构复杂</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endParaRPr lang="zh-CN" altLang="en-US" sz="2800" dirty="0"/>
          </a:p>
        </p:txBody>
      </p:sp>
      <p:sp>
        <p:nvSpPr>
          <p:cNvPr id="3" name="矩形 2"/>
          <p:cNvSpPr/>
          <p:nvPr/>
        </p:nvSpPr>
        <p:spPr>
          <a:xfrm>
            <a:off x="6444208" y="2780928"/>
            <a:ext cx="661987" cy="585787"/>
          </a:xfrm>
          <a:prstGeom prst="rect">
            <a:avLst/>
          </a:prstGeom>
        </p:spPr>
        <p:txBody>
          <a:bodyPr>
            <a:spAutoFit/>
          </a:bodyPr>
          <a:lstStyle/>
          <a:p>
            <a:pPr>
              <a:defRPr/>
            </a:pPr>
            <a:r>
              <a:rPr lang="en-US" altLang="zh-CN" sz="3200" kern="100" dirty="0">
                <a:solidFill>
                  <a:srgbClr val="FF0000"/>
                </a:solidFill>
                <a:latin typeface="+mn-lt"/>
                <a:cs typeface="Times New Roman" panose="02020603050405020304" pitchFamily="18" charset="0"/>
              </a:rPr>
              <a:t>C</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722313" y="969962"/>
            <a:ext cx="7886700" cy="4979317"/>
          </a:xfrm>
          <a:prstGeom prst="rect">
            <a:avLst/>
          </a:prstGeom>
        </p:spPr>
        <p:txBody>
          <a:bodyPr>
            <a:normAutofit fontScale="90000"/>
          </a:bodyPr>
          <a:lstStyle/>
          <a:p>
            <a:pPr algn="l">
              <a:lnSpc>
                <a:spcPct val="150000"/>
              </a:lnSpc>
              <a:defRPr/>
            </a:pPr>
            <a:r>
              <a:rPr lang="en-US" altLang="zh-CN" sz="2800" kern="100" dirty="0" smtClean="0">
                <a:latin typeface="+mn-ea"/>
                <a:ea typeface="+mn-ea"/>
                <a:cs typeface="Times New Roman" panose="02020603050405020304" pitchFamily="18" charset="0"/>
              </a:rPr>
              <a:t>3</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(2018·</a:t>
            </a:r>
            <a:r>
              <a:rPr lang="zh-CN" altLang="zh-CN" sz="2800" kern="100" dirty="0" smtClean="0">
                <a:latin typeface="+mn-ea"/>
                <a:ea typeface="+mn-ea"/>
                <a:cs typeface="Times New Roman" panose="02020603050405020304" pitchFamily="18" charset="0"/>
              </a:rPr>
              <a:t>广东</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绿水青山就是金山银山</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，下列不符合此理念的是</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．垃圾分类，变废为宝</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B</a:t>
            </a:r>
            <a:r>
              <a:rPr lang="zh-CN" altLang="zh-CN" sz="2800" kern="100" dirty="0" smtClean="0">
                <a:latin typeface="+mn-ea"/>
                <a:ea typeface="+mn-ea"/>
                <a:cs typeface="Times New Roman" panose="02020603050405020304" pitchFamily="18" charset="0"/>
              </a:rPr>
              <a:t>．节能减排，绿色出行</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C</a:t>
            </a:r>
            <a:r>
              <a:rPr lang="zh-CN" altLang="zh-CN" sz="2800" kern="100" dirty="0" smtClean="0">
                <a:latin typeface="+mn-ea"/>
                <a:ea typeface="+mn-ea"/>
                <a:cs typeface="Times New Roman" panose="02020603050405020304" pitchFamily="18" charset="0"/>
              </a:rPr>
              <a:t>．绿化造林，净化空气</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D</a:t>
            </a:r>
            <a:r>
              <a:rPr lang="zh-CN" altLang="zh-CN" sz="2800" kern="100" dirty="0" smtClean="0">
                <a:latin typeface="+mn-ea"/>
                <a:ea typeface="+mn-ea"/>
                <a:cs typeface="Times New Roman" panose="02020603050405020304" pitchFamily="18" charset="0"/>
              </a:rPr>
              <a:t>．围湖造田，扩展用地</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4</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(2019·</a:t>
            </a:r>
            <a:r>
              <a:rPr lang="zh-CN" altLang="zh-CN" sz="2800" kern="100" dirty="0" smtClean="0">
                <a:latin typeface="+mn-ea"/>
                <a:ea typeface="+mn-ea"/>
                <a:cs typeface="Times New Roman" panose="02020603050405020304" pitchFamily="18" charset="0"/>
              </a:rPr>
              <a:t>广东</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下列生物属于分解者的是</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．水螅</a:t>
            </a:r>
            <a:r>
              <a:rPr lang="en-US" altLang="zh-CN" sz="2800" kern="100" dirty="0" smtClean="0">
                <a:latin typeface="+mn-ea"/>
                <a:ea typeface="+mn-ea"/>
                <a:cs typeface="Times New Roman" panose="02020603050405020304" pitchFamily="18" charset="0"/>
              </a:rPr>
              <a:t>	B</a:t>
            </a:r>
            <a:r>
              <a:rPr lang="zh-CN" altLang="zh-CN" sz="2800" kern="100" dirty="0" smtClean="0">
                <a:latin typeface="+mn-ea"/>
                <a:ea typeface="+mn-ea"/>
                <a:cs typeface="Times New Roman" panose="02020603050405020304" pitchFamily="18" charset="0"/>
              </a:rPr>
              <a:t>．木瓜</a:t>
            </a:r>
            <a:r>
              <a:rPr lang="en-US" altLang="zh-CN" sz="2800" kern="100" dirty="0" smtClean="0">
                <a:latin typeface="+mn-ea"/>
                <a:ea typeface="+mn-ea"/>
                <a:cs typeface="Times New Roman" panose="02020603050405020304" pitchFamily="18" charset="0"/>
              </a:rPr>
              <a:t>	C</a:t>
            </a:r>
            <a:r>
              <a:rPr lang="zh-CN" altLang="zh-CN" sz="2800" kern="100" dirty="0" smtClean="0">
                <a:latin typeface="+mn-ea"/>
                <a:ea typeface="+mn-ea"/>
                <a:cs typeface="Times New Roman" panose="02020603050405020304" pitchFamily="18" charset="0"/>
              </a:rPr>
              <a:t>．蘑菇</a:t>
            </a:r>
            <a:r>
              <a:rPr lang="en-US" altLang="zh-CN" sz="2800" kern="100" dirty="0" smtClean="0">
                <a:latin typeface="+mn-ea"/>
                <a:ea typeface="+mn-ea"/>
                <a:cs typeface="Times New Roman" panose="02020603050405020304" pitchFamily="18" charset="0"/>
              </a:rPr>
              <a:t>	D</a:t>
            </a:r>
            <a:r>
              <a:rPr lang="zh-CN" altLang="zh-CN" sz="2800" kern="100" dirty="0" smtClean="0">
                <a:latin typeface="+mn-ea"/>
                <a:ea typeface="+mn-ea"/>
                <a:cs typeface="Times New Roman" panose="02020603050405020304" pitchFamily="18" charset="0"/>
              </a:rPr>
              <a:t>．华南虎</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endParaRPr lang="zh-CN" altLang="en-US" dirty="0"/>
          </a:p>
        </p:txBody>
      </p:sp>
      <p:sp>
        <p:nvSpPr>
          <p:cNvPr id="3" name="矩形 2"/>
          <p:cNvSpPr/>
          <p:nvPr/>
        </p:nvSpPr>
        <p:spPr>
          <a:xfrm>
            <a:off x="3203848" y="1268760"/>
            <a:ext cx="661988" cy="585787"/>
          </a:xfrm>
          <a:prstGeom prst="rect">
            <a:avLst/>
          </a:prstGeom>
        </p:spPr>
        <p:txBody>
          <a:bodyPr>
            <a:spAutoFit/>
          </a:bodyPr>
          <a:lstStyle/>
          <a:p>
            <a:pPr>
              <a:defRPr/>
            </a:pPr>
            <a:r>
              <a:rPr lang="en-US" altLang="zh-CN" sz="3200" kern="100" dirty="0">
                <a:solidFill>
                  <a:srgbClr val="FF0000"/>
                </a:solidFill>
                <a:latin typeface="+mn-lt"/>
                <a:cs typeface="Times New Roman" panose="02020603050405020304" pitchFamily="18" charset="0"/>
              </a:rPr>
              <a:t>D</a:t>
            </a:r>
            <a:endParaRPr lang="zh-CN" altLang="en-US" sz="3200" dirty="0">
              <a:latin typeface="+mn-lt"/>
            </a:endParaRPr>
          </a:p>
        </p:txBody>
      </p:sp>
      <p:sp>
        <p:nvSpPr>
          <p:cNvPr id="4" name="矩形 3"/>
          <p:cNvSpPr/>
          <p:nvPr/>
        </p:nvSpPr>
        <p:spPr>
          <a:xfrm>
            <a:off x="6876256" y="4149080"/>
            <a:ext cx="661988" cy="584200"/>
          </a:xfrm>
          <a:prstGeom prst="rect">
            <a:avLst/>
          </a:prstGeom>
        </p:spPr>
        <p:txBody>
          <a:bodyPr>
            <a:spAutoFit/>
          </a:bodyPr>
          <a:lstStyle/>
          <a:p>
            <a:pPr>
              <a:defRPr/>
            </a:pPr>
            <a:r>
              <a:rPr lang="en-US" altLang="zh-CN" sz="3200" kern="100" dirty="0">
                <a:solidFill>
                  <a:srgbClr val="FF0000"/>
                </a:solidFill>
                <a:latin typeface="+mn-lt"/>
                <a:cs typeface="Times New Roman" panose="02020603050405020304" pitchFamily="18" charset="0"/>
              </a:rPr>
              <a:t>C</a:t>
            </a:r>
            <a:endParaRPr lang="zh-CN" altLang="en-US" sz="3200" dirty="0">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628650" y="938212"/>
            <a:ext cx="7886700" cy="4939059"/>
          </a:xfrm>
          <a:prstGeom prst="rect">
            <a:avLst/>
          </a:prstGeom>
        </p:spPr>
        <p:txBody>
          <a:bodyPr>
            <a:normAutofit fontScale="90000"/>
          </a:bodyPr>
          <a:lstStyle/>
          <a:p>
            <a:pPr algn="l">
              <a:lnSpc>
                <a:spcPct val="150000"/>
              </a:lnSpc>
              <a:defRPr/>
            </a:pPr>
            <a:r>
              <a:rPr lang="en-US" altLang="zh-CN" sz="2800" kern="100" dirty="0" smtClean="0">
                <a:latin typeface="+mn-ea"/>
                <a:ea typeface="+mn-ea"/>
                <a:cs typeface="Times New Roman" panose="02020603050405020304" pitchFamily="18" charset="0"/>
              </a:rPr>
              <a:t>10</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(2019·</a:t>
            </a:r>
            <a:r>
              <a:rPr lang="zh-CN" altLang="zh-CN" sz="2800" kern="100" dirty="0" smtClean="0">
                <a:latin typeface="+mn-ea"/>
                <a:ea typeface="+mn-ea"/>
                <a:cs typeface="Times New Roman" panose="02020603050405020304" pitchFamily="18" charset="0"/>
              </a:rPr>
              <a:t>咸阳</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如下图是某生态系统示意图，据图分析下列说法错误的是</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．图中的生物构成了食物链</a:t>
            </a:r>
            <a:r>
              <a:rPr lang="en-US" altLang="zh-CN" sz="2800" kern="100" dirty="0" smtClean="0">
                <a:latin typeface="+mn-ea"/>
                <a:ea typeface="+mn-ea"/>
                <a:cs typeface="Times New Roman" panose="02020603050405020304" pitchFamily="18" charset="0"/>
              </a:rPr>
              <a:t/>
            </a:r>
            <a:br>
              <a:rPr lang="en-US" altLang="zh-CN" sz="2800" kern="100" dirty="0" smtClean="0">
                <a:latin typeface="+mn-ea"/>
                <a:ea typeface="+mn-ea"/>
                <a:cs typeface="Times New Roman" panose="02020603050405020304" pitchFamily="18" charset="0"/>
              </a:rPr>
            </a:br>
            <a:r>
              <a:rPr lang="zh-CN" altLang="zh-CN" sz="2800" kern="100" dirty="0" smtClean="0">
                <a:latin typeface="+mn-ea"/>
                <a:ea typeface="+mn-ea"/>
                <a:cs typeface="Times New Roman" panose="02020603050405020304" pitchFamily="18" charset="0"/>
              </a:rPr>
              <a:t>和食物网</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B</a:t>
            </a:r>
            <a:r>
              <a:rPr lang="zh-CN" altLang="zh-CN" sz="2800" kern="100" dirty="0" smtClean="0">
                <a:latin typeface="+mn-ea"/>
                <a:ea typeface="+mn-ea"/>
                <a:cs typeface="Times New Roman" panose="02020603050405020304" pitchFamily="18" charset="0"/>
              </a:rPr>
              <a:t>．②→③→④构成一条食物</a:t>
            </a:r>
            <a:r>
              <a:rPr lang="en-US" altLang="zh-CN" sz="2800" kern="100" dirty="0" smtClean="0">
                <a:latin typeface="+mn-ea"/>
                <a:ea typeface="+mn-ea"/>
                <a:cs typeface="Times New Roman" panose="02020603050405020304" pitchFamily="18" charset="0"/>
              </a:rPr>
              <a:t/>
            </a:r>
            <a:br>
              <a:rPr lang="en-US" altLang="zh-CN" sz="2800" kern="100" dirty="0" smtClean="0">
                <a:latin typeface="+mn-ea"/>
                <a:ea typeface="+mn-ea"/>
                <a:cs typeface="Times New Roman" panose="02020603050405020304" pitchFamily="18" charset="0"/>
              </a:rPr>
            </a:br>
            <a:r>
              <a:rPr lang="zh-CN" altLang="zh-CN" sz="2800" kern="100" dirty="0" smtClean="0">
                <a:latin typeface="+mn-ea"/>
                <a:ea typeface="+mn-ea"/>
                <a:cs typeface="Times New Roman" panose="02020603050405020304" pitchFamily="18" charset="0"/>
              </a:rPr>
              <a:t>链</a:t>
            </a:r>
            <a:r>
              <a:rPr lang="en-US" altLang="zh-CN" sz="2800" kern="100" dirty="0" smtClean="0">
                <a:latin typeface="+mn-ea"/>
                <a:ea typeface="+mn-ea"/>
                <a:cs typeface="Times New Roman" panose="02020603050405020304" pitchFamily="18" charset="0"/>
              </a:rPr>
              <a:t>	</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C</a:t>
            </a:r>
            <a:r>
              <a:rPr lang="zh-CN" altLang="zh-CN" sz="2800" kern="100" dirty="0" smtClean="0">
                <a:latin typeface="+mn-ea"/>
                <a:ea typeface="+mn-ea"/>
                <a:cs typeface="Times New Roman" panose="02020603050405020304" pitchFamily="18" charset="0"/>
              </a:rPr>
              <a:t>．③、</a:t>
            </a:r>
            <a:r>
              <a:rPr lang="en-US" altLang="zh-CN" sz="2800" kern="100" dirty="0" smtClean="0">
                <a:latin typeface="+mn-ea"/>
                <a:ea typeface="+mn-ea"/>
                <a:cs typeface="Times New Roman" panose="02020603050405020304" pitchFamily="18" charset="0"/>
              </a:rPr>
              <a:t>④</a:t>
            </a:r>
            <a:r>
              <a:rPr lang="zh-CN" altLang="zh-CN" sz="2800" kern="100" dirty="0" smtClean="0">
                <a:latin typeface="+mn-ea"/>
                <a:ea typeface="+mn-ea"/>
                <a:cs typeface="Times New Roman" panose="02020603050405020304" pitchFamily="18" charset="0"/>
              </a:rPr>
              <a:t>是消费者，④体内毒素富集最多</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D</a:t>
            </a:r>
            <a:r>
              <a:rPr lang="zh-CN" altLang="zh-CN" sz="2800" kern="100" dirty="0" smtClean="0">
                <a:latin typeface="+mn-ea"/>
                <a:ea typeface="+mn-ea"/>
                <a:cs typeface="Times New Roman" panose="02020603050405020304" pitchFamily="18" charset="0"/>
              </a:rPr>
              <a:t>．该生态系统的自动调节能力是有限的</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endParaRPr lang="zh-CN" altLang="en-US" dirty="0"/>
          </a:p>
        </p:txBody>
      </p:sp>
      <p:pic>
        <p:nvPicPr>
          <p:cNvPr id="71682" name="Picture 2" descr="E:\资料   L\2019\word文档\中考\中考总复习·生物\13.TIF"/>
          <p:cNvPicPr>
            <a:picLocks noChangeAspect="1" noChangeArrowheads="1"/>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5281613" y="2109788"/>
            <a:ext cx="3233737" cy="216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3828256" y="1226913"/>
            <a:ext cx="661987" cy="584200"/>
          </a:xfrm>
          <a:prstGeom prst="rect">
            <a:avLst/>
          </a:prstGeom>
        </p:spPr>
        <p:txBody>
          <a:bodyPr>
            <a:spAutoFit/>
          </a:bodyPr>
          <a:lstStyle/>
          <a:p>
            <a:pPr>
              <a:defRPr/>
            </a:pPr>
            <a:r>
              <a:rPr lang="en-US" altLang="zh-CN" sz="3200" kern="100" dirty="0">
                <a:solidFill>
                  <a:srgbClr val="FF0000"/>
                </a:solidFill>
                <a:latin typeface="+mn-lt"/>
                <a:cs typeface="Times New Roman" panose="02020603050405020304" pitchFamily="18" charset="0"/>
              </a:rPr>
              <a:t>A</a:t>
            </a:r>
            <a:endParaRPr lang="zh-CN" altLang="en-US" sz="3200" dirty="0">
              <a:latin typeface="+mn-lt"/>
            </a:endParaRPr>
          </a:p>
        </p:txBody>
      </p:sp>
      <p:sp>
        <p:nvSpPr>
          <p:cNvPr id="5"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考点过关</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71682"/>
                                        </p:tgtEl>
                                        <p:attrNameLst>
                                          <p:attrName>style.visibility</p:attrName>
                                        </p:attrNameLst>
                                      </p:cBhvr>
                                      <p:to>
                                        <p:strVal val="visible"/>
                                      </p:to>
                                    </p:set>
                                    <p:animEffect transition="in" filter="randombar(horizontal)">
                                      <p:cBhvr>
                                        <p:cTn id="10" dur="500"/>
                                        <p:tgtEl>
                                          <p:spTgt spid="7168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722313" y="1497012"/>
            <a:ext cx="7886700" cy="4524275"/>
          </a:xfrm>
          <a:prstGeom prst="rect">
            <a:avLst/>
          </a:prstGeom>
        </p:spPr>
        <p:txBody>
          <a:bodyPr>
            <a:normAutofit/>
          </a:bodyPr>
          <a:lstStyle/>
          <a:p>
            <a:pPr algn="l">
              <a:lnSpc>
                <a:spcPct val="150000"/>
              </a:lnSpc>
              <a:defRPr/>
            </a:pPr>
            <a:r>
              <a:rPr lang="en-US" altLang="zh-CN" sz="2800" kern="100" dirty="0" smtClean="0">
                <a:latin typeface="+mn-ea"/>
                <a:ea typeface="+mn-ea"/>
                <a:cs typeface="Times New Roman" panose="02020603050405020304" pitchFamily="18" charset="0"/>
              </a:rPr>
              <a:t>11</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(2019·</a:t>
            </a:r>
            <a:r>
              <a:rPr lang="zh-CN" altLang="zh-CN" sz="2800" kern="100" dirty="0" smtClean="0">
                <a:latin typeface="+mn-ea"/>
                <a:ea typeface="+mn-ea"/>
                <a:cs typeface="Times New Roman" panose="02020603050405020304" pitchFamily="18" charset="0"/>
              </a:rPr>
              <a:t>长沙</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小芳某天的生物作业是自制生态瓶，她准备了小鱼、石头、容器和池塘水，如果要构成一个完整的生态系统，还应补充</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．分解者</a:t>
            </a:r>
            <a:r>
              <a:rPr lang="en-US" altLang="zh-CN" sz="2800" kern="100" dirty="0" smtClean="0">
                <a:latin typeface="+mn-ea"/>
                <a:ea typeface="+mn-ea"/>
                <a:cs typeface="Times New Roman" panose="02020603050405020304" pitchFamily="18" charset="0"/>
              </a:rPr>
              <a:t>			  B</a:t>
            </a:r>
            <a:r>
              <a:rPr lang="zh-CN" altLang="zh-CN" sz="2800" kern="100" dirty="0" smtClean="0">
                <a:latin typeface="+mn-ea"/>
                <a:ea typeface="+mn-ea"/>
                <a:cs typeface="Times New Roman" panose="02020603050405020304" pitchFamily="18" charset="0"/>
              </a:rPr>
              <a:t>．生产者</a:t>
            </a:r>
            <a:r>
              <a:rPr lang="en-US" altLang="zh-CN" sz="2800" kern="100" dirty="0" smtClean="0">
                <a:latin typeface="+mn-ea"/>
                <a:ea typeface="+mn-ea"/>
                <a:cs typeface="Times New Roman" panose="02020603050405020304" pitchFamily="18" charset="0"/>
              </a:rPr>
              <a:t>		  C</a:t>
            </a:r>
            <a:r>
              <a:rPr lang="zh-CN" altLang="zh-CN" sz="2800" kern="100" dirty="0" smtClean="0">
                <a:latin typeface="+mn-ea"/>
                <a:ea typeface="+mn-ea"/>
                <a:cs typeface="Times New Roman" panose="02020603050405020304" pitchFamily="18" charset="0"/>
              </a:rPr>
              <a:t>．消费者</a:t>
            </a:r>
            <a:r>
              <a:rPr lang="en-US" altLang="zh-CN" sz="2800" kern="100" dirty="0" smtClean="0">
                <a:latin typeface="+mn-ea"/>
                <a:ea typeface="+mn-ea"/>
                <a:cs typeface="Times New Roman" panose="02020603050405020304" pitchFamily="18" charset="0"/>
              </a:rPr>
              <a:t>			  D</a:t>
            </a:r>
            <a:r>
              <a:rPr lang="zh-CN" altLang="zh-CN" sz="2800" kern="100" dirty="0" smtClean="0">
                <a:latin typeface="+mn-ea"/>
                <a:ea typeface="+mn-ea"/>
                <a:cs typeface="Times New Roman" panose="02020603050405020304" pitchFamily="18" charset="0"/>
              </a:rPr>
              <a:t>．非生物部分</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endParaRPr lang="zh-CN" altLang="en-US" dirty="0"/>
          </a:p>
        </p:txBody>
      </p:sp>
      <p:sp>
        <p:nvSpPr>
          <p:cNvPr id="3" name="矩形 2"/>
          <p:cNvSpPr/>
          <p:nvPr/>
        </p:nvSpPr>
        <p:spPr>
          <a:xfrm>
            <a:off x="7519988" y="2924175"/>
            <a:ext cx="660400" cy="585788"/>
          </a:xfrm>
          <a:prstGeom prst="rect">
            <a:avLst/>
          </a:prstGeom>
        </p:spPr>
        <p:txBody>
          <a:bodyPr>
            <a:spAutoFit/>
          </a:bodyPr>
          <a:lstStyle/>
          <a:p>
            <a:pPr>
              <a:defRPr/>
            </a:pPr>
            <a:r>
              <a:rPr lang="en-US" altLang="zh-CN" sz="3200" kern="100" dirty="0">
                <a:solidFill>
                  <a:srgbClr val="FF0000"/>
                </a:solidFill>
                <a:latin typeface="+mn-lt"/>
                <a:cs typeface="Times New Roman" panose="02020603050405020304" pitchFamily="18" charset="0"/>
              </a:rPr>
              <a:t>B</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中考特训</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690563" y="1171575"/>
            <a:ext cx="7886700" cy="4489673"/>
          </a:xfrm>
          <a:prstGeom prst="rect">
            <a:avLst/>
          </a:prstGeom>
        </p:spPr>
        <p:txBody>
          <a:bodyPr>
            <a:normAutofit fontScale="90000"/>
          </a:bodyPr>
          <a:lstStyle/>
          <a:p>
            <a:pPr algn="l">
              <a:lnSpc>
                <a:spcPct val="150000"/>
              </a:lnSpc>
              <a:defRPr/>
            </a:pPr>
            <a:r>
              <a:rPr lang="en-US" altLang="zh-CN" sz="2800" kern="100" dirty="0" smtClean="0">
                <a:latin typeface="+mn-ea"/>
                <a:ea typeface="+mn-ea"/>
                <a:cs typeface="Times New Roman" panose="02020603050405020304" pitchFamily="18" charset="0"/>
              </a:rPr>
              <a:t>12</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(2019·</a:t>
            </a:r>
            <a:r>
              <a:rPr lang="zh-CN" altLang="zh-CN" sz="2800" kern="100" dirty="0" smtClean="0">
                <a:latin typeface="+mn-ea"/>
                <a:ea typeface="+mn-ea"/>
                <a:cs typeface="Times New Roman" panose="02020603050405020304" pitchFamily="18" charset="0"/>
              </a:rPr>
              <a:t>北京</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在草原生态系统中，猛禽与鼠类之间存在捕食关系。下列关于该生态系统的叙述，错误的是</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．由生物部分和非生物部分组成</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B</a:t>
            </a:r>
            <a:r>
              <a:rPr lang="zh-CN" altLang="zh-CN" sz="2800" kern="100" dirty="0" smtClean="0">
                <a:latin typeface="+mn-ea"/>
                <a:ea typeface="+mn-ea"/>
                <a:cs typeface="Times New Roman" panose="02020603050405020304" pitchFamily="18" charset="0"/>
              </a:rPr>
              <a:t>．能量的根本来源是太阳能</a:t>
            </a:r>
            <a:r>
              <a:rPr lang="en-US" altLang="zh-CN" sz="2800" kern="100" dirty="0" smtClean="0">
                <a:latin typeface="+mn-ea"/>
                <a:ea typeface="+mn-ea"/>
                <a:cs typeface="Times New Roman" panose="02020603050405020304" pitchFamily="18" charset="0"/>
              </a:rPr>
              <a:t>	</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C</a:t>
            </a:r>
            <a:r>
              <a:rPr lang="zh-CN" altLang="zh-CN" sz="2800" kern="100" dirty="0" smtClean="0">
                <a:latin typeface="+mn-ea"/>
                <a:ea typeface="+mn-ea"/>
                <a:cs typeface="Times New Roman" panose="02020603050405020304" pitchFamily="18" charset="0"/>
              </a:rPr>
              <a:t>．猛禽捕食鼠类完成了物质循环</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D</a:t>
            </a:r>
            <a:r>
              <a:rPr lang="zh-CN" altLang="zh-CN" sz="2800" kern="100" dirty="0" smtClean="0">
                <a:latin typeface="+mn-ea"/>
                <a:ea typeface="+mn-ea"/>
                <a:cs typeface="Times New Roman" panose="02020603050405020304" pitchFamily="18" charset="0"/>
              </a:rPr>
              <a:t>．猛禽数量的减少可能会引发鼠害</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endParaRPr lang="zh-CN" altLang="en-US" dirty="0"/>
          </a:p>
        </p:txBody>
      </p:sp>
      <p:sp>
        <p:nvSpPr>
          <p:cNvPr id="3" name="矩形 2"/>
          <p:cNvSpPr/>
          <p:nvPr/>
        </p:nvSpPr>
        <p:spPr>
          <a:xfrm>
            <a:off x="971600" y="2132856"/>
            <a:ext cx="661987" cy="584200"/>
          </a:xfrm>
          <a:prstGeom prst="rect">
            <a:avLst/>
          </a:prstGeom>
        </p:spPr>
        <p:txBody>
          <a:bodyPr>
            <a:spAutoFit/>
          </a:bodyPr>
          <a:lstStyle/>
          <a:p>
            <a:pPr>
              <a:defRPr/>
            </a:pPr>
            <a:r>
              <a:rPr lang="en-US" altLang="zh-CN" sz="3200" kern="100" dirty="0">
                <a:solidFill>
                  <a:srgbClr val="FF0000"/>
                </a:solidFill>
                <a:latin typeface="+mn-lt"/>
                <a:cs typeface="Times New Roman" panose="02020603050405020304" pitchFamily="18" charset="0"/>
              </a:rPr>
              <a:t>C</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中考特训</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674688" y="1217612"/>
            <a:ext cx="7886700" cy="4083595"/>
          </a:xfrm>
          <a:prstGeom prst="rect">
            <a:avLst/>
          </a:prstGeom>
        </p:spPr>
        <p:txBody>
          <a:bodyPr>
            <a:normAutofit fontScale="90000"/>
          </a:bodyPr>
          <a:lstStyle/>
          <a:p>
            <a:pPr algn="l">
              <a:lnSpc>
                <a:spcPct val="150000"/>
              </a:lnSpc>
              <a:defRPr/>
            </a:pPr>
            <a:r>
              <a:rPr lang="en-US" altLang="zh-CN" sz="2800" kern="100" dirty="0" smtClean="0">
                <a:latin typeface="+mn-ea"/>
                <a:ea typeface="+mn-ea"/>
                <a:cs typeface="Times New Roman" panose="02020603050405020304" pitchFamily="18" charset="0"/>
              </a:rPr>
              <a:t>13</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(2019·</a:t>
            </a:r>
            <a:r>
              <a:rPr lang="zh-CN" altLang="zh-CN" sz="2800" kern="100" dirty="0" smtClean="0">
                <a:latin typeface="+mn-ea"/>
                <a:ea typeface="+mn-ea"/>
                <a:cs typeface="Times New Roman" panose="02020603050405020304" pitchFamily="18" charset="0"/>
              </a:rPr>
              <a:t>郴州</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下列关于食物链和食物网的说法正确的是</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．一条食物链中含有生产者、消费者和分解者</a:t>
            </a:r>
            <a:r>
              <a:rPr lang="en-US" altLang="zh-CN" sz="2800" kern="100" dirty="0" smtClean="0">
                <a:latin typeface="+mn-ea"/>
                <a:ea typeface="+mn-ea"/>
                <a:cs typeface="Times New Roman" panose="02020603050405020304" pitchFamily="18" charset="0"/>
              </a:rPr>
              <a:t>	  B</a:t>
            </a:r>
            <a:r>
              <a:rPr lang="zh-CN" altLang="zh-CN" sz="2800" kern="100" dirty="0" smtClean="0">
                <a:latin typeface="+mn-ea"/>
                <a:ea typeface="+mn-ea"/>
                <a:cs typeface="Times New Roman" panose="02020603050405020304" pitchFamily="18" charset="0"/>
              </a:rPr>
              <a:t>．食物网中生物之间只有捕食关系</a:t>
            </a:r>
            <a:r>
              <a:rPr lang="en-US" altLang="zh-CN" sz="2800" kern="100" dirty="0" smtClean="0">
                <a:latin typeface="+mn-ea"/>
                <a:ea typeface="+mn-ea"/>
                <a:cs typeface="Times New Roman" panose="02020603050405020304" pitchFamily="18" charset="0"/>
              </a:rPr>
              <a:t>	</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C</a:t>
            </a:r>
            <a:r>
              <a:rPr lang="zh-CN" altLang="zh-CN" sz="2800" kern="100" dirty="0" smtClean="0">
                <a:latin typeface="+mn-ea"/>
                <a:ea typeface="+mn-ea"/>
                <a:cs typeface="Times New Roman" panose="02020603050405020304" pitchFamily="18" charset="0"/>
              </a:rPr>
              <a:t>．一些不易分解的有毒物质会沿着食物链积累</a:t>
            </a:r>
            <a:r>
              <a:rPr lang="en-US" altLang="zh-CN" sz="2800" kern="100" dirty="0" smtClean="0">
                <a:latin typeface="+mn-ea"/>
                <a:ea typeface="+mn-ea"/>
                <a:cs typeface="Times New Roman" panose="02020603050405020304" pitchFamily="18" charset="0"/>
              </a:rPr>
              <a:t>	  D</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阳光</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草</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昆虫</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鸟</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细菌</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是一条食物链</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endParaRPr lang="zh-CN" altLang="en-US" dirty="0"/>
          </a:p>
        </p:txBody>
      </p:sp>
      <p:sp>
        <p:nvSpPr>
          <p:cNvPr id="3" name="矩形 2"/>
          <p:cNvSpPr/>
          <p:nvPr/>
        </p:nvSpPr>
        <p:spPr>
          <a:xfrm>
            <a:off x="1619672" y="1695450"/>
            <a:ext cx="661988" cy="584200"/>
          </a:xfrm>
          <a:prstGeom prst="rect">
            <a:avLst/>
          </a:prstGeom>
        </p:spPr>
        <p:txBody>
          <a:bodyPr>
            <a:spAutoFit/>
          </a:bodyPr>
          <a:lstStyle/>
          <a:p>
            <a:pPr>
              <a:defRPr/>
            </a:pPr>
            <a:r>
              <a:rPr lang="en-US" altLang="zh-CN" sz="3200" kern="100" dirty="0">
                <a:solidFill>
                  <a:srgbClr val="FF0000"/>
                </a:solidFill>
                <a:latin typeface="+mn-lt"/>
                <a:cs typeface="Times New Roman" panose="02020603050405020304" pitchFamily="18" charset="0"/>
              </a:rPr>
              <a:t>C</a:t>
            </a:r>
            <a:endParaRPr lang="zh-CN" altLang="en-US" sz="3200" dirty="0">
              <a:latin typeface="+mn-lt"/>
            </a:endParaRPr>
          </a:p>
        </p:txBody>
      </p:sp>
      <p:sp>
        <p:nvSpPr>
          <p:cNvPr id="4" name="文本框 18"/>
          <p:cNvSpPr txBox="1"/>
          <p:nvPr/>
        </p:nvSpPr>
        <p:spPr bwMode="auto">
          <a:xfrm>
            <a:off x="4159250" y="38100"/>
            <a:ext cx="1711325" cy="461963"/>
          </a:xfrm>
          <a:prstGeom prst="rect">
            <a:avLst/>
          </a:prstGeom>
          <a:noFill/>
        </p:spPr>
        <p:txBody>
          <a:bodyPr>
            <a:spAutoFit/>
          </a:bodyPr>
          <a:lstStyle/>
          <a:p>
            <a:pPr eaLnBrk="1" fontAlgn="auto" hangingPunct="1">
              <a:spcBef>
                <a:spcPts val="0"/>
              </a:spcBef>
              <a:spcAft>
                <a:spcPts val="0"/>
              </a:spcAft>
              <a:defRPr/>
            </a:pPr>
            <a:r>
              <a:rPr lang="zh-CN" altLang="en-US" sz="2400" b="1" dirty="0">
                <a:solidFill>
                  <a:schemeClr val="tx1">
                    <a:lumMod val="75000"/>
                    <a:lumOff val="25000"/>
                  </a:schemeClr>
                </a:solidFill>
                <a:latin typeface="黑体" panose="02010609060101010101" pitchFamily="49" charset="-122"/>
                <a:ea typeface="黑体" panose="02010609060101010101" pitchFamily="49" charset="-122"/>
              </a:rPr>
              <a:t>中考特训</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596900" y="784224"/>
            <a:ext cx="8128000" cy="5453087"/>
          </a:xfrm>
          <a:prstGeom prst="rect">
            <a:avLst/>
          </a:prstGeom>
        </p:spPr>
        <p:txBody>
          <a:bodyPr>
            <a:normAutofit fontScale="90000"/>
          </a:bodyPr>
          <a:lstStyle/>
          <a:p>
            <a:pPr algn="l">
              <a:lnSpc>
                <a:spcPts val="4500"/>
              </a:lnSpc>
              <a:defRPr/>
            </a:pPr>
            <a:r>
              <a:rPr lang="en-US" altLang="zh-CN" sz="2800" kern="100" dirty="0" smtClean="0">
                <a:latin typeface="+mn-ea"/>
                <a:ea typeface="+mn-ea"/>
                <a:cs typeface="Times New Roman" panose="02020603050405020304" pitchFamily="18" charset="0"/>
              </a:rPr>
              <a:t>5</a:t>
            </a:r>
            <a:r>
              <a:rPr lang="zh-CN" altLang="zh-CN" sz="2800" kern="100" dirty="0" smtClean="0">
                <a:latin typeface="+mn-ea"/>
                <a:ea typeface="+mn-ea"/>
                <a:cs typeface="Times New Roman" panose="02020603050405020304" pitchFamily="18" charset="0"/>
              </a:rPr>
              <a:t>．</a:t>
            </a:r>
            <a:r>
              <a:rPr lang="en-US" altLang="zh-CN" sz="2800" kern="100" dirty="0" smtClean="0">
                <a:latin typeface="+mn-ea"/>
                <a:ea typeface="+mn-ea"/>
                <a:cs typeface="Times New Roman" panose="02020603050405020304" pitchFamily="18" charset="0"/>
              </a:rPr>
              <a:t>(2019·</a:t>
            </a:r>
            <a:r>
              <a:rPr lang="zh-CN" altLang="zh-CN" sz="2800" kern="100" dirty="0" smtClean="0">
                <a:latin typeface="+mn-ea"/>
                <a:ea typeface="+mn-ea"/>
                <a:cs typeface="Times New Roman" panose="02020603050405020304" pitchFamily="18" charset="0"/>
              </a:rPr>
              <a:t>广东</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青藏高原的某自然保护区是高海拔地区生物多样性丰富的生态系统。高原鼠兔是保护区内的重要物种，题图是与其有关的食物网。下列说法正确的是</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Times New Roman" panose="02020603050405020304" pitchFamily="18" charset="0"/>
              </a:rPr>
              <a:t>　　</a:t>
            </a:r>
            <a:r>
              <a:rPr lang="en-US" altLang="zh-CN" sz="2800" kern="100" dirty="0" smtClean="0">
                <a:latin typeface="+mn-ea"/>
                <a:ea typeface="+mn-ea"/>
                <a:cs typeface="Times New Roman" panose="02020603050405020304" pitchFamily="18" charset="0"/>
              </a:rPr>
              <a:t>)</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A</a:t>
            </a:r>
            <a:r>
              <a:rPr lang="zh-CN" altLang="zh-CN" sz="2800" kern="100" dirty="0" smtClean="0">
                <a:latin typeface="+mn-ea"/>
                <a:ea typeface="+mn-ea"/>
                <a:cs typeface="Times New Roman" panose="02020603050405020304" pitchFamily="18" charset="0"/>
              </a:rPr>
              <a:t>．该食物网中包含高原鼠兔的食</a:t>
            </a:r>
            <a:r>
              <a:rPr lang="en-US" altLang="zh-CN" sz="2800" kern="100" dirty="0" smtClean="0">
                <a:latin typeface="+mn-ea"/>
                <a:ea typeface="+mn-ea"/>
                <a:cs typeface="Times New Roman" panose="02020603050405020304" pitchFamily="18" charset="0"/>
              </a:rPr>
              <a:t/>
            </a:r>
            <a:br>
              <a:rPr lang="en-US" altLang="zh-CN" sz="2800" kern="100" dirty="0" smtClean="0">
                <a:latin typeface="+mn-ea"/>
                <a:ea typeface="+mn-ea"/>
                <a:cs typeface="Times New Roman" panose="02020603050405020304" pitchFamily="18" charset="0"/>
              </a:rPr>
            </a:br>
            <a:r>
              <a:rPr lang="zh-CN" altLang="zh-CN" sz="2800" kern="100" dirty="0" smtClean="0">
                <a:latin typeface="+mn-ea"/>
                <a:ea typeface="+mn-ea"/>
                <a:cs typeface="Times New Roman" panose="02020603050405020304" pitchFamily="18" charset="0"/>
              </a:rPr>
              <a:t>物链共有</a:t>
            </a:r>
            <a:r>
              <a:rPr lang="en-US" altLang="zh-CN" sz="2800" kern="100" dirty="0" smtClean="0">
                <a:latin typeface="+mn-ea"/>
                <a:ea typeface="+mn-ea"/>
                <a:cs typeface="Times New Roman" panose="02020603050405020304" pitchFamily="18" charset="0"/>
              </a:rPr>
              <a:t>3</a:t>
            </a:r>
            <a:r>
              <a:rPr lang="zh-CN" altLang="zh-CN" sz="2800" kern="100" dirty="0" smtClean="0">
                <a:latin typeface="+mn-ea"/>
                <a:ea typeface="+mn-ea"/>
                <a:cs typeface="Times New Roman" panose="02020603050405020304" pitchFamily="18" charset="0"/>
              </a:rPr>
              <a:t>条</a:t>
            </a:r>
            <a:r>
              <a:rPr lang="en-US" altLang="zh-CN" sz="2800" kern="100" dirty="0" smtClean="0">
                <a:latin typeface="+mn-ea"/>
                <a:ea typeface="+mn-ea"/>
                <a:cs typeface="Times New Roman" panose="02020603050405020304" pitchFamily="18" charset="0"/>
              </a:rPr>
              <a:t>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B</a:t>
            </a:r>
            <a:r>
              <a:rPr lang="zh-CN" altLang="zh-CN" sz="2800" kern="100" dirty="0" smtClean="0">
                <a:latin typeface="+mn-ea"/>
                <a:ea typeface="+mn-ea"/>
                <a:cs typeface="Times New Roman" panose="02020603050405020304" pitchFamily="18" charset="0"/>
              </a:rPr>
              <a:t>．太阳能是图中所有生物生命活</a:t>
            </a:r>
            <a:r>
              <a:rPr lang="en-US" altLang="zh-CN" sz="2800" kern="100" dirty="0" smtClean="0">
                <a:latin typeface="+mn-ea"/>
                <a:ea typeface="+mn-ea"/>
                <a:cs typeface="Times New Roman" panose="02020603050405020304" pitchFamily="18" charset="0"/>
              </a:rPr>
              <a:t/>
            </a:r>
            <a:br>
              <a:rPr lang="en-US" altLang="zh-CN" sz="2800" kern="100" dirty="0" smtClean="0">
                <a:latin typeface="+mn-ea"/>
                <a:ea typeface="+mn-ea"/>
                <a:cs typeface="Times New Roman" panose="02020603050405020304" pitchFamily="18" charset="0"/>
              </a:rPr>
            </a:br>
            <a:r>
              <a:rPr lang="zh-CN" altLang="zh-CN" sz="2800" kern="100" dirty="0" smtClean="0">
                <a:latin typeface="+mn-ea"/>
                <a:ea typeface="+mn-ea"/>
                <a:cs typeface="Times New Roman" panose="02020603050405020304" pitchFamily="18" charset="0"/>
              </a:rPr>
              <a:t>动能量的根本来源</a:t>
            </a:r>
            <a:r>
              <a:rPr lang="en-US" altLang="zh-CN" sz="2800" kern="100" dirty="0" smtClean="0">
                <a:latin typeface="+mn-ea"/>
                <a:ea typeface="+mn-ea"/>
                <a:cs typeface="Times New Roman" panose="02020603050405020304" pitchFamily="18" charset="0"/>
              </a:rPr>
              <a:t>	</a:t>
            </a:r>
            <a:r>
              <a:rPr lang="zh-CN" altLang="zh-CN" sz="2800" kern="100" dirty="0" smtClean="0">
                <a:latin typeface="+mn-ea"/>
                <a:ea typeface="+mn-ea"/>
                <a:cs typeface="Courier New" panose="02070309020205020404" pitchFamily="49" charset="0"/>
              </a:rPr>
              <a:t/>
            </a:r>
            <a:br>
              <a:rPr lang="zh-CN" altLang="zh-CN" sz="2800" kern="100" dirty="0" smtClean="0">
                <a:latin typeface="+mn-ea"/>
                <a:ea typeface="+mn-ea"/>
                <a:cs typeface="Courier New" panose="02070309020205020404" pitchFamily="49" charset="0"/>
              </a:rPr>
            </a:br>
            <a:r>
              <a:rPr lang="en-US" altLang="zh-CN" sz="2800" kern="100" dirty="0" smtClean="0">
                <a:latin typeface="+mn-ea"/>
                <a:ea typeface="+mn-ea"/>
                <a:cs typeface="Times New Roman" panose="02020603050405020304" pitchFamily="18" charset="0"/>
              </a:rPr>
              <a:t>C</a:t>
            </a:r>
            <a:r>
              <a:rPr lang="zh-CN" altLang="zh-CN" sz="2800" kern="100" dirty="0" smtClean="0">
                <a:latin typeface="+mn-ea"/>
                <a:ea typeface="+mn-ea"/>
                <a:cs typeface="Times New Roman" panose="02020603050405020304" pitchFamily="18" charset="0"/>
              </a:rPr>
              <a:t>．重金属污染物在该食物网中草的体内积累最多</a:t>
            </a:r>
            <a:r>
              <a:rPr lang="en-US" altLang="zh-CN" sz="2800" kern="100" dirty="0" smtClean="0">
                <a:latin typeface="+mn-ea"/>
                <a:ea typeface="+mn-ea"/>
                <a:cs typeface="Times New Roman" panose="02020603050405020304" pitchFamily="18" charset="0"/>
              </a:rPr>
              <a:t/>
            </a:r>
            <a:br>
              <a:rPr lang="en-US" altLang="zh-CN" sz="2800" kern="100" dirty="0" smtClean="0">
                <a:latin typeface="+mn-ea"/>
                <a:ea typeface="+mn-ea"/>
                <a:cs typeface="Times New Roman" panose="02020603050405020304" pitchFamily="18" charset="0"/>
              </a:rPr>
            </a:br>
            <a:r>
              <a:rPr lang="en-US" altLang="zh-CN" sz="2800" kern="100" dirty="0" smtClean="0">
                <a:latin typeface="+mn-ea"/>
                <a:ea typeface="+mn-ea"/>
                <a:cs typeface="Times New Roman" panose="02020603050405020304" pitchFamily="18" charset="0"/>
              </a:rPr>
              <a:t>D</a:t>
            </a:r>
            <a:r>
              <a:rPr lang="zh-CN" altLang="zh-CN" sz="2800" kern="100" dirty="0" smtClean="0">
                <a:latin typeface="+mn-ea"/>
                <a:ea typeface="+mn-ea"/>
                <a:cs typeface="Times New Roman" panose="02020603050405020304" pitchFamily="18" charset="0"/>
              </a:rPr>
              <a:t>．该生态系统内各种生物数量和所占比例不变</a:t>
            </a:r>
            <a:endParaRPr lang="zh-CN" altLang="en-US" dirty="0"/>
          </a:p>
        </p:txBody>
      </p:sp>
      <p:pic>
        <p:nvPicPr>
          <p:cNvPr id="60418" name="Picture 2" descr="C:\Users\Administrator\Desktop\中考总复习·生物\9.TIF"/>
          <p:cNvPicPr>
            <a:picLocks noChangeAspect="1" noChangeArrowheads="1"/>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5986463" y="2747963"/>
            <a:ext cx="2311400"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827584" y="2455069"/>
            <a:ext cx="661988" cy="585787"/>
          </a:xfrm>
          <a:prstGeom prst="rect">
            <a:avLst/>
          </a:prstGeom>
        </p:spPr>
        <p:txBody>
          <a:bodyPr>
            <a:spAutoFit/>
          </a:bodyPr>
          <a:lstStyle/>
          <a:p>
            <a:pPr>
              <a:defRPr/>
            </a:pPr>
            <a:r>
              <a:rPr lang="en-US" altLang="zh-CN" sz="3200" kern="100" dirty="0">
                <a:solidFill>
                  <a:srgbClr val="FF0000"/>
                </a:solidFill>
                <a:latin typeface="+mn-lt"/>
                <a:cs typeface="Times New Roman" panose="02020603050405020304" pitchFamily="18" charset="0"/>
              </a:rPr>
              <a:t>B</a:t>
            </a:r>
            <a:endParaRPr lang="zh-CN" altLang="en-US" sz="3200" dirty="0">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60418"/>
                                        </p:tgtEl>
                                        <p:attrNameLst>
                                          <p:attrName>style.visibility</p:attrName>
                                        </p:attrNameLst>
                                      </p:cBhvr>
                                      <p:to>
                                        <p:strVal val="visible"/>
                                      </p:to>
                                    </p:set>
                                    <p:animEffect transition="in" filter="randombar(horizontal)">
                                      <p:cBhvr>
                                        <p:cTn id="10" dur="500"/>
                                        <p:tgtEl>
                                          <p:spTgt spid="6041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TotalTime>
  <Words>2334</Words>
  <Application>Microsoft Office PowerPoint</Application>
  <PresentationFormat>全屏显示(4:3)</PresentationFormat>
  <Paragraphs>248</Paragraphs>
  <Slides>61</Slides>
  <Notes>0</Notes>
  <HiddenSlides>10</HiddenSlides>
  <MMClips>0</MMClips>
  <ScaleCrop>false</ScaleCrop>
  <HeadingPairs>
    <vt:vector size="4" baseType="variant">
      <vt:variant>
        <vt:lpstr>主题</vt:lpstr>
      </vt:variant>
      <vt:variant>
        <vt:i4>1</vt:i4>
      </vt:variant>
      <vt:variant>
        <vt:lpstr>幻灯片标题</vt:lpstr>
      </vt:variant>
      <vt:variant>
        <vt:i4>61</vt:i4>
      </vt:variant>
    </vt:vector>
  </HeadingPairs>
  <TitlesOfParts>
    <vt:vector size="62" baseType="lpstr">
      <vt:lpstr>Office 主题</vt:lpstr>
      <vt:lpstr>PowerPoint 演示文稿</vt:lpstr>
      <vt:lpstr>PowerPoint 演示文稿</vt:lpstr>
      <vt:lpstr>PowerPoint 演示文稿</vt:lpstr>
      <vt:lpstr>PowerPoint 演示文稿</vt:lpstr>
      <vt:lpstr>PowerPoint 演示文稿</vt:lpstr>
      <vt:lpstr>考查要点：生物的特征         2016年3月，人工智能程序AlphaCo曾大胜韩国著名棋手李世石。下列哪项能作为判断智能机器人是否为生物的标准(　　) A．是否耗能        B．能否运动       C．能否说话     D．能否生殖 </vt:lpstr>
      <vt:lpstr>1．(2019·长沙)“知否，知否？应是绿肥红瘦！”，在这个美好的季节里，下列属于生命现象的是(　　) A．流水潺潺  B．春雨绵绵        C．阳光灿烂  D．绿草如茵 2．(2019·邵阳)下列物体中，属于生物的是(　　) A．爬行动物的化石 B．不断生长的钟乳石    C．会扫地的机器人 D．荒漠中的骆驼刺 </vt:lpstr>
      <vt:lpstr>3．(2019·宜昌)关于生物特征的说法，正确的是(　　) A．“蜻蜓点水”体现的是生物能排出废物   B．“红豆生南国，春来发几枝”体现的是生物能生长 C．“种瓜得瓜，种豆得豆”体现的是生物有变异的特性   D．“螳螂捕蝉，黄雀在后”体现的是生物能进行呼吸 </vt:lpstr>
      <vt:lpstr>考点二：调查身边的生物 5．(2019·绵阳)食堂工作人员对学生每天的饭菜都要随机采集，部分留样，供有关部门进行食品安全检查。其中主要运用的科学方法是(　　) A．比较    B．抽样检测  C．作出假设        D．生物分类 </vt:lpstr>
      <vt:lpstr>6．(2019·潍坊)为了解潍县萝卜各个品系以及栽培现状，某研究小组先后到各萝卜主产区，考察种植环境、查阅和收集相关资料、走访相关人员。其主要采用的科学研究方法是(　　) A．实验法             B．观察法               C．调查法             D．测量法 </vt:lpstr>
      <vt:lpstr>考点三：生物多样性 8．(2019·岳阳)生物多样性的内涵不包括(　　) A．生殖方式的多样性   B．生态系统的多样性     C．生物种类的多样性  D．基因的多样性 </vt:lpstr>
      <vt:lpstr>9．(2019·聊城)我国科学家用海南野生水稻与普通水稻品种进行杂交，培育出优质高产水稻，从生物多样性角度分析，这利用了(　　) A．生物种类的多样性    B．生物基因的多样性      C．生物栖息地的多样性 D．生态系统的多样性   </vt:lpstr>
      <vt:lpstr>10．(2019·威海)下列关于生物多样性的叙述，正确的是(　　) A．每个生物个体都是一个丰富的基因库   B．生物的多样性是指生物种类的多样性 C．建立自然保护区是保护生物多样性最为有效的措施   D．生物的衰老和死亡是生物多样性面临威胁的主要原因 </vt:lpstr>
      <vt:lpstr>11．(2019·盐城)下表所示猫和鼠的生命现象，与相应的生物特征不相符的是(　　) </vt:lpstr>
      <vt:lpstr>13．(2017·包头)某研究小组要进行“包头市市民红绿色盲发病率的调查”，采取的措施不当的是(　　) A．可以选择患红绿色盲的家庭作为调查对象  B．可以随机选取一部分样本进行调查 C．可以先以小组为单位进行调查，最后进行汇总D．可以用数学统计的方法对调查结果进行整理和分析 </vt:lpstr>
      <vt:lpstr>14．(2017·扬州)在“调查土壤中的动物种类”活动中，不需要的实验材料或用具是(　　) A．调查表和笔        B．显微镜      C．放大镜     D．透明有盖的小瓶子 15．(2019·天水)生物种类的多样性的实质是 (　　) A．基因的多样性        B．生存环境的多样性  C．形态的多样性        D．适应性的多样性 </vt:lpstr>
      <vt:lpstr>16．(2019·太原)2019年中国北京世界园艺博览会汇集了1200多种植物，这些形态各异的植物直接体现了(　　) A．基因的多样性       B．生物种类的多样性 C．生态系统的多样性      D．植物经济价值的多样性 </vt:lpstr>
      <vt:lpstr>17．(2019·天水)下列关于生物多样性的说法合理的是(　　) A．外来物种入侵是生物多样性面临威胁的主要原因 B．森林能涵养水源、调节气候，这体现了生物多样性的间接作用 C．生物种类的多样性是生物进化的基础，决定了基因的多样性 D．对栖息地不复存在的野生动物应该采用建立自然保护区的形式加以保护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考查要点：生物和生物之间有密切的联系        近几年，由于我市加大环境整治力度，植树造林，不断扩大绿化面积，周围的鸟类越来越多了，这种现象主要体现了(　　) A．环境因素对生物的影响               B．生物因素对环境的影响 C．非生物因素对生物的影响             D．生物对非生物因素的影响 </vt:lpstr>
      <vt:lpstr>考点一：生物与环境的相互影响★★★ 1．(2018·福建)研究发现某工业区附近海域的海蛇蛇皮中砷含量增高，这一结果说明(　　) A．生物影响环境       B．环境影响生物     C．生物适应环境       D．环境适应生物 </vt:lpstr>
      <vt:lpstr>2．(2019·福建)下列事例体现环境对生物影响的是(　　) A．蚯蚓改良土壤            B．干旱使农作物减产 C．人类治理河流污染           D．绿色植物维持碳－氧平衡 </vt:lpstr>
      <vt:lpstr>3．(2019·巴中)下列叙述中，属于生物因素对生物影响的是(　　) A．“春来江水绿如蓝”     B．“草盛豆苗稀” C．“满园春色关不住，一枝红杏出墙来”   D．“雨露滋润禾苗壮”  </vt:lpstr>
      <vt:lpstr>考点二：生物对环境的适应★★ 4．(2018·湘潭)当你仔细观察身边的树木，你会发现同一根枝条上相邻的叶片是互不遮挡的，每个叶片都能接收到阳光的照射，这种现象表明(　　) A．生物能适应环境    B．环境不影响生物    C．环境能适应生物     D．生物不影响环境 </vt:lpstr>
      <vt:lpstr>5．(2019·天水)生物既能影响环境，又能适应环境。下列属于生物适应环境的实例是(　　) A．大树底下好乘凉      B．绿色植物能够清新空气 C．森林可保持水土      D．仙人掌的叶特化为刺 </vt:lpstr>
      <vt:lpstr>考点三：生物学研究的基本方法★★★ 7．(2018·临沂)在阿根廷中部发现了身长超过40米的泰坦巨龙类恐龙化石，这种巨型恐龙比以前发现的霸王龙、剑龙等都要大，是目前世界上发现最重也是最长的恐龙物种。得出这一结论所运用的科学方法或依据是(　　) ①模拟实验  ②观察化石  ③进行比较  ④科学推测 A．①③④         B．②③④        C．①②③         D．①②③④ </vt:lpstr>
      <vt:lpstr>8．(2018·定西)下列关于科学探究的描述中，不正确的是(　　) A．提出问题是科学探究的第一步     B．做出假设应有一定依据，不能臆断 C．探究实验时可以设置多组实验组   D．得出结论即可，不需要表达和交流 </vt:lpstr>
      <vt:lpstr>9．(2019·德州)在对蜜蜂色觉的研究中，奥地利动物学家费里施怀疑“蜜蜂是色盲”这一说法，他认为蜜蜂能分辨花卉的不同颜色。这一步骤属于科学探究基本环节的(　　) A．提出问题   B．作出假设   C．制定计划   D．表达交流 </vt:lpstr>
      <vt:lpstr>10．(2018·昭通)某生物小组为了探究“光对鼠妇生活的影响”，准备了10只鼠妇，并设计了如下图所示的实验。下列对本方案的修改意见，正确的是(　　)     A．10只鼠妇太多了，用2只就可以    B．纸盒上面应该全部用玻璃板盖住 C．纸盒底部两边都应该是细湿土         D．没有错误，不需要修改   </vt:lpstr>
      <vt:lpstr>1．(2016·广东)广东温暖潮湿，生物种类和数量比新疆要多，影响这一现象的非生物因素主要是(　　) A．阳光            B．温度和水         C．植物           D．土壤和空气 </vt:lpstr>
      <vt:lpstr>2．(2016·广东)探究“光对鼠妇生活的影响”实验，下列说法正确的是(　　) A．光照条件是实验的变量         B．可以用1只鼠妇完成 C．只有光影响鼠妇的生活          D．在一个盒子进行，不用设置对照 </vt:lpstr>
      <vt:lpstr>13．(2018·朝阳)下列语句中，哪一项不能体现非生物成分(因素)对生物的生命活动的影响(　　) A．不经一番寒彻骨，哪得梅花扑鼻香   B．雨露滋润禾苗壮，万物生长靠太阳 C．螳螂捕蝉，黄雀在后     D．橘生淮南则为橘生于淮北则为枳 </vt:lpstr>
      <vt:lpstr>14．(2019·巴中)惊蛰时节，我国南方常出现春旱现象，民间有“惊蛰雷鸣，成堆谷米”的农谚。这说明此时影响农作物生长发育的非生物因素主要是(　　) A．阳光     B．水分     C．声音     D．温度 </vt:lpstr>
      <vt:lpstr>3．(2018·广东)“谷雨，谷得雨而生也。”谷雨前后适于播种和移栽植物，这说明(　　) A．环境影响生物      B．生物影响环境     C．生物适应环境     D．环境适应生物 </vt:lpstr>
      <vt:lpstr>4．(2019·广东)造礁珊瑚虫体内的虫黄藻为其提供氧气和有机物，而造礁珊瑚虫为虫黄藻提供二氧化碳和氮磷等无机物。虫黄藻与造礁珊瑚虫之间的关系是(　　) A．共生      B．竞争   C．捕食      D．寄生 </vt:lpstr>
      <vt:lpstr>PowerPoint 演示文稿</vt:lpstr>
      <vt:lpstr>PowerPoint 演示文稿</vt:lpstr>
      <vt:lpstr>PowerPoint 演示文稿</vt:lpstr>
      <vt:lpstr>PowerPoint 演示文稿</vt:lpstr>
      <vt:lpstr>PowerPoint 演示文稿</vt:lpstr>
      <vt:lpstr>考查要点：生物的生存依赖一定的环境       生物的生存依赖一定的环境，下列有关环境的叙述正确的是(　　) A．环境就是指生物周围的非生物因素                    B．环境就是指生物生存的地点 C．环境就是指存在于生物周围影响它生活的各种因素       D．不同种的生物的生活环境截然不同 </vt:lpstr>
      <vt:lpstr>1．(2017·广东)下图是生态系统几种生物的关系图，下列说法正确的是(　　) A．②③④是消费者                B．①②③④共同构成了生态系统 C．该生态系统具有自我调节能力         D．该图同时存在食物链和食物网 </vt:lpstr>
      <vt:lpstr>考点一：生态系统★★ 1．(2019·黑龙江)“我的家在东北松花江上，那里有满山遍野的大豆高粱……”，下列有关松花江的描述属于生态系统的是(　　) A．松花江        B．松花江里所有的鱼  C．松花江里所有的生物     D．松花江里所有的植物 </vt:lpstr>
      <vt:lpstr>2．(2019·成都)在草原上，兔吃草，兔又会被狐狸和鹰捕食，这四种生物中属于生产者的是(　　) A．兔  B．草    C．狐狸  D．鹰 3．(2019·郴州)森林中一棵枯死的大树上长了蘑菇，蘑菇在森林生态系统中的成分是(　　) A．生产者         B．消费者    C．分解者     D．非生物成 </vt:lpstr>
      <vt:lpstr>4．(2019·十堰)武当山和汉江河是十堰旅游的两张名片，它们分别属于森林生态系统和河流生态系统。下列相关说法正确的是(　　) A．生态系统都是由生物部分和非生物部分组成的B．“鼠→蛇→鹰”是武当山森林生态系统中常见的一条食物链  C．杀灭森林中所有害虫，会更有利于该生态系统的稳定  D．上述两个生态系统彼此独立，互不关联 </vt:lpstr>
      <vt:lpstr>2．(2018·广东)下列关于农田生态系统的叙述，错误的是(　　) A．阳光、空气和水都是其组成成分        B．包含食物链：阳光→稻→虫→蛙 C．能量沿着食物链和食物网流动          D．农田中的腐生微生物属于分解者 </vt:lpstr>
      <vt:lpstr>考点二：生态系统的结构和功能★★★ 6．(2019·黑龙江)如下图是某生态系统中四种生物关系，如果它们所在的生态系统受到有毒物质污染，那么体内有毒物质积累最多的生物是(　　) A．草   B．羊        C．兔       D．狼</vt:lpstr>
      <vt:lpstr>7.(2018·绵阳)如上图是某生态系统食物网示意图，下列说法正确的是(　　) A．该食物网中共有5条食物链 B．图中最高等的动物是猫头鹰 C．不同食物链中，猫头鹰的营养级不同 D．若该生态系统受到重金属汞污染，则图中蛇体内汞的含量最高 </vt:lpstr>
      <vt:lpstr>考点三：生态系统的稳定性★★★ 8．(2019·张家界)2018年5月，我国“月宫365”实验圆满结束，“月宫一号”是一个由人、植物、动物、微生物组成的人工闭合生态系统，与张家界国家森林公园生态系统相比，“月宫一号”稳定性较差。原因是(　　) A．生物种类少，营养结构复杂    B．生物种类多，营养结构简单  C．生物种类少，营养结构简单    D．生物种类多，营养结构复杂 </vt:lpstr>
      <vt:lpstr>3．(2018·广东)“绿水青山就是金山银山”，下列不符合此理念的是(　　) A．垃圾分类，变废为宝  B．节能减排，绿色出行    C．绿化造林，净化空气  D．围湖造田，扩展用地 4．(2019·广东)下列生物属于分解者的是(　　) A．水螅 B．木瓜 C．蘑菇 D．华南虎 </vt:lpstr>
      <vt:lpstr>10．(2019·咸阳)如下图是某生态系统示意图，据图分析下列说法错误的是(　　) A．图中的生物构成了食物链 和食物网   B．②→③→④构成一条食物 链  C．③、④是消费者，④体内毒素富集最多  D．该生态系统的自动调节能力是有限的 </vt:lpstr>
      <vt:lpstr>11．(2019·长沙)小芳某天的生物作业是自制生态瓶，她准备了小鱼、石头、容器和池塘水，如果要构成一个完整的生态系统，还应补充(　　) A．分解者     B．生产者    C．消费者     D．非生物部分 </vt:lpstr>
      <vt:lpstr>12．(2019·北京)在草原生态系统中，猛禽与鼠类之间存在捕食关系。下列关于该生态系统的叙述，错误的是(　　) A．由生物部分和非生物部分组成    B．能量的根本来源是太阳能  C．猛禽捕食鼠类完成了物质循环    D．猛禽数量的减少可能会引发鼠害 </vt:lpstr>
      <vt:lpstr>13．(2019·郴州)下列关于食物链和食物网的说法正确的是(　　) A．一条食物链中含有生产者、消费者和分解者   B．食物网中生物之间只有捕食关系  C．一些不易分解的有毒物质会沿着食物链积累   D．“阳光→草→昆虫→鸟→细菌”是一条食物链 </vt:lpstr>
      <vt:lpstr>5．(2019·广东)青藏高原的某自然保护区是高海拔地区生物多样性丰富的生态系统。高原鼠兔是保护区内的重要物种，题图是与其有关的食物网。下列说法正确的是(　　) A．该食物网中包含高原鼠兔的食 物链共有3条    B．太阳能是图中所有生物生命活 动能量的根本来源  C．重金属污染物在该食物网中草的体内积累最多 D．该生态系统内各种生物数量和所占比例不变</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Lenovo</dc:creator>
  <cp:lastModifiedBy>Lenovo</cp:lastModifiedBy>
  <cp:revision>3</cp:revision>
  <dcterms:created xsi:type="dcterms:W3CDTF">2021-05-12T02:32:35Z</dcterms:created>
  <dcterms:modified xsi:type="dcterms:W3CDTF">2021-05-12T04:05:40Z</dcterms:modified>
</cp:coreProperties>
</file>