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347" r:id="rId2"/>
    <p:sldId id="346" r:id="rId3"/>
    <p:sldId id="348" r:id="rId4"/>
    <p:sldId id="259" r:id="rId5"/>
    <p:sldId id="260" r:id="rId6"/>
    <p:sldId id="262" r:id="rId7"/>
    <p:sldId id="271" r:id="rId8"/>
    <p:sldId id="273" r:id="rId9"/>
    <p:sldId id="274" r:id="rId10"/>
    <p:sldId id="276" r:id="rId11"/>
    <p:sldId id="350" r:id="rId12"/>
    <p:sldId id="278" r:id="rId13"/>
    <p:sldId id="282" r:id="rId14"/>
    <p:sldId id="286" r:id="rId15"/>
    <p:sldId id="289" r:id="rId16"/>
    <p:sldId id="351" r:id="rId17"/>
    <p:sldId id="290" r:id="rId18"/>
    <p:sldId id="292" r:id="rId19"/>
    <p:sldId id="294" r:id="rId20"/>
    <p:sldId id="297" r:id="rId21"/>
    <p:sldId id="298" r:id="rId22"/>
    <p:sldId id="299" r:id="rId23"/>
    <p:sldId id="301" r:id="rId24"/>
    <p:sldId id="304" r:id="rId25"/>
    <p:sldId id="305" r:id="rId26"/>
    <p:sldId id="265" r:id="rId27"/>
    <p:sldId id="269" r:id="rId28"/>
    <p:sldId id="349" r:id="rId29"/>
    <p:sldId id="316" r:id="rId30"/>
    <p:sldId id="318" r:id="rId31"/>
    <p:sldId id="319" r:id="rId32"/>
    <p:sldId id="321" r:id="rId33"/>
    <p:sldId id="322" r:id="rId34"/>
    <p:sldId id="324" r:id="rId35"/>
    <p:sldId id="328" r:id="rId36"/>
    <p:sldId id="330" r:id="rId37"/>
    <p:sldId id="338" r:id="rId38"/>
  </p:sldIdLst>
  <p:sldSz cx="12096750" cy="6840538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54" autoAdjust="0"/>
    <p:restoredTop sz="78142" autoAdjust="0"/>
  </p:normalViewPr>
  <p:slideViewPr>
    <p:cSldViewPr>
      <p:cViewPr varScale="1">
        <p:scale>
          <a:sx n="109" d="100"/>
          <a:sy n="109" d="100"/>
        </p:scale>
        <p:origin x="120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E16A1-CD54-44AD-AAEF-7C0100267705}" type="datetimeFigureOut">
              <a:rPr lang="zh-CN" altLang="en-US" smtClean="0"/>
              <a:t>2021/5/27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C518D-AE7E-41F4-BDAF-13DD522B5C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81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097383" cy="939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  <a:t>2021/5/27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4837" y="6340170"/>
            <a:ext cx="2822575" cy="364195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  <a:t>2021/5/27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33056" y="6340170"/>
            <a:ext cx="3830638" cy="36419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69339" y="6340170"/>
            <a:ext cx="2822575" cy="364195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"/>
            <a:ext cx="12096750" cy="13396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文本框 32"/>
          <p:cNvSpPr txBox="1"/>
          <p:nvPr userDrawn="1"/>
        </p:nvSpPr>
        <p:spPr bwMode="gray">
          <a:xfrm>
            <a:off x="8129905" y="257175"/>
            <a:ext cx="23139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大黑_GBK" panose="02000000000000000000" charset="-122"/>
                <a:sym typeface="+mn-ea"/>
              </a:rPr>
              <a:t>模 </a:t>
            </a:r>
            <a:r>
              <a: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大黑_GBK" panose="02000000000000000000" charset="-122"/>
                <a:sym typeface="+mn-ea"/>
              </a:rPr>
              <a:t>· </a:t>
            </a: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大黑_GBK" panose="02000000000000000000" charset="-122"/>
                <a:sym typeface="+mn-ea"/>
              </a:rPr>
              <a:t>对点演习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xStyles>
    <p:titleStyle>
      <a:lvl1pPr algn="ctr" defTabSz="1216025" rtl="0" eaLnBrk="1" latinLnBrk="0" hangingPunct="1">
        <a:spcBef>
          <a:spcPct val="0"/>
        </a:spcBef>
        <a:buNone/>
        <a:defRPr sz="58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5930" indent="-455930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5" kern="1200">
          <a:solidFill>
            <a:schemeClr val="tx1"/>
          </a:solidFill>
          <a:latin typeface="+mn-lt"/>
          <a:ea typeface="+mn-ea"/>
          <a:cs typeface="+mn-cs"/>
        </a:defRPr>
      </a:lvl1pPr>
      <a:lvl2pPr marL="988060" indent="-3803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25" kern="1200">
          <a:solidFill>
            <a:schemeClr val="tx1"/>
          </a:solidFill>
          <a:latin typeface="+mn-lt"/>
          <a:ea typeface="+mn-ea"/>
          <a:cs typeface="+mn-cs"/>
        </a:defRPr>
      </a:lvl2pPr>
      <a:lvl3pPr marL="1520190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3190" kern="1200">
          <a:solidFill>
            <a:schemeClr val="tx1"/>
          </a:solidFill>
          <a:latin typeface="+mn-lt"/>
          <a:ea typeface="+mn-ea"/>
          <a:cs typeface="+mn-cs"/>
        </a:defRPr>
      </a:lvl3pPr>
      <a:lvl4pPr marL="2128520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0" kern="1200">
          <a:solidFill>
            <a:schemeClr val="tx1"/>
          </a:solidFill>
          <a:latin typeface="+mn-lt"/>
          <a:ea typeface="+mn-ea"/>
          <a:cs typeface="+mn-cs"/>
        </a:defRPr>
      </a:lvl4pPr>
      <a:lvl5pPr marL="273621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»"/>
        <a:defRPr sz="2660" kern="1200">
          <a:solidFill>
            <a:schemeClr val="tx1"/>
          </a:solidFill>
          <a:latin typeface="+mn-lt"/>
          <a:ea typeface="+mn-ea"/>
          <a:cs typeface="+mn-cs"/>
        </a:defRPr>
      </a:lvl5pPr>
      <a:lvl6pPr marL="334454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6pPr>
      <a:lvl7pPr marL="395287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7pPr>
      <a:lvl8pPr marL="455993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8pPr>
      <a:lvl9pPr marL="5168265" indent="-304165" algn="l" defTabSz="12160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1pPr>
      <a:lvl2pPr marL="60833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21602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3pPr>
      <a:lvl4pPr marL="182435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4pPr>
      <a:lvl5pPr marL="2432685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5pPr>
      <a:lvl6pPr marL="304038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6pPr>
      <a:lvl7pPr marL="364871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7pPr>
      <a:lvl8pPr marL="425704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8pPr>
      <a:lvl9pPr marL="4864100" algn="l" defTabSz="1216025" rtl="0" eaLnBrk="1" latinLnBrk="0" hangingPunct="1">
        <a:defRPr sz="23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7" Type="http://schemas.openxmlformats.org/officeDocument/2006/relationships/image" Target="../media/image5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slide" Target="slide31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4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slide" Target="slide25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:\2017年工作文件\2017图书制作文件\3·2项目\2018版32二轮制作文件\二轮版式与PPT\2018版32二轮PPT模板-03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1" y="4284364"/>
            <a:ext cx="12160250" cy="2556173"/>
          </a:xfrm>
          <a:prstGeom prst="rect">
            <a:avLst/>
          </a:prstGeom>
          <a:noFill/>
        </p:spPr>
      </p:pic>
      <p:pic>
        <p:nvPicPr>
          <p:cNvPr id="3" name="Picture 3" descr="E:\2017年工作文件\2017图书制作文件\3·2项目\2018版32二轮制作文件\二轮版式与PPT\2018版32二轮PPT模板-01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279925" y="-108123"/>
            <a:ext cx="3516014" cy="4536504"/>
          </a:xfrm>
          <a:prstGeom prst="rect">
            <a:avLst/>
          </a:prstGeom>
          <a:noFill/>
        </p:spPr>
      </p:pic>
      <p:sp>
        <p:nvSpPr>
          <p:cNvPr id="5" name="副标题 2"/>
          <p:cNvSpPr txBox="1"/>
          <p:nvPr/>
        </p:nvSpPr>
        <p:spPr>
          <a:xfrm>
            <a:off x="1814513" y="5292477"/>
            <a:ext cx="8467725" cy="864096"/>
          </a:xfrm>
          <a:prstGeom prst="rect">
            <a:avLst/>
          </a:prstGeom>
        </p:spPr>
        <p:txBody>
          <a:bodyPr/>
          <a:lstStyle/>
          <a:p>
            <a:pPr marL="455930" indent="-455930" algn="ctr" defTabSz="1216025">
              <a:spcBef>
                <a:spcPct val="2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实验与探究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9"/>
          <p:cNvGrpSpPr/>
          <p:nvPr/>
        </p:nvGrpSpPr>
        <p:grpSpPr>
          <a:xfrm>
            <a:off x="1515625" y="2209935"/>
            <a:ext cx="9946558" cy="584775"/>
            <a:chOff x="3388584" y="2027253"/>
            <a:chExt cx="3969873" cy="507522"/>
          </a:xfrm>
        </p:grpSpPr>
        <p:sp>
          <p:nvSpPr>
            <p:cNvPr id="4" name="TextBox 3">
              <a:hlinkClick r:id="rId2" action="ppaction://hlinksldjump"/>
            </p:cNvPr>
            <p:cNvSpPr txBox="1"/>
            <p:nvPr/>
          </p:nvSpPr>
          <p:spPr>
            <a:xfrm>
              <a:off x="3470025" y="2027253"/>
              <a:ext cx="3888432" cy="507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1" hangingPunct="0">
                <a:spcBef>
                  <a:spcPts val="140"/>
                </a:spcBef>
              </a:pPr>
              <a:r>
                <a:rPr lang="zh-CN" altLang="en-US" sz="320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hlinkClick r:id="rId3" action="ppaction://hlinksldjump"/>
                </a:rPr>
                <a:t>考点一   教材基础实验</a:t>
              </a:r>
              <a:endParaRPr lang="zh-CN" altLang="en-US" sz="32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hlinkClick r:id="rId4" action="ppaction://hlinksldjump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3388584" y="2172681"/>
              <a:ext cx="81441" cy="258474"/>
            </a:xfrm>
            <a:prstGeom prst="homePlate">
              <a:avLst/>
            </a:prstGeom>
            <a:solidFill>
              <a:srgbClr val="FF5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395"/>
            </a:p>
          </p:txBody>
        </p:sp>
      </p:grpSp>
      <p:grpSp>
        <p:nvGrpSpPr>
          <p:cNvPr id="6" name="组合 59"/>
          <p:cNvGrpSpPr/>
          <p:nvPr/>
        </p:nvGrpSpPr>
        <p:grpSpPr>
          <a:xfrm>
            <a:off x="1515625" y="3049808"/>
            <a:ext cx="9946558" cy="584775"/>
            <a:chOff x="3388584" y="1960324"/>
            <a:chExt cx="3969873" cy="507522"/>
          </a:xfrm>
        </p:grpSpPr>
        <p:sp>
          <p:nvSpPr>
            <p:cNvPr id="7" name="TextBox 6">
              <a:hlinkClick r:id="rId2" action="ppaction://hlinksldjump"/>
            </p:cNvPr>
            <p:cNvSpPr txBox="1"/>
            <p:nvPr/>
          </p:nvSpPr>
          <p:spPr>
            <a:xfrm>
              <a:off x="3470025" y="1960324"/>
              <a:ext cx="3888432" cy="507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1" hangingPunct="0">
                <a:spcBef>
                  <a:spcPts val="140"/>
                </a:spcBef>
              </a:pPr>
              <a:r>
                <a:rPr lang="zh-CN" altLang="en-US" sz="320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hlinkClick r:id="rId5" action="ppaction://hlinksldjump"/>
                </a:rPr>
                <a:t>考点二   实验探究与分析</a:t>
              </a:r>
              <a:endParaRPr lang="zh-CN" altLang="en-US" sz="32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hlinkClick r:id="rId4" action="ppaction://hlinksldjump"/>
              </a:endParaRPr>
            </a:p>
          </p:txBody>
        </p:sp>
        <p:sp>
          <p:nvSpPr>
            <p:cNvPr id="8" name="五边形 7"/>
            <p:cNvSpPr/>
            <p:nvPr/>
          </p:nvSpPr>
          <p:spPr>
            <a:xfrm>
              <a:off x="3388584" y="2115246"/>
              <a:ext cx="81441" cy="258474"/>
            </a:xfrm>
            <a:prstGeom prst="homePlate">
              <a:avLst/>
            </a:prstGeom>
            <a:solidFill>
              <a:srgbClr val="FF5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395"/>
            </a:p>
          </p:txBody>
        </p:sp>
      </p:grp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-1" y="1206901"/>
            <a:ext cx="2186046" cy="5227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" name="标题 1"/>
          <p:cNvSpPr txBox="1"/>
          <p:nvPr/>
        </p:nvSpPr>
        <p:spPr>
          <a:xfrm>
            <a:off x="274633" y="1149304"/>
            <a:ext cx="1966342" cy="58034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121602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j-cs"/>
              </a:rPr>
              <a:t>总纲目录</a:t>
            </a: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1087531" y="220338"/>
            <a:ext cx="11009220" cy="616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grpSp>
        <p:nvGrpSpPr>
          <p:cNvPr id="9" name="组合 59"/>
          <p:cNvGrpSpPr/>
          <p:nvPr/>
        </p:nvGrpSpPr>
        <p:grpSpPr>
          <a:xfrm>
            <a:off x="1531105" y="3835626"/>
            <a:ext cx="9946558" cy="584775"/>
            <a:chOff x="3388584" y="1960324"/>
            <a:chExt cx="3969873" cy="507522"/>
          </a:xfrm>
        </p:grpSpPr>
        <p:sp>
          <p:nvSpPr>
            <p:cNvPr id="19" name="TextBox 18">
              <a:hlinkClick r:id="rId2" action="ppaction://hlinksldjump"/>
            </p:cNvPr>
            <p:cNvSpPr txBox="1"/>
            <p:nvPr/>
          </p:nvSpPr>
          <p:spPr>
            <a:xfrm>
              <a:off x="3470025" y="1960324"/>
              <a:ext cx="3888432" cy="507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1" hangingPunct="0">
                <a:spcBef>
                  <a:spcPts val="140"/>
                </a:spcBef>
              </a:pPr>
              <a:r>
                <a:rPr lang="zh-CN" altLang="en-US" sz="3200">
                  <a:latin typeface="黑体" panose="02010609060101010101" charset="-122"/>
                  <a:ea typeface="黑体" panose="02010609060101010101" charset="-122"/>
                  <a:hlinkClick r:id="" action="ppaction://noaction"/>
                </a:rPr>
                <a:t>素养引领</a:t>
              </a:r>
              <a:r>
                <a:rPr lang="en-US" altLang="zh-CN" sz="3200">
                  <a:latin typeface="黑体" panose="02010609060101010101" charset="-122"/>
                  <a:ea typeface="黑体" panose="02010609060101010101" charset="-122"/>
                  <a:hlinkClick r:id="" action="ppaction://noaction"/>
                </a:rPr>
                <a:t>·</a:t>
              </a:r>
              <a:r>
                <a:rPr lang="zh-CN" altLang="en-US" sz="3200">
                  <a:latin typeface="黑体" panose="02010609060101010101" charset="-122"/>
                  <a:ea typeface="黑体" panose="02010609060101010101" charset="-122"/>
                  <a:hlinkClick r:id="" action="ppaction://noaction"/>
                </a:rPr>
                <a:t>情境命题</a:t>
              </a:r>
              <a:endParaRPr lang="zh-CN" altLang="en-US" sz="3200">
                <a:latin typeface="黑体" panose="02010609060101010101" charset="-122"/>
                <a:ea typeface="黑体" panose="02010609060101010101" charset="-122"/>
                <a:hlinkClick r:id="rId4" action="ppaction://hlinksldjump"/>
              </a:endParaRPr>
            </a:p>
          </p:txBody>
        </p:sp>
        <p:sp>
          <p:nvSpPr>
            <p:cNvPr id="20" name="五边形 19"/>
            <p:cNvSpPr/>
            <p:nvPr/>
          </p:nvSpPr>
          <p:spPr>
            <a:xfrm>
              <a:off x="3388584" y="2115246"/>
              <a:ext cx="81441" cy="258474"/>
            </a:xfrm>
            <a:prstGeom prst="homePlate">
              <a:avLst/>
            </a:prstGeom>
            <a:solidFill>
              <a:srgbClr val="FF5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395"/>
            </a:p>
          </p:txBody>
        </p:sp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9"/>
          <p:cNvGrpSpPr/>
          <p:nvPr/>
        </p:nvGrpSpPr>
        <p:grpSpPr>
          <a:xfrm>
            <a:off x="1515625" y="2209935"/>
            <a:ext cx="9946558" cy="584775"/>
            <a:chOff x="3388584" y="2027253"/>
            <a:chExt cx="3969873" cy="507522"/>
          </a:xfrm>
        </p:grpSpPr>
        <p:sp>
          <p:nvSpPr>
            <p:cNvPr id="3" name="TextBox 2">
              <a:hlinkClick r:id="rId2" action="ppaction://hlinksldjump"/>
            </p:cNvPr>
            <p:cNvSpPr txBox="1"/>
            <p:nvPr/>
          </p:nvSpPr>
          <p:spPr>
            <a:xfrm>
              <a:off x="3470025" y="2027253"/>
              <a:ext cx="3888432" cy="507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1" hangingPunct="0">
                <a:spcBef>
                  <a:spcPts val="140"/>
                </a:spcBef>
              </a:pPr>
              <a:r>
                <a:rPr lang="zh-CN" altLang="en-US" sz="320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hlinkClick r:id="rId3" action="ppaction://hlinksldjump"/>
                </a:rPr>
                <a:t>考点一   教材基础实验</a:t>
              </a:r>
              <a:endParaRPr lang="zh-CN" altLang="en-US" sz="32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hlinkClick r:id="rId4" action="ppaction://hlinksldjump"/>
              </a:endParaRPr>
            </a:p>
          </p:txBody>
        </p:sp>
        <p:sp>
          <p:nvSpPr>
            <p:cNvPr id="4" name="五边形 3"/>
            <p:cNvSpPr/>
            <p:nvPr/>
          </p:nvSpPr>
          <p:spPr>
            <a:xfrm>
              <a:off x="3388584" y="2172681"/>
              <a:ext cx="81441" cy="258474"/>
            </a:xfrm>
            <a:prstGeom prst="homePlate">
              <a:avLst/>
            </a:prstGeom>
            <a:solidFill>
              <a:srgbClr val="FF5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395"/>
            </a:p>
          </p:txBody>
        </p:sp>
      </p:grpSp>
    </p:spTree>
    <p:extLst>
      <p:ext uri="{BB962C8B-B14F-4D97-AF65-F5344CB8AC3E}">
        <p14:creationId xmlns:p14="http://schemas.microsoft.com/office/powerpoint/2010/main" val="2523122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3" descr="textimage0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807" y="395933"/>
            <a:ext cx="1666875" cy="447675"/>
          </a:xfrm>
          <a:prstGeom prst="rect">
            <a:avLst/>
          </a:prstGeom>
        </p:spPr>
      </p:pic>
      <p:pic>
        <p:nvPicPr>
          <p:cNvPr id="4" name="图片 4" descr="textimage1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905" y="1188021"/>
            <a:ext cx="10880950" cy="444040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779217"/>
            <a:ext cx="11340000" cy="42128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1.(必修1 P98实验1)滤纸条上有4条不同颜色的色素带,从上往下依次为:胡萝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卜素(橙黄色)、叶黄素(黄色)、叶绿素a(蓝绿色)、叶绿素b(黄绿色)。这四种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色素中,叶绿素a含量最多(最宽),其次是叶绿素b(较宽),然后是叶黄素(较窄),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最后是胡萝卜素(最窄)。它们在层析液中的溶解度不同,随层析液在滤纸上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扩散的快慢也不一样。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2.(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必修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 P91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调查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)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在调查人类遗传病时最好选择群体中发病率较高的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单基</a:t>
            </a:r>
            <a:br>
              <a:rPr lang="zh-CN" altLang="en-US" sz="2800" u="wavy"/>
            </a:b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因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遗传病进行调查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调查的群体应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足够大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zh-CN" altLang="en-US"/>
          </a:p>
        </p:txBody>
      </p:sp>
      <p:pic>
        <p:nvPicPr>
          <p:cNvPr id="3" name="图片 5" descr="textimage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0" y="1205691"/>
            <a:ext cx="1666875" cy="44767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997738"/>
            <a:ext cx="11340000" cy="57086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3.(必修3 P51探究)温度要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一致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;设置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重复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组,即每组不能少于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3个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枝条;设置对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照组,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清水空白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对照;设置浓度不同的几个实验组之间进行对比,目的是探究2,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4-D或α-萘乙酸促进扦插枝条生根的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最适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浓度。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4.(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必修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 P61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探究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、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3)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为了确保所选择的样方具有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代表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性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不受主观因素的影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响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使通过样方统计的结果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估算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值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)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能更接近真实的情况。样方的数量太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少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其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统计结果的误差可能就较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大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一般而言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样方越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多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其统计结果越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接近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真实情况。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5.(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必修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 P62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学科交叉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)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该鼠被捕捉一次之后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不易再被捕捉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再次捕获的被标</a:t>
            </a:r>
            <a:br>
              <a:rPr lang="zh-CN" altLang="en-US" sz="2800"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记的个体数减少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由种群数量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=</a:t>
            </a:r>
            <a:r>
              <a:rPr lang="zh-CN" altLang="en-US" sz="3485" kern="0" spc="31615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知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种群数量变</a:t>
            </a:r>
            <a:endParaRPr lang="zh-CN" altLang="en-US" sz="2800"/>
          </a:p>
          <a:p>
            <a:pPr eaLnBrk="0" latinLnBrk="1" hangingPunct="0">
              <a:lnSpc>
                <a:spcPct val="150000"/>
              </a:lnSpc>
              <a:spcBef>
                <a:spcPts val="330"/>
              </a:spcBef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大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即</a:t>
            </a:r>
            <a:r>
              <a:rPr lang="zh-CN" altLang="en-US" sz="2605" u="wavy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估算值大于实际的种群密度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zh-CN" altLang="en-US"/>
          </a:p>
        </p:txBody>
      </p:sp>
      <p:graphicFrame>
        <p:nvGraphicFramePr>
          <p:cNvPr id="5121" name="Object 1"/>
          <p:cNvGraphicFramePr>
            <a:graphicFrameLocks noChangeAspect="1"/>
          </p:cNvGraphicFramePr>
          <p:nvPr/>
        </p:nvGraphicFramePr>
        <p:xfrm>
          <a:off x="4948261" y="5336356"/>
          <a:ext cx="445770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Equation" r:id="rId4" imgW="117957600" imgH="19812000" progId="Equation.DSMT4">
                  <p:embed/>
                </p:oleObj>
              </mc:Choice>
              <mc:Fallback>
                <p:oleObj name="Equation" r:id="rId4" imgW="117957600" imgH="1981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948261" y="5336356"/>
                        <a:ext cx="4457700" cy="7524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9087" y="1601226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1.观察类实验</a:t>
            </a:r>
            <a:endParaRPr lang="zh-CN" altLang="en-US" b="1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9087" y="1081165"/>
            <a:ext cx="1892625" cy="38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graphicFrame>
        <p:nvGraphicFramePr>
          <p:cNvPr id="4" name="表格 2"/>
          <p:cNvGraphicFramePr>
            <a:graphicFrameLocks noGrp="1"/>
          </p:cNvGraphicFramePr>
          <p:nvPr/>
        </p:nvGraphicFramePr>
        <p:xfrm>
          <a:off x="720000" y="2243923"/>
          <a:ext cx="10543349" cy="3713790"/>
        </p:xfrm>
        <a:graphic>
          <a:graphicData uri="http://schemas.openxmlformats.org/drawingml/2006/table">
            <a:tbl>
              <a:tblPr/>
              <a:tblGrid>
                <a:gridCol w="19707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29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858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92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实验名称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细胞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的状态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对象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染色剂</a:t>
                      </a:r>
                    </a:p>
                  </a:txBody>
                  <a:tcPr marL="45720" marR="45720"/>
                </a:tc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生物材料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(及特殊要求)</a:t>
                      </a:r>
                    </a:p>
                  </a:txBody>
                  <a:tcPr marL="45720" marR="4572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2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观察细胞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的减数分裂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死细胞</a:t>
                      </a:r>
                    </a:p>
                  </a:txBody>
                  <a:tcPr marL="45720" marR="45720"/>
                </a:tc>
                <a:tc rowSpan="3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染色体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无(为固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定装片)</a:t>
                      </a:r>
                    </a:p>
                  </a:txBody>
                  <a:tcPr marL="45720" marR="45720"/>
                </a:tc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蝗虫精母细胞</a:t>
                      </a:r>
                    </a:p>
                  </a:txBody>
                  <a:tcPr marL="45720" marR="4572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观察细胞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的有丝分裂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死细胞</a:t>
                      </a:r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                            </a:t>
                      </a: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洋葱根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尖分生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区细胞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染色前需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漂洗干净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92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低温诱导染色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体数目变化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死细胞</a:t>
                      </a:r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                                               </a:t>
                      </a:r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低温处理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5510555" y="4093932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龙胆紫溶液或醋酸洋红液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74438" y="523694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改良苯酚品红染液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/>
          <p:cNvGraphicFramePr>
            <a:graphicFrameLocks noGrp="1"/>
          </p:cNvGraphicFramePr>
          <p:nvPr/>
        </p:nvGraphicFramePr>
        <p:xfrm>
          <a:off x="720000" y="1260000"/>
          <a:ext cx="10614787" cy="3821430"/>
        </p:xfrm>
        <a:graphic>
          <a:graphicData uri="http://schemas.openxmlformats.org/drawingml/2006/table">
            <a:tbl>
              <a:tblPr/>
              <a:tblGrid>
                <a:gridCol w="19707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16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7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90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359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26799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使用显微镜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观察多种多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样的细胞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活或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死细胞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细胞</a:t>
                      </a:r>
                    </a:p>
                  </a:txBody>
                  <a:tcPr marL="45720" marR="45720"/>
                </a:tc>
                <a:tc rowSpan="3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无(不用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染色)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酵母菌细胞、水绵细胞、叶的</a:t>
                      </a:r>
                      <a:br>
                        <a:rPr sz="1800"/>
                      </a:b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保卫细胞、鱼的红细胞等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用高倍显微镜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观察叶绿体和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细胞质流动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活细胞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叶绿体</a:t>
                      </a:r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藓类的叶(或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菠菜叶、黑藻叶)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观察植物细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胞的质壁分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离与复原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活细胞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紫色中央液泡</a:t>
                      </a:r>
                      <a:br>
                        <a:rPr sz="1800"/>
                      </a:b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的大小和原生</a:t>
                      </a:r>
                      <a:br>
                        <a:rPr sz="1800"/>
                      </a:b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质层的位置</a:t>
                      </a:r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                                                          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7762887" y="3946293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紫色洋葱鳞片叶外表皮细胞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062815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2.鉴定、提取类实验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20000" y="1757200"/>
          <a:ext cx="10757663" cy="3512460"/>
        </p:xfrm>
        <a:graphic>
          <a:graphicData uri="http://schemas.openxmlformats.org/drawingml/2006/table">
            <a:tbl>
              <a:tblPr/>
              <a:tblGrid>
                <a:gridCol w="15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4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288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860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实验名称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试剂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颜色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生物材料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备注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80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淀粉的鉴定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碘液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蓝色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脱色的叶片等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若材料有颜色,需先脱色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97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还原糖的鉴定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 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砖红色沉淀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苹果或梨匀浆等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现配现用、水浴加热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775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脂肪的鉴定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苏丹Ⅲ(或Ⅳ)染液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                      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花生种子切片(或匀浆)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需用高倍显微镜观察(匀浆不需要用高倍显微镜观察)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9199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蛋白质的鉴定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                     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紫色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豆浆、稀蛋清等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先加A液,后加B液,摇匀使用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2733652" y="284876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斐林试剂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55659" y="3401219"/>
            <a:ext cx="1492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橘黄(或红)色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86013" y="444897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双缩脲试剂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/>
          <p:cNvGraphicFramePr>
            <a:graphicFrameLocks noGrp="1"/>
          </p:cNvGraphicFramePr>
          <p:nvPr/>
        </p:nvGraphicFramePr>
        <p:xfrm>
          <a:off x="720000" y="1260000"/>
          <a:ext cx="10543349" cy="4231971"/>
        </p:xfrm>
        <a:graphic>
          <a:graphicData uri="http://schemas.openxmlformats.org/drawingml/2006/table">
            <a:tbl>
              <a:tblPr/>
              <a:tblGrid>
                <a:gridCol w="15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8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73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14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92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酒精的鉴定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重铬酸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钾溶液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酵母菌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酸性条件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3559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CO</a:t>
                      </a:r>
                      <a:r>
                        <a:rPr lang="zh-CN" altLang="en-US" sz="18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           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蓝→绿→黄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酵母菌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常温条件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595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绿叶中色素的提取和分离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提取液:</a:t>
                      </a: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 </a:t>
                      </a: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;</a:t>
                      </a:r>
                      <a:endParaRPr lang="en-US" altLang="zh-CN" sz="18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分离液:</a:t>
                      </a: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          　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①胡萝卜素:橙黄色;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②叶黄素:黄色;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③叶绿素a:蓝绿色;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④叶绿素b:黄绿色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新鲜的绿叶(如菠菜叶)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加入二氧化硅是</a:t>
                      </a:r>
                      <a:br>
                        <a:rPr sz="1800"/>
                      </a:b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              </a:t>
                      </a: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;</a:t>
                      </a:r>
                      <a:endParaRPr lang="en-US" altLang="zh-CN" sz="18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碳酸钙可</a:t>
                      </a: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                               </a:t>
                      </a:r>
                      <a:endParaRPr lang="en-US" altLang="zh-CN" sz="1800" u="sng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                    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0132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DNA的粗提取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和鉴定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蓝色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鸡血细胞等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沸水浴加热5 min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5291132" y="131999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橙色→灰绿色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28863" y="2186773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溴麝香草酚蓝水溶液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19417" y="276518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无水乙醇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52755" y="3174763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层析液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57491" y="4551135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二苯胺试剂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82056" y="318428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为了研磨得更充分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591551" y="3567908"/>
            <a:ext cx="2486060" cy="732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60"/>
              </a:lnSpc>
            </a:pPr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              防止研磨中色</a:t>
            </a:r>
            <a:br>
              <a:rPr lang="zh-CN" altLang="en-US">
                <a:solidFill>
                  <a:srgbClr val="FF0000"/>
                </a:solidFill>
              </a:rPr>
            </a:br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素被破坏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ic.ynshangji.com/00user/product0_39/2018-1-27/630671-083349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31" y="251917"/>
            <a:ext cx="539405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mg.yimutian.com/app/5ae0274ce1e6e0016a3074b85ab8d49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69863"/>
            <a:ext cx="6036816" cy="701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77938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848501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3.调查类实验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20000" y="1472393"/>
          <a:ext cx="10614787" cy="4529786"/>
        </p:xfrm>
        <a:graphic>
          <a:graphicData uri="http://schemas.openxmlformats.org/drawingml/2006/table">
            <a:tbl>
              <a:tblPr/>
              <a:tblGrid>
                <a:gridCol w="2947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9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7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005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调查类实验课题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调查对象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统计方法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计算方法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72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调查人群中的遗传病发病率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人群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汇总法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发病率=患病人数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÷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被调查人数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×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100%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调查人群中的遗传病的遗传方式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患者家系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汇总法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绘制图表或系谱图进行分析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9353"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种群密度的取样调查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活动范围大的动物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　                     </a:t>
                      </a:r>
                      <a:endParaRPr lang="zh-CN" altLang="en-US" sz="16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个体总数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)=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初次捕获个体数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)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×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再次捕获个体数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)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÷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重捕的标志个体数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m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),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以此来估计种群密度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76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植物或活动能力弱的动物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 </a:t>
                      </a:r>
                      <a:endParaRPr lang="zh-CN" altLang="en-US" sz="16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种群密度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=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所有样方内个体总数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÷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样方的总面积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调查当地农田生态系统中的能量流动情况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农田生态系统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endParaRPr lang="zh-CN" altLang="en-US" sz="16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marR="0" indent="0" algn="ctr" defTabSz="1216025" rtl="0" eaLnBrk="0" fontAlgn="auto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汇总法</a:t>
                      </a: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endParaRPr lang="zh-CN" altLang="en-US" sz="1600" ker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marR="0" indent="0" algn="l" defTabSz="1216025" rtl="0" eaLnBrk="0" fontAlgn="auto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能量传递效率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=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第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+1)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营养级同化量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÷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第</a:t>
                      </a:r>
                      <a:r>
                        <a:rPr lang="en-US" altLang="zh-CN" sz="1600" i="1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营养级同化量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土壤中小动物类群丰富度的研究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土壤中小动物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marL="0" marR="0" indent="0" algn="ctr" defTabSz="1216025" rtl="0" eaLnBrk="0" fontAlgn="auto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                           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或目测估计法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——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250170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378961" y="2948778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标志重捕法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62597" y="3758409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样方法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78961" y="5401483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记名计算法</a:t>
            </a:r>
            <a:endParaRPr lang="zh-CN" altLang="en-US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848501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4.教材经典实验的选材与方法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20000" y="1432369"/>
          <a:ext cx="10757663" cy="4513717"/>
        </p:xfrm>
        <a:graphic>
          <a:graphicData uri="http://schemas.openxmlformats.org/drawingml/2006/table">
            <a:tbl>
              <a:tblPr/>
              <a:tblGrid>
                <a:gridCol w="168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2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526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实验名称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实验选材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实验方法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备注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400">
                <a:tc row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光合作用的发现(需光和O</a:t>
                      </a:r>
                      <a:r>
                        <a:rPr lang="zh-CN" altLang="en-US" sz="16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的产生)</a:t>
                      </a:r>
                    </a:p>
                  </a:txBody>
                  <a:tcPr marL="45720" marR="45720"/>
                </a:tc>
                <a:tc row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绿色植物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遮光法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实验前进行饥饿处理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1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同位素标记法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用</a:t>
                      </a:r>
                      <a:r>
                        <a:rPr lang="zh-CN" altLang="en-US" sz="1600" kern="0" baseline="59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18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O分别标记H</a:t>
                      </a:r>
                      <a:r>
                        <a:rPr lang="zh-CN" altLang="en-US" sz="16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O和CO</a:t>
                      </a:r>
                      <a:r>
                        <a:rPr lang="zh-CN" altLang="en-US" sz="16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6900">
                <a:tc rowSpan="3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DNA是遗传</a:t>
                      </a:r>
                    </a:p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物质的证据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两种肺炎双球菌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体内转化法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S型菌中存在能使R型菌转化成S型菌的“转化因子”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61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两种肺炎双球菌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体外转化法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DNA是遗传物质,蛋白质和多糖不是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501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大肠杆菌和噬菌体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             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注意误差分析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9200">
                <a:tc rowSpan="2"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生长素的发现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胚芽鞘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对照法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感受光刺激的部位是</a:t>
                      </a: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       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,单侧光对植物向光生长产生某种影响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44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胚芽鞘、琼脂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对照法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尖端产生生长素,向下运输,促进尖端下部的生长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4333863" y="4191385"/>
            <a:ext cx="20313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放射性同位素标记法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38249" y="4734728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胚芽鞘尖端</a:t>
            </a:r>
            <a:endParaRPr lang="zh-CN" altLang="en-US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767538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5.常用试剂的种类及作用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20000" y="1341807"/>
          <a:ext cx="10614787" cy="4766194"/>
        </p:xfrm>
        <a:graphic>
          <a:graphicData uri="http://schemas.openxmlformats.org/drawingml/2006/table">
            <a:tbl>
              <a:tblPr/>
              <a:tblGrid>
                <a:gridCol w="1042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18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148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3443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试剂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体积分数或质量浓度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作用原理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相关实验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066">
                <a:tc rowSpan="4">
                  <a:txBody>
                    <a:bodyPr/>
                    <a:lstStyle/>
                    <a:p>
                      <a:pPr marL="0" marR="0" indent="0" algn="ctr" defTabSz="1216025" rtl="0" eaLnBrk="0" fontAlgn="auto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酒精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50%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                           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脂肪的鉴定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20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消毒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微生物的实验室培养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1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95%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解离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观察根尖分生组织细胞的有丝分裂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77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99.5%以上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溶解、提取色素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绿叶中色素的提取和分离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685"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盐酸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5%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  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探究pH对酶活性的影响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29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15%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解离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观察根尖分生组织细胞的有丝分裂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867"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NaOH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0.1 g·m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L</a:t>
                      </a:r>
                      <a:r>
                        <a:rPr lang="en-US" altLang="zh-CN" sz="1600" kern="0" baseline="30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-1</a:t>
                      </a:r>
                      <a:r>
                        <a:rPr lang="zh-CN" altLang="en-US" sz="1600" kern="0" spc="497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 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斐林试剂、双缩脲试剂的成分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检测还原糖、蛋白质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500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5%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营造碱性环境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探究pH对酶活性的影响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1600"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CuSO</a:t>
                      </a:r>
                      <a:r>
                        <a:rPr lang="zh-CN" altLang="en-US" sz="16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0.05 g·m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L</a:t>
                      </a:r>
                      <a:r>
                        <a:rPr lang="en-US" altLang="zh-CN" sz="1600" kern="0" baseline="30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-1</a:t>
                      </a:r>
                      <a:endParaRPr lang="zh-CN" altLang="en-US" sz="1600" kern="0" spc="497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                  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的成分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检测还原糖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1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0.01 g·m</a:t>
                      </a:r>
                      <a:r>
                        <a:rPr lang="en-US" altLang="zh-CN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L</a:t>
                      </a:r>
                      <a:r>
                        <a:rPr lang="en-US" altLang="zh-CN" sz="1600" kern="0" baseline="30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-1</a:t>
                      </a:r>
                      <a:endParaRPr lang="zh-CN" altLang="en-US" sz="1600" kern="0" spc="497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                           </a:t>
                      </a: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的成分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6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检测蛋白质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269220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4833929" y="1801008"/>
            <a:ext cx="15536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洗去浮色(溶剂)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605063" y="2310599"/>
            <a:ext cx="5613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70%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95842" y="3729420"/>
            <a:ext cx="1415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营造酸性环境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62491" y="556299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斐林试剂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19615" y="6034486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双缩脲试剂</a:t>
            </a:r>
            <a:endParaRPr lang="zh-CN" altLang="en-US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919939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6.常见的实验方法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627387"/>
              </p:ext>
            </p:extLst>
          </p:nvPr>
        </p:nvGraphicFramePr>
        <p:xfrm>
          <a:off x="981075" y="1510493"/>
          <a:ext cx="10191750" cy="4063238"/>
        </p:xfrm>
        <a:graphic>
          <a:graphicData uri="http://schemas.openxmlformats.org/drawingml/2006/table">
            <a:tbl>
              <a:tblPr/>
              <a:tblGrid>
                <a:gridCol w="4748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3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5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教材经典实验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实验方法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20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制作DNA分子双螺旋结构模型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构建物理模型法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18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种群数量增长模型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构建数学模型法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298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分离各种细胞器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                   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34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证明DNA进行半保留复制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同位素示踪法和</a:t>
                      </a: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                          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27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分离绿叶中的色素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178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观察根尖分生组织细胞的有丝分裂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染色法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086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探究酵母菌细胞呼吸的方式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b="1" kern="0" dirty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对比实验法</a:t>
                      </a:r>
                    </a:p>
                  </a:txBody>
                  <a:tcPr marL="45720" marR="4572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36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赫尔希和蔡斯的噬菌体侵染细菌的实验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放射性</a:t>
                      </a:r>
                      <a:r>
                        <a:rPr lang="zh-CN" altLang="en-US" sz="1800" u="sng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876924" y="2905522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差速离心法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88535" y="335744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密度梯度离心法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76924" y="385231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纸层析法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52619" y="52036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同位素标记法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F367B37-0A40-4575-B1A3-6BEE14671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823" y="539949"/>
            <a:ext cx="895311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8487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981075" y="1734385"/>
          <a:ext cx="10191750" cy="2721864"/>
        </p:xfrm>
        <a:graphic>
          <a:graphicData uri="http://schemas.openxmlformats.org/drawingml/2006/table">
            <a:tbl>
              <a:tblPr/>
              <a:tblGrid>
                <a:gridCol w="4748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3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997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摩尔根证明基因在染色体上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            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27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萨顿提出“基因位于染色体上”的假说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13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土壤中小动物类群丰富度的研究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63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探究酵母菌种群数量的变化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056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估算种群密度(活动能力强的动物)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  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545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估算种群密度(植物或活动能力弱的动物)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5905499" y="178672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假说—演绎法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28140" y="2251037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类比推理法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940813" y="271535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取样器取样法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40813" y="3116069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抽样检测法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05499" y="3622623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标志重捕法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37850" y="4039436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样方法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205691"/>
            <a:ext cx="11340000" cy="12164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7.实验条件的常用控制方法</a:t>
            </a:r>
            <a:endParaRPr lang="zh-CN" altLang="en-US" b="1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(1)物理方法类</a:t>
            </a:r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19998" y="2476523"/>
          <a:ext cx="8471648" cy="3301200"/>
        </p:xfrm>
        <a:graphic>
          <a:graphicData uri="http://schemas.openxmlformats.org/drawingml/2006/table">
            <a:tbl>
              <a:tblPr/>
              <a:tblGrid>
                <a:gridCol w="4235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5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实验条件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常用控制方法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增加水中的氧气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泵入空气或放入绿色植物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减少水中的氧气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                          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除去光合作用对细胞呼吸的干扰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          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得到单色光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棱镜色散或彩色薄膜滤光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线粒体提取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细胞匀浆离心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除去叶片中的叶绿素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于酒精中隔水加热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003796" y="3517665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容器密封或油膜覆盖或用凉开水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29885" y="394245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植株遮光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205691"/>
            <a:ext cx="11340000" cy="601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(2)化学药剂类</a:t>
            </a:r>
            <a:endParaRPr lang="zh-CN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720000" y="2005469"/>
          <a:ext cx="7740000" cy="1414800"/>
        </p:xfrm>
        <a:graphic>
          <a:graphicData uri="http://schemas.openxmlformats.org/drawingml/2006/table">
            <a:tbl>
              <a:tblPr/>
              <a:tblGrid>
                <a:gridCol w="387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实验条件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常用控制方法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提供CO</a:t>
                      </a:r>
                      <a:r>
                        <a:rPr lang="zh-CN" altLang="en-US" sz="18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的方法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                                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除去容器中的CO</a:t>
                      </a:r>
                      <a:r>
                        <a:rPr lang="zh-CN" altLang="en-US" sz="18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NaOH溶液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2"/>
          <p:cNvSpPr txBox="1"/>
          <p:nvPr/>
        </p:nvSpPr>
        <p:spPr>
          <a:xfrm>
            <a:off x="720000" y="3757915"/>
            <a:ext cx="11340000" cy="18054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(3)灭菌方法:培养基用高压蒸汽灭菌;接种环(针)用火焰灼烧灭菌;双手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用肥皂洗净,擦干后用体积分数为70%的酒精消毒;整个接种过程都在实验室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无菌区进行。</a:t>
            </a:r>
            <a:endParaRPr lang="zh-CN" altLang="en-US"/>
          </a:p>
        </p:txBody>
      </p:sp>
      <p:pic>
        <p:nvPicPr>
          <p:cNvPr id="5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4905367" y="2522296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NaHCO</a:t>
            </a:r>
            <a:r>
              <a:rPr lang="zh-CN" altLang="en-US" kern="0" baseline="-1500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溶液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48659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8.聚焦“同位素标记法”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(1)方法解释:也叫</a:t>
            </a: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同位素示踪法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,同位素可用于追踪物质的运行和变化规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律。用示踪元素标记的化合物,其化学性质不会改变,因此科学家常借助同位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素原子以研究化学反应的历程,即通过追踪用示踪元素标记的化合物,可以弄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清化学反应的详细过程。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(2)典例分析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①光合作用的暗反应中碳的转移途径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CO</a:t>
            </a:r>
            <a:r>
              <a:rPr lang="zh-CN" altLang="en-US" sz="1965" kern="0" baseline="-1500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的固定:CO</a:t>
            </a:r>
            <a:r>
              <a:rPr lang="zh-CN" altLang="en-US" sz="1965" kern="0" baseline="-1500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+C</a:t>
            </a:r>
            <a:r>
              <a:rPr lang="zh-CN" altLang="en-US" sz="1965" kern="0" baseline="-1500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→2C</a:t>
            </a:r>
            <a:r>
              <a:rPr lang="zh-CN" altLang="en-US" sz="1965" kern="0" baseline="-1500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</a:t>
            </a:r>
            <a:endParaRPr lang="zh-CN" altLang="en-US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37335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</a:t>
            </a:r>
            <a:r>
              <a:rPr lang="zh-CN" altLang="en-US" sz="1965" kern="0" baseline="-15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的还原:2C</a:t>
            </a:r>
            <a:r>
              <a:rPr lang="zh-CN" altLang="en-US" sz="1965" kern="0" baseline="-15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→(CH</a:t>
            </a:r>
            <a:r>
              <a:rPr lang="zh-CN" altLang="en-US" sz="1965" kern="0" baseline="-15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O)+C</a:t>
            </a:r>
            <a:r>
              <a:rPr lang="zh-CN" altLang="en-US" sz="1965" kern="0" baseline="-15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②研究细胞有丝分裂的细胞周期:原理为在处于连续分裂的细胞的分裂期加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入用</a:t>
            </a:r>
            <a:r>
              <a:rPr lang="zh-CN" altLang="en-US" sz="1965" kern="0" baseline="59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H标记的胸腺嘧啶,根据胸腺嘧啶被利用的情况,可以确定DNA合成期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的起始点和持续时间。还可用</a:t>
            </a:r>
            <a:r>
              <a:rPr lang="zh-CN" altLang="en-US" sz="1965" kern="0" baseline="59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32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P和</a:t>
            </a:r>
            <a:r>
              <a:rPr lang="zh-CN" altLang="en-US" sz="1965" kern="0" baseline="59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35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S分别标记蚕豆根尖细胞并做放射性自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显影,以了解分裂间期DNA复制、蛋白质合成的相关情况。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3025" kern="0" spc="20222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4276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考向一　围绕实验方法与选材,考查科学探究能力</a:t>
            </a:r>
            <a:endParaRPr lang="zh-CN" altLang="en-US" sz="2800" b="1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1.(2020山东淄博二模)下列关于高中生物实验方法和选材的表述,正确的是</a:t>
            </a:r>
            <a:br>
              <a:rPr/>
            </a:br>
            <a:r>
              <a:rPr lang="zh-CN" altLang="en-US" sz="2040" kern="0" spc="567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A.可用斐林试剂比色法鉴定橙汁中还原糖的含量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B.稀释涂布平板法可用于测定土壤中细菌、霉菌的种类和数量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C.哺乳动物血液和菜花都不宜作为材料用于DNA粗提取实验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D.洋葱鳞片叶内表皮没有颜色干扰,适宜用于观察染色体数目</a:t>
            </a:r>
            <a:endParaRPr lang="zh-CN" altLang="en-US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9087" y="991377"/>
            <a:ext cx="1878492" cy="4004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pic>
        <p:nvPicPr>
          <p:cNvPr id="5" name="解析" descr="C:\Users\BA0121\Desktop\同步 ppt设计\按钮-02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548705" y="6116819"/>
            <a:ext cx="1454785" cy="518160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309654" y="2775425"/>
            <a:ext cx="4074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</a:t>
            </a: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3335" y="980352"/>
            <a:ext cx="11469450" cy="50831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ts val="4360"/>
              </a:lnSpc>
              <a:spcBef>
                <a:spcPts val="140"/>
              </a:spcBef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考向二　围绕实验的方法与原理,考查科学思维和科学探究能力</a:t>
            </a:r>
            <a:endParaRPr lang="zh-CN" altLang="en-US" sz="2800" b="1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2.(2020福建龙岩模拟)科学理论的发展离不开实验中技术和方法的运用。下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列有关实验的说法,正确的是</a:t>
            </a:r>
            <a:r>
              <a:rPr lang="zh-CN" altLang="en-US" sz="2040" kern="0" spc="567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A.小鼠细胞和人细胞融合实验中,运用荧光标记技术证实了细胞膜具有选择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透过性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B.T</a:t>
            </a:r>
            <a:r>
              <a:rPr lang="zh-CN" altLang="en-US" sz="1965" kern="0" baseline="-1500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噬菌体侵染细菌的实验中,运用放射性同位素标记技术证实了DNA是主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要的遗传物质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C.孟德尔的豌豆杂交实验中,运用假说—演绎法证实了遗传因子不符合融合遗传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ts val="4360"/>
              </a:lnSpc>
              <a:spcBef>
                <a:spcPts val="140"/>
              </a:spcBef>
            </a:pP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摩尔根的果蝇杂交实验中</a:t>
            </a:r>
            <a:r>
              <a:rPr lang="en-US" altLang="zh-CN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运用类比推理方法证实了染色体是基因的主要载体</a:t>
            </a:r>
            <a:endParaRPr lang="zh-CN" altLang="en-US"/>
          </a:p>
        </p:txBody>
      </p:sp>
      <p:pic>
        <p:nvPicPr>
          <p:cNvPr id="3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34913"/>
            <a:ext cx="1482090" cy="527685"/>
          </a:xfrm>
          <a:prstGeom prst="rect">
            <a:avLst/>
          </a:prstGeom>
          <a:noFill/>
        </p:spPr>
      </p:pic>
      <p:pic>
        <p:nvPicPr>
          <p:cNvPr id="4" name="解析" descr="C:\Users\BA0121\Desktop\同步 ppt设计\按钮-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548705" y="6144438"/>
            <a:ext cx="1454785" cy="51816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4986330" y="2205823"/>
            <a:ext cx="4074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</a:t>
            </a: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062815"/>
            <a:ext cx="11340000" cy="54677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考向三　围绕教材实验的深度拓展,考查科学思维和科学探究能力</a:t>
            </a:r>
            <a:endParaRPr lang="zh-CN" altLang="en-US" sz="2800" b="1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3.(2020山东枣庄二模)有四位同学分别选择花生子叶、紫色洋葱鳞片叶、黑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藻叶、菠菜叶进行了四组实验,内容如下: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甲:将花生子叶切出薄片,用苏丹IV染液染色,用清水漂洗,制片后显微镜观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察。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乙:撕取紫色洋葱鳞片叶外表皮制片,用0.6 g/mL蔗糖溶液引流浸润,显微镜观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察。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丙:撕取一片幼嫩的黑藻小叶,放在载玻片的水滴中盖上盖玻片,显微镜观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察。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5220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丁:称取5 g菠菜叶,只用无水乙醇研磨提取色素,用纸层析法分离,肉眼观察。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以下对四位同学的实验评价,正确的是</a:t>
            </a:r>
            <a:r>
              <a:rPr lang="zh-CN" altLang="en-US" sz="2040" kern="0" spc="567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A.甲同学应该用50%的酒精洗去浮色,才能看到细胞中的红色脂肪滴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B.乙同学所用蔗糖溶液浓度太大,导致细胞死亡,无法看到质壁分离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C.丙同学所用黑藻叶太厚,无法看到叶绿体围绕液泡环形流动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D.丁同学用的无水乙醇浓度合适,可以看到四条清晰的色素带</a:t>
            </a:r>
            <a:endParaRPr lang="zh-CN" altLang="en-US"/>
          </a:p>
        </p:txBody>
      </p:sp>
      <p:pic>
        <p:nvPicPr>
          <p:cNvPr id="3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pic>
        <p:nvPicPr>
          <p:cNvPr id="4" name="解析" descr="C:\Users\BA0121\Desktop\同步 ppt设计\按钮-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548705" y="6116819"/>
            <a:ext cx="1454785" cy="51816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6694829" y="2153435"/>
            <a:ext cx="4251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</a:t>
            </a: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"/>
          <p:cNvSpPr txBox="1"/>
          <p:nvPr/>
        </p:nvSpPr>
        <p:spPr>
          <a:xfrm>
            <a:off x="720000" y="2491575"/>
            <a:ext cx="11340000" cy="36622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en-US" altLang="zh-CN" sz="2605" b="1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(2020山东,3,2分)黑藻是一种叶片薄且叶绿体较大的水生植物,分布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广泛、易于取材,可用作生物学实验材料。下列说法错误的是    </a:t>
            </a:r>
            <a:r>
              <a:rPr lang="zh-CN" altLang="en-US" sz="2040" kern="0" spc="567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       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A.在高倍光学显微镜下,观察不到黑藻叶绿体的双层膜结构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B.观察植物细胞的有丝分裂不宜选用黑藻成熟叶片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C.质壁分离过程中,黑藻细胞绿色加深、吸水能力减小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D.探究黑藻叶片中光合色素的种类时,可用无水乙醇作提取液</a:t>
            </a:r>
            <a:endParaRPr lang="zh-CN" altLang="en-US" dirty="0"/>
          </a:p>
        </p:txBody>
      </p:sp>
      <p:pic>
        <p:nvPicPr>
          <p:cNvPr id="6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10301317" y="3232628"/>
            <a:ext cx="4074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</a:t>
            </a:r>
            <a:endParaRPr lang="zh-CN" altLang="en-US" sz="2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36751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en-US" altLang="zh-CN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下列关于生物学实验的叙述,错误的是</a:t>
            </a:r>
            <a:r>
              <a:rPr lang="zh-CN" altLang="en-US" sz="1695" kern="0" spc="91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9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A.观察活细胞中的叶绿体时,可以观察到叶绿体在细胞质基质中运动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B.探究人体红细胞因失水而发生的形态变化时,可用肉眼直接观察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C.用过氧化氢作为底物验证酶的高效性时,其浓度过高或过低都会影响实验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结果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D.用细胞融合的方法探究细胞膜流动性时,可用荧光染料标记膜蛋白</a:t>
            </a:r>
            <a:endParaRPr lang="zh-CN" altLang="en-US" dirty="0"/>
          </a:p>
        </p:txBody>
      </p:sp>
      <p:pic>
        <p:nvPicPr>
          <p:cNvPr id="4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pic>
        <p:nvPicPr>
          <p:cNvPr id="5" name="解析" descr="C:\Users\BA0121\Desktop\同步 ppt设计\按钮-02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548705" y="6116819"/>
            <a:ext cx="1454785" cy="518160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8184084" y="1562881"/>
            <a:ext cx="4074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</a:t>
            </a:r>
            <a:endParaRPr lang="zh-CN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9"/>
          <p:cNvGrpSpPr/>
          <p:nvPr/>
        </p:nvGrpSpPr>
        <p:grpSpPr>
          <a:xfrm>
            <a:off x="1515625" y="3049808"/>
            <a:ext cx="9946558" cy="584775"/>
            <a:chOff x="3388584" y="1960324"/>
            <a:chExt cx="3969873" cy="507522"/>
          </a:xfrm>
        </p:grpSpPr>
        <p:sp>
          <p:nvSpPr>
            <p:cNvPr id="3" name="TextBox 2">
              <a:hlinkClick r:id="rId2" action="ppaction://hlinksldjump"/>
            </p:cNvPr>
            <p:cNvSpPr txBox="1"/>
            <p:nvPr/>
          </p:nvSpPr>
          <p:spPr>
            <a:xfrm>
              <a:off x="3470025" y="1960324"/>
              <a:ext cx="3888432" cy="507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1" hangingPunct="0">
                <a:spcBef>
                  <a:spcPts val="140"/>
                </a:spcBef>
              </a:pPr>
              <a:r>
                <a:rPr lang="zh-CN" altLang="en-US" sz="3200">
                  <a:solidFill>
                    <a:schemeClr val="bg2">
                      <a:lumMod val="10000"/>
                    </a:schemeClr>
                  </a:solidFill>
                  <a:latin typeface="黑体" panose="02010609060101010101" charset="-122"/>
                  <a:ea typeface="黑体" panose="02010609060101010101" charset="-122"/>
                  <a:hlinkClick r:id="rId3" action="ppaction://hlinksldjump"/>
                </a:rPr>
                <a:t>考点二   实验探究与分析</a:t>
              </a:r>
              <a:endParaRPr lang="zh-CN" altLang="en-US" sz="3200">
                <a:solidFill>
                  <a:schemeClr val="bg2">
                    <a:lumMod val="10000"/>
                  </a:schemeClr>
                </a:solidFill>
                <a:latin typeface="黑体" panose="02010609060101010101" charset="-122"/>
                <a:ea typeface="黑体" panose="02010609060101010101" charset="-122"/>
                <a:hlinkClick r:id="rId4" action="ppaction://hlinksldjump"/>
              </a:endParaRPr>
            </a:p>
          </p:txBody>
        </p:sp>
        <p:sp>
          <p:nvSpPr>
            <p:cNvPr id="4" name="五边形 3"/>
            <p:cNvSpPr/>
            <p:nvPr/>
          </p:nvSpPr>
          <p:spPr>
            <a:xfrm>
              <a:off x="3388584" y="2115246"/>
              <a:ext cx="81441" cy="258474"/>
            </a:xfrm>
            <a:prstGeom prst="homePlate">
              <a:avLst/>
            </a:prstGeom>
            <a:solidFill>
              <a:srgbClr val="FF5050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395"/>
            </a:p>
          </p:txBody>
        </p:sp>
      </p:grpSp>
    </p:spTree>
    <p:extLst>
      <p:ext uri="{BB962C8B-B14F-4D97-AF65-F5344CB8AC3E}">
        <p14:creationId xmlns:p14="http://schemas.microsoft.com/office/powerpoint/2010/main" val="3382523283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66291" y="1458350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1.探究类实验</a:t>
            </a:r>
            <a:endParaRPr lang="zh-CN" altLang="en-US" b="1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9087" y="1062815"/>
            <a:ext cx="1892625" cy="38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graphicFrame>
        <p:nvGraphicFramePr>
          <p:cNvPr id="4" name="表格 2"/>
          <p:cNvGraphicFramePr>
            <a:graphicFrameLocks noGrp="1"/>
          </p:cNvGraphicFramePr>
          <p:nvPr/>
        </p:nvGraphicFramePr>
        <p:xfrm>
          <a:off x="720000" y="2169627"/>
          <a:ext cx="10614787" cy="3704553"/>
        </p:xfrm>
        <a:graphic>
          <a:graphicData uri="http://schemas.openxmlformats.org/drawingml/2006/table">
            <a:tbl>
              <a:tblPr/>
              <a:tblGrid>
                <a:gridCol w="2156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2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2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实验名称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自变量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因变量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无关变量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通过模拟实验探究膜的透性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半透膜两侧溶液的</a:t>
                      </a: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         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漏斗玻璃管内液面上升的高度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半透膜的种类、开始时的液面高度、温度等条件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探究温度对淀粉酶活性的影响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酶的活性(加碘液后溶液颜色的变化)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pH、底物量、酶量、试管的洁净程度、反应时间、操作程序等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353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探究pH对过氧化氢酶活性的影响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                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酶的活性(气泡的数量或带火星的卫生香燃烧的猛烈程度)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温度、底物量、酶量、试管的洁净程度、反应时间、操作程序等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3190855" y="314404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浓度差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76541" y="386794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不同温度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95591" y="4960713"/>
            <a:ext cx="928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不同pH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/>
          <p:cNvGraphicFramePr>
            <a:graphicFrameLocks noGrp="1"/>
          </p:cNvGraphicFramePr>
          <p:nvPr/>
        </p:nvGraphicFramePr>
        <p:xfrm>
          <a:off x="720000" y="1260000"/>
          <a:ext cx="10738575" cy="4245739"/>
        </p:xfrm>
        <a:graphic>
          <a:graphicData uri="http://schemas.openxmlformats.org/drawingml/2006/table">
            <a:tbl>
              <a:tblPr/>
              <a:tblGrid>
                <a:gridCol w="193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7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328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09599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探究酵母菌细胞呼吸的方式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                  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CO</a:t>
                      </a:r>
                      <a:r>
                        <a:rPr lang="zh-CN" altLang="en-US" sz="1800" kern="0" baseline="-1500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生成量(澄清石灰水的混浊程度或溴麝香草酚蓝水溶液变成黄色的时间长短);酒精的产生(用酸性重铬酸钾溶液检测)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葡萄糖溶液的量和浓度、澄清石灰水的量、温度、pH、锥形瓶的洁净程度等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8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探索生长素类似物促进插条生根的最适浓度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                                                 　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扦插枝条的生根数量或长度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实验材料的一致性、处理时间的一致性等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9199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探究培养液中酵母菌种群数量的变化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u="sng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              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酵母菌种群数量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培养液的成分、培养条件、空间等</a:t>
                      </a: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762227" y="1294547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氧气的有无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62227" y="3428978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不同浓度的生长素类似物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62227" y="473932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ker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时间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062815"/>
            <a:ext cx="11340000" cy="5331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2.注意区分探究性实验与验证性实验</a:t>
            </a:r>
            <a:endParaRPr lang="zh-CN" altLang="en-US" b="1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60133"/>
              </p:ext>
            </p:extLst>
          </p:nvPr>
        </p:nvGraphicFramePr>
        <p:xfrm>
          <a:off x="720000" y="1842839"/>
          <a:ext cx="10757663" cy="4260754"/>
        </p:xfrm>
        <a:graphic>
          <a:graphicData uri="http://schemas.openxmlformats.org/drawingml/2006/table">
            <a:tbl>
              <a:tblPr/>
              <a:tblGrid>
                <a:gridCol w="136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8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434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16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比较项目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探究性实验</a:t>
                      </a:r>
                    </a:p>
                  </a:txBody>
                  <a:tcPr marL="45720" marR="4572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验证性实验</a:t>
                      </a:r>
                    </a:p>
                  </a:txBody>
                  <a:tcPr marL="45720" marR="4572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44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概念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指实验者在不知实验结果的前提下,通过自己进行实验、探索、分析、研究得出结论,从而形成科学概念的一种认知活动</a:t>
                      </a:r>
                    </a:p>
                  </a:txBody>
                  <a:tcPr marL="45720" marR="4572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指实验者针对已知的实验结果而进行的以验证实验结果、巩固和加强相关知识、培养实验操作能力为目的的重复性实验</a:t>
                      </a:r>
                    </a:p>
                  </a:txBody>
                  <a:tcPr marL="45720" marR="4572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9200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实验目的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探索研究对象的未知属性、特征以及与其他因素的关系</a:t>
                      </a:r>
                    </a:p>
                  </a:txBody>
                  <a:tcPr marL="45720" marR="4572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验证已知对象的已知属性、特征以及与其他因素的关系</a:t>
                      </a:r>
                    </a:p>
                  </a:txBody>
                  <a:tcPr marL="45720" marR="4572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2424"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实验假设</a:t>
                      </a: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假设一般采用“如果A,则B”的形式表达,是根据现有的科学理论、事实,对所要研究的对象</a:t>
                      </a:r>
                      <a:br>
                        <a:rPr sz="1800" dirty="0"/>
                      </a:b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设想出一种或几种可能的答案、解释</a:t>
                      </a:r>
                    </a:p>
                  </a:txBody>
                  <a:tcPr marL="45720" marR="4572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1" hangingPunct="0">
                        <a:lnSpc>
                          <a:spcPct val="15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1800" kern="0" dirty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因结论是已知的,故不存在假设问题</a:t>
                      </a:r>
                    </a:p>
                  </a:txBody>
                  <a:tcPr marL="45720" marR="4572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134253"/>
            <a:ext cx="11340000" cy="601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3.探究性实验操作步骤“三步曲”</a:t>
            </a:r>
            <a:endParaRPr lang="zh-CN" altLang="en-US"/>
          </a:p>
        </p:txBody>
      </p:sp>
      <p:pic>
        <p:nvPicPr>
          <p:cNvPr id="3" name="图片 3" descr="textimage1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665" y="1848633"/>
            <a:ext cx="6643734" cy="453658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929464"/>
            <a:ext cx="11340000" cy="56858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b="1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4.实验设计中“使用恰当的语言表述”应注意的问题</a:t>
            </a:r>
            <a:endParaRPr lang="zh-CN" altLang="en-US" b="1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(1)实验材料的选择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①植物:“大小相似、长势相同的同种植株”。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②动物:“体重(体长)、年龄、健康状况相同”,有时需“性别”相同。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③有时可以叙述为“生长状况基本相同的个体”。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(2)试剂的选择</a:t>
            </a:r>
            <a:endParaRPr lang="zh-CN" altLang="en-US"/>
          </a:p>
          <a:p>
            <a:pPr marL="0" indent="0" eaLnBrk="0" latinLnBrk="1" hangingPunct="0">
              <a:lnSpc>
                <a:spcPts val="4360"/>
              </a:lnSpc>
              <a:spcBef>
                <a:spcPts val="140"/>
              </a:spcBef>
              <a:buNone/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在量上难以做到准确的量化描述时,应尽可能用“定性”的语言表达,要注意</a:t>
            </a:r>
            <a:br>
              <a:rPr/>
            </a:b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“等浓度”“等体积”“适量的”“一定量的”等词的运用。</a:t>
            </a:r>
            <a:endParaRPr lang="en-US" altLang="zh-CN" sz="2605" kern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ts val="4360"/>
              </a:lnSpc>
              <a:spcBef>
                <a:spcPts val="140"/>
              </a:spcBef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(3)实验时间和条件的表述</a:t>
            </a:r>
            <a:endParaRPr lang="zh-CN" altLang="en-US" sz="2800"/>
          </a:p>
          <a:p>
            <a:pPr eaLnBrk="0" latinLnBrk="1" hangingPunct="0">
              <a:lnSpc>
                <a:spcPts val="4360"/>
              </a:lnSpc>
              <a:spcBef>
                <a:spcPts val="140"/>
              </a:spcBef>
            </a:pPr>
            <a:r>
              <a:rPr lang="zh-CN" altLang="en-US" sz="2605" ker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实验时间和条件上用“一段时间”“适宜的温度、pH”等语言。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231031"/>
            <a:ext cx="11760805" cy="69869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b="1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考向一　围绕实验方案的设计,考查科学思维和科学探究能力</a:t>
            </a:r>
            <a:endParaRPr lang="zh-CN" altLang="en-US" sz="2800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</a:t>
            </a: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.激素的协同作用是指两种(或几种)激素在某一方面起相同或相似的作用,一起使用效果更加明显,如胰高血糖素和肾上腺素。</a:t>
            </a:r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为验证</a:t>
            </a: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胰高血糖素和肾上腺素</a:t>
            </a:r>
            <a:r>
              <a:rPr lang="zh-CN" altLang="en-US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对小鼠血糖的升高具有协同作用</a:t>
            </a: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b="1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现提供生长状况相同的成年小鼠若干只(假设实验初始血糖浓度都大致相同)、生理盐水、X溶液(适宜浓度的胰高血糖素配制液)、Y溶液(适宜浓度的肾上腺素配制液)和S溶液(胰高血糖素和肾上腺素混合配制液,两种激素的浓度分别与X、Y相同)、注射器若干和血糖测试仪。</a:t>
            </a:r>
            <a:endParaRPr lang="en-US" altLang="zh-CN" b="1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(1)写出实验</a:t>
            </a:r>
            <a:r>
              <a:rPr lang="zh-CN" altLang="en-US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步骤</a:t>
            </a: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：</a:t>
            </a:r>
            <a:endParaRPr lang="en-US" altLang="zh-CN" u="sng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将生长状况相同的成年小鼠随机均分为甲、乙、丙、丁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组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先用血糖测试仪检测各组小鼠的初始血糖浓度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并记录</a:t>
            </a:r>
            <a:r>
              <a:rPr lang="en-US" altLang="zh-CN" sz="2000" b="1" kern="0" dirty="0">
                <a:solidFill>
                  <a:srgbClr val="0070C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;(</a:t>
            </a:r>
            <a:r>
              <a:rPr lang="zh-CN" altLang="en-US" sz="2000" b="1" kern="0" dirty="0">
                <a:solidFill>
                  <a:srgbClr val="0070C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有前测）</a:t>
            </a:r>
            <a:endParaRPr lang="en-US" altLang="zh-CN" sz="2000" b="1" kern="0" dirty="0">
              <a:solidFill>
                <a:srgbClr val="0070C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（</a:t>
            </a:r>
            <a:r>
              <a:rPr lang="en-US" altLang="zh-CN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</a:t>
            </a: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）再向甲、乙、丙、丁</a:t>
            </a:r>
            <a:r>
              <a:rPr lang="en-US" altLang="zh-CN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</a:t>
            </a: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组小鼠分别注射等量的生理盐水、</a:t>
            </a:r>
            <a:r>
              <a:rPr lang="en-US" altLang="zh-CN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X</a:t>
            </a: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溶液、</a:t>
            </a:r>
            <a:r>
              <a:rPr lang="en-US" altLang="zh-CN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Y</a:t>
            </a: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溶液和</a:t>
            </a:r>
            <a:r>
              <a:rPr lang="en-US" altLang="zh-CN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S</a:t>
            </a:r>
            <a:r>
              <a:rPr lang="zh-CN" altLang="en-US" sz="2000" b="1" kern="0" dirty="0">
                <a:solidFill>
                  <a:srgbClr val="00206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溶液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。</a:t>
            </a:r>
            <a:endParaRPr lang="en-US" altLang="zh-CN" sz="2000" b="1" kern="0" dirty="0">
              <a:solidFill>
                <a:srgbClr val="FF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（</a:t>
            </a:r>
            <a:r>
              <a:rPr lang="en-US" altLang="zh-CN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）一段时间后</a:t>
            </a:r>
            <a:r>
              <a:rPr lang="en-US" altLang="zh-CN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用血糖测试仪同时检测各组小鼠的血糖浓度</a:t>
            </a:r>
            <a:r>
              <a:rPr lang="en-US" altLang="zh-CN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000" b="1" kern="0" dirty="0">
                <a:solidFill>
                  <a:srgbClr val="00B05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并计算各组平均值</a:t>
            </a:r>
            <a:r>
              <a:rPr lang="en-US" altLang="zh-CN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000" b="1" kern="0" dirty="0">
                <a:solidFill>
                  <a:srgbClr val="C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分析各组小鼠血糖浓度的变化值</a:t>
            </a:r>
            <a:endParaRPr lang="en-US" altLang="zh-CN" sz="2000" b="1" u="sng" kern="0" dirty="0">
              <a:solidFill>
                <a:srgbClr val="C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u="sng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r>
              <a:rPr lang="zh-CN" altLang="en-US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(2)预期实验结果及结论:</a:t>
            </a:r>
            <a:r>
              <a:rPr lang="zh-CN" altLang="en-US" u="sng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</a:t>
            </a:r>
            <a:endParaRPr lang="en-US" altLang="zh-CN" u="sng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000" b="1" kern="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结果：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组小鼠血糖浓度的升高值的大小关系为丁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甲或丁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甲或丁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=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丙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&gt;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甲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;</a:t>
            </a:r>
            <a:r>
              <a:rPr lang="zh-CN" altLang="en-US" sz="2000" b="1" kern="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结论</a:t>
            </a:r>
            <a:r>
              <a:rPr lang="en-US" altLang="zh-CN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:</a:t>
            </a:r>
            <a:r>
              <a:rPr lang="zh-CN" altLang="en-US" sz="2000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胰高血糖素和肾上腺素对小鼠血糖浓度的升高具有协同作用</a:t>
            </a:r>
            <a:endParaRPr lang="zh-CN" altLang="en-US" sz="2000" b="1" dirty="0">
              <a:solidFill>
                <a:srgbClr val="FF0000"/>
              </a:solidFill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59743" y="80441"/>
            <a:ext cx="11881320" cy="711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b="1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考向二　围绕实验方案的评价与修正,考查科学探究和科学思维能力</a:t>
            </a:r>
            <a:endParaRPr lang="zh-CN" altLang="en-US" sz="2800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2.(2020山东聊城质检)某同学进行了温度对酶活性影响的研究,设计了如实验。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实验步骤:Ⅰ.取三支试管,分别加入质量分数为3%的可溶性淀粉溶液;Ⅱ.将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三支试管分别放入25 ℃、60 ℃的水中和冰水混合物中,在三支试管中分别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加入质量分数为2%的淀粉酶溶液,前两支试管中的pH=6.8,第三支试管中的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pH=4,摇匀后维持各自的温度5 min;Ⅲ.在三支试管中各滴一滴碘液,并摇匀,</a:t>
            </a:r>
            <a:br>
              <a:rPr dirty="0"/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观察并记录实验结果。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实验结论:温度过高或过低都影响酶的活性。</a:t>
            </a:r>
            <a:endParaRPr lang="en-US" altLang="zh-CN" sz="2605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请回答下列问题:</a:t>
            </a: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(1)该实验</a:t>
            </a:r>
            <a:r>
              <a:rPr lang="zh-CN" altLang="en-US" sz="2605" u="sng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　 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   (填“能”或“不能”)得出上述实验结论。</a:t>
            </a: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(2)指出实验步骤中的错误之处,并加以纠正或补充。</a:t>
            </a:r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endParaRPr lang="zh-CN" altLang="en-US" dirty="0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20000" y="1440000"/>
            <a:ext cx="11340000" cy="41441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b="1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答案</a:t>
            </a: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(1)不能　(2)a.试管上没有做标记,应用字母或数字标记,如三支试管应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分别标记为A、B、C;b.步骤Ⅰ和步骤Ⅱ试管中加入的两种溶液没有量的描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述,如步骤Ⅰ中应改为“加入3%的可溶性淀粉溶液2 mL”,步骤Ⅱ中应改为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“在三支试管中分别加入质量分数为2%的淀粉酶溶液1 mL”;c.实验组与对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照组未遵循单一变量原则,存在pH和温度两个变量,应改为只有温度一个变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量,且应将可溶性淀粉溶液和淀粉酶溶液先在各自试管中维持不同温度5 </a:t>
            </a:r>
            <a:br>
              <a:rPr dirty="0">
                <a:solidFill>
                  <a:srgbClr val="FF0000"/>
                </a:solidFill>
              </a:rPr>
            </a:br>
            <a:r>
              <a:rPr lang="zh-CN" altLang="en-US" sz="2605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min,再分别混合;pH应相同且适宜,都为6.8(其他合理答案亦可)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答案" descr="C:\Users\BA0121\Desktop\同步 ppt设计\按钮-04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09887" y="6107294"/>
            <a:ext cx="1482090" cy="527685"/>
          </a:xfrm>
          <a:prstGeom prst="rect">
            <a:avLst/>
          </a:prstGeom>
          <a:noFill/>
        </p:spPr>
      </p:pic>
      <p:pic>
        <p:nvPicPr>
          <p:cNvPr id="6" name="解析" descr="C:\Users\BA0121\Desktop\同步 ppt设计\按钮-0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548705" y="6116819"/>
            <a:ext cx="1454785" cy="518160"/>
          </a:xfrm>
          <a:prstGeom prst="rect">
            <a:avLst/>
          </a:prstGeom>
          <a:noFill/>
        </p:spPr>
      </p:pic>
      <p:sp>
        <p:nvSpPr>
          <p:cNvPr id="7" name="TextBox 2"/>
          <p:cNvSpPr txBox="1"/>
          <p:nvPr/>
        </p:nvSpPr>
        <p:spPr>
          <a:xfrm>
            <a:off x="333669" y="251917"/>
            <a:ext cx="11340000" cy="29404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en-US" altLang="zh-CN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.(2018课标全国Ⅰ,4,6分)已知药物X对细胞增殖有促进作用,药物D可抑制</a:t>
            </a:r>
            <a:b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药物X的作用。某同学将同一瓶小鼠皮肤细胞平均分为甲、乙、丙三组,分</a:t>
            </a:r>
            <a:b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别置于培养液中培养,培养过程中进行不同的处理(其中甲组未加药物),每隔</a:t>
            </a:r>
            <a:b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一段时间测定各组细胞数,结果如图所示。据图分析,下列相关叙述不合理的</a:t>
            </a:r>
            <a:b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</a:b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是</a:t>
            </a:r>
            <a:r>
              <a:rPr lang="zh-CN" altLang="en-US" sz="2040" kern="0" spc="567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dirty="0"/>
          </a:p>
        </p:txBody>
      </p:sp>
      <p:pic>
        <p:nvPicPr>
          <p:cNvPr id="8" name="图片 3" descr="textimage15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1919" y="2859805"/>
            <a:ext cx="3162356" cy="204623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248403" y="2699959"/>
            <a:ext cx="4074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kern="0" dirty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</a:t>
            </a:r>
            <a:endParaRPr lang="zh-CN" altLang="en-US" sz="2600" dirty="0"/>
          </a:p>
        </p:txBody>
      </p:sp>
      <p:sp>
        <p:nvSpPr>
          <p:cNvPr id="10" name="TextBox 9"/>
          <p:cNvSpPr txBox="1"/>
          <p:nvPr/>
        </p:nvSpPr>
        <p:spPr>
          <a:xfrm>
            <a:off x="360363" y="3492277"/>
            <a:ext cx="11340000" cy="24457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316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A.乙组加入了药物X后再进行培养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B.丙组先加入药物X,培养一段时间后加入药物D,继续培养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140"/>
              </a:spcBef>
              <a:buNone/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C.乙组先加入药物D,培养一段时间后加入药物X,继续培养</a:t>
            </a:r>
            <a:endParaRPr lang="en-US" altLang="zh-CN" sz="2605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  <a:spcBef>
                <a:spcPts val="140"/>
              </a:spcBef>
            </a:pPr>
            <a:r>
              <a:rPr lang="zh-CN" altLang="en-US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D.若药物X为蛋白质,则药物D可能改变了药物X的空间结构</a:t>
            </a:r>
            <a:r>
              <a:rPr lang="en-US" altLang="zh-CN" sz="2605" kern="0" dirty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2_Office 主题">
  <a:themeElements>
    <a:clrScheme name="自定义 1">
      <a:dk1>
        <a:srgbClr val="FF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0000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活力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1784</TotalTime>
  <Words>4955</Words>
  <Application>Microsoft Office PowerPoint</Application>
  <PresentationFormat>自定义</PresentationFormat>
  <Paragraphs>434</Paragraphs>
  <Slides>37</Slides>
  <Notes>32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5" baseType="lpstr">
      <vt:lpstr>黑体</vt:lpstr>
      <vt:lpstr>微软雅黑</vt:lpstr>
      <vt:lpstr>Arial</vt:lpstr>
      <vt:lpstr>Arial Narrow</vt:lpstr>
      <vt:lpstr>Calibri</vt:lpstr>
      <vt:lpstr>Times New Roman</vt:lpstr>
      <vt:lpstr>2_Office 主题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admin</cp:lastModifiedBy>
  <cp:revision>12</cp:revision>
  <cp:lastPrinted>2021-01-26T20:31:24Z</cp:lastPrinted>
  <dcterms:created xsi:type="dcterms:W3CDTF">2021-01-26T20:31:24Z</dcterms:created>
  <dcterms:modified xsi:type="dcterms:W3CDTF">2021-05-27T06:59:09Z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