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4.xml" ContentType="application/vnd.openxmlformats-officedocument.theme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heme/theme5.xml" ContentType="application/vnd.openxmlformats-officedocument.theme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notesSlides/notesSlide1.xml" ContentType="application/vnd.openxmlformats-officedocument.presentationml.notesSlide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notesSlides/notesSlide2.xml" ContentType="application/vnd.openxmlformats-officedocument.presentationml.notesSlide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  <p:sldMasterId id="2147483660" r:id="rId2"/>
    <p:sldMasterId id="2147483678" r:id="rId3"/>
    <p:sldMasterId id="2147483681" r:id="rId4"/>
  </p:sldMasterIdLst>
  <p:notesMasterIdLst>
    <p:notesMasterId r:id="rId21"/>
  </p:notesMasterIdLst>
  <p:sldIdLst>
    <p:sldId id="1023" r:id="rId5"/>
    <p:sldId id="1024" r:id="rId6"/>
    <p:sldId id="1025" r:id="rId7"/>
    <p:sldId id="1026" r:id="rId8"/>
    <p:sldId id="1029" r:id="rId9"/>
    <p:sldId id="1030" r:id="rId10"/>
    <p:sldId id="1035" r:id="rId11"/>
    <p:sldId id="1036" r:id="rId12"/>
    <p:sldId id="1011" r:id="rId13"/>
    <p:sldId id="310" r:id="rId14"/>
    <p:sldId id="308" r:id="rId15"/>
    <p:sldId id="1013" r:id="rId16"/>
    <p:sldId id="1014" r:id="rId17"/>
    <p:sldId id="1015" r:id="rId18"/>
    <p:sldId id="1016" r:id="rId19"/>
    <p:sldId id="1037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0">
          <p15:clr>
            <a:srgbClr val="A4A3A4"/>
          </p15:clr>
        </p15:guide>
        <p15:guide id="2" pos="390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3963" autoAdjust="0"/>
  </p:normalViewPr>
  <p:slideViewPr>
    <p:cSldViewPr snapToGrid="0">
      <p:cViewPr varScale="1">
        <p:scale>
          <a:sx n="69" d="100"/>
          <a:sy n="69" d="100"/>
        </p:scale>
        <p:origin x="524" y="40"/>
      </p:cViewPr>
      <p:guideLst>
        <p:guide orient="horz" pos="2190"/>
        <p:guide pos="390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05.xml"/><Relationship Id="rId7" Type="http://schemas.openxmlformats.org/officeDocument/2006/relationships/tags" Target="../tags/tag109.xml"/><Relationship Id="rId2" Type="http://schemas.openxmlformats.org/officeDocument/2006/relationships/tags" Target="../tags/tag104.xml"/><Relationship Id="rId1" Type="http://schemas.openxmlformats.org/officeDocument/2006/relationships/theme" Target="../theme/theme5.xml"/><Relationship Id="rId6" Type="http://schemas.openxmlformats.org/officeDocument/2006/relationships/tags" Target="../tags/tag108.xml"/><Relationship Id="rId5" Type="http://schemas.openxmlformats.org/officeDocument/2006/relationships/tags" Target="../tags/tag107.xml"/><Relationship Id="rId4" Type="http://schemas.openxmlformats.org/officeDocument/2006/relationships/tags" Target="../tags/tag10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680F65-945C-4BC7-8703-FD4C0C0B3406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F410A-BD27-4FD5-ADB7-66083FEA3A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123.xml"/><Relationship Id="rId1" Type="http://schemas.openxmlformats.org/officeDocument/2006/relationships/tags" Target="../tags/tag122.xml"/><Relationship Id="rId4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  <p:custDataLst>
              <p:tags r:id="rId1"/>
            </p:custDataLst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10559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F410A-BD27-4FD5-ADB7-66083FEA3AC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59553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清澈的江水曲折地绕村流过，长长的夏日里，村中的一切都显得幽雅。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sz="1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鸥鸟性好猜疑，如人有心机，便不肯亲近，在古人笔下常常是与世无争、没有心机的隐者的伴侣。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F410A-BD27-4FD5-ADB7-66083FEA3AC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93795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楷体"/>
                <a:cs typeface="+mn-ea"/>
                <a:sym typeface="+mn-lt"/>
              </a:rPr>
              <a:t>静心、耗时的游戏；</a:t>
            </a:r>
            <a:r>
              <a:rPr lang="zh-CN" altLang="en-US" dirty="0" smtClean="0">
                <a:cs typeface="+mn-ea"/>
                <a:sym typeface="+mn-lt"/>
              </a:rPr>
              <a:t>若没有极大的闲情雅致是玩不了的。</a:t>
            </a:r>
            <a:endParaRPr kumimoji="0" lang="zh-CN" altLang="en-US" sz="12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楷体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 smtClean="0"/>
              <a:t>无限的感慨与牢骚；国家正是多事之秋，而诗人却在以作书品茶消磨时光，真是无聊而可悲！</a:t>
            </a:r>
            <a:r>
              <a:rPr lang="zh-CN" altLang="en-US" dirty="0" smtClean="0">
                <a:solidFill>
                  <a:srgbClr val="FF0000"/>
                </a:solidFill>
                <a:cs typeface="+mn-ea"/>
                <a:sym typeface="+mn-lt"/>
              </a:rPr>
              <a:t>陆游在临安城，面对壮志难酬的处境，又不愿融入流俗，只能用这样的方式，努力让自己平静。</a:t>
            </a:r>
            <a:endParaRPr lang="en-US" altLang="zh-CN" dirty="0" smtClean="0">
              <a:solidFill>
                <a:srgbClr val="FF0000"/>
              </a:solidFill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清明时节还来得及回到镜湖边的山阴故家；</a:t>
            </a:r>
            <a:endParaRPr lang="zh-CN" altLang="en-US" dirty="0" smtClean="0">
              <a:solidFill>
                <a:srgbClr val="FF0000"/>
              </a:solidFill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b="1" dirty="0" smtClean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F410A-BD27-4FD5-ADB7-66083FEA3AC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2205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6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tags" Target="../tags/tag54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9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4.xml"/><Relationship Id="rId4" Type="http://schemas.openxmlformats.org/officeDocument/2006/relationships/tags" Target="../tags/tag63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tags" Target="../tags/tag70.xml"/><Relationship Id="rId2" Type="http://schemas.openxmlformats.org/officeDocument/2006/relationships/tags" Target="../tags/tag69.xml"/><Relationship Id="rId1" Type="http://schemas.openxmlformats.org/officeDocument/2006/relationships/tags" Target="../tags/tag68.xml"/><Relationship Id="rId4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tags" Target="../tags/tag73.xml"/><Relationship Id="rId2" Type="http://schemas.openxmlformats.org/officeDocument/2006/relationships/tags" Target="../tags/tag72.xml"/><Relationship Id="rId1" Type="http://schemas.openxmlformats.org/officeDocument/2006/relationships/tags" Target="../tags/tag71.xml"/><Relationship Id="rId4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tags" Target="../tags/tag82.xml"/><Relationship Id="rId2" Type="http://schemas.openxmlformats.org/officeDocument/2006/relationships/tags" Target="../tags/tag81.xml"/><Relationship Id="rId1" Type="http://schemas.openxmlformats.org/officeDocument/2006/relationships/tags" Target="../tags/tag80.xml"/><Relationship Id="rId6" Type="http://schemas.openxmlformats.org/officeDocument/2006/relationships/slideMaster" Target="../slideMasters/slideMaster4.xml"/><Relationship Id="rId5" Type="http://schemas.openxmlformats.org/officeDocument/2006/relationships/tags" Target="../tags/tag84.xml"/><Relationship Id="rId4" Type="http://schemas.openxmlformats.org/officeDocument/2006/relationships/tags" Target="../tags/tag8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tags" Target="../tags/tag87.xml"/><Relationship Id="rId2" Type="http://schemas.openxmlformats.org/officeDocument/2006/relationships/tags" Target="../tags/tag86.xml"/><Relationship Id="rId1" Type="http://schemas.openxmlformats.org/officeDocument/2006/relationships/tags" Target="../tags/tag85.xml"/><Relationship Id="rId4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tags" Target="../tags/tag90.xml"/><Relationship Id="rId2" Type="http://schemas.openxmlformats.org/officeDocument/2006/relationships/tags" Target="../tags/tag89.xml"/><Relationship Id="rId1" Type="http://schemas.openxmlformats.org/officeDocument/2006/relationships/tags" Target="../tags/tag88.xml"/><Relationship Id="rId4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tags" Target="../tags/tag93.xml"/><Relationship Id="rId2" Type="http://schemas.openxmlformats.org/officeDocument/2006/relationships/tags" Target="../tags/tag92.xml"/><Relationship Id="rId1" Type="http://schemas.openxmlformats.org/officeDocument/2006/relationships/tags" Target="../tags/tag91.xml"/><Relationship Id="rId4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tags" Target="../tags/tag96.xml"/><Relationship Id="rId2" Type="http://schemas.openxmlformats.org/officeDocument/2006/relationships/tags" Target="../tags/tag95.xml"/><Relationship Id="rId1" Type="http://schemas.openxmlformats.org/officeDocument/2006/relationships/tags" Target="../tags/tag94.xml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97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tags" Target="../tags/tag100.xml"/><Relationship Id="rId7" Type="http://schemas.openxmlformats.org/officeDocument/2006/relationships/slideMaster" Target="../slideMasters/slideMaster4.xml"/><Relationship Id="rId2" Type="http://schemas.openxmlformats.org/officeDocument/2006/relationships/tags" Target="../tags/tag99.xml"/><Relationship Id="rId1" Type="http://schemas.openxmlformats.org/officeDocument/2006/relationships/tags" Target="../tags/tag98.xml"/><Relationship Id="rId6" Type="http://schemas.openxmlformats.org/officeDocument/2006/relationships/tags" Target="../tags/tag103.xml"/><Relationship Id="rId5" Type="http://schemas.openxmlformats.org/officeDocument/2006/relationships/tags" Target="../tags/tag102.xml"/><Relationship Id="rId4" Type="http://schemas.openxmlformats.org/officeDocument/2006/relationships/tags" Target="../tags/tag10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1575179" y="1825625"/>
            <a:ext cx="977862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/>
            </a:p>
          </p:txBody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B7341FC-3D0C-4F0E-A76B-A7AAC87E0C20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11C2BA30-F707-4090-8CC7-8A0F82A51FA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1012182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和内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341FC-3D0C-4F0E-A76B-A7AAC87E0C20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BA30-F707-4090-8CC7-8A0F82A51F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74172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341FC-3D0C-4F0E-A76B-A7AAC87E0C20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BA30-F707-4090-8CC7-8A0F82A51FA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2215312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341FC-3D0C-4F0E-A76B-A7AAC87E0C20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BA30-F707-4090-8CC7-8A0F82A51F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0855681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0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0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341FC-3D0C-4F0E-A76B-A7AAC87E0C20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BA30-F707-4090-8CC7-8A0F82A51FA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6456236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341FC-3D0C-4F0E-A76B-A7AAC87E0C20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BA30-F707-4090-8CC7-8A0F82A51FA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8006461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341FC-3D0C-4F0E-A76B-A7AAC87E0C20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BA30-F707-4090-8CC7-8A0F82A51F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8211519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341FC-3D0C-4F0E-A76B-A7AAC87E0C20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BA30-F707-4090-8CC7-8A0F82A51FA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0693278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341FC-3D0C-4F0E-A76B-A7AAC87E0C20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BA30-F707-4090-8CC7-8A0F82A51F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4698941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341FC-3D0C-4F0E-A76B-A7AAC87E0C20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BA30-F707-4090-8CC7-8A0F82A51F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8492129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341FC-3D0C-4F0E-A76B-A7AAC87E0C20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BA30-F707-4090-8CC7-8A0F82A51FA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3071752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341FC-3D0C-4F0E-A76B-A7AAC87E0C20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BA30-F707-4090-8CC7-8A0F82A51FA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9947532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341FC-3D0C-4F0E-A76B-A7AAC87E0C20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BA30-F707-4090-8CC7-8A0F82A51F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189616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ct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341FC-3D0C-4F0E-A76B-A7AAC87E0C20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BA30-F707-4090-8CC7-8A0F82A51FA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5356315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/>
            </a:lvl1pPr>
          </a:lstStyle>
          <a:p>
            <a:pPr marL="0" lvl="0"/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ct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341FC-3D0C-4F0E-A76B-A7AAC87E0C20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BA30-F707-4090-8CC7-8A0F82A51FA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6489544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341FC-3D0C-4F0E-A76B-A7AAC87E0C20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BA30-F707-4090-8CC7-8A0F82A51FA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169730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341FC-3D0C-4F0E-A76B-A7AAC87E0C20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BA30-F707-4090-8CC7-8A0F82A51FA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4" name="Straight Connector 13"/>
          <p:cNvCxnSpPr/>
          <p:nvPr/>
        </p:nvCxnSpPr>
        <p:spPr>
          <a:xfrm flipH="1"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9678966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0CD6E3-761A-420C-85B9-A420F0E9EFF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317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0CD6E3-761A-420C-85B9-A420F0E9EFF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285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2969305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2725238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5881688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0661117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汉仪中楷简" panose="02010600000101010101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汉仪中楷简" panose="02010600000101010101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汉仪中楷简" panose="02010600000101010101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汉仪中楷简" panose="02010600000101010101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538633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9600" y="1371600"/>
            <a:ext cx="5334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46800" y="1371600"/>
            <a:ext cx="5334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  <p:custDataLst>
              <p:tags r:id="rId4"/>
            </p:custDataLst>
          </p:nvPr>
        </p:nvSpPr>
        <p:spPr bwMode="auto">
          <a:xfrm>
            <a:off x="3759200" y="6248400"/>
            <a:ext cx="1727200" cy="457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  <p:custDataLst>
              <p:tags r:id="rId5"/>
            </p:custDataLst>
          </p:nvPr>
        </p:nvSpPr>
        <p:spPr bwMode="auto">
          <a:xfrm>
            <a:off x="5689600" y="6248400"/>
            <a:ext cx="3860800" cy="457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  <p:custDataLst>
              <p:tags r:id="rId6"/>
            </p:custDataLst>
          </p:nvPr>
        </p:nvSpPr>
        <p:spPr bwMode="auto">
          <a:xfrm>
            <a:off x="9753600" y="6248400"/>
            <a:ext cx="1727200" cy="457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/>
            <a:fld id="{9A0DB2DC-4C9A-4742-B13C-FB6460FD3503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2042225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18" Type="http://schemas.openxmlformats.org/officeDocument/2006/relationships/tags" Target="../tags/tag7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20" Type="http://schemas.openxmlformats.org/officeDocument/2006/relationships/image" Target="file:///D:\qq&#25991;&#20214;\712321467\Image\C2C\Image2\%7b75232B38-A165-1FB7-499C-2E1C792CACB5%7d.png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image" Target="file:///D:\qq&#25991;&#20214;\712321467\Image\C2C\Image2\%7b75232B38-A165-1FB7-499C-2E1C792CACB5%7d.png" TargetMode="Externa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heme" Target="../theme/theme3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9" Type="http://schemas.openxmlformats.org/officeDocument/2006/relationships/image" Target="file:///D:\qq&#25991;&#20214;\712321467\Image\C2C\Image2\%7b75232B38-A165-1FB7-499C-2E1C792CACB5%7d.png" TargetMode="Externa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ags" Target="../tags/tag74.xml"/><Relationship Id="rId13" Type="http://schemas.openxmlformats.org/officeDocument/2006/relationships/tags" Target="../tags/tag79.xml"/><Relationship Id="rId3" Type="http://schemas.openxmlformats.org/officeDocument/2006/relationships/slideLayout" Target="../slideLayouts/slideLayout33.xml"/><Relationship Id="rId7" Type="http://schemas.openxmlformats.org/officeDocument/2006/relationships/theme" Target="../theme/theme4.xml"/><Relationship Id="rId12" Type="http://schemas.openxmlformats.org/officeDocument/2006/relationships/tags" Target="../tags/tag78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tags" Target="../tags/tag77.xml"/><Relationship Id="rId5" Type="http://schemas.openxmlformats.org/officeDocument/2006/relationships/slideLayout" Target="../slideLayouts/slideLayout35.xml"/><Relationship Id="rId15" Type="http://schemas.openxmlformats.org/officeDocument/2006/relationships/image" Target="file:///D:\qq&#25991;&#20214;\712321467\Image\C2C\Image2\%7b75232B38-A165-1FB7-499C-2E1C792CACB5%7d.png" TargetMode="External"/><Relationship Id="rId10" Type="http://schemas.openxmlformats.org/officeDocument/2006/relationships/tags" Target="../tags/tag76.xml"/><Relationship Id="rId4" Type="http://schemas.openxmlformats.org/officeDocument/2006/relationships/slideLayout" Target="../slideLayouts/slideLayout34.xml"/><Relationship Id="rId9" Type="http://schemas.openxmlformats.org/officeDocument/2006/relationships/tags" Target="../tags/tag75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3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4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5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1073743875" descr="D:\qq文件\712321467\Image\C2C\Image2\{75232B38-A165-1FB7-499C-2E1C792CACB5}.png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9" r:link="rId20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" name="图片 1073743875" descr="学科网 zxxk.com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19" r:link="rId20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" name="图片 1073743875" descr="学科网 zxxk.com"/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19" r:link="rId20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/>
            </a:p>
          </p:txBody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B7341FC-3D0C-4F0E-A76B-A7AAC87E0C20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1C2BA30-F707-4090-8CC7-8A0F82A51FA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12" name="图片 1073743875" descr="学科网 zxxk.com"/>
          <p:cNvPicPr>
            <a:picLocks noChangeAspect="1"/>
          </p:cNvPicPr>
          <p:nvPr/>
        </p:nvPicPr>
        <p:blipFill>
          <a:blip r:embed="rId21" r:link="rId22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57524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ransition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0CD6E3-761A-420C-85B9-A420F0E9EFF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7" name="图片 1073743875" descr="学科网 zxxk.com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8" r:link="rId9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2001619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9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0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2022/6/15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1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2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1073743875" descr="学科网 zxxk.com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4" r:link="rId15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1644607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ags" Target="../tags/tag112.xml"/><Relationship Id="rId7" Type="http://schemas.openxmlformats.org/officeDocument/2006/relationships/slideLayout" Target="../slideLayouts/slideLayout29.xml"/><Relationship Id="rId2" Type="http://schemas.openxmlformats.org/officeDocument/2006/relationships/tags" Target="../tags/tag111.xml"/><Relationship Id="rId1" Type="http://schemas.openxmlformats.org/officeDocument/2006/relationships/tags" Target="../tags/tag110.xml"/><Relationship Id="rId6" Type="http://schemas.openxmlformats.org/officeDocument/2006/relationships/tags" Target="../tags/tag115.xml"/><Relationship Id="rId5" Type="http://schemas.openxmlformats.org/officeDocument/2006/relationships/tags" Target="../tags/tag114.xml"/><Relationship Id="rId4" Type="http://schemas.openxmlformats.org/officeDocument/2006/relationships/tags" Target="../tags/tag113.xml"/><Relationship Id="rId9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118.xml"/><Relationship Id="rId2" Type="http://schemas.openxmlformats.org/officeDocument/2006/relationships/tags" Target="../tags/tag117.xml"/><Relationship Id="rId1" Type="http://schemas.openxmlformats.org/officeDocument/2006/relationships/tags" Target="../tags/tag116.xml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3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21.xml"/><Relationship Id="rId2" Type="http://schemas.openxmlformats.org/officeDocument/2006/relationships/tags" Target="../tags/tag120.xml"/><Relationship Id="rId1" Type="http://schemas.openxmlformats.org/officeDocument/2006/relationships/tags" Target="../tags/tag119.x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126.xml"/><Relationship Id="rId2" Type="http://schemas.openxmlformats.org/officeDocument/2006/relationships/tags" Target="../tags/tag125.xml"/><Relationship Id="rId1" Type="http://schemas.openxmlformats.org/officeDocument/2006/relationships/tags" Target="../tags/tag124.xml"/><Relationship Id="rId6" Type="http://schemas.openxmlformats.org/officeDocument/2006/relationships/slideLayout" Target="../slideLayouts/slideLayout33.xml"/><Relationship Id="rId5" Type="http://schemas.openxmlformats.org/officeDocument/2006/relationships/tags" Target="../tags/tag128.xml"/><Relationship Id="rId4" Type="http://schemas.openxmlformats.org/officeDocument/2006/relationships/tags" Target="../tags/tag12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3.xml"/><Relationship Id="rId2" Type="http://schemas.openxmlformats.org/officeDocument/2006/relationships/tags" Target="../tags/tag130.xml"/><Relationship Id="rId1" Type="http://schemas.openxmlformats.org/officeDocument/2006/relationships/tags" Target="../tags/tag1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3.xml"/><Relationship Id="rId2" Type="http://schemas.openxmlformats.org/officeDocument/2006/relationships/tags" Target="../tags/tag132.xml"/><Relationship Id="rId1" Type="http://schemas.openxmlformats.org/officeDocument/2006/relationships/tags" Target="../tags/tag13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135.xml"/><Relationship Id="rId2" Type="http://schemas.openxmlformats.org/officeDocument/2006/relationships/tags" Target="../tags/tag134.xml"/><Relationship Id="rId1" Type="http://schemas.openxmlformats.org/officeDocument/2006/relationships/tags" Target="../tags/tag133.xml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3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3.xml"/><Relationship Id="rId2" Type="http://schemas.openxmlformats.org/officeDocument/2006/relationships/tags" Target="../tags/tag137.xml"/><Relationship Id="rId1" Type="http://schemas.openxmlformats.org/officeDocument/2006/relationships/tags" Target="../tags/tag13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140.xml"/><Relationship Id="rId2" Type="http://schemas.openxmlformats.org/officeDocument/2006/relationships/tags" Target="../tags/tag139.xml"/><Relationship Id="rId1" Type="http://schemas.openxmlformats.org/officeDocument/2006/relationships/tags" Target="../tags/tag138.xml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143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142.xml"/><Relationship Id="rId1" Type="http://schemas.openxmlformats.org/officeDocument/2006/relationships/tags" Target="../tags/tag141.xml"/><Relationship Id="rId6" Type="http://schemas.openxmlformats.org/officeDocument/2006/relationships/tags" Target="../tags/tag146.xml"/><Relationship Id="rId5" Type="http://schemas.openxmlformats.org/officeDocument/2006/relationships/tags" Target="../tags/tag145.xml"/><Relationship Id="rId4" Type="http://schemas.openxmlformats.org/officeDocument/2006/relationships/tags" Target="../tags/tag14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48.xml"/><Relationship Id="rId1" Type="http://schemas.openxmlformats.org/officeDocument/2006/relationships/tags" Target="../tags/tag147.xml"/><Relationship Id="rId4" Type="http://schemas.openxmlformats.org/officeDocument/2006/relationships/notesSlide" Target="../notesSlides/notesSlide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5974715" y="1652270"/>
            <a:ext cx="1512570" cy="1346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7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</a:rPr>
              <a:t>登</a:t>
            </a:r>
          </a:p>
        </p:txBody>
      </p:sp>
      <p:pic>
        <p:nvPicPr>
          <p:cNvPr id="6" name="Picture 6" descr="https://timgsa.baidu.com/timg?image&amp;quality=80&amp;size=b9999_10000&amp;sec=1554358356322&amp;di=4ff68a01daa9fb9618e86c7cb0468106&amp;imgtype=0&amp;src=http%3A%2F%2Fbpic.ooopic.com%2F17%2F12%2F67%2F17126770-8cfcceac2d567c944afaf9548f727b28-3.jp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29297" l="195" r="100000">
                        <a14:backgroundMark x1="586" y1="14714" x2="2148" y2="14193"/>
                        <a14:backgroundMark x1="2148" y1="14193" x2="2637" y2="14193"/>
                        <a14:backgroundMark x1="2637" y1="14193" x2="2344" y2="16797"/>
                        <a14:backgroundMark x1="2344" y1="16797" x2="3320" y2="18099"/>
                        <a14:backgroundMark x1="3320" y1="18099" x2="1953" y2="19141"/>
                        <a14:backgroundMark x1="1953" y1="19141" x2="488" y2="22135"/>
                        <a14:backgroundMark x1="488" y1="22135" x2="98" y2="26953"/>
                        <a14:backgroundMark x1="98" y1="26432" x2="488" y2="29167"/>
                        <a14:backgroundMark x1="391" y1="29036" x2="1270" y2="29036"/>
                        <a14:backgroundMark x1="1270" y1="29036" x2="2051" y2="25521"/>
                        <a14:backgroundMark x1="2051" y1="25521" x2="2832" y2="26563"/>
                        <a14:backgroundMark x1="2734" y1="26563" x2="4004" y2="25260"/>
                        <a14:backgroundMark x1="4004" y1="25260" x2="9180" y2="26172"/>
                        <a14:backgroundMark x1="9180" y1="26172" x2="11133" y2="25391"/>
                        <a14:backgroundMark x1="11133" y1="25391" x2="11523" y2="23307"/>
                        <a14:backgroundMark x1="11523" y1="23307" x2="15625" y2="21615"/>
                        <a14:backgroundMark x1="15625" y1="21615" x2="19531" y2="24740"/>
                        <a14:backgroundMark x1="19531" y1="24740" x2="22168" y2="27865"/>
                        <a14:backgroundMark x1="22168" y1="27865" x2="26074" y2="29036"/>
                        <a14:backgroundMark x1="25879" y1="28906" x2="29395" y2="27734"/>
                        <a14:backgroundMark x1="29395" y1="27474" x2="31348" y2="26432"/>
                        <a14:backgroundMark x1="31348" y1="26432" x2="33008" y2="24089"/>
                        <a14:backgroundMark x1="33008" y1="24089" x2="34375" y2="22266"/>
                        <a14:backgroundMark x1="34375" y1="22266" x2="37402" y2="20964"/>
                        <a14:backgroundMark x1="37402" y1="20964" x2="39844" y2="19922"/>
                        <a14:backgroundMark x1="39844" y1="19922" x2="41797" y2="20443"/>
                        <a14:backgroundMark x1="41797" y1="20443" x2="43066" y2="20703"/>
                        <a14:backgroundMark x1="43066" y1="20703" x2="45508" y2="19661"/>
                        <a14:backgroundMark x1="45508" y1="19661" x2="47656" y2="19531"/>
                        <a14:backgroundMark x1="47656" y1="19531" x2="50391" y2="19922"/>
                        <a14:backgroundMark x1="50391" y1="19922" x2="52441" y2="20182"/>
                        <a14:backgroundMark x1="52441" y1="20182" x2="54004" y2="22266"/>
                        <a14:backgroundMark x1="54004" y1="22266" x2="56055" y2="22005"/>
                        <a14:backgroundMark x1="56055" y1="22005" x2="60254" y2="21745"/>
                        <a14:backgroundMark x1="60254" y1="21745" x2="60254" y2="21745"/>
                        <a14:backgroundMark x1="55078" y1="22526" x2="57129" y2="20443"/>
                        <a14:backgroundMark x1="57129" y1="20443" x2="59863" y2="21354"/>
                        <a14:backgroundMark x1="59863" y1="21354" x2="62695" y2="19922"/>
                        <a14:backgroundMark x1="62695" y1="19922" x2="65820" y2="21094"/>
                        <a14:backgroundMark x1="65820" y1="21094" x2="67676" y2="22005"/>
                        <a14:backgroundMark x1="67676" y1="22005" x2="70801" y2="22917"/>
                        <a14:backgroundMark x1="70801" y1="22917" x2="74609" y2="20052"/>
                        <a14:backgroundMark x1="74609" y1="20052" x2="76660" y2="17448"/>
                        <a14:backgroundMark x1="76660" y1="17448" x2="79590" y2="17578"/>
                        <a14:backgroundMark x1="79590" y1="17578" x2="83008" y2="16797"/>
                        <a14:backgroundMark x1="83008" y1="16797" x2="86328" y2="17448"/>
                        <a14:backgroundMark x1="86328" y1="17448" x2="89063" y2="16406"/>
                        <a14:backgroundMark x1="89063" y1="16406" x2="88867" y2="14974"/>
                        <a14:backgroundMark x1="88867" y1="14974" x2="91309" y2="17188"/>
                        <a14:backgroundMark x1="91309" y1="17188" x2="92480" y2="17578"/>
                        <a14:backgroundMark x1="92480" y1="17578" x2="95703" y2="16667"/>
                        <a14:backgroundMark x1="95703" y1="16667" x2="97754" y2="15234"/>
                        <a14:backgroundMark x1="97754" y1="15234" x2="96191" y2="12760"/>
                        <a14:backgroundMark x1="96191" y1="12760" x2="90039" y2="9505"/>
                        <a14:backgroundMark x1="89941" y1="9505" x2="83008" y2="9635"/>
                        <a14:backgroundMark x1="83008" y1="9635" x2="78613" y2="7943"/>
                        <a14:backgroundMark x1="78613" y1="7943" x2="78516" y2="7422"/>
                        <a14:backgroundMark x1="78418" y1="7552" x2="78223" y2="4036"/>
                        <a14:backgroundMark x1="78320" y1="4557" x2="80371" y2="2083"/>
                        <a14:backgroundMark x1="80371" y1="2083" x2="80371" y2="1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" r="204" b="70561"/>
          <a:stretch>
            <a:fillRect/>
          </a:stretch>
        </p:blipFill>
        <p:spPr bwMode="auto">
          <a:xfrm>
            <a:off x="0" y="110490"/>
            <a:ext cx="9733660" cy="2153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5398135" y="2851150"/>
            <a:ext cx="883920" cy="183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</a:rPr>
              <a:t>黄庭坚</a:t>
            </a:r>
          </a:p>
        </p:txBody>
      </p:sp>
      <p:sp>
        <p:nvSpPr>
          <p:cNvPr id="10" name="文本框 9"/>
          <p:cNvSpPr txBox="1"/>
          <p:nvPr>
            <p:custDataLst>
              <p:tags r:id="rId5"/>
            </p:custDataLst>
          </p:nvPr>
        </p:nvSpPr>
        <p:spPr>
          <a:xfrm>
            <a:off x="7205345" y="2531110"/>
            <a:ext cx="1584325" cy="1346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7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</a:rPr>
              <a:t>快</a:t>
            </a:r>
            <a:endParaRPr kumimoji="0" lang="zh-CN" altLang="en-US" sz="7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charset="-122"/>
              <a:ea typeface="华文楷体" panose="02010600040101010101" charset="-122"/>
              <a:cs typeface="Arial"/>
            </a:endParaRPr>
          </a:p>
        </p:txBody>
      </p:sp>
      <p:sp>
        <p:nvSpPr>
          <p:cNvPr id="11" name="文本框 10"/>
          <p:cNvSpPr txBox="1"/>
          <p:nvPr>
            <p:custDataLst>
              <p:tags r:id="rId6"/>
            </p:custDataLst>
          </p:nvPr>
        </p:nvSpPr>
        <p:spPr>
          <a:xfrm>
            <a:off x="6588760" y="3730625"/>
            <a:ext cx="1584325" cy="1346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7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</a:rPr>
              <a:t>阁</a:t>
            </a:r>
            <a:endParaRPr kumimoji="0" lang="zh-CN" altLang="en-US" sz="7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charset="-122"/>
              <a:ea typeface="华文楷体" panose="02010600040101010101" charset="-122"/>
              <a:cs typeface="Arial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234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4685146" y="1144905"/>
            <a:ext cx="6724015" cy="408111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黄庭坚（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1045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－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1105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）字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鲁直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，自号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山谷道人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，晚号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涪翁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，洪州分宁（今江西修水）人。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仕途坎坷，屡遭贬谪。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黄庭坚以诗文受知于苏轼，为“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苏门四学士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”（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黄、秦观、晁补之、张耒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）之一，“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苏门六君子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”即苏门四学士和李方叔、陈师道的合称。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其诗与苏轼并称“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苏黄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”，宗法杜甫，并有“夺胎换骨”、“点石成金”、“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无一字无来处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”之论。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诗风奇崛瘦硬，力摈轻俗之习。开一代风气，为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江西诗派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的开山鼻祖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。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+mn-ea"/>
            </a:endParaRPr>
          </a:p>
        </p:txBody>
      </p:sp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553085" y="285115"/>
            <a:ext cx="1720850" cy="649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</a:rPr>
              <a:t>黄庭坚</a:t>
            </a:r>
          </a:p>
        </p:txBody>
      </p:sp>
      <p:pic>
        <p:nvPicPr>
          <p:cNvPr id="4098" name="图片 409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307340" y="1144905"/>
            <a:ext cx="3654425" cy="4568190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0721104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3507740" y="0"/>
            <a:ext cx="3582670" cy="1137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1" i="0" u="none" strike="noStrike" kern="1200" cap="none" spc="0" normalizeH="0" baseline="0" noProof="0" dirty="0">
                <a:ln w="19050"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  <a:sym typeface="+mn-ea"/>
              </a:rPr>
              <a:t>江西诗派</a:t>
            </a:r>
          </a:p>
        </p:txBody>
      </p:sp>
      <p:sp>
        <p:nvSpPr>
          <p:cNvPr id="1048611" name="文本占位符 1048610"/>
          <p:cNvSpPr>
            <a:spLocks noGrp="1"/>
          </p:cNvSpPr>
          <p:nvPr>
            <p:ph type="body" idx="4294967295"/>
            <p:custDataLst>
              <p:tags r:id="rId3"/>
            </p:custDataLst>
          </p:nvPr>
        </p:nvSpPr>
        <p:spPr>
          <a:xfrm>
            <a:off x="-635" y="1269365"/>
            <a:ext cx="11918315" cy="5333365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txBody>
          <a:bodyPr vert="horz" lIns="91440" tIns="45720" rIns="91440" bIns="45720" anchor="t">
            <a:noAutofit/>
          </a:bodyPr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defRPr sz="32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defRPr sz="24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0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»"/>
              <a:defRPr sz="20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indent="0"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altLang="en-US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江西诗派”的</a:t>
            </a:r>
            <a:r>
              <a:rPr lang="zh-CN" altLang="en-US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鼻祖</a:t>
            </a:r>
            <a:r>
              <a:rPr lang="en-US" altLang="zh-CN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</a:t>
            </a:r>
            <a:r>
              <a:rPr lang="en-US" altLang="zh-CN" b="1" dirty="0" err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江西诗派是我国文学史上</a:t>
            </a:r>
            <a:r>
              <a:rPr lang="zh-CN" altLang="en-US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第一个</a:t>
            </a:r>
            <a:r>
              <a:rPr lang="en-US" altLang="zh-CN" b="1" dirty="0" err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有正式名称的诗文派别</a:t>
            </a:r>
            <a:r>
              <a:rPr lang="en-US" altLang="zh-CN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</a:p>
          <a:p>
            <a:pPr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</a:t>
            </a:r>
            <a:r>
              <a:rPr lang="zh-CN" altLang="en-US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祖</a:t>
            </a:r>
            <a:r>
              <a:rPr lang="en-US" altLang="zh-CN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</a:t>
            </a:r>
            <a:r>
              <a:rPr lang="en-US" altLang="zh-CN" b="1" dirty="0" err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杜甫</a:t>
            </a:r>
            <a:endParaRPr lang="en-US" altLang="zh-CN" b="1" dirty="0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宗</a:t>
            </a:r>
            <a:r>
              <a:rPr lang="en-US" altLang="zh-CN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</a:t>
            </a:r>
            <a:r>
              <a:rPr lang="en-US" altLang="zh-CN" b="1" dirty="0" err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黄庭坚、陈师道、陈与义</a:t>
            </a:r>
            <a:endParaRPr lang="en-US" altLang="zh-CN" b="1" dirty="0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</a:t>
            </a:r>
            <a:r>
              <a:rPr lang="en-US" altLang="zh-CN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“一祖三宗” </a:t>
            </a:r>
            <a:r>
              <a:rPr lang="en-US" altLang="zh-CN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</a:t>
            </a:r>
            <a:r>
              <a:rPr lang="en-US" altLang="zh-CN" b="1" dirty="0" err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方回</a:t>
            </a:r>
            <a:r>
              <a:rPr lang="en-US" altLang="zh-CN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《</a:t>
            </a:r>
            <a:r>
              <a:rPr lang="zh-CN" altLang="en-US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瀛奎律髓</a:t>
            </a:r>
            <a:r>
              <a:rPr lang="en-US" altLang="zh-CN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》</a:t>
            </a:r>
            <a:r>
              <a:rPr lang="zh-CN" altLang="en-US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</a:t>
            </a:r>
            <a:endParaRPr lang="zh-CN" altLang="en-US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lvl="0" indent="0"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“夺胎换骨”“点铁成金</a:t>
            </a:r>
            <a:r>
              <a:rPr lang="en-US" altLang="zh-CN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”——</a:t>
            </a:r>
            <a:r>
              <a:rPr lang="zh-CN" altLang="en-US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无一字无来处</a:t>
            </a:r>
          </a:p>
          <a:p>
            <a:pPr lvl="0" indent="0"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“自成一家</a:t>
            </a:r>
            <a:r>
              <a:rPr lang="en-US" altLang="zh-CN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”——</a:t>
            </a:r>
            <a:r>
              <a:rPr lang="zh-CN" altLang="en-US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无斧凿痕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126766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>
            <p:custDataLst>
              <p:tags r:id="rId1"/>
            </p:custDataLst>
          </p:nvPr>
        </p:nvSpPr>
        <p:spPr>
          <a:xfrm>
            <a:off x="4167287" y="358917"/>
            <a:ext cx="2441694" cy="8588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</a:rPr>
              <a:t>写作背景</a:t>
            </a:r>
          </a:p>
        </p:txBody>
      </p:sp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1874981" y="1482688"/>
            <a:ext cx="7924800" cy="37117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宋神宗元丰五年（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1082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），黄庭坚当时在吉州太和县（今江西泰和）知县任上，此时作者已经三十八岁，在太和令上已有三个年头。公事之余，诗人常到“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澄江之上，以江山广远，景物清华得名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”的快阁览胜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。</a:t>
            </a:r>
            <a:endParaRPr kumimoji="0" lang="en-US" altLang="zh-CN" sz="28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+mn-ea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这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一首著名的七律就是写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登临时的所见所感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。它集中体现了诗人的审美趣味和艺术主张。</a:t>
            </a:r>
          </a:p>
        </p:txBody>
      </p:sp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155107" y="1753235"/>
            <a:ext cx="849463" cy="346138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</a:rPr>
              <a:t>何为登临诗？</a:t>
            </a:r>
          </a:p>
        </p:txBody>
      </p:sp>
      <p:sp>
        <p:nvSpPr>
          <p:cNvPr id="5" name="文本框 4"/>
          <p:cNvSpPr txBox="1"/>
          <p:nvPr>
            <p:custDataLst>
              <p:tags r:id="rId4"/>
            </p:custDataLst>
          </p:nvPr>
        </p:nvSpPr>
        <p:spPr>
          <a:xfrm>
            <a:off x="10155134" y="1753235"/>
            <a:ext cx="1514261" cy="346138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</a:rPr>
              <a:t>学过哪些登临诗？</a:t>
            </a:r>
          </a:p>
        </p:txBody>
      </p:sp>
      <p:sp>
        <p:nvSpPr>
          <p:cNvPr id="6" name="Rectangle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2380672" y="5724237"/>
            <a:ext cx="7419109" cy="914400"/>
          </a:xfrm>
        </p:spPr>
        <p:txBody>
          <a:bodyPr vert="horz" wrap="square" lIns="91440" tIns="45720" rIns="91440" bIns="45720" anchor="t" anchorCtr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</a:rPr>
              <a:t>黄庭坚</a:t>
            </a: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</a:rPr>
              <a:t>登快阁</a:t>
            </a: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</a:rPr>
              <a:t>中的快阁，今在江西泰和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楷体" panose="02010600040101010101" charset="-122"/>
              <a:ea typeface="华文楷体" panose="02010600040101010101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717505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1903095" y="1984375"/>
            <a:ext cx="8213090" cy="271394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  <a:sym typeface="+mn-ea"/>
              </a:rPr>
              <a:t>不得见用之愁；思乡怀人之情</a:t>
            </a:r>
            <a:r>
              <a:rPr kumimoji="0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  <a:sym typeface="+mn-ea"/>
              </a:rPr>
              <a:t>；</a:t>
            </a:r>
            <a:endParaRPr kumimoji="0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楷体" panose="02010600040101010101" charset="-122"/>
              <a:ea typeface="华文楷体" panose="02010600040101010101" charset="-122"/>
              <a:cs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  <a:sym typeface="+mn-ea"/>
              </a:rPr>
              <a:t>贬谪异乡之苦；忧国忧民之心</a:t>
            </a:r>
            <a:r>
              <a:rPr kumimoji="0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  <a:sym typeface="+mn-ea"/>
              </a:rPr>
              <a:t>；</a:t>
            </a:r>
            <a:endParaRPr kumimoji="0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楷体" panose="02010600040101010101" charset="-122"/>
              <a:ea typeface="华文楷体" panose="02010600040101010101" charset="-122"/>
              <a:cs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  <a:sym typeface="+mn-ea"/>
              </a:rPr>
              <a:t>吊古伤今之叹；功成身退之志</a:t>
            </a:r>
            <a:r>
              <a:rPr kumimoji="0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  <a:sym typeface="+mn-ea"/>
              </a:rPr>
              <a:t>；</a:t>
            </a:r>
            <a:endParaRPr kumimoji="0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楷体" panose="02010600040101010101" charset="-122"/>
              <a:ea typeface="华文楷体" panose="02010600040101010101" charset="-122"/>
              <a:cs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  <a:sym typeface="+mn-ea"/>
              </a:rPr>
              <a:t>知音难觅之憾；壮志难酬之忧</a:t>
            </a:r>
            <a:r>
              <a:rPr kumimoji="0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  <a:sym typeface="+mn-ea"/>
              </a:rPr>
              <a:t>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楷体" panose="02010600040101010101" charset="-122"/>
              <a:ea typeface="华文楷体" panose="02010600040101010101" charset="-122"/>
              <a:cs typeface="Arial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209764" y="1911350"/>
            <a:ext cx="1514261" cy="346138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华文楷体" panose="02010600040101010101" charset="-122"/>
                <a:ea typeface="华文楷体" panose="02010600040101010101" charset="-122"/>
                <a:cs typeface="Arial"/>
              </a:rPr>
              <a:t>登临诗常见情感</a:t>
            </a:r>
          </a:p>
        </p:txBody>
      </p:sp>
    </p:spTree>
    <p:extLst>
      <p:ext uri="{BB962C8B-B14F-4D97-AF65-F5344CB8AC3E}">
        <p14:creationId xmlns:p14="http://schemas.microsoft.com/office/powerpoint/2010/main" val="30524012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1"/>
            </p:custDataLst>
          </p:nvPr>
        </p:nvSpPr>
        <p:spPr>
          <a:xfrm>
            <a:off x="217977" y="929640"/>
            <a:ext cx="6247477" cy="4967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痴儿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了却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公家事，快阁东西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倚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晚晴。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入题登楼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登阁的原因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？  典故</a:t>
            </a:r>
            <a:endParaRPr lang="en-US" altLang="zh-CN" sz="2400" b="1" dirty="0">
              <a:solidFill>
                <a:prstClr val="black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lvl="0">
              <a:lnSpc>
                <a:spcPct val="120000"/>
              </a:lnSpc>
              <a:defRPr/>
            </a:pPr>
            <a:endParaRPr lang="en-US" altLang="zh-CN" sz="2400" b="1" dirty="0" smtClean="0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lvl="0">
              <a:lnSpc>
                <a:spcPct val="120000"/>
              </a:lnSpc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落木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千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山天远大，澄江一道月分明。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lvl="0">
              <a:lnSpc>
                <a:spcPct val="120000"/>
              </a:lnSpc>
              <a:defRPr/>
            </a:pP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登楼所见之景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（意象）、抒何情？</a:t>
            </a:r>
            <a:endParaRPr lang="en-US" altLang="zh-CN" sz="2400" b="1" dirty="0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lvl="0">
              <a:lnSpc>
                <a:spcPct val="120000"/>
              </a:lnSpc>
              <a:defRPr/>
            </a:pP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朱弦已为佳人绝，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青眼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聊因美酒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横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400" b="1" dirty="0" smtClean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登楼所感抒情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、典故</a:t>
            </a:r>
            <a:endParaRPr lang="en-US" altLang="zh-CN" sz="2400" b="1" dirty="0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万里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归船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弄长笛，此心吾与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白鸥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盟。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400" b="1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en-US" altLang="zh-CN" sz="2400" b="1" dirty="0" smtClean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明志、白鸥意象</a:t>
            </a: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2777" name="文本框 7"/>
          <p:cNvSpPr txBox="1"/>
          <p:nvPr>
            <p:custDataLst>
              <p:tags r:id="rId2"/>
            </p:custDataLst>
          </p:nvPr>
        </p:nvSpPr>
        <p:spPr>
          <a:xfrm>
            <a:off x="743586" y="98643"/>
            <a:ext cx="4733578" cy="83099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zh-CN" altLang="en-US" sz="4000" b="1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登 快 阁   </a:t>
            </a:r>
            <a:r>
              <a:rPr lang="zh-CN" altLang="en-US" sz="2400" b="1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黄庭坚 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883563" y="659355"/>
            <a:ext cx="6308437" cy="190205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sz="2000" b="1" dirty="0" smtClean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公事扰人，心中略有“</a:t>
            </a:r>
            <a:r>
              <a:rPr lang="zh-CN" altLang="en-US" sz="2000" b="1" dirty="0" smtClean="0">
                <a:solidFill>
                  <a:prstClr val="black"/>
                </a:solidFill>
                <a:highlight>
                  <a:srgbClr val="FFFF00"/>
                </a:highligh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不快</a:t>
            </a:r>
            <a:r>
              <a:rPr lang="zh-CN" altLang="en-US" sz="2000" b="1" dirty="0" smtClean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lang="en-US" altLang="zh-CN" sz="2000" b="1" dirty="0" smtClean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-</a:t>
            </a:r>
            <a:r>
              <a:rPr lang="zh-CN" altLang="en-US" sz="2000" b="1" dirty="0" smtClean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登阁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寻快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-</a:t>
            </a:r>
          </a:p>
          <a:p>
            <a:pPr>
              <a:lnSpc>
                <a:spcPct val="120000"/>
              </a:lnSpc>
              <a:defRPr/>
            </a:pPr>
            <a:r>
              <a:rPr lang="zh-CN" altLang="en-US" sz="2000" b="1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典故： </a:t>
            </a:r>
            <a:r>
              <a:rPr lang="en-US" altLang="zh-CN" sz="2000" b="1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</a:t>
            </a:r>
            <a:r>
              <a:rPr lang="zh-CN" altLang="en-US" sz="2000" b="1" dirty="0" smtClean="0">
                <a:highlight>
                  <a:srgbClr val="00FF00"/>
                </a:highligh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生</a:t>
            </a:r>
            <a:r>
              <a:rPr lang="zh-CN" altLang="en-US" sz="2000" b="1" dirty="0">
                <a:highlight>
                  <a:srgbClr val="00FF00"/>
                </a:highligh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子痴，了官事，官事未易了也</a:t>
            </a:r>
            <a:r>
              <a:rPr lang="zh-CN" altLang="en-US" sz="2000" b="1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endParaRPr lang="en-US" altLang="zh-CN" sz="2000" b="1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2000" b="1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 </a:t>
            </a:r>
            <a:r>
              <a:rPr lang="en-US" altLang="zh-CN" sz="2000" b="1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</a:t>
            </a:r>
            <a:r>
              <a:rPr lang="zh-CN" altLang="en-US" sz="2000" b="1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杜甫</a:t>
            </a:r>
            <a:r>
              <a:rPr lang="zh-CN" altLang="en-US" sz="20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"</a:t>
            </a:r>
            <a:r>
              <a:rPr lang="zh-CN" altLang="en-US" sz="2000" b="1" dirty="0">
                <a:highlight>
                  <a:srgbClr val="00FF00"/>
                </a:highligh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注目寒江倚山阁</a:t>
            </a:r>
            <a:r>
              <a:rPr lang="zh-CN" altLang="en-US" sz="2000" b="1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"</a:t>
            </a:r>
            <a:endParaRPr lang="en-US" altLang="zh-CN" sz="2000" b="1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>
              <a:lnSpc>
                <a:spcPct val="120000"/>
              </a:lnSpc>
              <a:defRPr/>
            </a:pPr>
            <a:r>
              <a:rPr lang="en-US" altLang="zh-CN" sz="20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r>
              <a:rPr lang="en-US" altLang="zh-CN" sz="2000" b="1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3</a:t>
            </a:r>
            <a:r>
              <a:rPr lang="zh-CN" altLang="en-US" sz="2000" b="1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李商隐</a:t>
            </a:r>
            <a:r>
              <a:rPr lang="zh-CN" altLang="en-US" sz="20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"</a:t>
            </a:r>
            <a:r>
              <a:rPr lang="zh-CN" altLang="en-US" sz="2000" b="1" dirty="0">
                <a:highlight>
                  <a:srgbClr val="00FF00"/>
                </a:highligh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天意怜幽草，人间重晚晴</a:t>
            </a:r>
            <a:r>
              <a:rPr lang="zh-CN" altLang="en-US" sz="20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" 之典。</a:t>
            </a:r>
            <a:endParaRPr lang="zh-CN" altLang="en-US" sz="20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lvl="0">
              <a:lnSpc>
                <a:spcPct val="120000"/>
              </a:lnSpc>
              <a:defRPr/>
            </a:pPr>
            <a:endParaRPr lang="zh-CN" altLang="en-US" b="1" dirty="0">
              <a:solidFill>
                <a:prstClr val="black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698836" y="2308702"/>
            <a:ext cx="6299199" cy="153272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寥廓明净的景象描绘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，心境空</a:t>
            </a:r>
            <a:r>
              <a:rPr lang="zh-CN" altLang="en-US" sz="2000" b="1" dirty="0">
                <a:solidFill>
                  <a:srgbClr val="0000FF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明澄澈的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写照</a:t>
            </a:r>
            <a:endParaRPr lang="en-US" altLang="zh-CN" sz="2000" b="1" dirty="0" smtClean="0">
              <a:solidFill>
                <a:srgbClr val="0000FF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+mn-ea"/>
            </a:endParaRPr>
          </a:p>
          <a:p>
            <a:pPr lvl="0">
              <a:lnSpc>
                <a:spcPct val="120000"/>
              </a:lnSpc>
              <a:defRPr/>
            </a:pPr>
            <a:r>
              <a:rPr lang="zh-CN" altLang="en-US" sz="2000" b="1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典故：</a:t>
            </a:r>
            <a:r>
              <a:rPr lang="en-US" altLang="zh-CN" sz="2000" b="1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</a:t>
            </a:r>
            <a:r>
              <a:rPr lang="zh-CN" altLang="en-US" sz="2000" b="1" dirty="0" smtClean="0">
                <a:solidFill>
                  <a:prstClr val="black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杜甫"</a:t>
            </a:r>
            <a:r>
              <a:rPr lang="zh-CN" altLang="en-US" sz="2000" b="1" dirty="0" smtClean="0">
                <a:solidFill>
                  <a:prstClr val="black"/>
                </a:solidFill>
                <a:highlight>
                  <a:srgbClr val="00FF00"/>
                </a:highlight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无边落木萧萧下，不尽长江滚滚来</a:t>
            </a:r>
            <a:r>
              <a:rPr lang="zh-CN" altLang="en-US" sz="2000" b="1" dirty="0" smtClean="0">
                <a:solidFill>
                  <a:prstClr val="black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“</a:t>
            </a:r>
            <a:endParaRPr lang="en-US" altLang="zh-CN" sz="2000" b="1" dirty="0" smtClean="0">
              <a:solidFill>
                <a:prstClr val="black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+mn-ea"/>
            </a:endParaRPr>
          </a:p>
          <a:p>
            <a:pPr lvl="0">
              <a:lnSpc>
                <a:spcPct val="120000"/>
              </a:lnSpc>
              <a:defRPr/>
            </a:pPr>
            <a:r>
              <a:rPr lang="en-US" altLang="zh-CN" sz="2000" b="1" dirty="0" smtClean="0">
                <a:solidFill>
                  <a:prstClr val="black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             2</a:t>
            </a:r>
            <a:r>
              <a:rPr lang="zh-CN" altLang="en-US" sz="2000" b="1" dirty="0" smtClean="0">
                <a:solidFill>
                  <a:prstClr val="black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谢</a:t>
            </a:r>
            <a:r>
              <a:rPr lang="zh-CN" altLang="en-US" sz="2000" b="1" dirty="0">
                <a:solidFill>
                  <a:prstClr val="black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眺"</a:t>
            </a:r>
            <a:r>
              <a:rPr lang="zh-CN" altLang="en-US" sz="2000" b="1" dirty="0">
                <a:solidFill>
                  <a:prstClr val="black"/>
                </a:solidFill>
                <a:highlight>
                  <a:srgbClr val="00FF00"/>
                </a:highlight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余霞散成绮，澄江净如练</a:t>
            </a:r>
            <a:r>
              <a:rPr lang="zh-CN" altLang="en-US" sz="2000" b="1" dirty="0">
                <a:solidFill>
                  <a:prstClr val="black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"。</a:t>
            </a:r>
          </a:p>
          <a:p>
            <a:pPr lvl="0">
              <a:lnSpc>
                <a:spcPct val="120000"/>
              </a:lnSpc>
              <a:defRPr/>
            </a:pPr>
            <a:endParaRPr lang="zh-CN" altLang="en-US" b="1" dirty="0">
              <a:solidFill>
                <a:prstClr val="black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883563" y="3592059"/>
            <a:ext cx="5800436" cy="19389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en-US" altLang="zh-CN" sz="2000" b="1" dirty="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1《</a:t>
            </a:r>
            <a:r>
              <a:rPr lang="zh-CN" altLang="en-US" sz="20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吕氏春秋</a:t>
            </a:r>
            <a:r>
              <a:rPr lang="en-US" altLang="zh-CN" sz="20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》</a:t>
            </a:r>
            <a:r>
              <a:rPr lang="zh-CN" altLang="en-US" sz="20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载：</a:t>
            </a:r>
            <a:r>
              <a:rPr lang="en-US" altLang="zh-CN" sz="20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"</a:t>
            </a:r>
            <a:r>
              <a:rPr lang="zh-CN" altLang="en-US" sz="20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钟子期死，伯牙破琴绝弦，终身不复鼓琴，以为世无足复为鼓琴者</a:t>
            </a:r>
            <a:r>
              <a:rPr lang="zh-CN" altLang="en-US" sz="2000" b="1" dirty="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。</a:t>
            </a:r>
            <a:endParaRPr lang="en-US" altLang="zh-CN" sz="2000" b="1" dirty="0" smtClean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宋体" panose="02010600030101010101" pitchFamily="2" charset="-122"/>
            </a:endParaRPr>
          </a:p>
          <a:p>
            <a:pPr lvl="0">
              <a:lnSpc>
                <a:spcPct val="120000"/>
              </a:lnSpc>
              <a:defRPr/>
            </a:pPr>
            <a:r>
              <a:rPr lang="en-US" altLang="zh-CN" sz="2000" b="1" dirty="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2《</a:t>
            </a:r>
            <a:r>
              <a:rPr lang="zh-CN" altLang="en-US" sz="20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晋书</a:t>
            </a:r>
            <a:r>
              <a:rPr lang="en-US" altLang="zh-CN" sz="20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》</a:t>
            </a:r>
            <a:r>
              <a:rPr lang="zh-CN" altLang="en-US" sz="20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中阮籍青白眼</a:t>
            </a:r>
            <a:r>
              <a:rPr lang="zh-CN" altLang="en-US" sz="2000" b="1" dirty="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事</a:t>
            </a:r>
            <a:r>
              <a:rPr lang="en-US" altLang="zh-CN" sz="2000" b="1" dirty="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“</a:t>
            </a:r>
            <a:r>
              <a:rPr lang="zh-CN" altLang="en-US" sz="2000" b="1" dirty="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见</a:t>
            </a:r>
            <a:r>
              <a:rPr lang="zh-CN" altLang="en-US" sz="20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礼俗之士，以白眼对</a:t>
            </a:r>
            <a:r>
              <a:rPr lang="zh-CN" altLang="en-US" sz="2000" b="1" dirty="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之</a:t>
            </a:r>
            <a:r>
              <a:rPr lang="en-US" altLang="zh-CN" sz="2000" b="1" dirty="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”</a:t>
            </a:r>
            <a:r>
              <a:rPr lang="zh-CN" altLang="en-US" sz="2000" b="1" dirty="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，</a:t>
            </a:r>
            <a:r>
              <a:rPr lang="zh-CN" altLang="en-US" sz="20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见所悦之人</a:t>
            </a:r>
            <a:r>
              <a:rPr lang="zh-CN" altLang="en-US" sz="2000" b="1" dirty="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，</a:t>
            </a:r>
            <a:r>
              <a:rPr lang="en-US" altLang="zh-CN" sz="2000" b="1" dirty="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"</a:t>
            </a:r>
            <a:r>
              <a:rPr lang="zh-CN" altLang="en-US" sz="2000" b="1" dirty="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乃</a:t>
            </a:r>
            <a:r>
              <a:rPr lang="zh-CN" altLang="en-US" sz="2000" b="1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见</a:t>
            </a:r>
            <a:r>
              <a:rPr lang="zh-CN" altLang="en-US" sz="2000" b="1" dirty="0" smtClean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青眼“</a:t>
            </a:r>
            <a:endParaRPr lang="en-US" altLang="zh-CN" sz="2000" b="1" dirty="0" smtClean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宋体" panose="02010600030101010101" pitchFamily="2" charset="-122"/>
            </a:endParaRPr>
          </a:p>
          <a:p>
            <a:pPr lvl="0">
              <a:lnSpc>
                <a:spcPct val="120000"/>
              </a:lnSpc>
              <a:defRPr/>
            </a:pPr>
            <a:r>
              <a:rPr lang="zh-CN" altLang="en-US" sz="2000" b="1" dirty="0">
                <a:solidFill>
                  <a:srgbClr val="0000FF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解脱的出路何在呢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？</a:t>
            </a:r>
            <a:endParaRPr lang="en-US" altLang="zh-CN" sz="2000" b="1" dirty="0" smtClean="0">
              <a:solidFill>
                <a:srgbClr val="0000FF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879896" y="6026165"/>
            <a:ext cx="7575667" cy="5355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情感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抱负无法实现、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弃官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归隐，向往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宋体" panose="02010600030101010101" pitchFamily="2" charset="-122"/>
              </a:rPr>
              <a:t>自由</a:t>
            </a:r>
            <a:endParaRPr lang="en-US" altLang="zh-CN" sz="2400" b="1" dirty="0">
              <a:solidFill>
                <a:srgbClr val="0000FF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322350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本框 35"/>
          <p:cNvSpPr txBox="1"/>
          <p:nvPr>
            <p:custDataLst>
              <p:tags r:id="rId1"/>
            </p:custDataLst>
          </p:nvPr>
        </p:nvSpPr>
        <p:spPr>
          <a:xfrm>
            <a:off x="1436659" y="961217"/>
            <a:ext cx="7716578" cy="2160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“群鸥”意象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鸟性好猜疑，如人有机心，便不肯亲近，在古人笔下常常是与世无争、没有心机的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隐者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的伴侣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24" name="图片 2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4829464" y="0"/>
            <a:ext cx="2636520" cy="1412240"/>
          </a:xfrm>
          <a:prstGeom prst="rect">
            <a:avLst/>
          </a:prstGeom>
        </p:spPr>
      </p:pic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445193" y="3568065"/>
            <a:ext cx="11405062" cy="112646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例：野老与人争席罢，海鸥何事更相疑？——王维《积雨辋川庄作》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除却伴谈秋水外，野鸥何处更忘机？——陈与义《蒙示涉汝诗次韵》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99763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2866794" y="154478"/>
            <a:ext cx="6019800" cy="685800"/>
          </a:xfrm>
        </p:spPr>
        <p:txBody>
          <a:bodyPr vert="horz" wrap="square" lIns="91440" tIns="45720" rIns="91440" bIns="45720" anchor="ctr" anchorCtr="0">
            <a:normAutofit fontScale="90000"/>
          </a:bodyPr>
          <a:lstStyle/>
          <a:p>
            <a:pPr algn="ctr" eaLnBrk="1" hangingPunct="1">
              <a:lnSpc>
                <a:spcPct val="120000"/>
              </a:lnSpc>
            </a:pPr>
            <a:r>
              <a:rPr lang="zh-CN" altLang="en-US" b="1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华文楷体" panose="02010600040101010101" charset="-122"/>
                <a:ea typeface="华文楷体" panose="02010600040101010101" charset="-122"/>
              </a:rPr>
              <a:t>课堂小结</a:t>
            </a:r>
          </a:p>
        </p:txBody>
      </p:sp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474922" y="960351"/>
            <a:ext cx="11523114" cy="42288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首联入题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，诗人忙完了一天的公务，在晚霞满天的时分，登上快阁，游目骋怀，透露出对官场生涯的厌倦和对登快阁亭欣赏自然景色的渴望。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颔联写景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，远望秋山，山岭上的树木叶落殆尽，浩渺的天空此时显得更加阔远广大。映照在澄净如镜的江水中月亮，显得更加空明澄澈。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颈联抒情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，在良辰美景中，诗人心内的烦忧无端而来，感叹仕途艰辛，世无知音，自己的胸怀无人理解，惟有借酒浇愁。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尾联述志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，诗人要结束宦游生活，踏上归船，与白鸥为伴，自由快乐地开始新的生活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43283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>
            <p:custDataLst>
              <p:tags r:id="rId1"/>
            </p:custDataLst>
          </p:nvPr>
        </p:nvSpPr>
        <p:spPr>
          <a:xfrm>
            <a:off x="3593910" y="1597463"/>
            <a:ext cx="68329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  </a:t>
            </a:r>
            <a:endParaRPr lang="zh-CN" altLang="en-US" sz="2800"/>
          </a:p>
        </p:txBody>
      </p:sp>
      <p:sp>
        <p:nvSpPr>
          <p:cNvPr id="3" name="矩形 2"/>
          <p:cNvSpPr/>
          <p:nvPr/>
        </p:nvSpPr>
        <p:spPr>
          <a:xfrm>
            <a:off x="6912560" y="1869831"/>
            <a:ext cx="52121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江村</a:t>
            </a:r>
          </a:p>
          <a:p>
            <a:pPr algn="ctr"/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作者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杜甫 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朝代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唐</a:t>
            </a:r>
          </a:p>
          <a:p>
            <a:pPr algn="ctr"/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清江一曲抱村流，长夏江村事事幽。</a:t>
            </a:r>
            <a:b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自去自来梁上燕，相亲相近水中鸥。</a:t>
            </a:r>
            <a:b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老妻画纸为棋局，稚子敲针作钓钩。</a:t>
            </a:r>
            <a:b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但有故人供禄米，微躯此外更何求。</a:t>
            </a:r>
            <a:endParaRPr lang="zh-CN" altLang="en-US" sz="2400" b="1" i="0" dirty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57922" y="1357292"/>
            <a:ext cx="6096000" cy="33297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客至 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杜甫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舍南舍北皆春水，但见群鸥日日来。</a:t>
            </a:r>
            <a:b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花径不曾缘客扫，蓬门今始为君开。</a:t>
            </a:r>
            <a:b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盘飧市远无兼味，樽酒家贫只旧醅。</a:t>
            </a:r>
            <a:b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4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肯与邻翁相对饮，隔篱呼取尽余杯。</a:t>
            </a:r>
            <a:endParaRPr lang="zh-CN" altLang="en-US" sz="2400" b="1" i="0" dirty="0">
              <a:solidFill>
                <a:srgbClr val="333333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文本框 13"/>
          <p:cNvSpPr txBox="1"/>
          <p:nvPr>
            <p:custDataLst>
              <p:tags r:id="rId2"/>
            </p:custDataLst>
          </p:nvPr>
        </p:nvSpPr>
        <p:spPr>
          <a:xfrm>
            <a:off x="627019" y="724281"/>
            <a:ext cx="3458210" cy="830997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一、解题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Rectangle 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57922" y="4489063"/>
            <a:ext cx="11466786" cy="12003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lvl="0" indent="3556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cs typeface="Arial" panose="020B0604020202020204" pitchFamily="34" charset="0"/>
            </a:endParaRPr>
          </a:p>
          <a:p>
            <a:pPr lvl="0" indent="355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作者自注：“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喜崔明府相过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”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cs typeface="Arial" panose="020B0604020202020204" pitchFamily="34" charset="0"/>
            </a:endParaRPr>
          </a:p>
          <a:p>
            <a:pPr indent="355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“相”，偏指一方，“我”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。“过”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，即探望、相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访；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相过：即探望、相访我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。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15922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1"/>
            </p:custDataLst>
          </p:nvPr>
        </p:nvSpPr>
        <p:spPr>
          <a:xfrm>
            <a:off x="4590661" y="1854097"/>
            <a:ext cx="6988106" cy="581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      </a:t>
            </a:r>
          </a:p>
        </p:txBody>
      </p:sp>
      <p:sp>
        <p:nvSpPr>
          <p:cNvPr id="6" name="矩形 5"/>
          <p:cNvSpPr/>
          <p:nvPr>
            <p:custDataLst>
              <p:tags r:id="rId2"/>
            </p:custDataLst>
          </p:nvPr>
        </p:nvSpPr>
        <p:spPr>
          <a:xfrm>
            <a:off x="3593910" y="1433015"/>
            <a:ext cx="68329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     </a:t>
            </a: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矩形 6"/>
          <p:cNvSpPr/>
          <p:nvPr>
            <p:custDataLst>
              <p:tags r:id="rId3"/>
            </p:custDataLst>
          </p:nvPr>
        </p:nvSpPr>
        <p:spPr>
          <a:xfrm>
            <a:off x="4576548" y="1132471"/>
            <a:ext cx="70649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/>
              <a:t>      </a:t>
            </a:r>
          </a:p>
        </p:txBody>
      </p:sp>
      <p:sp>
        <p:nvSpPr>
          <p:cNvPr id="9" name="文本框 13"/>
          <p:cNvSpPr txBox="1"/>
          <p:nvPr>
            <p:custDataLst>
              <p:tags r:id="rId4"/>
            </p:custDataLst>
          </p:nvPr>
        </p:nvSpPr>
        <p:spPr>
          <a:xfrm>
            <a:off x="627019" y="724281"/>
            <a:ext cx="3458210" cy="829945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二、写作背景</a:t>
            </a:r>
          </a:p>
        </p:txBody>
      </p:sp>
      <p:sp>
        <p:nvSpPr>
          <p:cNvPr id="2049" name="Rectangle 1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932039" y="2482203"/>
            <a:ext cx="8849034" cy="14465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r>
              <a:rPr kumimoji="0" lang="en-US" altLang="zh-CN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zh-CN" sz="4000"/>
          </a:p>
          <a:p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endParaRPr lang="zh-CN" altLang="zh-CN" sz="4000"/>
          </a:p>
          <a:p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endParaRPr kumimoji="0" lang="zh-CN" altLang="en-US" sz="4000" b="1" i="0" u="none" strike="noStrike" cap="none" normalizeH="0" baseline="0">
              <a:ln>
                <a:noFill/>
              </a:ln>
              <a:solidFill>
                <a:srgbClr val="C0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</p:txBody>
      </p:sp>
      <p:sp>
        <p:nvSpPr>
          <p:cNvPr id="3073" name="Rectangle 1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208690" y="2387707"/>
            <a:ext cx="10370077" cy="284949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lvl="0" indent="355600" eaLnBrk="0" fontAlgn="base" hangingPunct="0">
              <a:lnSpc>
                <a:spcPts val="434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唐肃宗上元元年（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760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年）春天，杜甫在友人严武的帮助下，在成都西郊外的浣花溪畔建了一所草堂，暂时定居下来。因为有友人的接济，杜甫一家人的生活，比较安定，充满了生活乐趣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cs typeface="Arial" panose="020B0604020202020204" pitchFamily="34" charset="0"/>
            </a:endParaRPr>
          </a:p>
          <a:p>
            <a:pPr lvl="0" indent="355600" eaLnBrk="0" fontAlgn="base" hangingPunct="0">
              <a:lnSpc>
                <a:spcPts val="434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上元二年春意盎然的一天，友人崔县令登门拜访，诗人喜出望外，于是写下这首欢快明丽的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客至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。</a:t>
            </a:r>
            <a:endParaRPr kumimoji="0" lang="zh-CN" altLang="zh-CN" sz="2400" b="1" i="0" u="none" strike="noStrike" cap="none" normalizeH="0" baseline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>
            <p:custDataLst>
              <p:tags r:id="rId1"/>
            </p:custDataLst>
          </p:nvPr>
        </p:nvSpPr>
        <p:spPr>
          <a:xfrm>
            <a:off x="3593910" y="1433015"/>
            <a:ext cx="68329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  </a:t>
            </a:r>
            <a:endParaRPr lang="zh-CN" altLang="en-US" sz="2800"/>
          </a:p>
        </p:txBody>
      </p:sp>
      <p:sp>
        <p:nvSpPr>
          <p:cNvPr id="2049" name="Rectangle 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25178" y="306531"/>
            <a:ext cx="12066822" cy="618630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舍南舍北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皆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春水，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但见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群鸥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日日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来。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居住环境：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大环境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意象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“日日”来的是群鸥，点明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环境如何？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“但见”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含弦外之音，说明作者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生活？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花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径</a:t>
            </a:r>
            <a:r>
              <a:rPr lang="zh-CN" altLang="en-US" sz="24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不曾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缘客扫，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蓬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门</a:t>
            </a:r>
            <a:r>
              <a:rPr lang="zh-CN" altLang="en-US" sz="24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今始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为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君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开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小环境：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由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外到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内的空间转换，引出“客至”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语言：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主客谈话口吻、增强生活实感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迎客之喜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平日无客，少有人迹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。寂寞孤单</a:t>
            </a:r>
            <a:endParaRPr lang="zh-CN" altLang="en-US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盘飧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市远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无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兼味，樽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酒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家贫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只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旧醅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    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款客：如何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待客？主客关系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肯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与邻翁相对饮，隔篱呼取尽余杯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 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邀邻喝酒之细节描写、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                      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何种人际关系？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真率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纯朴、绝弃虚伪矫饰的自然之乐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。</a:t>
            </a:r>
            <a:endParaRPr kumimoji="0" lang="en-US" altLang="zh-CN" sz="2400" b="1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        陶渊明“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过门更相呼，有酒斟酌之”。无须事先约请，随意过从招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饮。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algn="ctr"/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情感：欣喜</a:t>
            </a:r>
            <a:r>
              <a:rPr lang="en-US" altLang="zh-CN" sz="2400" b="1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(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内有客居异乡的孤寂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)</a:t>
            </a:r>
            <a:endParaRPr kumimoji="0" lang="zh-CN" altLang="en-US" sz="2400" b="1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557048" y="491222"/>
            <a:ext cx="4719145" cy="896143"/>
          </a:xfrm>
        </p:spPr>
        <p:txBody>
          <a:bodyPr/>
          <a:lstStyle/>
          <a:p>
            <a:pPr algn="ctr"/>
            <a:r>
              <a:rPr lang="zh-CN" altLang="en-US" b="1" dirty="0" smtClean="0">
                <a:latin typeface="+mn-lt"/>
                <a:ea typeface="+mn-ea"/>
                <a:cs typeface="+mn-ea"/>
                <a:sym typeface="+mn-lt"/>
              </a:rPr>
              <a:t>临安春雨初霁</a:t>
            </a:r>
            <a:endParaRPr lang="zh-CN" altLang="en-US" b="1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2171" y="2714302"/>
            <a:ext cx="6589987" cy="3318936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spcAft>
                <a:spcPct val="0"/>
              </a:spcAft>
              <a:buNone/>
            </a:pPr>
            <a:r>
              <a:rPr lang="zh-CN" altLang="en-US" sz="2800" b="1" dirty="0">
                <a:cs typeface="+mn-ea"/>
                <a:sym typeface="+mn-lt"/>
              </a:rPr>
              <a:t>世味年来薄似纱，谁令骑马客京华。</a:t>
            </a:r>
          </a:p>
          <a:p>
            <a:pPr marL="0" indent="0" algn="ctr">
              <a:lnSpc>
                <a:spcPct val="150000"/>
              </a:lnSpc>
              <a:spcAft>
                <a:spcPct val="0"/>
              </a:spcAft>
              <a:buNone/>
            </a:pPr>
            <a:r>
              <a:rPr lang="zh-CN" altLang="en-US" sz="2800" b="1" dirty="0">
                <a:cs typeface="+mn-ea"/>
                <a:sym typeface="+mn-lt"/>
              </a:rPr>
              <a:t>小楼一夜听春雨，深巷明朝卖杏花。</a:t>
            </a:r>
          </a:p>
          <a:p>
            <a:pPr marL="0" indent="0" algn="ctr">
              <a:lnSpc>
                <a:spcPct val="150000"/>
              </a:lnSpc>
              <a:spcAft>
                <a:spcPct val="0"/>
              </a:spcAft>
              <a:buNone/>
            </a:pPr>
            <a:r>
              <a:rPr lang="zh-CN" altLang="en-US" sz="2800" b="1" dirty="0">
                <a:cs typeface="+mn-ea"/>
                <a:sym typeface="+mn-lt"/>
              </a:rPr>
              <a:t>矮纸斜行</a:t>
            </a:r>
            <a:r>
              <a:rPr lang="zh-CN" altLang="en-US" sz="2800" b="1" dirty="0">
                <a:solidFill>
                  <a:srgbClr val="FF0000"/>
                </a:solidFill>
                <a:cs typeface="+mn-ea"/>
                <a:sym typeface="+mn-lt"/>
              </a:rPr>
              <a:t>闲</a:t>
            </a:r>
            <a:r>
              <a:rPr lang="zh-CN" altLang="en-US" sz="2800" b="1" dirty="0">
                <a:cs typeface="+mn-ea"/>
                <a:sym typeface="+mn-lt"/>
              </a:rPr>
              <a:t>作草，晴窗细乳</a:t>
            </a:r>
            <a:r>
              <a:rPr lang="zh-CN" altLang="en-US" sz="2800" b="1" dirty="0">
                <a:solidFill>
                  <a:srgbClr val="FF0000"/>
                </a:solidFill>
                <a:cs typeface="+mn-ea"/>
                <a:sym typeface="+mn-lt"/>
              </a:rPr>
              <a:t>戏</a:t>
            </a:r>
            <a:r>
              <a:rPr lang="zh-CN" altLang="en-US" sz="2800" b="1" dirty="0">
                <a:cs typeface="+mn-ea"/>
                <a:sym typeface="+mn-lt"/>
              </a:rPr>
              <a:t>分茶</a:t>
            </a:r>
            <a:r>
              <a:rPr lang="zh-CN" altLang="en-US" sz="2800" b="1" dirty="0" smtClean="0">
                <a:cs typeface="+mn-ea"/>
                <a:sym typeface="+mn-lt"/>
              </a:rPr>
              <a:t>。</a:t>
            </a:r>
            <a:endParaRPr lang="en-US" altLang="zh-CN" sz="2800" b="1" dirty="0">
              <a:cs typeface="+mn-ea"/>
              <a:sym typeface="+mn-lt"/>
            </a:endParaRPr>
          </a:p>
          <a:p>
            <a:pPr marL="0" indent="0" algn="ctr">
              <a:lnSpc>
                <a:spcPct val="150000"/>
              </a:lnSpc>
              <a:spcAft>
                <a:spcPct val="0"/>
              </a:spcAft>
              <a:buNone/>
            </a:pPr>
            <a:r>
              <a:rPr lang="zh-CN" altLang="en-US" sz="2800" b="1" dirty="0">
                <a:cs typeface="+mn-ea"/>
                <a:sym typeface="+mn-lt"/>
              </a:rPr>
              <a:t>素衣莫起风尘叹，犹及清明 可到家。</a:t>
            </a:r>
          </a:p>
          <a:p>
            <a:pPr marL="0" indent="0" algn="ctr">
              <a:lnSpc>
                <a:spcPct val="150000"/>
              </a:lnSpc>
              <a:spcAft>
                <a:spcPct val="0"/>
              </a:spcAft>
              <a:buNone/>
            </a:pPr>
            <a:endParaRPr lang="zh-CN" altLang="en-US" b="1" dirty="0">
              <a:cs typeface="+mn-ea"/>
              <a:sym typeface="+mn-lt"/>
            </a:endParaRPr>
          </a:p>
        </p:txBody>
      </p:sp>
      <p:pic>
        <p:nvPicPr>
          <p:cNvPr id="4" name="内容占位符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1860" y="3812566"/>
            <a:ext cx="2072873" cy="2715409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>
            <a:off x="7843902" y="4155191"/>
            <a:ext cx="998185" cy="17259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楷体"/>
                <a:cs typeface="+mn-ea"/>
                <a:sym typeface="+mn-lt"/>
              </a:rPr>
              <a:t>陆</a:t>
            </a:r>
            <a:endParaRPr kumimoji="0" lang="en-US" altLang="zh-CN" sz="40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楷体"/>
              <a:cs typeface="+mn-ea"/>
              <a:sym typeface="+mn-lt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楷体"/>
                <a:cs typeface="+mn-ea"/>
                <a:sym typeface="+mn-lt"/>
              </a:rPr>
              <a:t>游</a:t>
            </a:r>
            <a:endParaRPr kumimoji="0" lang="en-US" altLang="zh-CN" sz="40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楷体"/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325711" y="668112"/>
            <a:ext cx="4761185" cy="28025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楷体"/>
                <a:cs typeface="+mn-ea"/>
                <a:sym typeface="+mn-lt"/>
              </a:rPr>
              <a:t>南宋“中兴四大诗人”，少年时就立下了“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楷体"/>
                <a:cs typeface="+mn-ea"/>
                <a:sym typeface="+mn-lt"/>
              </a:rPr>
              <a:t>上马击狂胡，下马草军书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楷体"/>
                <a:cs typeface="+mn-ea"/>
                <a:sym typeface="+mn-lt"/>
              </a:rPr>
              <a:t>”的志向。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楷体"/>
                <a:cs typeface="+mn-ea"/>
                <a:sym typeface="+mn-lt"/>
              </a:rPr>
              <a:t>夜阑卧听风吹雨，铁马冰河入梦来。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楷体"/>
                <a:cs typeface="+mn-ea"/>
                <a:sym typeface="+mn-lt"/>
              </a:rPr>
              <a:t>出师一表真名世，千载谁堪伯仲</a:t>
            </a: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楷体"/>
                <a:cs typeface="+mn-ea"/>
                <a:sym typeface="+mn-lt"/>
              </a:rPr>
              <a:t>间</a:t>
            </a:r>
            <a:r>
              <a:rPr kumimoji="0" lang="en-US" altLang="zh-CN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楷体"/>
                <a:cs typeface="+mn-ea"/>
                <a:sym typeface="+mn-lt"/>
              </a:rPr>
              <a:t>;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楷体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楷体"/>
                <a:cs typeface="+mn-ea"/>
                <a:sym typeface="+mn-lt"/>
              </a:rPr>
              <a:t>王师北定中原日，家祭无忘告乃</a:t>
            </a: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楷体"/>
                <a:cs typeface="+mn-ea"/>
                <a:sym typeface="+mn-lt"/>
              </a:rPr>
              <a:t>翁</a:t>
            </a:r>
            <a:r>
              <a:rPr kumimoji="0" lang="en-US" altLang="zh-CN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楷体"/>
                <a:cs typeface="+mn-ea"/>
                <a:sym typeface="+mn-lt"/>
              </a:rPr>
              <a:t>;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楷体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楷体"/>
                <a:cs typeface="+mn-ea"/>
                <a:sym typeface="+mn-lt"/>
              </a:rPr>
              <a:t>爱国情怀贯穿一生的诗人。</a:t>
            </a:r>
          </a:p>
        </p:txBody>
      </p:sp>
    </p:spTree>
    <p:extLst>
      <p:ext uri="{BB962C8B-B14F-4D97-AF65-F5344CB8AC3E}">
        <p14:creationId xmlns:p14="http://schemas.microsoft.com/office/powerpoint/2010/main" val="101826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295402" y="982132"/>
            <a:ext cx="9601196" cy="1303867"/>
          </a:xfrm>
        </p:spPr>
        <p:txBody>
          <a:bodyPr/>
          <a:lstStyle/>
          <a:p>
            <a:r>
              <a:rPr lang="zh-CN" altLang="en-US">
                <a:latin typeface="+mn-lt"/>
                <a:ea typeface="+mn-ea"/>
                <a:cs typeface="+mn-ea"/>
                <a:sym typeface="+mn-lt"/>
              </a:rPr>
              <a:t>释疑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4497" y="2556932"/>
            <a:ext cx="11277600" cy="3318936"/>
          </a:xfrm>
        </p:spPr>
        <p:txBody>
          <a:bodyPr>
            <a:normAutofit/>
          </a:bodyPr>
          <a:lstStyle/>
          <a:p>
            <a:r>
              <a:rPr lang="zh-CN" altLang="en-US" dirty="0">
                <a:cs typeface="+mn-ea"/>
                <a:sym typeface="+mn-lt"/>
              </a:rPr>
              <a:t>这些年世态人情淡薄得似纱，可谁让我要骑马客居京城享受这份繁华？ </a:t>
            </a:r>
          </a:p>
          <a:p>
            <a:r>
              <a:rPr lang="zh-CN" altLang="en-US" dirty="0" smtClean="0">
                <a:cs typeface="+mn-ea"/>
                <a:sym typeface="+mn-lt"/>
              </a:rPr>
              <a:t>只身</a:t>
            </a:r>
            <a:r>
              <a:rPr lang="zh-CN" altLang="en-US" dirty="0">
                <a:cs typeface="+mn-ea"/>
                <a:sym typeface="+mn-lt"/>
              </a:rPr>
              <a:t>于小楼中，听春雨淅淅沥沥了一夜。深幽小巷中明早还会传来卖杏花的声音。 </a:t>
            </a:r>
          </a:p>
          <a:p>
            <a:r>
              <a:rPr lang="zh-CN" altLang="en-US" dirty="0">
                <a:cs typeface="+mn-ea"/>
                <a:sym typeface="+mn-lt"/>
              </a:rPr>
              <a:t>纸张短小斜放着，闲时写写草书。在小雨初晴的窗边，望着煮茶时水面冒起的</a:t>
            </a:r>
            <a:r>
              <a:rPr lang="zh-CN" altLang="en-US" dirty="0" smtClean="0">
                <a:cs typeface="+mn-ea"/>
                <a:sym typeface="+mn-lt"/>
              </a:rPr>
              <a:t>白色</a:t>
            </a:r>
            <a:r>
              <a:rPr lang="zh-CN" altLang="en-US" dirty="0">
                <a:cs typeface="+mn-ea"/>
                <a:sym typeface="+mn-lt"/>
              </a:rPr>
              <a:t>小泡沫，阵阵茶香飘来。 </a:t>
            </a:r>
          </a:p>
          <a:p>
            <a:r>
              <a:rPr lang="zh-CN" altLang="en-US" dirty="0">
                <a:cs typeface="+mn-ea"/>
                <a:sym typeface="+mn-lt"/>
              </a:rPr>
              <a:t>身着白衣，不要感叹会被风尘之色所玷污。我回家仍会身着它赶上清明。 </a:t>
            </a:r>
          </a:p>
        </p:txBody>
      </p:sp>
    </p:spTree>
    <p:extLst>
      <p:ext uri="{BB962C8B-B14F-4D97-AF65-F5344CB8AC3E}">
        <p14:creationId xmlns:p14="http://schemas.microsoft.com/office/powerpoint/2010/main" val="18428000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295402" y="581447"/>
            <a:ext cx="9601196" cy="1303867"/>
          </a:xfrm>
        </p:spPr>
        <p:txBody>
          <a:bodyPr/>
          <a:lstStyle/>
          <a:p>
            <a:r>
              <a:rPr lang="zh-CN" altLang="en-US" sz="3600" b="1">
                <a:latin typeface="+mn-lt"/>
                <a:ea typeface="+mn-ea"/>
                <a:cs typeface="+mn-ea"/>
                <a:sym typeface="+mn-lt"/>
              </a:rPr>
              <a:t>作者为何觉得</a:t>
            </a:r>
            <a:r>
              <a:rPr lang="en-US" altLang="zh-CN" sz="3600" b="1">
                <a:latin typeface="+mn-lt"/>
                <a:ea typeface="+mn-ea"/>
                <a:cs typeface="+mn-ea"/>
                <a:sym typeface="+mn-lt"/>
              </a:rPr>
              <a:t>“</a:t>
            </a:r>
            <a:r>
              <a:rPr lang="zh-CN" altLang="en-US" sz="3600" b="1">
                <a:latin typeface="+mn-lt"/>
                <a:ea typeface="+mn-ea"/>
                <a:cs typeface="+mn-ea"/>
                <a:sym typeface="+mn-lt"/>
              </a:rPr>
              <a:t>世味年来薄似纱</a:t>
            </a:r>
            <a:r>
              <a:rPr lang="en-US" altLang="zh-CN" sz="3600" b="1">
                <a:latin typeface="+mn-lt"/>
                <a:ea typeface="+mn-ea"/>
                <a:cs typeface="+mn-ea"/>
                <a:sym typeface="+mn-lt"/>
              </a:rPr>
              <a:t>”</a:t>
            </a:r>
            <a:r>
              <a:rPr lang="zh-CN" altLang="en-US" sz="3600" b="1">
                <a:latin typeface="+mn-lt"/>
                <a:ea typeface="+mn-ea"/>
                <a:cs typeface="+mn-ea"/>
                <a:sym typeface="+mn-lt"/>
              </a:rPr>
              <a:t>？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95299" y="1885315"/>
            <a:ext cx="11549555" cy="4452423"/>
          </a:xfrm>
        </p:spPr>
        <p:txBody>
          <a:bodyPr>
            <a:noAutofit/>
          </a:bodyPr>
          <a:lstStyle/>
          <a:p>
            <a:r>
              <a:rPr lang="zh-CN" altLang="en-US" b="1" dirty="0">
                <a:cs typeface="+mn-ea"/>
                <a:sym typeface="+mn-lt"/>
              </a:rPr>
              <a:t>陆游一生宧海沉浮，始终壮志难酬。</a:t>
            </a:r>
          </a:p>
          <a:p>
            <a:r>
              <a:rPr lang="zh-CN" altLang="en-US" b="1" dirty="0">
                <a:cs typeface="+mn-ea"/>
                <a:sym typeface="+mn-lt"/>
              </a:rPr>
              <a:t>1153年：进京考试，最初取为第一，位居秦桧之孙上</a:t>
            </a:r>
          </a:p>
          <a:p>
            <a:r>
              <a:rPr lang="zh-CN" altLang="en-US" b="1" dirty="0">
                <a:cs typeface="+mn-ea"/>
                <a:sym typeface="+mn-lt"/>
              </a:rPr>
              <a:t>1154年：参加礼部考试，秦桧指示主考官不得录取陆游</a:t>
            </a:r>
          </a:p>
          <a:p>
            <a:r>
              <a:rPr lang="zh-CN" altLang="en-US" b="1" dirty="0">
                <a:cs typeface="+mn-ea"/>
                <a:sym typeface="+mn-lt"/>
              </a:rPr>
              <a:t>1164年：献策出师北伐，反对权豆龙大渊等被贬出朝，通判镇江，1165年被罢官。</a:t>
            </a:r>
          </a:p>
          <a:p>
            <a:r>
              <a:rPr lang="zh-CN" altLang="en-US" b="1" dirty="0">
                <a:cs typeface="+mn-ea"/>
                <a:sym typeface="+mn-lt"/>
              </a:rPr>
              <a:t>1169年：赋闲四年后任夔州通判，主管学事兼管内劝农事。</a:t>
            </a:r>
          </a:p>
          <a:p>
            <a:r>
              <a:rPr lang="zh-CN" altLang="en-US" b="1" dirty="0">
                <a:cs typeface="+mn-ea"/>
                <a:sym typeface="+mn-lt"/>
              </a:rPr>
              <a:t>1171年：在南郑幕府任职，仅八个月后幕府解散。</a:t>
            </a:r>
          </a:p>
          <a:p>
            <a:r>
              <a:rPr lang="zh-CN" altLang="en-US" b="1" dirty="0">
                <a:cs typeface="+mn-ea"/>
                <a:sym typeface="+mn-lt"/>
              </a:rPr>
              <a:t>1178年：赴成都任职，但没有具体职务，后期调任频繁，名分不定。</a:t>
            </a:r>
          </a:p>
          <a:p>
            <a:r>
              <a:rPr lang="zh-CN" altLang="en-US" b="1" dirty="0">
                <a:cs typeface="+mn-ea"/>
                <a:sym typeface="+mn-lt"/>
              </a:rPr>
              <a:t>1179年：于江西主管粮仓、水利事宜，造福百姓，却遭弹劾，愤然辞官。</a:t>
            </a:r>
          </a:p>
        </p:txBody>
      </p:sp>
    </p:spTree>
    <p:extLst>
      <p:ext uri="{BB962C8B-B14F-4D97-AF65-F5344CB8AC3E}">
        <p14:creationId xmlns:p14="http://schemas.microsoft.com/office/powerpoint/2010/main" val="14167304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207135" y="902335"/>
            <a:ext cx="10066020" cy="1303655"/>
          </a:xfrm>
        </p:spPr>
        <p:txBody>
          <a:bodyPr>
            <a:normAutofit fontScale="90000"/>
          </a:bodyPr>
          <a:lstStyle/>
          <a:p>
            <a:r>
              <a:rPr lang="zh-CN" altLang="en-US" b="1">
                <a:latin typeface="+mn-lt"/>
                <a:ea typeface="+mn-ea"/>
                <a:cs typeface="+mn-ea"/>
                <a:sym typeface="+mn-lt"/>
              </a:rPr>
              <a:t>既然作者知道世态炎凉，为何还要去京城呢？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6331" y="2372782"/>
            <a:ext cx="11771586" cy="3318936"/>
          </a:xfrm>
        </p:spPr>
        <p:txBody>
          <a:bodyPr>
            <a:noAutofit/>
          </a:bodyPr>
          <a:lstStyle/>
          <a:p>
            <a:r>
              <a:rPr lang="zh-CN" altLang="en-US" sz="2300" b="1" dirty="0">
                <a:cs typeface="+mn-ea"/>
                <a:sym typeface="+mn-lt"/>
              </a:rPr>
              <a:t>陆游的这首</a:t>
            </a:r>
            <a:r>
              <a:rPr lang="en-US" altLang="zh-CN" sz="2300" b="1" dirty="0">
                <a:cs typeface="+mn-ea"/>
                <a:sym typeface="+mn-lt"/>
              </a:rPr>
              <a:t>《</a:t>
            </a:r>
            <a:r>
              <a:rPr lang="zh-CN" altLang="en-US" sz="2300" b="1" dirty="0">
                <a:cs typeface="+mn-ea"/>
                <a:sym typeface="+mn-lt"/>
              </a:rPr>
              <a:t>临安春雨初霁</a:t>
            </a:r>
            <a:r>
              <a:rPr lang="en-US" altLang="zh-CN" sz="2300" b="1" dirty="0">
                <a:cs typeface="+mn-ea"/>
                <a:sym typeface="+mn-lt"/>
              </a:rPr>
              <a:t>》</a:t>
            </a:r>
            <a:r>
              <a:rPr lang="zh-CN" altLang="en-US" sz="2300" b="1" dirty="0">
                <a:cs typeface="+mn-ea"/>
                <a:sym typeface="+mn-lt"/>
              </a:rPr>
              <a:t>写于淳熙十三年</a:t>
            </a:r>
            <a:r>
              <a:rPr lang="en-US" altLang="zh-CN" sz="2300" b="1" dirty="0">
                <a:cs typeface="+mn-ea"/>
                <a:sym typeface="+mn-lt"/>
              </a:rPr>
              <a:t>(1186)</a:t>
            </a:r>
            <a:r>
              <a:rPr lang="zh-CN" altLang="en-US" sz="2300" b="1" dirty="0">
                <a:cs typeface="+mn-ea"/>
                <a:sym typeface="+mn-lt"/>
              </a:rPr>
              <a:t>，此时他已六十二岁，在家乡山阴</a:t>
            </a:r>
            <a:r>
              <a:rPr lang="en-US" altLang="zh-CN" sz="2300" b="1" dirty="0">
                <a:cs typeface="+mn-ea"/>
                <a:sym typeface="+mn-lt"/>
              </a:rPr>
              <a:t>(</a:t>
            </a:r>
            <a:r>
              <a:rPr lang="zh-CN" altLang="en-US" sz="2300" b="1" dirty="0">
                <a:cs typeface="+mn-ea"/>
                <a:sym typeface="+mn-lt"/>
              </a:rPr>
              <a:t>今浙江绍兴</a:t>
            </a:r>
            <a:r>
              <a:rPr lang="en-US" altLang="zh-CN" sz="2300" b="1" dirty="0">
                <a:cs typeface="+mn-ea"/>
                <a:sym typeface="+mn-lt"/>
              </a:rPr>
              <a:t>)</a:t>
            </a:r>
            <a:r>
              <a:rPr lang="zh-CN" altLang="en-US" sz="2300" b="1" dirty="0">
                <a:solidFill>
                  <a:srgbClr val="0000FF"/>
                </a:solidFill>
                <a:cs typeface="+mn-ea"/>
                <a:sym typeface="+mn-lt"/>
              </a:rPr>
              <a:t>赋闲了五年</a:t>
            </a:r>
            <a:r>
              <a:rPr lang="zh-CN" altLang="en-US" sz="2300" b="1" dirty="0">
                <a:cs typeface="+mn-ea"/>
                <a:sym typeface="+mn-lt"/>
              </a:rPr>
              <a:t>。 </a:t>
            </a:r>
          </a:p>
          <a:p>
            <a:r>
              <a:rPr lang="zh-CN" altLang="en-US" sz="2300" b="1" dirty="0" smtClean="0">
                <a:cs typeface="+mn-ea"/>
                <a:sym typeface="+mn-lt"/>
              </a:rPr>
              <a:t>诗人</a:t>
            </a:r>
            <a:r>
              <a:rPr lang="zh-CN" altLang="en-US" sz="2300" b="1" dirty="0">
                <a:cs typeface="+mn-ea"/>
                <a:sym typeface="+mn-lt"/>
              </a:rPr>
              <a:t>少年</a:t>
            </a:r>
            <a:r>
              <a:rPr lang="zh-CN" altLang="en-US" sz="2300" b="1" dirty="0" smtClean="0">
                <a:cs typeface="+mn-ea"/>
                <a:sym typeface="+mn-lt"/>
              </a:rPr>
              <a:t>时意气风发</a:t>
            </a:r>
            <a:r>
              <a:rPr lang="zh-CN" altLang="en-US" sz="2300" b="1" dirty="0">
                <a:cs typeface="+mn-ea"/>
                <a:sym typeface="+mn-lt"/>
              </a:rPr>
              <a:t>与壮年时的</a:t>
            </a:r>
            <a:r>
              <a:rPr lang="zh-CN" altLang="en-US" sz="2300" b="1" dirty="0">
                <a:solidFill>
                  <a:srgbClr val="0000FF"/>
                </a:solidFill>
                <a:cs typeface="+mn-ea"/>
                <a:sym typeface="+mn-lt"/>
              </a:rPr>
              <a:t>裘马清狂</a:t>
            </a:r>
            <a:r>
              <a:rPr lang="zh-CN" altLang="en-US" sz="2300" b="1" dirty="0">
                <a:cs typeface="+mn-ea"/>
                <a:sym typeface="+mn-lt"/>
              </a:rPr>
              <a:t>，都随着岁月的流逝一去不返了。虽然他光复中原的壮志未衰，但对偏安一隅的南宋小朝廷的软弱与黑暗，是日益见得明白了。</a:t>
            </a:r>
          </a:p>
          <a:p>
            <a:r>
              <a:rPr lang="zh-CN" altLang="en-US" sz="2300" b="1" dirty="0" smtClean="0">
                <a:cs typeface="+mn-ea"/>
                <a:sym typeface="+mn-lt"/>
              </a:rPr>
              <a:t>这一年春天</a:t>
            </a:r>
            <a:r>
              <a:rPr lang="zh-CN" altLang="en-US" sz="2300" b="1" dirty="0">
                <a:cs typeface="+mn-ea"/>
                <a:sym typeface="+mn-lt"/>
              </a:rPr>
              <a:t>，陆游被罢官</a:t>
            </a:r>
            <a:r>
              <a:rPr lang="en-US" altLang="zh-CN" sz="2300" b="1" dirty="0">
                <a:cs typeface="+mn-ea"/>
                <a:sym typeface="+mn-lt"/>
              </a:rPr>
              <a:t>6</a:t>
            </a:r>
            <a:r>
              <a:rPr lang="zh-CN" altLang="en-US" sz="2300" b="1" dirty="0">
                <a:cs typeface="+mn-ea"/>
                <a:sym typeface="+mn-lt"/>
              </a:rPr>
              <a:t>年后重新起用为严州知府，赴任之前，先到临安</a:t>
            </a:r>
            <a:r>
              <a:rPr lang="en-US" altLang="zh-CN" sz="2300" b="1" dirty="0">
                <a:cs typeface="+mn-ea"/>
                <a:sym typeface="+mn-lt"/>
              </a:rPr>
              <a:t>(</a:t>
            </a:r>
            <a:r>
              <a:rPr lang="zh-CN" altLang="en-US" sz="2300" b="1" dirty="0">
                <a:cs typeface="+mn-ea"/>
                <a:sym typeface="+mn-lt"/>
              </a:rPr>
              <a:t>今浙江杭州</a:t>
            </a:r>
            <a:r>
              <a:rPr lang="en-US" altLang="zh-CN" sz="2300" b="1" dirty="0">
                <a:cs typeface="+mn-ea"/>
                <a:sym typeface="+mn-lt"/>
              </a:rPr>
              <a:t>)</a:t>
            </a:r>
            <a:r>
              <a:rPr lang="zh-CN" altLang="en-US" sz="2300" b="1" dirty="0">
                <a:cs typeface="+mn-ea"/>
                <a:sym typeface="+mn-lt"/>
              </a:rPr>
              <a:t>去觐见皇帝，住在西湖边上的客栈里听候召见，在百无聊赖中，写</a:t>
            </a:r>
            <a:r>
              <a:rPr lang="zh-CN" altLang="en-US" sz="2300" b="1" dirty="0" smtClean="0">
                <a:cs typeface="+mn-ea"/>
                <a:sym typeface="+mn-lt"/>
              </a:rPr>
              <a:t>下</a:t>
            </a:r>
            <a:r>
              <a:rPr lang="zh-CN" altLang="en-US" sz="2300" b="1" dirty="0">
                <a:cs typeface="+mn-ea"/>
                <a:sym typeface="+mn-lt"/>
              </a:rPr>
              <a:t>此</a:t>
            </a:r>
            <a:r>
              <a:rPr lang="zh-CN" altLang="en-US" sz="2300" b="1" dirty="0" smtClean="0">
                <a:cs typeface="+mn-ea"/>
                <a:sym typeface="+mn-lt"/>
              </a:rPr>
              <a:t>诗。</a:t>
            </a:r>
            <a:endParaRPr lang="zh-CN" altLang="en-US" sz="2300" b="1" dirty="0">
              <a:cs typeface="+mn-ea"/>
              <a:sym typeface="+mn-lt"/>
            </a:endParaRPr>
          </a:p>
          <a:p>
            <a:r>
              <a:rPr lang="zh-CN" altLang="en-US" sz="2300" b="1" dirty="0">
                <a:cs typeface="+mn-ea"/>
                <a:sym typeface="+mn-lt"/>
              </a:rPr>
              <a:t>陆游对这个职位并不感兴趣，但迫于圣命，又为了维持生计，只好接受下来。</a:t>
            </a:r>
          </a:p>
          <a:p>
            <a:endParaRPr lang="zh-CN" altLang="en-US" sz="1800" b="1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710285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557048" y="491222"/>
            <a:ext cx="4719145" cy="896143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b="1" dirty="0" smtClean="0">
                <a:latin typeface="+mn-lt"/>
                <a:ea typeface="+mn-ea"/>
                <a:cs typeface="+mn-ea"/>
                <a:sym typeface="+mn-lt"/>
              </a:rPr>
              <a:t>临安春雨初</a:t>
            </a:r>
            <a:r>
              <a:rPr lang="zh-CN" altLang="en-US" sz="3600" b="1" dirty="0" smtClean="0">
                <a:latin typeface="+mn-lt"/>
                <a:ea typeface="+mn-ea"/>
                <a:cs typeface="+mn-ea"/>
                <a:sym typeface="+mn-lt"/>
              </a:rPr>
              <a:t>霁</a:t>
            </a:r>
            <a:r>
              <a:rPr lang="en-US" altLang="zh-CN" sz="3600" b="1" dirty="0" smtClean="0">
                <a:latin typeface="+mn-lt"/>
                <a:ea typeface="+mn-ea"/>
                <a:cs typeface="+mn-ea"/>
                <a:sym typeface="+mn-lt"/>
              </a:rPr>
              <a:t/>
            </a:r>
            <a:br>
              <a:rPr lang="en-US" altLang="zh-CN" sz="3600" b="1" dirty="0" smtClean="0">
                <a:latin typeface="+mn-lt"/>
                <a:ea typeface="+mn-ea"/>
                <a:cs typeface="+mn-ea"/>
                <a:sym typeface="+mn-lt"/>
              </a:rPr>
            </a:br>
            <a:r>
              <a:rPr lang="zh-CN" altLang="en-US" sz="3600" b="1" dirty="0">
                <a:latin typeface="+mn-lt"/>
                <a:ea typeface="+mn-ea"/>
                <a:cs typeface="+mn-ea"/>
                <a:sym typeface="+mn-lt"/>
              </a:rPr>
              <a:t>陆游</a:t>
            </a:r>
            <a:endParaRPr lang="zh-CN" altLang="en-US" sz="3600" b="1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836848"/>
            <a:ext cx="5754757" cy="2679734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spcAft>
                <a:spcPct val="0"/>
              </a:spcAft>
              <a:buNone/>
            </a:pPr>
            <a:r>
              <a:rPr lang="zh-CN" altLang="en-US" b="1" dirty="0">
                <a:cs typeface="+mn-ea"/>
                <a:sym typeface="+mn-lt"/>
              </a:rPr>
              <a:t>世味年来薄似纱，</a:t>
            </a:r>
            <a:r>
              <a:rPr lang="zh-CN" altLang="en-US" b="1" dirty="0">
                <a:solidFill>
                  <a:srgbClr val="FF0000"/>
                </a:solidFill>
                <a:cs typeface="+mn-ea"/>
                <a:sym typeface="+mn-lt"/>
              </a:rPr>
              <a:t>谁令</a:t>
            </a:r>
            <a:r>
              <a:rPr lang="zh-CN" altLang="en-US" b="1" dirty="0">
                <a:cs typeface="+mn-ea"/>
                <a:sym typeface="+mn-lt"/>
              </a:rPr>
              <a:t>骑马</a:t>
            </a:r>
            <a:r>
              <a:rPr lang="zh-CN" altLang="en-US" b="1" dirty="0">
                <a:solidFill>
                  <a:srgbClr val="FF0000"/>
                </a:solidFill>
                <a:cs typeface="+mn-ea"/>
                <a:sym typeface="+mn-lt"/>
              </a:rPr>
              <a:t>客</a:t>
            </a:r>
            <a:r>
              <a:rPr lang="zh-CN" altLang="en-US" b="1" dirty="0">
                <a:cs typeface="+mn-ea"/>
                <a:sym typeface="+mn-lt"/>
              </a:rPr>
              <a:t>京华。</a:t>
            </a:r>
          </a:p>
          <a:p>
            <a:pPr marL="0" indent="0" algn="ctr">
              <a:lnSpc>
                <a:spcPct val="150000"/>
              </a:lnSpc>
              <a:spcAft>
                <a:spcPct val="0"/>
              </a:spcAft>
              <a:buNone/>
            </a:pPr>
            <a:r>
              <a:rPr lang="zh-CN" altLang="en-US" b="1" dirty="0">
                <a:cs typeface="+mn-ea"/>
                <a:sym typeface="+mn-lt"/>
              </a:rPr>
              <a:t>小楼一夜听春雨，深巷明朝卖杏花</a:t>
            </a:r>
            <a:r>
              <a:rPr lang="zh-CN" altLang="en-US" b="1" dirty="0" smtClean="0">
                <a:cs typeface="+mn-ea"/>
                <a:sym typeface="+mn-lt"/>
              </a:rPr>
              <a:t>。</a:t>
            </a:r>
            <a:endParaRPr lang="zh-CN" altLang="en-US" b="1" dirty="0">
              <a:cs typeface="+mn-ea"/>
              <a:sym typeface="+mn-lt"/>
            </a:endParaRPr>
          </a:p>
          <a:p>
            <a:pPr marL="0" indent="0" algn="ctr">
              <a:lnSpc>
                <a:spcPct val="150000"/>
              </a:lnSpc>
              <a:spcAft>
                <a:spcPct val="0"/>
              </a:spcAft>
              <a:buNone/>
            </a:pPr>
            <a:r>
              <a:rPr lang="zh-CN" altLang="en-US" b="1" dirty="0">
                <a:cs typeface="+mn-ea"/>
                <a:sym typeface="+mn-lt"/>
              </a:rPr>
              <a:t>矮纸斜行</a:t>
            </a:r>
            <a:r>
              <a:rPr lang="zh-CN" altLang="en-US" b="1" dirty="0">
                <a:solidFill>
                  <a:srgbClr val="FF0000"/>
                </a:solidFill>
                <a:cs typeface="+mn-ea"/>
                <a:sym typeface="+mn-lt"/>
              </a:rPr>
              <a:t>闲</a:t>
            </a:r>
            <a:r>
              <a:rPr lang="zh-CN" altLang="en-US" b="1" dirty="0">
                <a:cs typeface="+mn-ea"/>
                <a:sym typeface="+mn-lt"/>
              </a:rPr>
              <a:t>作草，晴窗细乳</a:t>
            </a:r>
            <a:r>
              <a:rPr lang="zh-CN" altLang="en-US" b="1" dirty="0">
                <a:solidFill>
                  <a:srgbClr val="FF0000"/>
                </a:solidFill>
                <a:cs typeface="+mn-ea"/>
                <a:sym typeface="+mn-lt"/>
              </a:rPr>
              <a:t>戏</a:t>
            </a:r>
            <a:r>
              <a:rPr lang="zh-CN" altLang="en-US" b="1" dirty="0">
                <a:cs typeface="+mn-ea"/>
                <a:sym typeface="+mn-lt"/>
              </a:rPr>
              <a:t>分茶</a:t>
            </a:r>
            <a:r>
              <a:rPr lang="zh-CN" altLang="en-US" b="1" dirty="0" smtClean="0">
                <a:cs typeface="+mn-ea"/>
                <a:sym typeface="+mn-lt"/>
              </a:rPr>
              <a:t>。</a:t>
            </a:r>
            <a:endParaRPr lang="en-US" altLang="zh-CN" b="1" dirty="0">
              <a:cs typeface="+mn-ea"/>
              <a:sym typeface="+mn-lt"/>
            </a:endParaRPr>
          </a:p>
          <a:p>
            <a:pPr marL="0" indent="0" algn="ctr">
              <a:lnSpc>
                <a:spcPct val="150000"/>
              </a:lnSpc>
              <a:spcAft>
                <a:spcPct val="0"/>
              </a:spcAft>
              <a:buNone/>
            </a:pPr>
            <a:r>
              <a:rPr lang="zh-CN" altLang="en-US" b="1" dirty="0">
                <a:solidFill>
                  <a:srgbClr val="FF0000"/>
                </a:solidFill>
                <a:cs typeface="+mn-ea"/>
                <a:sym typeface="+mn-lt"/>
              </a:rPr>
              <a:t>素衣</a:t>
            </a:r>
            <a:r>
              <a:rPr lang="zh-CN" altLang="en-US" b="1" dirty="0">
                <a:cs typeface="+mn-ea"/>
                <a:sym typeface="+mn-lt"/>
              </a:rPr>
              <a:t>莫起风尘叹，犹及</a:t>
            </a:r>
            <a:r>
              <a:rPr lang="zh-CN" altLang="en-US" b="1" dirty="0" smtClean="0">
                <a:cs typeface="+mn-ea"/>
                <a:sym typeface="+mn-lt"/>
              </a:rPr>
              <a:t>清明可</a:t>
            </a:r>
            <a:r>
              <a:rPr lang="zh-CN" altLang="en-US" b="1" dirty="0">
                <a:cs typeface="+mn-ea"/>
                <a:sym typeface="+mn-lt"/>
              </a:rPr>
              <a:t>到家</a:t>
            </a:r>
            <a:r>
              <a:rPr lang="zh-CN" altLang="en-US" b="1" dirty="0" smtClean="0">
                <a:cs typeface="+mn-ea"/>
                <a:sym typeface="+mn-lt"/>
              </a:rPr>
              <a:t>。</a:t>
            </a:r>
            <a:endParaRPr lang="zh-CN" altLang="en-US" b="1" dirty="0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276193" y="303794"/>
            <a:ext cx="6704579" cy="615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en-US" altLang="zh-CN" sz="2400" b="1" dirty="0" smtClean="0">
                <a:solidFill>
                  <a:srgbClr val="FF0000"/>
                </a:solidFill>
                <a:cs typeface="+mn-ea"/>
                <a:sym typeface="+mn-lt"/>
              </a:rPr>
              <a:t>1</a:t>
            </a:r>
            <a:r>
              <a:rPr lang="zh-CN" altLang="en-US" sz="2400" b="1" dirty="0" smtClean="0">
                <a:solidFill>
                  <a:srgbClr val="FF0000"/>
                </a:solidFill>
                <a:cs typeface="+mn-ea"/>
                <a:sym typeface="+mn-lt"/>
              </a:rPr>
              <a:t>作者</a:t>
            </a:r>
            <a:r>
              <a:rPr lang="zh-CN" altLang="en-US" sz="2400" b="1" dirty="0">
                <a:solidFill>
                  <a:srgbClr val="FF0000"/>
                </a:solidFill>
                <a:cs typeface="+mn-ea"/>
                <a:sym typeface="+mn-lt"/>
              </a:rPr>
              <a:t>是带着一种怎样的心情去的京城？</a:t>
            </a:r>
            <a:r>
              <a:rPr lang="zh-CN" altLang="en-US" sz="2400" b="1" dirty="0">
                <a:cs typeface="+mn-ea"/>
                <a:sym typeface="+mn-lt"/>
              </a:rPr>
              <a:t/>
            </a:r>
            <a:br>
              <a:rPr lang="zh-CN" altLang="en-US" sz="2400" b="1" dirty="0">
                <a:cs typeface="+mn-ea"/>
                <a:sym typeface="+mn-lt"/>
              </a:rPr>
            </a:br>
            <a:r>
              <a:rPr lang="zh-CN" altLang="en-US" sz="2000" b="1" dirty="0">
                <a:cs typeface="+mn-ea"/>
                <a:sym typeface="+mn-lt"/>
              </a:rPr>
              <a:t>（结合以往的任职经历与关键词</a:t>
            </a:r>
            <a:r>
              <a:rPr lang="zh-CN" altLang="en-US" sz="2000" b="1" dirty="0" smtClean="0">
                <a:cs typeface="+mn-ea"/>
                <a:sym typeface="+mn-lt"/>
              </a:rPr>
              <a:t>）</a:t>
            </a:r>
            <a:endParaRPr lang="en-US" altLang="zh-CN" sz="2000" b="1" dirty="0" smtClean="0">
              <a:cs typeface="+mn-ea"/>
              <a:sym typeface="+mn-lt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en-US" altLang="zh-CN" sz="2400" b="1" dirty="0" smtClean="0">
                <a:solidFill>
                  <a:srgbClr val="FF0000"/>
                </a:solidFill>
                <a:cs typeface="+mn-ea"/>
                <a:sym typeface="+mn-lt"/>
              </a:rPr>
              <a:t>2</a:t>
            </a:r>
            <a:r>
              <a:rPr lang="zh-CN" altLang="en-US" sz="2400" b="1" dirty="0" smtClean="0">
                <a:solidFill>
                  <a:srgbClr val="FF0000"/>
                </a:solidFill>
                <a:cs typeface="+mn-ea"/>
                <a:sym typeface="+mn-lt"/>
              </a:rPr>
              <a:t>此</a:t>
            </a:r>
            <a:r>
              <a:rPr lang="zh-CN" altLang="en-US" sz="2400" b="1" dirty="0">
                <a:solidFill>
                  <a:srgbClr val="FF0000"/>
                </a:solidFill>
                <a:cs typeface="+mn-ea"/>
                <a:sym typeface="+mn-lt"/>
              </a:rPr>
              <a:t>句能够表现作者怎样的心理状态</a:t>
            </a:r>
            <a:r>
              <a:rPr lang="zh-CN" altLang="en-US" sz="2400" b="1" dirty="0" smtClean="0">
                <a:solidFill>
                  <a:srgbClr val="FF0000"/>
                </a:solidFill>
                <a:cs typeface="+mn-ea"/>
                <a:sym typeface="+mn-lt"/>
              </a:rPr>
              <a:t>？</a:t>
            </a:r>
            <a:endParaRPr lang="en-US" altLang="zh-CN" sz="2400" b="1" dirty="0" smtClean="0">
              <a:solidFill>
                <a:srgbClr val="FF0000"/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u="sng" dirty="0" smtClean="0">
                <a:solidFill>
                  <a:srgbClr val="0000FF"/>
                </a:solidFill>
                <a:cs typeface="+mn-ea"/>
                <a:sym typeface="+mn-lt"/>
              </a:rPr>
              <a:t>            </a:t>
            </a:r>
            <a:r>
              <a:rPr lang="en-US" altLang="zh-CN" sz="2000" b="1" u="sng" dirty="0" err="1" smtClean="0">
                <a:solidFill>
                  <a:srgbClr val="0000FF"/>
                </a:solidFill>
                <a:cs typeface="+mn-ea"/>
                <a:sym typeface="+mn-lt"/>
              </a:rPr>
              <a:t>雨丝</a:t>
            </a:r>
            <a:r>
              <a:rPr lang="en-US" altLang="zh-CN" sz="2000" b="1" u="sng" dirty="0">
                <a:solidFill>
                  <a:srgbClr val="0000FF"/>
                </a:solidFill>
                <a:cs typeface="+mn-ea"/>
                <a:sym typeface="+mn-lt"/>
              </a:rPr>
              <a:t>——</a:t>
            </a:r>
            <a:r>
              <a:rPr lang="en-US" altLang="zh-CN" sz="2000" b="1" u="sng" dirty="0" err="1" smtClean="0">
                <a:solidFill>
                  <a:srgbClr val="0000FF"/>
                </a:solidFill>
                <a:cs typeface="+mn-ea"/>
                <a:sym typeface="+mn-lt"/>
              </a:rPr>
              <a:t>愁思</a:t>
            </a:r>
            <a:r>
              <a:rPr lang="en-US" altLang="zh-CN" sz="2000" b="1" u="sng" dirty="0" smtClean="0">
                <a:solidFill>
                  <a:srgbClr val="0000FF"/>
                </a:solidFill>
                <a:cs typeface="+mn-ea"/>
                <a:sym typeface="+mn-lt"/>
              </a:rPr>
              <a:t>——</a:t>
            </a:r>
            <a:r>
              <a:rPr lang="zh-CN" altLang="en-US" sz="2000" b="1" u="sng" dirty="0" smtClean="0">
                <a:solidFill>
                  <a:srgbClr val="0000FF"/>
                </a:solidFill>
                <a:cs typeface="+mn-ea"/>
                <a:sym typeface="+mn-lt"/>
              </a:rPr>
              <a:t>一夜</a:t>
            </a:r>
            <a:endParaRPr lang="en-US" altLang="zh-CN" sz="2000" b="1" u="sng" dirty="0">
              <a:solidFill>
                <a:srgbClr val="0000FF"/>
              </a:solidFill>
              <a:cs typeface="+mn-ea"/>
              <a:sym typeface="+mn-lt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en-US" altLang="zh-CN" sz="2400" b="1" dirty="0" smtClean="0">
                <a:solidFill>
                  <a:srgbClr val="FF0000"/>
                </a:solidFill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cs typeface="+mn-ea"/>
                <a:sym typeface="+mn-lt"/>
              </a:rPr>
              <a:t>为何选取书法和分茶这两种游戏</a:t>
            </a:r>
            <a:r>
              <a:rPr lang="zh-CN" altLang="en-US" sz="2400" b="1" dirty="0" smtClean="0">
                <a:solidFill>
                  <a:srgbClr val="FF0000"/>
                </a:solidFill>
                <a:cs typeface="+mn-ea"/>
                <a:sym typeface="+mn-lt"/>
              </a:rPr>
              <a:t>？</a:t>
            </a:r>
            <a:r>
              <a:rPr lang="zh-CN" altLang="en-US" sz="2400" b="1" dirty="0" smtClean="0"/>
              <a:t>极</a:t>
            </a:r>
            <a:r>
              <a:rPr lang="zh-CN" altLang="en-US" sz="2400" b="1" dirty="0"/>
              <a:t>闲适恬静的</a:t>
            </a:r>
            <a:r>
              <a:rPr lang="zh-CN" altLang="en-US" sz="2400" b="1" dirty="0" smtClean="0"/>
              <a:t>境界背后暗藏</a:t>
            </a:r>
            <a:r>
              <a:rPr lang="zh-CN" altLang="en-US" sz="2400" b="1" dirty="0">
                <a:solidFill>
                  <a:srgbClr val="FF0000"/>
                </a:solidFill>
                <a:cs typeface="+mn-ea"/>
                <a:sym typeface="+mn-lt"/>
              </a:rPr>
              <a:t>何种心态？ </a:t>
            </a:r>
            <a:endParaRPr lang="en-US" altLang="zh-CN" sz="2400" b="1" dirty="0" smtClean="0">
              <a:solidFill>
                <a:srgbClr val="FF0000"/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cs typeface="+mn-ea"/>
                <a:sym typeface="+mn-lt"/>
              </a:rPr>
              <a:t>   北宋</a:t>
            </a:r>
            <a:r>
              <a:rPr lang="zh-CN" altLang="en-US" sz="2400" b="1" dirty="0">
                <a:solidFill>
                  <a:srgbClr val="0000FF"/>
                </a:solidFill>
                <a:cs typeface="+mn-ea"/>
                <a:sym typeface="+mn-lt"/>
              </a:rPr>
              <a:t>流行语有“信速不及草书，家贫难为素食”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en-US" altLang="zh-CN" sz="2400" b="1" dirty="0" smtClean="0">
                <a:solidFill>
                  <a:srgbClr val="FF0000"/>
                </a:solidFill>
                <a:cs typeface="+mn-ea"/>
                <a:sym typeface="+mn-lt"/>
              </a:rPr>
              <a:t>4</a:t>
            </a:r>
            <a:r>
              <a:rPr lang="zh-CN" altLang="en-US" sz="2400" b="1" dirty="0" smtClean="0">
                <a:solidFill>
                  <a:srgbClr val="FF0000"/>
                </a:solidFill>
                <a:cs typeface="+mn-ea"/>
                <a:sym typeface="+mn-lt"/>
              </a:rPr>
              <a:t>表明</a:t>
            </a:r>
            <a:r>
              <a:rPr lang="zh-CN" altLang="en-US" sz="2400" b="1" dirty="0">
                <a:solidFill>
                  <a:srgbClr val="FF0000"/>
                </a:solidFill>
                <a:cs typeface="+mn-ea"/>
                <a:sym typeface="+mn-lt"/>
              </a:rPr>
              <a:t>了诗人怎样的态度？</a:t>
            </a:r>
          </a:p>
          <a:p>
            <a:pPr>
              <a:lnSpc>
                <a:spcPct val="150000"/>
              </a:lnSpc>
            </a:pPr>
            <a:r>
              <a:rPr lang="zh-CN" altLang="en-US" sz="2000" b="1" dirty="0" smtClean="0"/>
              <a:t>陆</a:t>
            </a:r>
            <a:r>
              <a:rPr lang="zh-CN" altLang="en-US" sz="2000" b="1" dirty="0"/>
              <a:t>机</a:t>
            </a:r>
            <a:r>
              <a:rPr lang="en-US" altLang="zh-CN" sz="2000" b="1" dirty="0"/>
              <a:t>《</a:t>
            </a:r>
            <a:r>
              <a:rPr lang="zh-CN" altLang="en-US" sz="2000" b="1" dirty="0"/>
              <a:t>为顾彦先赠妇</a:t>
            </a:r>
            <a:r>
              <a:rPr lang="en-US" altLang="zh-CN" sz="2000" b="1" dirty="0" smtClean="0"/>
              <a:t>》</a:t>
            </a:r>
            <a:r>
              <a:rPr lang="zh-CN" altLang="en-US" sz="2000" b="1" dirty="0" smtClean="0">
                <a:solidFill>
                  <a:srgbClr val="0000FF"/>
                </a:solidFill>
              </a:rPr>
              <a:t>京</a:t>
            </a:r>
            <a:r>
              <a:rPr lang="zh-CN" altLang="en-US" sz="2000" b="1" dirty="0">
                <a:solidFill>
                  <a:srgbClr val="0000FF"/>
                </a:solidFill>
              </a:rPr>
              <a:t>洛多风尘，素衣化为缁。</a:t>
            </a:r>
            <a:endParaRPr lang="en-US" altLang="zh-CN" sz="2000" b="1" kern="100" dirty="0" smtClean="0">
              <a:solidFill>
                <a:srgbClr val="0000FF"/>
              </a:solidFill>
              <a:cs typeface="+mn-ea"/>
              <a:sym typeface="+mn-lt"/>
            </a:endParaRPr>
          </a:p>
          <a:p>
            <a:r>
              <a:rPr lang="zh-CN" altLang="en-US" sz="2000" b="1" dirty="0" smtClean="0"/>
              <a:t>羁旅风霜之苦</a:t>
            </a:r>
            <a:endParaRPr lang="en-US" altLang="zh-CN" sz="2000" b="1" dirty="0" smtClean="0"/>
          </a:p>
          <a:p>
            <a:r>
              <a:rPr lang="zh-CN" altLang="en-US" sz="2000" b="1" dirty="0" smtClean="0"/>
              <a:t>京</a:t>
            </a:r>
            <a:r>
              <a:rPr lang="zh-CN" altLang="en-US" sz="2000" b="1" dirty="0"/>
              <a:t>中恶浊，久居为其所</a:t>
            </a:r>
            <a:r>
              <a:rPr lang="zh-CN" altLang="en-US" sz="2000" b="1" dirty="0" smtClean="0"/>
              <a:t>化。</a:t>
            </a:r>
            <a:endParaRPr lang="zh-CN" altLang="en-US" sz="2000" b="1" dirty="0"/>
          </a:p>
          <a:p>
            <a:r>
              <a:rPr lang="zh-CN" altLang="zh-CN" sz="2400" b="1" kern="100" dirty="0">
                <a:solidFill>
                  <a:srgbClr val="0000FF"/>
                </a:solidFill>
                <a:cs typeface="+mn-ea"/>
                <a:sym typeface="+mn-lt"/>
              </a:rPr>
              <a:t>持守清洁而不想沾染京都官场恶浊的态度</a:t>
            </a:r>
            <a:endParaRPr lang="zh-CN" altLang="en-US" sz="2400" b="1" dirty="0">
              <a:solidFill>
                <a:srgbClr val="0000FF"/>
              </a:solidFill>
              <a:cs typeface="+mn-ea"/>
              <a:sym typeface="+mn-lt"/>
            </a:endParaRPr>
          </a:p>
          <a:p>
            <a:endParaRPr lang="zh-CN" altLang="en-US" sz="2400" b="1" dirty="0"/>
          </a:p>
        </p:txBody>
      </p:sp>
      <p:sp>
        <p:nvSpPr>
          <p:cNvPr id="14" name="矩形 13"/>
          <p:cNvSpPr/>
          <p:nvPr/>
        </p:nvSpPr>
        <p:spPr>
          <a:xfrm>
            <a:off x="557048" y="5146365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情感之三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：暗含郁闷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惆怅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50234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9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5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6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8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9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5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7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8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9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4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5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6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7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8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9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3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4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5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7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8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9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6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7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8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7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8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9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2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3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0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3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4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5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3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4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5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6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7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9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0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4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5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6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3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4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5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8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9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3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4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5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6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7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8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3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4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5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6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7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8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JOB_ID" val="2"/>
  <p:tag name="KSO_WM_TEMPLATE_OUTLINE_ID" val="15"/>
  <p:tag name="KSO_WM_TEMPLATE_SCENE_ID" val="1"/>
  <p:tag name="KSO_WM_TEMPLATE_TOPIC_DEFAULT" val="1"/>
  <p:tag name="KSO_WM_TEMPLATE_TOPIC_ID" val="2869567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7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8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9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9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CHIP_COLORING" val="1"/>
  <p:tag name="KSO_WM_CHIP_DECFILLPROP" val="[]"/>
  <p:tag name="KSO_WM_CHIP_FILLPROP" val="[[{&quot;text_align&quot;:&quot;lm&quot;,&quot;text_direction&quot;:&quot;horizontal&quot;,&quot;support_big_font&quot;:false,&quot;picture_toward&quot;:0,&quot;picture_dockside&quot;:[],&quot;fill_id&quot;:&quot;f7810b45220947c2a9c6c58f2645eb9a&quot;,&quot;fill_align&quot;:&quot;lm&quot;,&quot;chip_types&quot;:[&quot;diagram&quot;]}]]"/>
  <p:tag name="KSO_WM_CHIP_GROUPID" val="6193157e18adb49c6c1f3d69"/>
  <p:tag name="KSO_WM_CHIP_INFOS" val="{&quot;type&quot;:0,&quot;layout_type&quot;:&quot;1_NF_RC_6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contents&quot;],&quot;useType&quot;:[&quot;ppt&quot;]}"/>
  <p:tag name="KSO_WM_CHIP_XID" val="6193157e18adb49c6c1f3d67"/>
  <p:tag name="KSO_WM_DIAGRAM_GROUP_CODE" val="l1-1"/>
  <p:tag name="KSO_WM_SLIDE_BACKGROUND_TYPE" val="general"/>
  <p:tag name="KSO_WM_SLIDE_BK_DARK_LIGHT" val="2"/>
  <p:tag name="KSO_WM_SLIDE_DIAGTYPE" val="l"/>
  <p:tag name="KSO_WM_SLIDE_ID" val="custom20220984_2"/>
  <p:tag name="KSO_WM_SLIDE_INDEX" val="2"/>
  <p:tag name="KSO_WM_SLIDE_ITEM_CNT" val="2"/>
  <p:tag name="KSO_WM_SLIDE_LAYOUT" val="a_l"/>
  <p:tag name="KSO_WM_SLIDE_LAYOUT_CNT" val="1_1"/>
  <p:tag name="KSO_WM_SLIDE_SUBTYPE" val="diag"/>
  <p:tag name="KSO_WM_SLIDE_SUPPORT_FEATURE_TYPE" val="0"/>
  <p:tag name="KSO_WM_SLIDE_TYPE" val="contents"/>
  <p:tag name="KSO_WM_SPECIAL_SOURCE" val="bdnull"/>
  <p:tag name="KSO_WM_TAG_VERSION" val="1.0"/>
  <p:tag name="KSO_WM_TEMPLATE_ASSEMBLE_GROUPID" val="618de1d224ff74e2beea8c0f"/>
  <p:tag name="KSO_WM_TEMPLATE_ASSEMBLE_XID" val="619b7cf3c75558f33bc41976"/>
  <p:tag name="KSO_WM_TEMPLATE_CATEGORY" val="custom"/>
  <p:tag name="KSO_WM_TEMPLATE_COLOR_TYPE" val="1"/>
  <p:tag name="KSO_WM_TEMPLATE_INDEX" val="20220984"/>
  <p:tag name="KSO_WM_TEMPLATE_MASTER_TYPE" val="1"/>
  <p:tag name="KSO_WM_TEMPLATE_SUBCATEGORY" val="2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6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7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3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4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8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9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2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4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5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7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8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7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8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5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6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7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8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7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9"/>
</p:tagLst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环保">
  <a:themeElements>
    <a:clrScheme name="环保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yqzgbzlu">
      <a:majorFont>
        <a:latin typeface="Arial"/>
        <a:ea typeface="楷体"/>
        <a:cs typeface=""/>
      </a:majorFont>
      <a:minorFont>
        <a:latin typeface="Arial"/>
        <a:ea typeface="楷体"/>
        <a:cs typeface=""/>
      </a:minorFont>
    </a:fontScheme>
    <a:fmtScheme name="环保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第一PPT，www.1ppt.com">
  <a:themeElements>
    <a:clrScheme name="自定义 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2C4FF"/>
      </a:accent1>
      <a:accent2>
        <a:srgbClr val="F64462"/>
      </a:accent2>
      <a:accent3>
        <a:srgbClr val="32C4FF"/>
      </a:accent3>
      <a:accent4>
        <a:srgbClr val="ED4D95"/>
      </a:accent4>
      <a:accent5>
        <a:srgbClr val="32C4FF"/>
      </a:accent5>
      <a:accent6>
        <a:srgbClr val="ED4D95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dirty="0">
            <a:latin typeface="微软雅黑 Light" panose="020B0502040204020203" pitchFamily="34" charset="-122"/>
            <a:ea typeface="微软雅黑 Light" panose="020B0502040204020203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2207</Words>
  <Application>Microsoft Office PowerPoint</Application>
  <PresentationFormat>宽屏</PresentationFormat>
  <Paragraphs>147</Paragraphs>
  <Slides>16</Slides>
  <Notes>4</Notes>
  <HiddenSlides>1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16</vt:i4>
      </vt:variant>
    </vt:vector>
  </HeadingPairs>
  <TitlesOfParts>
    <vt:vector size="31" baseType="lpstr">
      <vt:lpstr>汉仪中楷简</vt:lpstr>
      <vt:lpstr>华文楷体</vt:lpstr>
      <vt:lpstr>楷体</vt:lpstr>
      <vt:lpstr>宋体</vt:lpstr>
      <vt:lpstr>微软雅黑</vt:lpstr>
      <vt:lpstr>微软雅黑 Light</vt:lpstr>
      <vt:lpstr>Arial</vt:lpstr>
      <vt:lpstr>Calibri</vt:lpstr>
      <vt:lpstr>Calibri Light</vt:lpstr>
      <vt:lpstr>Times New Roman</vt:lpstr>
      <vt:lpstr>Wingdings</vt:lpstr>
      <vt:lpstr>Office 主题</vt:lpstr>
      <vt:lpstr>环保</vt:lpstr>
      <vt:lpstr>第一PPT，www.1ppt.com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课堂小结</vt:lpstr>
      <vt:lpstr>PowerPoint 演示文稿</vt:lpstr>
      <vt:lpstr>PowerPoint 演示文稿</vt:lpstr>
      <vt:lpstr>PowerPoint 演示文稿</vt:lpstr>
      <vt:lpstr>临安春雨初霁</vt:lpstr>
      <vt:lpstr>释疑</vt:lpstr>
      <vt:lpstr>作者为何觉得“世味年来薄似纱”？</vt:lpstr>
      <vt:lpstr>既然作者知道世态炎凉，为何还要去京城呢？</vt:lpstr>
      <vt:lpstr>临安春雨初霁 陆游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cp:lastPrinted>2022-06-09T14:26:50Z</cp:lastPrinted>
  <dcterms:created xsi:type="dcterms:W3CDTF">2022-06-09T14:26:50Z</dcterms:created>
  <dcterms:modified xsi:type="dcterms:W3CDTF">2022-06-15T13:34:16Z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