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70" r:id="rId5"/>
    <p:sldId id="271" r:id="rId6"/>
    <p:sldId id="260" r:id="rId7"/>
    <p:sldId id="272" r:id="rId8"/>
    <p:sldId id="257" r:id="rId9"/>
    <p:sldId id="264" r:id="rId10"/>
    <p:sldId id="263" r:id="rId11"/>
    <p:sldId id="273" r:id="rId12"/>
    <p:sldId id="276" r:id="rId13"/>
    <p:sldId id="274" r:id="rId14"/>
    <p:sldId id="275" r:id="rId15"/>
    <p:sldId id="277" r:id="rId16"/>
    <p:sldId id="278" r:id="rId17"/>
    <p:sldId id="279" r:id="rId18"/>
    <p:sldId id="265" r:id="rId19"/>
    <p:sldId id="266" r:id="rId20"/>
    <p:sldId id="267" r:id="rId2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1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CEB06-CC92-49B3-8830-79B34F191716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44FBA-2BFE-413B-B9B0-309BE3B73DE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CEB06-CC92-49B3-8830-79B34F191716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44FBA-2BFE-413B-B9B0-309BE3B73DE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CEB06-CC92-49B3-8830-79B34F191716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44FBA-2BFE-413B-B9B0-309BE3B73DE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CEB06-CC92-49B3-8830-79B34F191716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44FBA-2BFE-413B-B9B0-309BE3B73DE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CEB06-CC92-49B3-8830-79B34F191716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44FBA-2BFE-413B-B9B0-309BE3B73DE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CEB06-CC92-49B3-8830-79B34F191716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44FBA-2BFE-413B-B9B0-309BE3B73DE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CEB06-CC92-49B3-8830-79B34F191716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44FBA-2BFE-413B-B9B0-309BE3B73DE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CEB06-CC92-49B3-8830-79B34F191716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44FBA-2BFE-413B-B9B0-309BE3B73DE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CEB06-CC92-49B3-8830-79B34F191716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44FBA-2BFE-413B-B9B0-309BE3B73DE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CEB06-CC92-49B3-8830-79B34F191716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44FBA-2BFE-413B-B9B0-309BE3B73DE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CEB06-CC92-49B3-8830-79B34F191716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44FBA-2BFE-413B-B9B0-309BE3B73DE8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E8CEB06-CC92-49B3-8830-79B34F191716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8944FBA-2BFE-413B-B9B0-309BE3B73DE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000" dirty="0" smtClean="0"/>
              <a:t>对外文化交流活动</a:t>
            </a:r>
            <a:endParaRPr lang="zh-CN" altLang="en-US" sz="6000" dirty="0"/>
          </a:p>
        </p:txBody>
      </p:sp>
      <p:sp>
        <p:nvSpPr>
          <p:cNvPr id="5" name="文本占位符 4"/>
          <p:cNvSpPr>
            <a:spLocks noGrp="1"/>
          </p:cNvSpPr>
          <p:nvPr>
            <p:ph type="body" idx="1"/>
          </p:nvPr>
        </p:nvSpPr>
        <p:spPr>
          <a:xfrm>
            <a:off x="539552" y="692696"/>
            <a:ext cx="6417734" cy="939801"/>
          </a:xfrm>
        </p:spPr>
        <p:txBody>
          <a:bodyPr>
            <a:normAutofit/>
          </a:bodyPr>
          <a:lstStyle/>
          <a:p>
            <a:pPr algn="l"/>
            <a:r>
              <a:rPr lang="zh-CN" altLang="en-US" sz="3200" b="1" dirty="0"/>
              <a:t>主场外交展示开放合作共赢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45203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44624"/>
            <a:ext cx="5436718" cy="681417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rgbClr val="FF0000"/>
                </a:solidFill>
              </a:rPr>
              <a:t>助力大国外交 机制不断深化</a:t>
            </a:r>
          </a:p>
          <a:p>
            <a:pPr>
              <a:lnSpc>
                <a:spcPct val="130000"/>
              </a:lnSpc>
            </a:pPr>
            <a:r>
              <a:rPr lang="en-US" altLang="zh-CN" sz="2400" b="1" dirty="0" smtClean="0"/>
              <a:t>       2019</a:t>
            </a:r>
            <a:r>
              <a:rPr lang="zh-CN" altLang="en-US" sz="2400" b="1" dirty="0"/>
              <a:t>年是新中国成立</a:t>
            </a:r>
            <a:r>
              <a:rPr lang="en-US" altLang="zh-CN" sz="2400" b="1" dirty="0"/>
              <a:t>70</a:t>
            </a:r>
            <a:r>
              <a:rPr lang="zh-CN" altLang="en-US" sz="2400" b="1" dirty="0"/>
              <a:t>周年，也是全面建成小康社会的关键之年。这一年，中国外交可圈可点，成果丰硕。</a:t>
            </a:r>
          </a:p>
          <a:p>
            <a:pPr>
              <a:lnSpc>
                <a:spcPct val="130000"/>
              </a:lnSpc>
            </a:pPr>
            <a:r>
              <a:rPr lang="en-US" altLang="zh-CN" sz="2400" b="1" dirty="0" smtClean="0"/>
              <a:t>        2019</a:t>
            </a:r>
            <a:r>
              <a:rPr lang="zh-CN" altLang="en-US" sz="2400" b="1" dirty="0"/>
              <a:t>年</a:t>
            </a:r>
            <a:r>
              <a:rPr lang="en-US" altLang="zh-CN" sz="2400" b="1" dirty="0"/>
              <a:t>4</a:t>
            </a:r>
            <a:r>
              <a:rPr lang="zh-CN" altLang="en-US" sz="2400" b="1" dirty="0"/>
              <a:t>月，第二届“一带一路”国际合作高峰论坛举行、</a:t>
            </a:r>
            <a:r>
              <a:rPr lang="en-US" altLang="zh-CN" sz="2400" b="1" dirty="0"/>
              <a:t>2019</a:t>
            </a:r>
            <a:r>
              <a:rPr lang="zh-CN" altLang="en-US" sz="2400" b="1" dirty="0"/>
              <a:t>中国北京世界园艺博览会开幕</a:t>
            </a:r>
            <a:r>
              <a:rPr lang="zh-CN" altLang="en-US" sz="2400" b="1" dirty="0" smtClean="0"/>
              <a:t>；</a:t>
            </a:r>
            <a:endParaRPr lang="en-US" altLang="zh-CN" sz="2400" b="1" dirty="0" smtClean="0"/>
          </a:p>
          <a:p>
            <a:pPr>
              <a:lnSpc>
                <a:spcPct val="130000"/>
              </a:lnSpc>
            </a:pPr>
            <a:r>
              <a:rPr lang="en-US" altLang="zh-CN" sz="2400" b="1" dirty="0" smtClean="0"/>
              <a:t>        5</a:t>
            </a:r>
            <a:r>
              <a:rPr lang="zh-CN" altLang="en-US" sz="2400" b="1" dirty="0"/>
              <a:t>月，亚洲文明对话大会举行</a:t>
            </a:r>
            <a:r>
              <a:rPr lang="zh-CN" altLang="en-US" sz="2400" b="1" dirty="0" smtClean="0"/>
              <a:t>；</a:t>
            </a:r>
            <a:endParaRPr lang="en-US" altLang="zh-CN" sz="2400" b="1" dirty="0" smtClean="0"/>
          </a:p>
          <a:p>
            <a:pPr>
              <a:lnSpc>
                <a:spcPct val="130000"/>
              </a:lnSpc>
            </a:pPr>
            <a:r>
              <a:rPr lang="en-US" altLang="zh-CN" sz="2400" b="1" dirty="0" smtClean="0"/>
              <a:t>        11</a:t>
            </a:r>
            <a:r>
              <a:rPr lang="zh-CN" altLang="en-US" sz="2400" b="1" dirty="0"/>
              <a:t>月，第二届中国国际进口博览会举办</a:t>
            </a:r>
            <a:r>
              <a:rPr lang="en-US" altLang="zh-CN" sz="2400" b="1" dirty="0" smtClean="0"/>
              <a:t>……</a:t>
            </a:r>
          </a:p>
          <a:p>
            <a:pPr>
              <a:lnSpc>
                <a:spcPct val="130000"/>
              </a:lnSpc>
            </a:pPr>
            <a:r>
              <a:rPr lang="zh-CN" altLang="en-US" sz="2400" b="1" dirty="0" smtClean="0"/>
              <a:t>        在</a:t>
            </a:r>
            <a:r>
              <a:rPr lang="zh-CN" altLang="en-US" sz="2400" b="1" dirty="0"/>
              <a:t>这些重大主场外交活动中，</a:t>
            </a:r>
            <a:r>
              <a:rPr lang="zh-CN" altLang="en-US" sz="2400" b="1" dirty="0" smtClean="0"/>
              <a:t>文化深度</a:t>
            </a:r>
            <a:r>
              <a:rPr lang="zh-CN" altLang="en-US" sz="2400" b="1" dirty="0"/>
              <a:t>融入其中，在促进人文交流、增进人员往来、密切国际交流方面发挥着重要作用</a:t>
            </a:r>
            <a:r>
              <a:rPr lang="zh-CN" altLang="en-US" sz="2400" b="1" dirty="0" smtClean="0"/>
              <a:t>。</a:t>
            </a:r>
            <a:endParaRPr lang="zh-CN" altLang="en-US" sz="2400" b="1" dirty="0"/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318" y="188640"/>
            <a:ext cx="3214409" cy="2359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230" y="2564904"/>
            <a:ext cx="3214409" cy="18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317" y="4373008"/>
            <a:ext cx="3203321" cy="2399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141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1519" y="188640"/>
            <a:ext cx="540059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《</a:t>
            </a:r>
            <a:r>
              <a:rPr lang="zh-CN" altLang="en-US" sz="2400" b="1" dirty="0" smtClean="0"/>
              <a:t>共建“一带一路”倡议：进展、贡献与展望</a:t>
            </a:r>
            <a:r>
              <a:rPr lang="en-US" altLang="zh-CN" sz="2400" b="1" dirty="0" smtClean="0"/>
              <a:t>》</a:t>
            </a:r>
            <a:r>
              <a:rPr lang="zh-CN" altLang="en-US" sz="2400" b="1" dirty="0" smtClean="0"/>
              <a:t>报告，对“一带一路”文化和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旅游交流合作</a:t>
            </a:r>
            <a:r>
              <a:rPr lang="zh-CN" altLang="en-US" sz="2400" b="1" dirty="0" smtClean="0"/>
              <a:t>成果进行了重点阐述；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北京世界园艺博览会期间，举办了</a:t>
            </a:r>
            <a:r>
              <a:rPr lang="en-US" altLang="zh-CN" sz="2400" b="1" dirty="0" smtClean="0"/>
              <a:t>3000</a:t>
            </a:r>
            <a:r>
              <a:rPr lang="zh-CN" altLang="en-US" sz="2400" b="1" dirty="0" smtClean="0"/>
              <a:t>多场文化活动：中外特色歌舞、非遗展示、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农副产品展销</a:t>
            </a:r>
            <a:r>
              <a:rPr lang="zh-CN" altLang="en-US" sz="2400" b="1" dirty="0" smtClean="0"/>
              <a:t>等活动丰富多彩，让游客充分感受世界风情和中国韵味；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习近平主席开启的一段段出访行程，意大利、摩纳哥、法国，俄罗斯、吉尔吉斯斯坦、塔吉克斯坦、朝鲜，尼泊尔、希腊也为文化和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旅游领域</a:t>
            </a:r>
            <a:r>
              <a:rPr lang="zh-CN" altLang="en-US" sz="2400" b="1" dirty="0" smtClean="0"/>
              <a:t>带来利好，如互办“文化年”“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旅游年</a:t>
            </a:r>
            <a:r>
              <a:rPr lang="zh-CN" altLang="en-US" sz="2400" b="1" dirty="0" smtClean="0"/>
              <a:t>”，进一步加强文化和旅游合作。</a:t>
            </a:r>
            <a:endParaRPr lang="en-US" altLang="zh-CN" sz="2400" b="1" dirty="0" smtClean="0"/>
          </a:p>
          <a:p>
            <a:r>
              <a:rPr lang="zh-CN" altLang="en-US" sz="2400" b="1" dirty="0"/>
              <a:t>第二届进博会集展览、</a:t>
            </a:r>
            <a:r>
              <a:rPr lang="zh-CN" altLang="en-US" sz="2400" b="1" dirty="0">
                <a:solidFill>
                  <a:srgbClr val="FF0000"/>
                </a:solidFill>
              </a:rPr>
              <a:t>交易</a:t>
            </a:r>
            <a:r>
              <a:rPr lang="zh-CN" altLang="en-US" sz="2400" b="1" dirty="0"/>
              <a:t>、论坛、外交等活动于一体，在这里，</a:t>
            </a:r>
            <a:r>
              <a:rPr lang="zh-CN" altLang="en-US" sz="2400" b="1" dirty="0">
                <a:solidFill>
                  <a:srgbClr val="FF0000"/>
                </a:solidFill>
              </a:rPr>
              <a:t>文明对话、文化交融、旅游合作</a:t>
            </a:r>
            <a:r>
              <a:rPr lang="en-US" altLang="zh-CN" sz="2400" b="1" dirty="0"/>
              <a:t>……</a:t>
            </a:r>
            <a:r>
              <a:rPr lang="zh-CN" altLang="en-US" sz="2400" b="1" dirty="0"/>
              <a:t> </a:t>
            </a:r>
            <a:endParaRPr lang="en-US" altLang="zh-CN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516217" y="4725143"/>
            <a:ext cx="1693862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atinLnBrk="1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文 化</a:t>
            </a:r>
          </a:p>
        </p:txBody>
      </p:sp>
      <p:cxnSp>
        <p:nvCxnSpPr>
          <p:cNvPr id="7" name="直接连接符 6"/>
          <p:cNvCxnSpPr/>
          <p:nvPr/>
        </p:nvCxnSpPr>
        <p:spPr bwMode="auto">
          <a:xfrm>
            <a:off x="6337377" y="2734180"/>
            <a:ext cx="714373" cy="1733869"/>
          </a:xfrm>
          <a:prstGeom prst="line">
            <a:avLst/>
          </a:prstGeom>
          <a:ln w="28575">
            <a:solidFill>
              <a:srgbClr val="993300"/>
            </a:solidFill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 bwMode="auto">
          <a:xfrm flipH="1">
            <a:off x="7266062" y="2734182"/>
            <a:ext cx="862014" cy="1706879"/>
          </a:xfrm>
          <a:prstGeom prst="line">
            <a:avLst/>
          </a:prstGeom>
          <a:ln w="28575">
            <a:solidFill>
              <a:srgbClr val="002060"/>
            </a:solidFill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5"/>
          <p:cNvSpPr txBox="1"/>
          <p:nvPr/>
        </p:nvSpPr>
        <p:spPr>
          <a:xfrm>
            <a:off x="6521414" y="2907653"/>
            <a:ext cx="1214438" cy="70788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/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</a:rPr>
              <a:t>相互影响相互交融</a:t>
            </a:r>
          </a:p>
        </p:txBody>
      </p:sp>
      <p:cxnSp>
        <p:nvCxnSpPr>
          <p:cNvPr id="12" name="直接连接符 11"/>
          <p:cNvCxnSpPr/>
          <p:nvPr/>
        </p:nvCxnSpPr>
        <p:spPr bwMode="auto">
          <a:xfrm flipH="1">
            <a:off x="7123188" y="2734178"/>
            <a:ext cx="874712" cy="1733871"/>
          </a:xfrm>
          <a:prstGeom prst="line">
            <a:avLst/>
          </a:prstGeom>
          <a:ln w="28575">
            <a:solidFill>
              <a:srgbClr val="993300"/>
            </a:solidFill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 bwMode="auto">
          <a:xfrm>
            <a:off x="6156179" y="2734182"/>
            <a:ext cx="730471" cy="1675129"/>
          </a:xfrm>
          <a:prstGeom prst="line">
            <a:avLst/>
          </a:prstGeom>
          <a:ln w="28575">
            <a:solidFill>
              <a:srgbClr val="002060"/>
            </a:solidFill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梯形 13"/>
          <p:cNvSpPr/>
          <p:nvPr/>
        </p:nvSpPr>
        <p:spPr bwMode="auto">
          <a:xfrm rot="10800000">
            <a:off x="5940151" y="2734181"/>
            <a:ext cx="2376265" cy="1857369"/>
          </a:xfrm>
          <a:prstGeom prst="trapezoid">
            <a:avLst>
              <a:gd name="adj" fmla="val 48992"/>
            </a:avLst>
          </a:prstGeom>
          <a:noFill/>
          <a:ln w="7938" cap="flat" cmpd="sng" algn="ctr">
            <a:solidFill>
              <a:srgbClr val="0070C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TextBox 21"/>
          <p:cNvSpPr txBox="1"/>
          <p:nvPr/>
        </p:nvSpPr>
        <p:spPr>
          <a:xfrm>
            <a:off x="5724129" y="2149403"/>
            <a:ext cx="3240359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atinLnBrk="1"/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经济 </a:t>
            </a:r>
            <a:r>
              <a:rPr lang="en-US" altLang="zh-CN" sz="32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—→ </a:t>
            </a:r>
            <a:r>
              <a:rPr lang="zh-CN" altLang="en-US" sz="3200" b="1" dirty="0" smtClean="0">
                <a:solidFill>
                  <a:schemeClr val="bg2">
                    <a:lumMod val="50000"/>
                  </a:schemeClr>
                </a:solidFill>
                <a:latin typeface="宋体" panose="02010600030101010101" pitchFamily="2" charset="-122"/>
              </a:rPr>
              <a:t>政治</a:t>
            </a:r>
            <a:endParaRPr lang="zh-CN" altLang="en-US" sz="3200" b="1" dirty="0">
              <a:solidFill>
                <a:schemeClr val="bg2">
                  <a:lumMod val="50000"/>
                </a:schemeClr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655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4" grpId="0" animBg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1520" y="209208"/>
            <a:ext cx="5112568" cy="63709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2400" b="1" dirty="0" smtClean="0"/>
              <a:t>亚洲文明对话大会为促进亚洲及世界各国文明开展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平等对话、交流互鉴、相互启迪</a:t>
            </a:r>
            <a:r>
              <a:rPr lang="zh-CN" altLang="en-US" sz="2400" b="1" dirty="0" smtClean="0"/>
              <a:t>提供了一个崭新平台，在此平台上，文化积极发挥作用，推动亚洲文明对话迈上新台阶；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与主场外交相呼应的是密集的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元首外交。</a:t>
            </a:r>
            <a:r>
              <a:rPr lang="zh-CN" altLang="en-US" sz="2400" b="1" dirty="0" smtClean="0"/>
              <a:t>从年初的意大利、摩纳哥、法国，到年中的俄罗斯、吉尔吉斯斯坦、塔吉克斯坦、朝鲜，再到全年接近尾声时的尼泊尔、希腊</a:t>
            </a:r>
            <a:r>
              <a:rPr lang="en-US" altLang="zh-CN" sz="2400" b="1" dirty="0" smtClean="0"/>
              <a:t>……</a:t>
            </a:r>
            <a:r>
              <a:rPr lang="zh-CN" altLang="en-US" sz="2400" b="1" dirty="0" smtClean="0"/>
              <a:t>互办“文化年”“旅游年”，进一步加强文化和旅游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合作</a:t>
            </a:r>
            <a:r>
              <a:rPr lang="zh-CN" altLang="en-US" sz="2400" b="1" dirty="0" smtClean="0"/>
              <a:t>。</a:t>
            </a:r>
          </a:p>
          <a:p>
            <a:r>
              <a:rPr lang="zh-CN" altLang="en-US" sz="2400" b="1" dirty="0" smtClean="0"/>
              <a:t>“中国形成了更大规模也更深入密切的国际文化交流，为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人类命运共同体建设</a:t>
            </a:r>
            <a:r>
              <a:rPr lang="zh-CN" altLang="en-US" sz="2400" b="1" dirty="0" smtClean="0"/>
              <a:t>作出了应有贡献。特别是在密切配合首脑外交和主场外交等方面，彰显了文化的重要作用。</a:t>
            </a:r>
            <a:endParaRPr lang="en-US" altLang="zh-CN" sz="2400" b="1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6516217" y="4725143"/>
            <a:ext cx="1693862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atinLnBrk="1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文 化</a:t>
            </a:r>
          </a:p>
        </p:txBody>
      </p:sp>
      <p:cxnSp>
        <p:nvCxnSpPr>
          <p:cNvPr id="4" name="直接连接符 3"/>
          <p:cNvCxnSpPr/>
          <p:nvPr/>
        </p:nvCxnSpPr>
        <p:spPr bwMode="auto">
          <a:xfrm>
            <a:off x="6337377" y="2734180"/>
            <a:ext cx="714373" cy="1733869"/>
          </a:xfrm>
          <a:prstGeom prst="line">
            <a:avLst/>
          </a:prstGeom>
          <a:ln w="28575">
            <a:solidFill>
              <a:srgbClr val="993300"/>
            </a:solidFill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 bwMode="auto">
          <a:xfrm flipH="1">
            <a:off x="7266062" y="2734182"/>
            <a:ext cx="862014" cy="1706879"/>
          </a:xfrm>
          <a:prstGeom prst="line">
            <a:avLst/>
          </a:prstGeom>
          <a:ln w="28575">
            <a:solidFill>
              <a:srgbClr val="002060"/>
            </a:solidFill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521414" y="2907653"/>
            <a:ext cx="1214438" cy="70788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/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</a:rPr>
              <a:t>相互影响相互交融</a:t>
            </a:r>
          </a:p>
        </p:txBody>
      </p:sp>
      <p:cxnSp>
        <p:nvCxnSpPr>
          <p:cNvPr id="7" name="直接连接符 6"/>
          <p:cNvCxnSpPr/>
          <p:nvPr/>
        </p:nvCxnSpPr>
        <p:spPr bwMode="auto">
          <a:xfrm flipH="1">
            <a:off x="7123188" y="2734178"/>
            <a:ext cx="874712" cy="1733871"/>
          </a:xfrm>
          <a:prstGeom prst="line">
            <a:avLst/>
          </a:prstGeom>
          <a:ln w="28575">
            <a:solidFill>
              <a:srgbClr val="993300"/>
            </a:solidFill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 bwMode="auto">
          <a:xfrm>
            <a:off x="6156179" y="2734182"/>
            <a:ext cx="730471" cy="1675129"/>
          </a:xfrm>
          <a:prstGeom prst="line">
            <a:avLst/>
          </a:prstGeom>
          <a:ln w="28575">
            <a:solidFill>
              <a:srgbClr val="002060"/>
            </a:solidFill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梯形 8"/>
          <p:cNvSpPr/>
          <p:nvPr/>
        </p:nvSpPr>
        <p:spPr bwMode="auto">
          <a:xfrm rot="10800000">
            <a:off x="5940151" y="2734181"/>
            <a:ext cx="2376265" cy="1857369"/>
          </a:xfrm>
          <a:prstGeom prst="trapezoid">
            <a:avLst>
              <a:gd name="adj" fmla="val 48992"/>
            </a:avLst>
          </a:prstGeom>
          <a:noFill/>
          <a:ln w="7938" cap="flat" cmpd="sng" algn="ctr">
            <a:solidFill>
              <a:srgbClr val="0070C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21"/>
          <p:cNvSpPr txBox="1"/>
          <p:nvPr/>
        </p:nvSpPr>
        <p:spPr>
          <a:xfrm>
            <a:off x="5724129" y="2149403"/>
            <a:ext cx="3240359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atinLnBrk="1"/>
            <a:r>
              <a:rPr lang="zh-CN" altLang="en-US" sz="3200" b="1" dirty="0" smtClean="0">
                <a:solidFill>
                  <a:schemeClr val="bg2">
                    <a:lumMod val="50000"/>
                  </a:schemeClr>
                </a:solidFill>
                <a:latin typeface="宋体" panose="02010600030101010101" pitchFamily="2" charset="-122"/>
              </a:rPr>
              <a:t>经济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—→ 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政治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38147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9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4312" y="332656"/>
            <a:ext cx="8496944" cy="633404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 dirty="0" smtClean="0">
                <a:solidFill>
                  <a:srgbClr val="FF0000"/>
                </a:solidFill>
              </a:rPr>
              <a:t>1.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文化与经济政治相互影响，相互交融。</a:t>
            </a:r>
            <a:r>
              <a:rPr lang="zh-CN" altLang="en-US" sz="2400" b="1" dirty="0">
                <a:solidFill>
                  <a:schemeClr val="tx2">
                    <a:lumMod val="50000"/>
                  </a:schemeClr>
                </a:solidFill>
              </a:rPr>
              <a:t>开放共赢的外交活动</a:t>
            </a:r>
            <a:r>
              <a:rPr lang="zh-CN" altLang="zh-CN" sz="2400" b="1" dirty="0">
                <a:solidFill>
                  <a:schemeClr val="tx2">
                    <a:lumMod val="50000"/>
                  </a:schemeClr>
                </a:solidFill>
              </a:rPr>
              <a:t>，</a:t>
            </a:r>
            <a:r>
              <a:rPr lang="zh-CN" altLang="zh-CN" sz="2400" b="1" dirty="0" smtClean="0">
                <a:solidFill>
                  <a:schemeClr val="tx2">
                    <a:lumMod val="50000"/>
                  </a:schemeClr>
                </a:solidFill>
              </a:rPr>
              <a:t>可以繁荣沿途文化产业和旅游业等，促进各国共同打造和谐家园，建设和平世界。经济政治上的交流合作必然带来文化交流的发展，为中外文化交流提供物质基础。</a:t>
            </a:r>
          </a:p>
          <a:p>
            <a:pPr>
              <a:lnSpc>
                <a:spcPct val="130000"/>
              </a:lnSpc>
            </a:pPr>
            <a:r>
              <a:rPr lang="en-US" altLang="zh-CN" sz="2400" b="1" dirty="0" smtClean="0">
                <a:solidFill>
                  <a:srgbClr val="FF0000"/>
                </a:solidFill>
              </a:rPr>
              <a:t>2.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文化对社会的影响。文化作为一种精神力量，在人们认识世界、改造世界的过程中，能够转化为物质力量，对社会发展产生深刻的影响。</a:t>
            </a:r>
            <a:r>
              <a:rPr lang="zh-CN" altLang="zh-CN" sz="2400" b="1" dirty="0" smtClean="0">
                <a:solidFill>
                  <a:schemeClr val="tx2">
                    <a:lumMod val="50000"/>
                  </a:schemeClr>
                </a:solidFill>
              </a:rPr>
              <a:t>传承古丝绸之路精神，共商“一带一路”建设，承载着我们对美好生活的向往，有利于将理想变为现实，让人民幸福安康。</a:t>
            </a:r>
          </a:p>
          <a:p>
            <a:pPr>
              <a:lnSpc>
                <a:spcPct val="130000"/>
              </a:lnSpc>
            </a:pPr>
            <a:r>
              <a:rPr lang="en-US" altLang="zh-CN" sz="2400" b="1" dirty="0" smtClean="0">
                <a:solidFill>
                  <a:srgbClr val="FF0000"/>
                </a:solidFill>
              </a:rPr>
              <a:t>3.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文化越来越成为民族凝聚力和创造力的重要源泉，越来越成为综合国力竞争的重要因素。</a:t>
            </a:r>
            <a:r>
              <a:rPr lang="zh-CN" altLang="en-US" sz="2400" b="1" dirty="0">
                <a:solidFill>
                  <a:schemeClr val="tx2">
                    <a:lumMod val="50000"/>
                  </a:schemeClr>
                </a:solidFill>
              </a:rPr>
              <a:t>对外文化交流</a:t>
            </a:r>
            <a:r>
              <a:rPr lang="zh-CN" altLang="zh-CN" sz="2400" b="1" dirty="0">
                <a:solidFill>
                  <a:schemeClr val="tx2">
                    <a:lumMod val="50000"/>
                  </a:schemeClr>
                </a:solidFill>
              </a:rPr>
              <a:t>，有利于</a:t>
            </a:r>
            <a:r>
              <a:rPr lang="zh-CN" altLang="zh-CN" sz="2400" b="1" dirty="0" smtClean="0">
                <a:solidFill>
                  <a:schemeClr val="tx2">
                    <a:lumMod val="50000"/>
                  </a:schemeClr>
                </a:solidFill>
              </a:rPr>
              <a:t>扩大中华文化的国际影响力，提升我国的文化软实力和竞争力，也有利于增强国人的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文化自信</a:t>
            </a:r>
            <a:r>
              <a:rPr lang="zh-CN" altLang="zh-CN" sz="2400" b="1" dirty="0" smtClean="0">
                <a:solidFill>
                  <a:schemeClr val="tx2">
                    <a:lumMod val="50000"/>
                  </a:schemeClr>
                </a:solidFill>
              </a:rPr>
              <a:t>。</a:t>
            </a:r>
            <a:endParaRPr lang="zh-CN" altLang="zh-CN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56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5536" y="260648"/>
            <a:ext cx="496855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夯实人文交往 加强民心相通</a:t>
            </a:r>
          </a:p>
          <a:p>
            <a:r>
              <a:rPr lang="zh-CN" altLang="en-US" sz="2800" b="1" dirty="0"/>
              <a:t>作为大国外交的重要成果之一，</a:t>
            </a:r>
            <a:r>
              <a:rPr lang="en-US" altLang="zh-CN" sz="2800" b="1" dirty="0"/>
              <a:t>2019</a:t>
            </a:r>
            <a:r>
              <a:rPr lang="zh-CN" altLang="en-US" sz="2800" b="1" dirty="0"/>
              <a:t>年“文化年”“旅游年”活动非常丰富，促进国与国之间人文往来更加密切，各领域合作更加务实，也为各国人民带去福祉。</a:t>
            </a:r>
          </a:p>
          <a:p>
            <a:r>
              <a:rPr lang="zh-CN" altLang="en-US" sz="2800" b="1" dirty="0" smtClean="0">
                <a:solidFill>
                  <a:srgbClr val="000099"/>
                </a:solidFill>
              </a:rPr>
              <a:t>“</a:t>
            </a:r>
            <a:r>
              <a:rPr lang="zh-CN" altLang="en-US" sz="2800" b="1" dirty="0">
                <a:solidFill>
                  <a:srgbClr val="000099"/>
                </a:solidFill>
              </a:rPr>
              <a:t>中国</a:t>
            </a:r>
            <a:r>
              <a:rPr lang="en-US" altLang="zh-CN" sz="2800" b="1" dirty="0">
                <a:solidFill>
                  <a:srgbClr val="000099"/>
                </a:solidFill>
              </a:rPr>
              <a:t>—</a:t>
            </a:r>
            <a:r>
              <a:rPr lang="zh-CN" altLang="en-US" sz="2800" b="1" dirty="0">
                <a:solidFill>
                  <a:srgbClr val="000099"/>
                </a:solidFill>
              </a:rPr>
              <a:t>老挝旅游年</a:t>
            </a:r>
            <a:r>
              <a:rPr lang="zh-CN" altLang="en-US" sz="2800" b="1" dirty="0" smtClean="0">
                <a:solidFill>
                  <a:srgbClr val="000099"/>
                </a:solidFill>
              </a:rPr>
              <a:t>”</a:t>
            </a:r>
            <a:endParaRPr lang="en-US" altLang="zh-CN" sz="2800" b="1" dirty="0" smtClean="0">
              <a:solidFill>
                <a:srgbClr val="000099"/>
              </a:solidFill>
            </a:endParaRPr>
          </a:p>
          <a:p>
            <a:r>
              <a:rPr lang="zh-CN" altLang="en-US" sz="2800" b="1" dirty="0" smtClean="0">
                <a:solidFill>
                  <a:srgbClr val="000099"/>
                </a:solidFill>
              </a:rPr>
              <a:t>“</a:t>
            </a:r>
            <a:r>
              <a:rPr lang="zh-CN" altLang="en-US" sz="2800" b="1" dirty="0">
                <a:solidFill>
                  <a:srgbClr val="000099"/>
                </a:solidFill>
              </a:rPr>
              <a:t>中柬文化旅游年</a:t>
            </a:r>
            <a:r>
              <a:rPr lang="zh-CN" altLang="en-US" sz="2800" b="1" dirty="0" smtClean="0">
                <a:solidFill>
                  <a:srgbClr val="000099"/>
                </a:solidFill>
              </a:rPr>
              <a:t>”</a:t>
            </a:r>
            <a:endParaRPr lang="en-US" altLang="zh-CN" sz="2800" b="1" dirty="0" smtClean="0">
              <a:solidFill>
                <a:srgbClr val="000099"/>
              </a:solidFill>
            </a:endParaRPr>
          </a:p>
          <a:p>
            <a:r>
              <a:rPr lang="zh-CN" altLang="en-US" sz="2800" b="1" dirty="0" smtClean="0">
                <a:solidFill>
                  <a:srgbClr val="000099"/>
                </a:solidFill>
              </a:rPr>
              <a:t>“</a:t>
            </a:r>
            <a:r>
              <a:rPr lang="zh-CN" altLang="en-US" sz="2800" b="1" dirty="0">
                <a:solidFill>
                  <a:srgbClr val="000099"/>
                </a:solidFill>
              </a:rPr>
              <a:t>中国</a:t>
            </a:r>
            <a:r>
              <a:rPr lang="en-US" altLang="zh-CN" sz="2800" b="1" dirty="0">
                <a:solidFill>
                  <a:srgbClr val="000099"/>
                </a:solidFill>
              </a:rPr>
              <a:t>—</a:t>
            </a:r>
            <a:r>
              <a:rPr lang="zh-CN" altLang="en-US" sz="2800" b="1" dirty="0">
                <a:solidFill>
                  <a:srgbClr val="000099"/>
                </a:solidFill>
              </a:rPr>
              <a:t>太平洋岛国旅游年</a:t>
            </a:r>
            <a:r>
              <a:rPr lang="zh-CN" altLang="en-US" sz="2800" b="1" dirty="0" smtClean="0">
                <a:solidFill>
                  <a:srgbClr val="000099"/>
                </a:solidFill>
              </a:rPr>
              <a:t>”</a:t>
            </a:r>
            <a:endParaRPr lang="en-US" altLang="zh-CN" sz="2800" b="1" dirty="0" smtClean="0">
              <a:solidFill>
                <a:srgbClr val="000099"/>
              </a:solidFill>
            </a:endParaRPr>
          </a:p>
          <a:p>
            <a:r>
              <a:rPr lang="zh-CN" altLang="en-US" sz="2800" b="1" dirty="0" smtClean="0">
                <a:solidFill>
                  <a:srgbClr val="000099"/>
                </a:solidFill>
              </a:rPr>
              <a:t>“</a:t>
            </a:r>
            <a:r>
              <a:rPr lang="zh-CN" altLang="en-US" sz="2800" b="1" dirty="0">
                <a:solidFill>
                  <a:srgbClr val="000099"/>
                </a:solidFill>
              </a:rPr>
              <a:t>中赞文化年”等相继举办</a:t>
            </a:r>
            <a:r>
              <a:rPr lang="zh-CN" altLang="en-US" sz="2800" b="1" dirty="0" smtClean="0">
                <a:solidFill>
                  <a:srgbClr val="000099"/>
                </a:solidFill>
              </a:rPr>
              <a:t>。</a:t>
            </a:r>
            <a:endParaRPr lang="en-US" altLang="zh-CN" sz="2800" b="1" dirty="0" smtClean="0">
              <a:solidFill>
                <a:srgbClr val="000099"/>
              </a:solidFill>
            </a:endParaRPr>
          </a:p>
          <a:p>
            <a:r>
              <a:rPr lang="zh-CN" altLang="en-US" sz="2800" b="1" dirty="0" smtClean="0">
                <a:solidFill>
                  <a:srgbClr val="000099"/>
                </a:solidFill>
              </a:rPr>
              <a:t>中国</a:t>
            </a:r>
            <a:r>
              <a:rPr lang="zh-CN" altLang="en-US" sz="2800" b="1" dirty="0">
                <a:solidFill>
                  <a:srgbClr val="000099"/>
                </a:solidFill>
              </a:rPr>
              <a:t>、意大利</a:t>
            </a:r>
            <a:r>
              <a:rPr lang="zh-CN" altLang="en-US" sz="2800" b="1" dirty="0" smtClean="0">
                <a:solidFill>
                  <a:srgbClr val="000099"/>
                </a:solidFill>
              </a:rPr>
              <a:t>确定于</a:t>
            </a:r>
            <a:r>
              <a:rPr lang="en-US" altLang="zh-CN" sz="2800" b="1" dirty="0">
                <a:solidFill>
                  <a:srgbClr val="000099"/>
                </a:solidFill>
              </a:rPr>
              <a:t>2020</a:t>
            </a:r>
            <a:r>
              <a:rPr lang="zh-CN" altLang="en-US" sz="2800" b="1" dirty="0">
                <a:solidFill>
                  <a:srgbClr val="000099"/>
                </a:solidFill>
              </a:rPr>
              <a:t>年互办文化和旅游年</a:t>
            </a:r>
            <a:r>
              <a:rPr lang="zh-CN" altLang="en-US" sz="2800" b="1" dirty="0" smtClean="0">
                <a:solidFill>
                  <a:srgbClr val="000099"/>
                </a:solidFill>
              </a:rPr>
              <a:t>，</a:t>
            </a:r>
            <a:endParaRPr lang="en-US" altLang="zh-CN" sz="2800" b="1" dirty="0" smtClean="0">
              <a:solidFill>
                <a:srgbClr val="000099"/>
              </a:solidFill>
            </a:endParaRPr>
          </a:p>
          <a:p>
            <a:endParaRPr lang="zh-CN" altLang="en-US" sz="2800" b="1" dirty="0"/>
          </a:p>
          <a:p>
            <a:r>
              <a:rPr lang="zh-CN" altLang="en-US" sz="2800" b="1" dirty="0" smtClean="0"/>
              <a:t>。</a:t>
            </a:r>
            <a:endParaRPr lang="zh-CN" altLang="en-US" sz="2800" b="1" dirty="0"/>
          </a:p>
        </p:txBody>
      </p:sp>
      <p:pic>
        <p:nvPicPr>
          <p:cNvPr id="3074" name="Picture 2" descr="https://timgsa.baidu.com/timg?image&amp;quality=80&amp;size=b9999_10000&amp;sec=1580826892269&amp;di=7e63e2ab32a88291a3877a00a25953eb&amp;imgtype=0&amp;src=http%3A%2F%2Fpics2.baidu.com%2Ffeed%2F09fa513d269759ee30e5ffc2d6f15b106d22df16.jpeg%3Ftoken%3De651f7976b028917cf23f752f4fe30da%26s%3D62210BAA4C740C9EB430C78A0300A0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951" y="548680"/>
            <a:ext cx="3530710" cy="2644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5485287" y="3717032"/>
            <a:ext cx="35333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/>
              <a:t>1</a:t>
            </a:r>
            <a:r>
              <a:rPr lang="zh-CN" altLang="en-US" dirty="0"/>
              <a:t>月</a:t>
            </a:r>
            <a:r>
              <a:rPr lang="en-US" altLang="zh-CN" dirty="0"/>
              <a:t>21</a:t>
            </a:r>
            <a:r>
              <a:rPr lang="zh-CN" altLang="en-US" dirty="0"/>
              <a:t>日，国家主席习近平和意大利总统马塔雷拉分别致贺信祝贺</a:t>
            </a:r>
            <a:r>
              <a:rPr lang="en-US" altLang="zh-CN" dirty="0"/>
              <a:t>2020“</a:t>
            </a:r>
            <a:r>
              <a:rPr lang="zh-CN" altLang="en-US" dirty="0"/>
              <a:t>中国意大利文化和旅游年”在意大利罗马开幕。</a:t>
            </a:r>
          </a:p>
        </p:txBody>
      </p:sp>
    </p:spTree>
    <p:extLst>
      <p:ext uri="{BB962C8B-B14F-4D97-AF65-F5344CB8AC3E}">
        <p14:creationId xmlns:p14="http://schemas.microsoft.com/office/powerpoint/2010/main" val="379201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圆角矩形 30"/>
          <p:cNvSpPr/>
          <p:nvPr/>
        </p:nvSpPr>
        <p:spPr>
          <a:xfrm>
            <a:off x="179512" y="3904913"/>
            <a:ext cx="8856984" cy="2836455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79512" y="119261"/>
            <a:ext cx="8856984" cy="378565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2400" b="1" dirty="0" smtClean="0"/>
              <a:t>以“文化年”“旅游年”活动为契机，文化和旅游部主动将外交活动与文化和旅游推广相结合、将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“请进来”与“走出去”相结合</a:t>
            </a:r>
            <a:r>
              <a:rPr lang="zh-CN" altLang="en-US" sz="2400" b="1" dirty="0" smtClean="0"/>
              <a:t>，通过一系列精彩的文艺表演、深入的业界洽谈、专业的论坛有效巩固了国家间传统友谊，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扩大了人文交流</a:t>
            </a:r>
            <a:r>
              <a:rPr lang="zh-CN" altLang="en-US" sz="2400" b="1" dirty="0" smtClean="0"/>
              <a:t>，增进了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民心相通和各领域务实合作</a:t>
            </a:r>
            <a:r>
              <a:rPr lang="zh-CN" altLang="en-US" sz="2400" b="1" dirty="0" smtClean="0"/>
              <a:t>。</a:t>
            </a:r>
          </a:p>
          <a:p>
            <a:r>
              <a:rPr lang="zh-CN" altLang="en-US" sz="2400" b="1" dirty="0" smtClean="0"/>
              <a:t>值得一提的是，</a:t>
            </a:r>
            <a:r>
              <a:rPr lang="en-US" altLang="zh-CN" sz="2400" b="1" dirty="0" smtClean="0"/>
              <a:t>2019</a:t>
            </a:r>
            <a:r>
              <a:rPr lang="zh-CN" altLang="en-US" sz="2400" b="1" dirty="0" smtClean="0"/>
              <a:t>年，第十一次中日韩文化部长会议、第九届中日韩旅游部长会议同期在韩国仁川成功举办；第四届中俄蒙三国旅游部长会议在内蒙古自治区乌兰察布举办；第三届文明古国论坛部长级会议举办</a:t>
            </a:r>
            <a:r>
              <a:rPr lang="en-US" altLang="zh-CN" sz="2400" b="1" dirty="0" smtClean="0"/>
              <a:t>……</a:t>
            </a:r>
            <a:r>
              <a:rPr lang="zh-CN" altLang="en-US" sz="2400" b="1" dirty="0" smtClean="0"/>
              <a:t>一系列多边文化和旅游合作机制不断深化，为加强民心相通发挥着积极作用</a:t>
            </a:r>
            <a:endParaRPr lang="zh-CN" altLang="en-US" sz="2400" b="1" dirty="0"/>
          </a:p>
        </p:txBody>
      </p:sp>
      <p:sp>
        <p:nvSpPr>
          <p:cNvPr id="3" name="TextBox 3"/>
          <p:cNvSpPr txBox="1"/>
          <p:nvPr/>
        </p:nvSpPr>
        <p:spPr>
          <a:xfrm>
            <a:off x="2387079" y="4845919"/>
            <a:ext cx="936625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世界</a:t>
            </a:r>
          </a:p>
          <a:p>
            <a:pPr latinLnBrk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文化</a:t>
            </a:r>
          </a:p>
        </p:txBody>
      </p:sp>
      <p:sp>
        <p:nvSpPr>
          <p:cNvPr id="4" name="TextBox 5"/>
          <p:cNvSpPr txBox="1"/>
          <p:nvPr/>
        </p:nvSpPr>
        <p:spPr>
          <a:xfrm>
            <a:off x="1018654" y="4815756"/>
            <a:ext cx="936625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民族文化</a:t>
            </a:r>
          </a:p>
        </p:txBody>
      </p:sp>
      <p:cxnSp>
        <p:nvCxnSpPr>
          <p:cNvPr id="5" name="直接连接符 4"/>
          <p:cNvCxnSpPr/>
          <p:nvPr/>
        </p:nvCxnSpPr>
        <p:spPr bwMode="auto">
          <a:xfrm rot="10800000">
            <a:off x="1702867" y="5212631"/>
            <a:ext cx="647700" cy="1588"/>
          </a:xfrm>
          <a:prstGeom prst="line">
            <a:avLst/>
          </a:prstGeom>
          <a:ln w="28575">
            <a:headEnd type="arrow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669529" y="4845919"/>
            <a:ext cx="4286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>
              <a:lnSpc>
                <a:spcPts val="2400"/>
              </a:lnSpc>
            </a:pPr>
            <a:r>
              <a:rPr lang="zh-CN" altLang="en-US" sz="2000" b="1" dirty="0">
                <a:solidFill>
                  <a:srgbClr val="0070C0"/>
                </a:solidFill>
                <a:latin typeface="宋体" panose="02010600030101010101" pitchFamily="2" charset="-122"/>
              </a:rPr>
              <a:t>个性</a:t>
            </a:r>
          </a:p>
        </p:txBody>
      </p:sp>
      <p:sp>
        <p:nvSpPr>
          <p:cNvPr id="7" name="TextBox 5"/>
          <p:cNvSpPr txBox="1"/>
          <p:nvPr/>
        </p:nvSpPr>
        <p:spPr>
          <a:xfrm>
            <a:off x="1955279" y="4845919"/>
            <a:ext cx="4286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>
              <a:lnSpc>
                <a:spcPts val="2400"/>
              </a:lnSpc>
            </a:pPr>
            <a:r>
              <a:rPr lang="zh-CN" altLang="en-US" sz="2000" b="1" dirty="0">
                <a:solidFill>
                  <a:srgbClr val="0070C0"/>
                </a:solidFill>
                <a:latin typeface="宋体" panose="02010600030101010101" pitchFamily="2" charset="-122"/>
              </a:rPr>
              <a:t>共性</a:t>
            </a:r>
          </a:p>
        </p:txBody>
      </p:sp>
      <p:sp>
        <p:nvSpPr>
          <p:cNvPr id="8" name="TextBox 5"/>
          <p:cNvSpPr txBox="1"/>
          <p:nvPr/>
        </p:nvSpPr>
        <p:spPr>
          <a:xfrm>
            <a:off x="226492" y="4125194"/>
            <a:ext cx="7143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民族节日</a:t>
            </a:r>
          </a:p>
        </p:txBody>
      </p:sp>
      <p:sp>
        <p:nvSpPr>
          <p:cNvPr id="9" name="TextBox 5"/>
          <p:cNvSpPr txBox="1"/>
          <p:nvPr/>
        </p:nvSpPr>
        <p:spPr>
          <a:xfrm>
            <a:off x="226492" y="5511081"/>
            <a:ext cx="7143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文化遗产</a:t>
            </a:r>
          </a:p>
        </p:txBody>
      </p:sp>
      <p:sp>
        <p:nvSpPr>
          <p:cNvPr id="10" name="左大括号 8"/>
          <p:cNvSpPr/>
          <p:nvPr/>
        </p:nvSpPr>
        <p:spPr>
          <a:xfrm rot="10800000">
            <a:off x="802754" y="4628431"/>
            <a:ext cx="285750" cy="1143000"/>
          </a:xfrm>
          <a:prstGeom prst="leftBrace">
            <a:avLst>
              <a:gd name="adj1" fmla="val 8333"/>
              <a:gd name="adj2" fmla="val 50000"/>
            </a:avLst>
          </a:prstGeom>
          <a:noFill/>
          <a:ln w="285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rot="10800000"/>
          <a:lstStyle/>
          <a:p>
            <a:pPr latinLnBrk="1"/>
            <a:endParaRPr sz="2400" dirty="0">
              <a:latin typeface="宋体" panose="02010600030101010101" pitchFamily="2" charset="-122"/>
            </a:endParaRPr>
          </a:p>
        </p:txBody>
      </p:sp>
      <p:sp>
        <p:nvSpPr>
          <p:cNvPr id="11" name="TextBox 5"/>
          <p:cNvSpPr txBox="1"/>
          <p:nvPr/>
        </p:nvSpPr>
        <p:spPr>
          <a:xfrm>
            <a:off x="3692004" y="4988794"/>
            <a:ext cx="12874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多样性</a:t>
            </a:r>
          </a:p>
        </p:txBody>
      </p:sp>
      <p:cxnSp>
        <p:nvCxnSpPr>
          <p:cNvPr id="12" name="直接连接符 11"/>
          <p:cNvCxnSpPr/>
          <p:nvPr/>
        </p:nvCxnSpPr>
        <p:spPr bwMode="auto">
          <a:xfrm rot="10800000">
            <a:off x="3250679" y="5204694"/>
            <a:ext cx="431800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1450454" y="4563344"/>
            <a:ext cx="2736850" cy="354012"/>
            <a:chOff x="887" y="1868"/>
            <a:chExt cx="1724" cy="223"/>
          </a:xfrm>
        </p:grpSpPr>
        <p:cxnSp>
          <p:nvCxnSpPr>
            <p:cNvPr id="14" name="直接连接符 13"/>
            <p:cNvCxnSpPr/>
            <p:nvPr/>
          </p:nvCxnSpPr>
          <p:spPr bwMode="auto">
            <a:xfrm rot="10800000">
              <a:off x="887" y="1868"/>
              <a:ext cx="1723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 bwMode="auto">
            <a:xfrm rot="5400000">
              <a:off x="2509" y="1989"/>
              <a:ext cx="204" cy="1"/>
            </a:xfrm>
            <a:prstGeom prst="line">
              <a:avLst/>
            </a:prstGeom>
            <a:ln w="28575">
              <a:headEnd type="none" w="med" len="med"/>
              <a:tailEnd type="arrow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 bwMode="auto">
            <a:xfrm rot="5400000">
              <a:off x="844" y="1943"/>
              <a:ext cx="113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7" name="TextBox 14"/>
          <p:cNvSpPr txBox="1"/>
          <p:nvPr/>
        </p:nvSpPr>
        <p:spPr>
          <a:xfrm>
            <a:off x="2242617" y="4125194"/>
            <a:ext cx="9906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>
              <a:lnSpc>
                <a:spcPts val="2400"/>
              </a:lnSpc>
            </a:pPr>
            <a:r>
              <a:rPr lang="zh-CN" altLang="en-US" sz="2000" b="1" dirty="0">
                <a:solidFill>
                  <a:srgbClr val="0070C0"/>
                </a:solidFill>
                <a:latin typeface="宋体" panose="02010600030101010101" pitchFamily="2" charset="-122"/>
              </a:rPr>
              <a:t>构成</a:t>
            </a:r>
          </a:p>
        </p:txBody>
      </p:sp>
      <p:sp>
        <p:nvSpPr>
          <p:cNvPr id="18" name="TextBox 5"/>
          <p:cNvSpPr txBox="1"/>
          <p:nvPr/>
        </p:nvSpPr>
        <p:spPr>
          <a:xfrm>
            <a:off x="4763567" y="4382369"/>
            <a:ext cx="1439862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latinLnBrk="1"/>
            <a:r>
              <a:rPr lang="zh-CN" altLang="en-US" sz="2400" b="1" dirty="0">
                <a:latin typeface="宋体" panose="02010600030101010101" pitchFamily="2" charset="-122"/>
              </a:rPr>
              <a:t>尊重文化</a:t>
            </a:r>
          </a:p>
          <a:p>
            <a:pPr algn="ctr" latinLnBrk="1"/>
            <a:r>
              <a:rPr lang="zh-CN" altLang="en-US" sz="2400" b="1" dirty="0">
                <a:latin typeface="宋体" panose="02010600030101010101" pitchFamily="2" charset="-122"/>
              </a:rPr>
              <a:t>多样性</a:t>
            </a:r>
          </a:p>
        </p:txBody>
      </p:sp>
      <p:sp>
        <p:nvSpPr>
          <p:cNvPr id="19" name="TextBox 5"/>
          <p:cNvSpPr txBox="1"/>
          <p:nvPr/>
        </p:nvSpPr>
        <p:spPr>
          <a:xfrm>
            <a:off x="6203429" y="3908723"/>
            <a:ext cx="28432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正确态度（是什么）</a:t>
            </a:r>
          </a:p>
        </p:txBody>
      </p:sp>
      <p:sp>
        <p:nvSpPr>
          <p:cNvPr id="20" name="TextBox 5"/>
          <p:cNvSpPr txBox="1"/>
          <p:nvPr/>
        </p:nvSpPr>
        <p:spPr>
          <a:xfrm>
            <a:off x="6203429" y="4339506"/>
            <a:ext cx="26273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必要性（为什么）</a:t>
            </a:r>
          </a:p>
        </p:txBody>
      </p:sp>
      <p:sp>
        <p:nvSpPr>
          <p:cNvPr id="21" name="TextBox 5"/>
          <p:cNvSpPr txBox="1"/>
          <p:nvPr/>
        </p:nvSpPr>
        <p:spPr>
          <a:xfrm>
            <a:off x="6203429" y="4653831"/>
            <a:ext cx="23764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原则（怎么办）</a:t>
            </a:r>
          </a:p>
        </p:txBody>
      </p:sp>
      <p:sp>
        <p:nvSpPr>
          <p:cNvPr id="22" name="左大括号 21"/>
          <p:cNvSpPr/>
          <p:nvPr/>
        </p:nvSpPr>
        <p:spPr>
          <a:xfrm>
            <a:off x="6131992" y="4125194"/>
            <a:ext cx="71437" cy="936625"/>
          </a:xfrm>
          <a:prstGeom prst="leftBrace">
            <a:avLst>
              <a:gd name="adj1" fmla="val 21669"/>
              <a:gd name="adj2" fmla="val 50000"/>
            </a:avLst>
          </a:prstGeom>
          <a:noFill/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latinLnBrk="1"/>
            <a:endParaRPr sz="2400" dirty="0">
              <a:latin typeface="宋体" panose="02010600030101010101" pitchFamily="2" charset="-122"/>
            </a:endParaRPr>
          </a:p>
        </p:txBody>
      </p:sp>
      <p:sp>
        <p:nvSpPr>
          <p:cNvPr id="23" name="TextBox 5"/>
          <p:cNvSpPr txBox="1"/>
          <p:nvPr/>
        </p:nvSpPr>
        <p:spPr>
          <a:xfrm>
            <a:off x="4833417" y="5403131"/>
            <a:ext cx="1776412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latinLnBrk="1"/>
            <a:r>
              <a:rPr lang="zh-CN" altLang="en-US" sz="2400" b="1" dirty="0">
                <a:latin typeface="宋体" panose="02010600030101010101" pitchFamily="2" charset="-122"/>
              </a:rPr>
              <a:t>促进文化</a:t>
            </a:r>
          </a:p>
          <a:p>
            <a:pPr algn="ctr" latinLnBrk="1"/>
            <a:r>
              <a:rPr lang="zh-CN" altLang="en-US" sz="2400" b="1" dirty="0">
                <a:latin typeface="宋体" panose="02010600030101010101" pitchFamily="2" charset="-122"/>
              </a:rPr>
              <a:t>传播</a:t>
            </a:r>
          </a:p>
        </p:txBody>
      </p:sp>
      <p:sp>
        <p:nvSpPr>
          <p:cNvPr id="24" name="TextBox 5"/>
          <p:cNvSpPr txBox="1"/>
          <p:nvPr/>
        </p:nvSpPr>
        <p:spPr>
          <a:xfrm>
            <a:off x="6490767" y="5128494"/>
            <a:ext cx="21034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途径</a:t>
            </a:r>
          </a:p>
        </p:txBody>
      </p:sp>
      <p:sp>
        <p:nvSpPr>
          <p:cNvPr id="25" name="TextBox 5"/>
          <p:cNvSpPr txBox="1"/>
          <p:nvPr/>
        </p:nvSpPr>
        <p:spPr>
          <a:xfrm>
            <a:off x="6490767" y="5435357"/>
            <a:ext cx="26431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手段</a:t>
            </a:r>
          </a:p>
        </p:txBody>
      </p:sp>
      <p:sp>
        <p:nvSpPr>
          <p:cNvPr id="26" name="TextBox 5"/>
          <p:cNvSpPr txBox="1"/>
          <p:nvPr/>
        </p:nvSpPr>
        <p:spPr>
          <a:xfrm>
            <a:off x="6490767" y="5795397"/>
            <a:ext cx="26431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加强中外文化交流</a:t>
            </a:r>
          </a:p>
        </p:txBody>
      </p:sp>
      <p:sp>
        <p:nvSpPr>
          <p:cNvPr id="27" name="左大括号 26"/>
          <p:cNvSpPr/>
          <p:nvPr/>
        </p:nvSpPr>
        <p:spPr>
          <a:xfrm>
            <a:off x="6347892" y="5276131"/>
            <a:ext cx="142875" cy="720725"/>
          </a:xfrm>
          <a:prstGeom prst="leftBrace">
            <a:avLst>
              <a:gd name="adj1" fmla="val 8337"/>
              <a:gd name="adj2" fmla="val 50000"/>
            </a:avLst>
          </a:prstGeom>
          <a:noFill/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latinLnBrk="1"/>
            <a:endParaRPr sz="2400" dirty="0">
              <a:latin typeface="宋体" panose="02010600030101010101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4761979" y="4842744"/>
            <a:ext cx="303213" cy="633412"/>
            <a:chOff x="2970" y="1977"/>
            <a:chExt cx="191" cy="399"/>
          </a:xfrm>
        </p:grpSpPr>
        <p:cxnSp>
          <p:nvCxnSpPr>
            <p:cNvPr id="29" name="直接连接符 28"/>
            <p:cNvCxnSpPr/>
            <p:nvPr/>
          </p:nvCxnSpPr>
          <p:spPr bwMode="auto">
            <a:xfrm rot="5400000">
              <a:off x="2939" y="2036"/>
              <a:ext cx="225" cy="107"/>
            </a:xfrm>
            <a:prstGeom prst="line">
              <a:avLst/>
            </a:prstGeom>
            <a:ln w="28575">
              <a:headEnd type="arrow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 bwMode="auto">
            <a:xfrm rot="10800000">
              <a:off x="2970" y="2202"/>
              <a:ext cx="191" cy="174"/>
            </a:xfrm>
            <a:prstGeom prst="line">
              <a:avLst/>
            </a:prstGeom>
            <a:ln w="28575">
              <a:headEnd type="arrow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31149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" grpId="0"/>
      <p:bldP spid="4" grpId="0"/>
      <p:bldP spid="6" grpId="0"/>
      <p:bldP spid="7" grpId="0"/>
      <p:bldP spid="8" grpId="0"/>
      <p:bldP spid="9" grpId="0"/>
      <p:bldP spid="10" grpId="0" animBg="1"/>
      <p:bldP spid="11" grpId="0"/>
      <p:bldP spid="17" grpId="0"/>
      <p:bldP spid="18" grpId="0"/>
      <p:bldP spid="19" grpId="0"/>
      <p:bldP spid="20" grpId="0"/>
      <p:bldP spid="21" grpId="0"/>
      <p:bldP spid="22" grpId="0" animBg="1"/>
      <p:bldP spid="23" grpId="0"/>
      <p:bldP spid="24" grpId="0"/>
      <p:bldP spid="25" grpId="0"/>
      <p:bldP spid="26" grpId="0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5536" y="856357"/>
            <a:ext cx="8424936" cy="563231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u"/>
            </a:pPr>
            <a:r>
              <a:rPr lang="zh-CN" altLang="zh-CN" sz="2800" b="1" dirty="0" smtClean="0">
                <a:solidFill>
                  <a:srgbClr val="FF0000"/>
                </a:solidFill>
              </a:rPr>
              <a:t>商业贸易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、人口迁徙</a:t>
            </a:r>
            <a:r>
              <a:rPr lang="zh-CN" altLang="zh-CN" sz="2800" b="1" dirty="0" smtClean="0">
                <a:solidFill>
                  <a:srgbClr val="FF0000"/>
                </a:solidFill>
              </a:rPr>
              <a:t>是文化交流的重要途径。</a:t>
            </a:r>
            <a:r>
              <a:rPr lang="zh-CN" altLang="zh-CN" sz="2400" b="1" dirty="0" smtClean="0"/>
              <a:t>贸易是经济增长的重要引擎。将中国的商品、技术传入国外，</a:t>
            </a:r>
            <a:r>
              <a:rPr lang="zh-CN" altLang="zh-CN" sz="2800" b="1" dirty="0" smtClean="0">
                <a:solidFill>
                  <a:srgbClr val="000099"/>
                </a:solidFill>
              </a:rPr>
              <a:t>提升了中华文化的影响力。</a:t>
            </a:r>
            <a:r>
              <a:rPr lang="zh-CN" altLang="zh-CN" sz="2400" b="1" dirty="0" smtClean="0"/>
              <a:t>同时，通过中外商品、技术的交流与借鉴，</a:t>
            </a:r>
            <a:r>
              <a:rPr lang="zh-CN" altLang="zh-CN" sz="2800" b="1" dirty="0" smtClean="0">
                <a:solidFill>
                  <a:srgbClr val="000099"/>
                </a:solidFill>
              </a:rPr>
              <a:t>促进了中外文化在交流中发展。</a:t>
            </a:r>
            <a:endParaRPr lang="en-US" altLang="zh-CN" sz="2800" b="1" dirty="0" smtClean="0">
              <a:solidFill>
                <a:srgbClr val="000099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u"/>
            </a:pPr>
            <a:r>
              <a:rPr lang="zh-CN" altLang="zh-CN" sz="2800" b="1" dirty="0" smtClean="0">
                <a:solidFill>
                  <a:srgbClr val="FF0000"/>
                </a:solidFill>
              </a:rPr>
              <a:t>文化</a:t>
            </a:r>
            <a:r>
              <a:rPr lang="zh-CN" altLang="zh-CN" sz="2800" b="1" dirty="0">
                <a:solidFill>
                  <a:srgbClr val="FF0000"/>
                </a:solidFill>
              </a:rPr>
              <a:t>创新需要面向世界，博采众长。</a:t>
            </a:r>
            <a:r>
              <a:rPr lang="zh-CN" altLang="zh-CN" sz="2400" b="1" dirty="0"/>
              <a:t>“一带一路”承载着我们对文明交流的渴望，将让人类文明更加绚烂多彩。推进“一带一路”建设有利于不同民族文化之间的</a:t>
            </a:r>
            <a:r>
              <a:rPr lang="zh-CN" altLang="zh-CN" sz="2400" b="1" dirty="0">
                <a:solidFill>
                  <a:srgbClr val="000099"/>
                </a:solidFill>
              </a:rPr>
              <a:t>交流、借鉴与融合</a:t>
            </a:r>
            <a:r>
              <a:rPr lang="zh-CN" altLang="zh-CN" sz="2400" b="1" dirty="0"/>
              <a:t>，有利于我们</a:t>
            </a:r>
            <a:r>
              <a:rPr lang="zh-CN" altLang="zh-CN" sz="2400" b="1" dirty="0">
                <a:solidFill>
                  <a:srgbClr val="000099"/>
                </a:solidFill>
              </a:rPr>
              <a:t>学习与吸收各民族优秀文化成果</a:t>
            </a:r>
            <a:r>
              <a:rPr lang="zh-CN" altLang="zh-CN" sz="2400" b="1" dirty="0"/>
              <a:t>，推动</a:t>
            </a:r>
            <a:r>
              <a:rPr lang="zh-CN" altLang="zh-CN" sz="2400" b="1" dirty="0">
                <a:solidFill>
                  <a:srgbClr val="000099"/>
                </a:solidFill>
              </a:rPr>
              <a:t>中华民族文化的创新与发展</a:t>
            </a:r>
            <a:r>
              <a:rPr lang="zh-CN" altLang="zh-CN" sz="2400" b="1" dirty="0"/>
              <a:t>。</a:t>
            </a:r>
          </a:p>
          <a:p>
            <a:pPr marL="342900" indent="-342900">
              <a:buFont typeface="Wingdings" panose="05000000000000000000" pitchFamily="2" charset="2"/>
              <a:buChar char="u"/>
            </a:pPr>
            <a:r>
              <a:rPr lang="zh-CN" altLang="zh-CN" sz="2800" b="1" dirty="0" smtClean="0">
                <a:solidFill>
                  <a:srgbClr val="FF0000"/>
                </a:solidFill>
              </a:rPr>
              <a:t>中华文化具有包容性。</a:t>
            </a:r>
            <a:r>
              <a:rPr lang="zh-CN" altLang="zh-CN" sz="2400" b="1" dirty="0" smtClean="0"/>
              <a:t>“一带一路”建设以文明交流超越文明隔阂，以文明互鉴超越文明冲突，推动</a:t>
            </a:r>
            <a:r>
              <a:rPr lang="zh-CN" altLang="zh-CN" sz="2400" b="1" dirty="0" smtClean="0">
                <a:solidFill>
                  <a:srgbClr val="000099"/>
                </a:solidFill>
              </a:rPr>
              <a:t>各国相互理解、相互尊重、相互信任</a:t>
            </a:r>
            <a:r>
              <a:rPr lang="zh-CN" altLang="zh-CN" sz="2400" b="1" dirty="0" smtClean="0"/>
              <a:t>。这有利于</a:t>
            </a:r>
            <a:r>
              <a:rPr lang="zh-CN" altLang="zh-CN" sz="2400" b="1" dirty="0" smtClean="0">
                <a:solidFill>
                  <a:srgbClr val="000099"/>
                </a:solidFill>
              </a:rPr>
              <a:t>兼收并蓄</a:t>
            </a:r>
            <a:r>
              <a:rPr lang="zh-CN" altLang="zh-CN" sz="2400" b="1" dirty="0" smtClean="0"/>
              <a:t>，在文化交流中吸收、借鉴其他民族文化的积极成分，推动中华文化的创新、繁荣与发展。</a:t>
            </a:r>
            <a:endParaRPr lang="zh-CN" altLang="zh-CN" sz="2400" b="1" dirty="0"/>
          </a:p>
        </p:txBody>
      </p:sp>
    </p:spTree>
    <p:extLst>
      <p:ext uri="{BB962C8B-B14F-4D97-AF65-F5344CB8AC3E}">
        <p14:creationId xmlns:p14="http://schemas.microsoft.com/office/powerpoint/2010/main" val="3568255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2223542"/>
            <a:ext cx="74168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800" b="1" dirty="0">
                <a:solidFill>
                  <a:srgbClr val="000099"/>
                </a:solidFill>
                <a:latin typeface="+mj-ea"/>
                <a:ea typeface="+mj-ea"/>
              </a:rPr>
              <a:t>从生活与哲学</a:t>
            </a:r>
            <a:r>
              <a:rPr lang="zh-CN" altLang="zh-CN" sz="4800" b="1" dirty="0" smtClean="0">
                <a:solidFill>
                  <a:srgbClr val="000099"/>
                </a:solidFill>
                <a:latin typeface="+mj-ea"/>
                <a:ea typeface="+mj-ea"/>
              </a:rPr>
              <a:t>角度</a:t>
            </a:r>
            <a:endParaRPr lang="en-US" altLang="zh-CN" sz="4800" b="1" dirty="0" smtClean="0">
              <a:solidFill>
                <a:srgbClr val="000099"/>
              </a:solidFill>
              <a:latin typeface="+mj-ea"/>
              <a:ea typeface="+mj-ea"/>
            </a:endParaRPr>
          </a:p>
          <a:p>
            <a:r>
              <a:rPr lang="en-US" altLang="zh-CN" sz="4800" b="1" dirty="0">
                <a:solidFill>
                  <a:srgbClr val="000099"/>
                </a:solidFill>
                <a:latin typeface="+mj-ea"/>
                <a:ea typeface="+mj-ea"/>
              </a:rPr>
              <a:t> </a:t>
            </a:r>
            <a:r>
              <a:rPr lang="en-US" altLang="zh-CN" sz="4800" b="1" dirty="0" smtClean="0">
                <a:solidFill>
                  <a:srgbClr val="000099"/>
                </a:solidFill>
                <a:latin typeface="+mj-ea"/>
                <a:ea typeface="+mj-ea"/>
              </a:rPr>
              <a:t>              </a:t>
            </a:r>
            <a:r>
              <a:rPr lang="zh-CN" altLang="zh-CN" sz="4800" b="1" dirty="0" smtClean="0">
                <a:solidFill>
                  <a:srgbClr val="000099"/>
                </a:solidFill>
                <a:latin typeface="+mj-ea"/>
                <a:ea typeface="+mj-ea"/>
              </a:rPr>
              <a:t>分析</a:t>
            </a:r>
            <a:r>
              <a:rPr lang="zh-CN" altLang="en-US" sz="4800" b="1" dirty="0" smtClean="0">
                <a:solidFill>
                  <a:srgbClr val="000099"/>
                </a:solidFill>
                <a:latin typeface="+mj-ea"/>
                <a:ea typeface="+mj-ea"/>
              </a:rPr>
              <a:t>分析相关材料</a:t>
            </a:r>
            <a:endParaRPr lang="zh-CN" altLang="en-US" sz="4800" dirty="0">
              <a:solidFill>
                <a:srgbClr val="000099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61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0032" y="620687"/>
            <a:ext cx="818642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000099"/>
                </a:solidFill>
              </a:rPr>
              <a:t>唯物论角度</a:t>
            </a:r>
            <a:endParaRPr lang="en-US" altLang="zh-CN" sz="2800" b="1" dirty="0" smtClean="0">
              <a:solidFill>
                <a:srgbClr val="000099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</a:rPr>
              <a:t>1.</a:t>
            </a:r>
            <a:r>
              <a:rPr lang="zh-CN" altLang="zh-CN" sz="2800" b="1" dirty="0" smtClean="0">
                <a:solidFill>
                  <a:srgbClr val="FF0000"/>
                </a:solidFill>
              </a:rPr>
              <a:t>发挥</a:t>
            </a:r>
            <a:r>
              <a:rPr lang="zh-CN" altLang="zh-CN" sz="2800" b="1" dirty="0">
                <a:solidFill>
                  <a:srgbClr val="FF0000"/>
                </a:solidFill>
              </a:rPr>
              <a:t>意识对物质的能动的反作用</a:t>
            </a:r>
            <a:r>
              <a:rPr lang="zh-CN" altLang="zh-CN" sz="2800" b="1" dirty="0" smtClean="0">
                <a:solidFill>
                  <a:srgbClr val="FF0000"/>
                </a:solidFill>
              </a:rPr>
              <a:t>。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 smtClean="0"/>
              <a:t>开放合作共赢理念</a:t>
            </a:r>
            <a:r>
              <a:rPr lang="zh-CN" altLang="zh-CN" sz="2800" b="1" dirty="0" smtClean="0"/>
              <a:t>作为</a:t>
            </a:r>
            <a:r>
              <a:rPr lang="zh-CN" altLang="zh-CN" sz="2800" b="1" dirty="0">
                <a:solidFill>
                  <a:srgbClr val="000099"/>
                </a:solidFill>
              </a:rPr>
              <a:t>正确的思想意识</a:t>
            </a:r>
            <a:r>
              <a:rPr lang="zh-CN" altLang="zh-CN" sz="2800" b="1" dirty="0"/>
              <a:t>，必将发挥其</a:t>
            </a:r>
            <a:r>
              <a:rPr lang="zh-CN" altLang="zh-CN" sz="2800" b="1" dirty="0">
                <a:solidFill>
                  <a:srgbClr val="000099"/>
                </a:solidFill>
              </a:rPr>
              <a:t>能动的反作用</a:t>
            </a:r>
            <a:r>
              <a:rPr lang="zh-CN" altLang="zh-CN" sz="2800" b="1" dirty="0"/>
              <a:t>，助推</a:t>
            </a:r>
            <a:r>
              <a:rPr lang="zh-CN" altLang="zh-CN" sz="2800" b="1" dirty="0" smtClean="0"/>
              <a:t>我国</a:t>
            </a:r>
            <a:r>
              <a:rPr lang="zh-CN" altLang="en-US" sz="2800" b="1" dirty="0" smtClean="0"/>
              <a:t>文化</a:t>
            </a:r>
            <a:r>
              <a:rPr lang="zh-CN" altLang="zh-CN" sz="2800" b="1" dirty="0" smtClean="0"/>
              <a:t>经济</a:t>
            </a:r>
            <a:r>
              <a:rPr lang="zh-CN" altLang="zh-CN" sz="2800" b="1" dirty="0"/>
              <a:t>的发展。</a:t>
            </a:r>
            <a:r>
              <a:rPr lang="zh-CN" altLang="zh-CN" sz="2800" b="1" dirty="0" smtClean="0"/>
              <a:t>通过</a:t>
            </a:r>
            <a:r>
              <a:rPr lang="zh-CN" altLang="en-US" sz="2800" b="1" dirty="0" smtClean="0"/>
              <a:t>对外交流合作</a:t>
            </a:r>
            <a:r>
              <a:rPr lang="zh-CN" altLang="zh-CN" sz="2800" b="1" dirty="0" smtClean="0"/>
              <a:t>，</a:t>
            </a:r>
            <a:r>
              <a:rPr lang="zh-CN" altLang="zh-CN" sz="2800" b="1" dirty="0"/>
              <a:t>我国可以更好地两个市场、两种资源，进一步释放开发开放和创新创造</a:t>
            </a:r>
            <a:r>
              <a:rPr lang="zh-CN" altLang="zh-CN" sz="2800" b="1" dirty="0" smtClean="0"/>
              <a:t>能力</a:t>
            </a:r>
            <a:r>
              <a:rPr lang="zh-CN" altLang="en-US" sz="2800" b="1" dirty="0" smtClean="0"/>
              <a:t>，可以增强与世界各国的友好往来，共同推动人类命运共同体建设</a:t>
            </a:r>
            <a:r>
              <a:rPr lang="zh-CN" altLang="zh-CN" sz="2800" b="1" dirty="0" smtClean="0"/>
              <a:t>。</a:t>
            </a:r>
            <a:endParaRPr lang="zh-CN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397924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5536" y="560892"/>
            <a:ext cx="8424936" cy="629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 smtClean="0">
                <a:solidFill>
                  <a:srgbClr val="000099"/>
                </a:solidFill>
              </a:rPr>
              <a:t>辩证法（联系）角度</a:t>
            </a:r>
            <a:endParaRPr lang="en-US" altLang="zh-CN" sz="2800" b="1" dirty="0" smtClean="0">
              <a:solidFill>
                <a:srgbClr val="000099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</a:rPr>
              <a:t>2</a:t>
            </a:r>
            <a:r>
              <a:rPr lang="en-US" altLang="zh-CN" sz="2800" b="1" dirty="0">
                <a:solidFill>
                  <a:srgbClr val="FF0000"/>
                </a:solidFill>
              </a:rPr>
              <a:t>.</a:t>
            </a:r>
            <a:r>
              <a:rPr lang="zh-CN" altLang="zh-CN" sz="2800" b="1" dirty="0">
                <a:solidFill>
                  <a:srgbClr val="FF0000"/>
                </a:solidFill>
              </a:rPr>
              <a:t>联系具有普遍性和客观性。</a:t>
            </a:r>
            <a:r>
              <a:rPr lang="zh-CN" altLang="zh-CN" sz="2800" b="1" dirty="0"/>
              <a:t>“一带一路”是世界上最具发展潜力的经济合作带。通过建设“一带一路”经济走廊，可以更大范围地将中国的发张成果惠及沿线各国促进他们的发展，把实现中国梦和沿线各国的经济发展联系起来，充分体现了联系的普遍性和客观性。</a:t>
            </a:r>
            <a:r>
              <a:rPr lang="en-US" altLang="zh-CN" sz="2800" b="1" dirty="0"/>
              <a:t> </a:t>
            </a:r>
            <a:endParaRPr lang="zh-CN" altLang="zh-CN" sz="2800" b="1" dirty="0"/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3.</a:t>
            </a:r>
            <a:r>
              <a:rPr lang="zh-CN" altLang="zh-CN" sz="2800" b="1" dirty="0">
                <a:solidFill>
                  <a:srgbClr val="FF0000"/>
                </a:solidFill>
              </a:rPr>
              <a:t>整体居于主导地位，整体统帅着部分，</a:t>
            </a:r>
            <a:r>
              <a:rPr lang="zh-CN" altLang="zh-CN" sz="2800" b="1" dirty="0"/>
              <a:t>应当树立全局观念，立足整体，统筹全局，选择最佳方案，实现整体的最优目标。推进“一带一路”建设要从整体着眼，通过两边发达国家和地区带动“经济凹陷带”的崛起，实现共同繁荣</a:t>
            </a:r>
            <a:r>
              <a:rPr lang="zh-CN" altLang="zh-CN" sz="2800" b="1" dirty="0" smtClean="0"/>
              <a:t>。</a:t>
            </a:r>
            <a:endParaRPr lang="zh-CN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2767323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1052736"/>
            <a:ext cx="856895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000099"/>
                </a:solidFill>
              </a:rPr>
              <a:t>辩证法（发展）角度</a:t>
            </a:r>
            <a:endParaRPr lang="en-US" altLang="zh-CN" sz="2800" b="1" dirty="0" smtClean="0">
              <a:solidFill>
                <a:srgbClr val="000099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</a:rPr>
              <a:t>4.</a:t>
            </a:r>
            <a:r>
              <a:rPr lang="zh-CN" altLang="zh-CN" sz="2800" b="1" dirty="0" smtClean="0">
                <a:solidFill>
                  <a:srgbClr val="FF0000"/>
                </a:solidFill>
              </a:rPr>
              <a:t>世界是永恒发展的，要坚持用发展的观点看问题，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zh-CN" sz="2800" b="1" dirty="0" smtClean="0"/>
              <a:t>创新</a:t>
            </a:r>
            <a:r>
              <a:rPr lang="en-US" altLang="zh-CN" sz="2800" b="1" dirty="0" smtClean="0"/>
              <a:t>“ </a:t>
            </a:r>
            <a:r>
              <a:rPr lang="zh-CN" altLang="zh-CN" sz="2800" b="1" dirty="0" smtClean="0"/>
              <a:t>一带一路</a:t>
            </a:r>
            <a:r>
              <a:rPr lang="en-US" altLang="zh-CN" sz="2800" b="1" dirty="0" smtClean="0"/>
              <a:t>” </a:t>
            </a:r>
            <a:r>
              <a:rPr lang="zh-CN" altLang="zh-CN" sz="2800" b="1" dirty="0" smtClean="0"/>
              <a:t>发展模式发展的普遍性原理要求我们要坚持用发展的观点看问题，注重创新。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r>
              <a:rPr lang="zh-CN" altLang="zh-CN" sz="2800" b="1" dirty="0" smtClean="0"/>
              <a:t>推进“一带一路”建设</a:t>
            </a:r>
            <a:r>
              <a:rPr lang="zh-CN" altLang="en-US" sz="2800" b="1" dirty="0" smtClean="0"/>
              <a:t>和文化交往</a:t>
            </a:r>
            <a:r>
              <a:rPr lang="zh-CN" altLang="zh-CN" sz="2800" b="1" dirty="0" smtClean="0"/>
              <a:t>，要首先转变与发展中国家的合作模式，积极探索新的合作模式。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endParaRPr lang="zh-CN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323603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404664"/>
            <a:ext cx="8568952" cy="64075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2400" b="1" dirty="0" smtClean="0">
                <a:solidFill>
                  <a:srgbClr val="000099"/>
                </a:solidFill>
              </a:rPr>
              <a:t>辩证法（矛盾）角度</a:t>
            </a:r>
            <a:endParaRPr lang="en-US" altLang="zh-CN" sz="2400" b="1" dirty="0" smtClean="0">
              <a:solidFill>
                <a:srgbClr val="000099"/>
              </a:solidFill>
            </a:endParaRPr>
          </a:p>
          <a:p>
            <a:pPr>
              <a:lnSpc>
                <a:spcPct val="114000"/>
              </a:lnSpc>
            </a:pPr>
            <a:r>
              <a:rPr lang="en-US" altLang="zh-CN" sz="2400" b="1" dirty="0" smtClean="0">
                <a:solidFill>
                  <a:srgbClr val="FF0000"/>
                </a:solidFill>
              </a:rPr>
              <a:t>5.</a:t>
            </a:r>
            <a:r>
              <a:rPr lang="zh-CN" altLang="zh-CN" sz="2400" b="1" dirty="0">
                <a:solidFill>
                  <a:srgbClr val="FF0000"/>
                </a:solidFill>
              </a:rPr>
              <a:t>要坚持用矛盾的观点看问题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，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一分为二，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分清</a:t>
            </a:r>
            <a:r>
              <a:rPr lang="zh-CN" altLang="zh-CN" sz="2400" b="1" dirty="0">
                <a:solidFill>
                  <a:srgbClr val="FF0000"/>
                </a:solidFill>
              </a:rPr>
              <a:t>主流和支流。</a:t>
            </a:r>
            <a:r>
              <a:rPr lang="zh-CN" altLang="zh-CN" sz="2400" b="1" dirty="0"/>
              <a:t>“一带一路”建设无疑会给各国带来巨大的经济发展利益，但是</a:t>
            </a:r>
            <a:r>
              <a:rPr lang="en-US" altLang="zh-CN" sz="2400" b="1" dirty="0"/>
              <a:t>“ </a:t>
            </a:r>
            <a:r>
              <a:rPr lang="zh-CN" altLang="zh-CN" sz="2400" b="1" dirty="0"/>
              <a:t>一带一路</a:t>
            </a:r>
            <a:r>
              <a:rPr lang="en-US" altLang="zh-CN" sz="2400" b="1" dirty="0"/>
              <a:t>” </a:t>
            </a:r>
            <a:r>
              <a:rPr lang="zh-CN" altLang="zh-CN" sz="2400" b="1" dirty="0"/>
              <a:t>向国外走出的广度和深度进一步扩大的同时，我国存在于海外的政治与经济利益的风险也会成倍增长。</a:t>
            </a:r>
          </a:p>
          <a:p>
            <a:pPr>
              <a:lnSpc>
                <a:spcPct val="114000"/>
              </a:lnSpc>
            </a:pPr>
            <a:r>
              <a:rPr lang="en-US" altLang="zh-CN" sz="2400" b="1" dirty="0" smtClean="0">
                <a:solidFill>
                  <a:srgbClr val="FF0000"/>
                </a:solidFill>
              </a:rPr>
              <a:t>6</a:t>
            </a:r>
            <a:r>
              <a:rPr lang="en-US" altLang="zh-CN" sz="2400" b="1" dirty="0">
                <a:solidFill>
                  <a:srgbClr val="FF0000"/>
                </a:solidFill>
              </a:rPr>
              <a:t>.</a:t>
            </a:r>
            <a:r>
              <a:rPr lang="zh-CN" altLang="zh-CN" sz="2400" b="1" dirty="0">
                <a:solidFill>
                  <a:srgbClr val="FF0000"/>
                </a:solidFill>
              </a:rPr>
              <a:t>矛盾的特殊性要求具体问题具体分析。</a:t>
            </a:r>
            <a:r>
              <a:rPr lang="zh-CN" altLang="zh-CN" sz="2400" b="1" dirty="0"/>
              <a:t>各国地缘政治不同，社会制度和意识形态不同，但各种区域、次区域合作蓬勃发展，区内贸易和投资规模迅速扩大。因此，</a:t>
            </a:r>
            <a:r>
              <a:rPr lang="zh-CN" altLang="zh-CN" sz="2400" b="1" dirty="0" smtClean="0"/>
              <a:t>在</a:t>
            </a:r>
            <a:r>
              <a:rPr lang="zh-CN" altLang="en-US" sz="2400" b="1" dirty="0" smtClean="0"/>
              <a:t>对外合作过程中</a:t>
            </a:r>
            <a:r>
              <a:rPr lang="zh-CN" altLang="zh-CN" sz="2400" b="1" dirty="0" smtClean="0"/>
              <a:t>，</a:t>
            </a:r>
            <a:r>
              <a:rPr lang="zh-CN" altLang="zh-CN" sz="2400" b="1" dirty="0"/>
              <a:t>各国需要交流和借鉴彼此的发展经验，探索符合各自国情的发展道路。</a:t>
            </a:r>
          </a:p>
          <a:p>
            <a:pPr>
              <a:lnSpc>
                <a:spcPct val="114000"/>
              </a:lnSpc>
            </a:pPr>
            <a:r>
              <a:rPr lang="en-US" altLang="zh-CN" sz="2400" b="1" dirty="0">
                <a:solidFill>
                  <a:srgbClr val="FF0000"/>
                </a:solidFill>
              </a:rPr>
              <a:t>7.</a:t>
            </a:r>
            <a:r>
              <a:rPr lang="zh-CN" altLang="zh-CN" sz="2400" b="1" dirty="0">
                <a:solidFill>
                  <a:srgbClr val="FF0000"/>
                </a:solidFill>
              </a:rPr>
              <a:t>矛盾的普遍性和特殊性原理要求我们要坚持共性和个性的统一。</a:t>
            </a:r>
            <a:r>
              <a:rPr lang="zh-CN" altLang="zh-CN" sz="2400" b="1" dirty="0"/>
              <a:t>沿线各个国家要认清合作发展过程中的共性和个性，坚持求同存异的原则，抛开国别差异的个性，共谋和平发展、造福人民的共性，助力于“一带一路”建设，使其成为区域间合作共赢的典范</a:t>
            </a:r>
            <a:r>
              <a:rPr lang="zh-CN" altLang="zh-CN" sz="2400" b="1" dirty="0" smtClean="0"/>
              <a:t>。</a:t>
            </a:r>
            <a:endParaRPr lang="zh-CN" altLang="zh-CN" sz="2400" b="1" dirty="0"/>
          </a:p>
        </p:txBody>
      </p:sp>
    </p:spTree>
    <p:extLst>
      <p:ext uri="{BB962C8B-B14F-4D97-AF65-F5344CB8AC3E}">
        <p14:creationId xmlns:p14="http://schemas.microsoft.com/office/powerpoint/2010/main" val="2767323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836712"/>
            <a:ext cx="835292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000099"/>
                </a:solidFill>
              </a:rPr>
              <a:t>唯物史观角度</a:t>
            </a:r>
            <a:endParaRPr lang="en-US" altLang="zh-CN" sz="2800" b="1" dirty="0" smtClean="0">
              <a:solidFill>
                <a:srgbClr val="000099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</a:rPr>
              <a:t>8</a:t>
            </a:r>
            <a:r>
              <a:rPr lang="en-US" altLang="zh-CN" sz="2800" b="1" dirty="0">
                <a:solidFill>
                  <a:srgbClr val="FF0000"/>
                </a:solidFill>
              </a:rPr>
              <a:t>.</a:t>
            </a:r>
            <a:r>
              <a:rPr lang="zh-CN" altLang="zh-CN" sz="2800" b="1" dirty="0">
                <a:solidFill>
                  <a:srgbClr val="FF0000"/>
                </a:solidFill>
              </a:rPr>
              <a:t>要发挥人民群众的实践主体和历史创造者作用</a:t>
            </a:r>
            <a:r>
              <a:rPr lang="zh-CN" altLang="zh-CN" sz="2800" b="1" dirty="0" smtClean="0">
                <a:solidFill>
                  <a:srgbClr val="FF0000"/>
                </a:solidFill>
              </a:rPr>
              <a:t>。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</a:rPr>
              <a:t>站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在最广大人民的立场上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zh-CN" sz="2800" b="1" dirty="0" smtClean="0"/>
              <a:t>“一带一路”</a:t>
            </a:r>
            <a:r>
              <a:rPr lang="zh-CN" altLang="zh-CN" sz="2800" b="1" dirty="0"/>
              <a:t>建设不仅是国家间的宏观战略，同时也是各国人民之间交流沟通的桥梁，人民群众才是这场建设的真正参与者和受益者，真正让各国人民参与其中，这样才能取得建设的最终胜利。</a:t>
            </a:r>
          </a:p>
        </p:txBody>
      </p:sp>
    </p:spTree>
    <p:extLst>
      <p:ext uri="{BB962C8B-B14F-4D97-AF65-F5344CB8AC3E}">
        <p14:creationId xmlns:p14="http://schemas.microsoft.com/office/powerpoint/2010/main" val="2767323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7504" y="141546"/>
            <a:ext cx="8856984" cy="647824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55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2800" b="1" dirty="0" smtClean="0"/>
              <a:t>2018</a:t>
            </a:r>
            <a:r>
              <a:rPr lang="zh-CN" altLang="en-US" sz="2800" b="1" dirty="0" smtClean="0"/>
              <a:t>年</a:t>
            </a:r>
            <a:r>
              <a:rPr lang="zh-CN" altLang="zh-CN" sz="2800" b="1" dirty="0" smtClean="0"/>
              <a:t>【课标</a:t>
            </a:r>
            <a:r>
              <a:rPr lang="en-US" altLang="zh-CN" sz="2800" b="1" dirty="0" smtClean="0"/>
              <a:t>1</a:t>
            </a:r>
            <a:r>
              <a:rPr lang="zh-CN" altLang="zh-CN" sz="2800" b="1" dirty="0" smtClean="0"/>
              <a:t>】</a:t>
            </a:r>
            <a:endParaRPr lang="en-US" altLang="zh-CN" sz="2800" b="1" dirty="0" smtClean="0"/>
          </a:p>
          <a:p>
            <a:pPr marL="0" marR="0" lvl="0" indent="355600" algn="l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19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．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2018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年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2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月发布的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《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中国话语海外认知度调研报告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》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显示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: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近两年中国话语在国外的认知度大幅提升，汉语拼音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宋体" pitchFamily="2" charset="-122"/>
                <a:cs typeface="宋体" pitchFamily="2" charset="-122"/>
              </a:rPr>
              <a:t>“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中为洋用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宋体" pitchFamily="2" charset="-122"/>
                <a:cs typeface="宋体" pitchFamily="2" charset="-122"/>
              </a:rPr>
              <a:t>”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正在成为英语圈国家的一种新现象。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宋体" pitchFamily="2" charset="-122"/>
                <a:cs typeface="宋体" pitchFamily="2" charset="-122"/>
              </a:rPr>
              <a:t>“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春节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宋体" pitchFamily="2" charset="-122"/>
                <a:cs typeface="宋体" pitchFamily="2" charset="-122"/>
              </a:rPr>
              <a:t>”“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气功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宋体" pitchFamily="2" charset="-122"/>
                <a:cs typeface="宋体" pitchFamily="2" charset="-122"/>
              </a:rPr>
              <a:t>”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等中国传统文化类词汇知名度排前，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宋体" pitchFamily="2" charset="-122"/>
                <a:cs typeface="宋体" pitchFamily="2" charset="-122"/>
              </a:rPr>
              <a:t>“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高铁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宋体" pitchFamily="2" charset="-122"/>
                <a:cs typeface="宋体" pitchFamily="2" charset="-122"/>
              </a:rPr>
              <a:t>”“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支付宝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宋体" pitchFamily="2" charset="-122"/>
                <a:cs typeface="宋体" pitchFamily="2" charset="-122"/>
              </a:rPr>
              <a:t>”“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网购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宋体" pitchFamily="2" charset="-122"/>
                <a:cs typeface="宋体" pitchFamily="2" charset="-122"/>
              </a:rPr>
              <a:t>”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等新兴词汇、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宋体" pitchFamily="2" charset="-122"/>
                <a:cs typeface="宋体" pitchFamily="2" charset="-122"/>
              </a:rPr>
              <a:t>“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中国梦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宋体" pitchFamily="2" charset="-122"/>
                <a:cs typeface="宋体" pitchFamily="2" charset="-122"/>
              </a:rPr>
              <a:t>”“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一带一路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宋体" pitchFamily="2" charset="-122"/>
                <a:cs typeface="宋体" pitchFamily="2" charset="-122"/>
              </a:rPr>
              <a:t>”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等新时代政治汇获得较高关注。这说明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  <a:ea typeface="宋体" pitchFamily="2" charset="-122"/>
              <a:cs typeface="宋体" pitchFamily="2" charset="-122"/>
            </a:endParaRPr>
          </a:p>
          <a:p>
            <a:pPr marL="0" marR="0" lvl="0" indent="355600" algn="l" defTabSz="914400" rtl="0" eaLnBrk="0" fontAlgn="base" latinLnBrk="0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①文化的价值取决于文化传播的广度和深度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  <a:ea typeface="宋体" pitchFamily="2" charset="-122"/>
              <a:cs typeface="宋体" pitchFamily="2" charset="-122"/>
            </a:endParaRPr>
          </a:p>
          <a:p>
            <a:pPr marL="0" marR="0" lvl="0" indent="355600" algn="l" defTabSz="914400" rtl="0" eaLnBrk="0" fontAlgn="base" latinLnBrk="0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②中国传统文化是中国文化传播的主要内容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  <a:ea typeface="宋体" pitchFamily="2" charset="-122"/>
              <a:cs typeface="宋体" pitchFamily="2" charset="-122"/>
            </a:endParaRPr>
          </a:p>
          <a:p>
            <a:pPr marL="0" marR="0" lvl="0" indent="355600" algn="l" defTabSz="914400" rtl="0" eaLnBrk="0" fontAlgn="base" latinLnBrk="0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③中外文化交流传播的形式和内容不断变化发展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  <a:ea typeface="宋体" pitchFamily="2" charset="-122"/>
              <a:cs typeface="宋体" pitchFamily="2" charset="-122"/>
            </a:endParaRPr>
          </a:p>
          <a:p>
            <a:pPr marL="0" marR="0" lvl="0" indent="355600" algn="l" defTabSz="914400" rtl="0" eaLnBrk="0" fontAlgn="base" latinLnBrk="0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④科技发展和综合国力的提升有助于增强文化影响力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  <a:ea typeface="宋体" pitchFamily="2" charset="-122"/>
              <a:cs typeface="宋体" pitchFamily="2" charset="-122"/>
            </a:endParaRPr>
          </a:p>
          <a:p>
            <a:pPr marL="0" marR="0" lvl="0" indent="355600" algn="l" defTabSz="914400" rtl="0" eaLnBrk="0" fontAlgn="base" latinLnBrk="0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A.①②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宋体" pitchFamily="2" charset="-122"/>
                <a:cs typeface="宋体" pitchFamily="2" charset="-122"/>
              </a:rPr>
              <a:t>  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 B.①③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宋体" pitchFamily="2" charset="-122"/>
                <a:cs typeface="宋体" pitchFamily="2" charset="-122"/>
              </a:rPr>
              <a:t>  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 C.②④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宋体" pitchFamily="2" charset="-122"/>
                <a:cs typeface="宋体" pitchFamily="2" charset="-122"/>
              </a:rPr>
              <a:t>  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 D.③④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effectLst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174141" y="3409364"/>
            <a:ext cx="64633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zh-CN" sz="7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D</a:t>
            </a:r>
            <a:endParaRPr lang="zh-CN" altLang="en-US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12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7504" y="291426"/>
            <a:ext cx="8784976" cy="618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55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en-US" altLang="zh-CN" sz="2400" b="1" dirty="0" smtClean="0"/>
              <a:t>2018</a:t>
            </a:r>
            <a:r>
              <a:rPr lang="zh-CN" altLang="en-US" sz="2400" b="1" dirty="0" smtClean="0"/>
              <a:t>年</a:t>
            </a:r>
            <a:r>
              <a:rPr lang="zh-CN" altLang="zh-CN" sz="2400" b="1" dirty="0" smtClean="0"/>
              <a:t>【课标</a:t>
            </a:r>
            <a:r>
              <a:rPr lang="en-US" altLang="zh-CN" sz="2400" b="1" dirty="0" smtClean="0"/>
              <a:t>3</a:t>
            </a:r>
            <a:r>
              <a:rPr lang="zh-CN" altLang="zh-CN" sz="2400" b="1" dirty="0" smtClean="0"/>
              <a:t>】</a:t>
            </a:r>
            <a:endParaRPr lang="en-US" altLang="zh-CN" sz="2400" b="1" dirty="0" smtClean="0"/>
          </a:p>
          <a:p>
            <a:pPr marL="0" marR="0" lvl="0" indent="355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改革开放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40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年来，中国经济快速发展，国际影响力越来越大，目前是世界第二大经济体、世界第一大贸易国，对世界经济增长年均贡献率超过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309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％，对全球减贫贡献率逾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709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％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，中国道路得到越来越多国家的理解，中国倡导的“构建人类命运共同体”等理念逐渐成为国际社会的共识。据此完成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21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题。</a:t>
            </a:r>
          </a:p>
          <a:p>
            <a:pPr marL="0"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20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．随着中国特色社会主义进入新时代，中国日益走近世界舞台中央。这表明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①文化影响力是一个国家的国际影响力的基础和核心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②一个国家的文化影响力是与经济影响力同步增强的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③一个国家的国际影响力是经济、政治、文化等共同作用的结果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④一个国家的国际影响力归根到底以经济发展水平和影响力为基础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A.①②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</a:rPr>
              <a:t> 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 B.①③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</a:rPr>
              <a:t>  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 C.②④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</a:rPr>
              <a:t>  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 D.③④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effectLst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028384" y="5619164"/>
            <a:ext cx="64633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zh-CN" sz="7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D</a:t>
            </a:r>
            <a:endParaRPr lang="zh-CN" altLang="en-US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60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7504" y="106759"/>
            <a:ext cx="8784976" cy="6555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55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 dirty="0" smtClean="0"/>
              <a:t>2018</a:t>
            </a:r>
            <a:r>
              <a:rPr lang="zh-CN" altLang="en-US" sz="2800" b="1" dirty="0" smtClean="0"/>
              <a:t>年</a:t>
            </a:r>
            <a:r>
              <a:rPr lang="zh-CN" altLang="zh-CN" sz="2800" b="1" dirty="0" smtClean="0"/>
              <a:t>【课标</a:t>
            </a:r>
            <a:r>
              <a:rPr lang="en-US" altLang="zh-CN" sz="2800" b="1" dirty="0" smtClean="0"/>
              <a:t>3</a:t>
            </a:r>
            <a:r>
              <a:rPr lang="zh-CN" altLang="zh-CN" sz="2800" b="1" dirty="0" smtClean="0"/>
              <a:t>】</a:t>
            </a:r>
            <a:endParaRPr lang="en-US" altLang="zh-CN" sz="2800" b="1" dirty="0" smtClean="0"/>
          </a:p>
          <a:p>
            <a:pPr marL="0" marR="0" lvl="0" indent="355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21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．中国的发展与世界的发展依存度日益加深。中国的发展离不开世界，世界的发展越来越得益于中国。其中蕴含的哲学道理是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355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①整体由部分构成，整体的功能存在于各个部分之中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355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②部分区别于整体，整体的状况不一定影响部分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355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③部分影响整体，部分的发展有利于整体的发展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355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④整体与与部分相互依存，部分在整体中的地位是发展变化的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355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A.①②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</a:rPr>
              <a:t>  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 B.①④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</a:rPr>
              <a:t>  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 C.②3③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</a:rPr>
              <a:t>   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宋体" pitchFamily="2" charset="-122"/>
              </a:rPr>
              <a:t> D.③④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effectLst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167989" y="5301208"/>
            <a:ext cx="64633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zh-CN" sz="7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itchFamily="2" charset="-122"/>
                <a:ea typeface="宋体" pitchFamily="2" charset="-122"/>
                <a:cs typeface="宋体" pitchFamily="2" charset="-122"/>
              </a:rPr>
              <a:t>D</a:t>
            </a:r>
            <a:endParaRPr lang="zh-CN" altLang="en-US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999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7504" y="84220"/>
            <a:ext cx="9036496" cy="629710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 smtClean="0"/>
              <a:t>2017</a:t>
            </a:r>
            <a:r>
              <a:rPr lang="zh-CN" altLang="en-US" sz="2800" b="1" dirty="0" smtClean="0"/>
              <a:t>年</a:t>
            </a:r>
            <a:r>
              <a:rPr lang="zh-CN" altLang="zh-CN" sz="2800" b="1" dirty="0" smtClean="0"/>
              <a:t>【</a:t>
            </a:r>
            <a:r>
              <a:rPr lang="zh-CN" altLang="zh-CN" sz="2800" b="1" dirty="0"/>
              <a:t>课标</a:t>
            </a:r>
            <a:r>
              <a:rPr lang="en-US" altLang="zh-CN" sz="2800" b="1" dirty="0"/>
              <a:t>3</a:t>
            </a:r>
            <a:r>
              <a:rPr lang="zh-CN" altLang="zh-CN" sz="2800" b="1" dirty="0" smtClean="0"/>
              <a:t>】</a:t>
            </a:r>
            <a:endParaRPr lang="en-US" altLang="zh-CN" sz="2800" b="1" dirty="0" smtClean="0"/>
          </a:p>
          <a:p>
            <a:pPr>
              <a:lnSpc>
                <a:spcPct val="120000"/>
              </a:lnSpc>
            </a:pPr>
            <a:r>
              <a:rPr lang="zh-CN" altLang="zh-CN" sz="2800" dirty="0" smtClean="0"/>
              <a:t>材料</a:t>
            </a:r>
            <a:r>
              <a:rPr lang="zh-CN" altLang="zh-CN" sz="2800" dirty="0"/>
              <a:t>二</a:t>
            </a:r>
            <a:r>
              <a:rPr lang="en-US" altLang="zh-CN" sz="2800" dirty="0"/>
              <a:t>  </a:t>
            </a:r>
            <a:r>
              <a:rPr lang="zh-CN" altLang="zh-CN" sz="2800" dirty="0"/>
              <a:t>中国铁路项目遍及亚洲、欧洲、北美洲和非洲。在埃塞俄比亚，中国企业近年来为当地培训了</a:t>
            </a:r>
            <a:r>
              <a:rPr lang="en-US" altLang="zh-CN" sz="2800" dirty="0"/>
              <a:t>1.5</a:t>
            </a:r>
            <a:r>
              <a:rPr lang="zh-CN" altLang="zh-CN" sz="2800" dirty="0"/>
              <a:t>万名铁路员工，满足了亚吉铁路建设运营需要。在肯尼亚，</a:t>
            </a:r>
            <a:r>
              <a:rPr lang="en-US" altLang="zh-CN" sz="2800" dirty="0"/>
              <a:t>7</a:t>
            </a:r>
            <a:r>
              <a:rPr lang="zh-CN" altLang="zh-CN" sz="2800" dirty="0"/>
              <a:t>年内将有超过</a:t>
            </a:r>
            <a:r>
              <a:rPr lang="en-US" altLang="zh-CN" sz="2800" dirty="0"/>
              <a:t>3000</a:t>
            </a:r>
            <a:r>
              <a:rPr lang="zh-CN" altLang="zh-CN" sz="2800" dirty="0"/>
              <a:t>名蒙内铁路的员工在当地和中国接受培训。中国企业负责人说，我们不仅要完成铁路工程硬件的良好建设，更注重铁路工程技术和管理经验等软件的完整移交，实现“中国标准”真正为肯尼亚人所用。中国铁路“走出去”越来越成为中外经济往来的桥梁、民心相通的纽带，促进了文化的交流和传播。</a:t>
            </a:r>
          </a:p>
          <a:p>
            <a:pPr>
              <a:lnSpc>
                <a:spcPct val="120000"/>
              </a:lnSpc>
            </a:pPr>
            <a:r>
              <a:rPr lang="zh-CN" altLang="zh-CN" sz="2800" dirty="0"/>
              <a:t>（</a:t>
            </a:r>
            <a:r>
              <a:rPr lang="en-US" altLang="zh-CN" sz="2800" dirty="0"/>
              <a:t>2</a:t>
            </a:r>
            <a:r>
              <a:rPr lang="zh-CN" altLang="zh-CN" sz="2800" dirty="0"/>
              <a:t>）运用文化传播的知识并结合材料，说明中国铁路“走出去”的文化意义。（</a:t>
            </a:r>
            <a:r>
              <a:rPr lang="en-US" altLang="zh-CN" sz="2800" dirty="0"/>
              <a:t>10</a:t>
            </a:r>
            <a:r>
              <a:rPr lang="zh-CN" altLang="zh-CN" sz="2800" dirty="0"/>
              <a:t>分</a:t>
            </a:r>
            <a:r>
              <a:rPr lang="zh-CN" altLang="zh-CN" sz="2800" dirty="0" smtClean="0"/>
              <a:t>）</a:t>
            </a:r>
            <a:endParaRPr lang="zh-CN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01679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332656"/>
            <a:ext cx="8280920" cy="600164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zh-CN" altLang="zh-CN" sz="3200" dirty="0" smtClean="0">
                <a:solidFill>
                  <a:srgbClr val="FF0000"/>
                </a:solidFill>
              </a:rPr>
              <a:t>商业贸易和人员交往是文化交流的重要途径。</a:t>
            </a:r>
            <a:r>
              <a:rPr lang="zh-CN" altLang="zh-CN" sz="3200" dirty="0" smtClean="0"/>
              <a:t>中国铁路“走出去”，提高了</a:t>
            </a:r>
            <a:r>
              <a:rPr lang="zh-CN" altLang="zh-CN" sz="3200" dirty="0" smtClean="0">
                <a:solidFill>
                  <a:srgbClr val="FF0000"/>
                </a:solidFill>
              </a:rPr>
              <a:t>中国制造的知名度</a:t>
            </a:r>
            <a:r>
              <a:rPr lang="zh-CN" altLang="zh-CN" sz="3200" dirty="0" smtClean="0"/>
              <a:t>，成为外国民众了解中国文化的重要窗口；</a:t>
            </a:r>
            <a:endParaRPr lang="en-US" altLang="zh-CN" sz="3200" dirty="0" smtClean="0"/>
          </a:p>
          <a:p>
            <a:pPr fontAlgn="ctr">
              <a:lnSpc>
                <a:spcPct val="150000"/>
              </a:lnSpc>
            </a:pPr>
            <a:r>
              <a:rPr lang="zh-CN" altLang="zh-CN" sz="3200" dirty="0" smtClean="0">
                <a:solidFill>
                  <a:srgbClr val="FF0000"/>
                </a:solidFill>
              </a:rPr>
              <a:t>扩大了中外人员交往，有利于中国民众了解外国文化；</a:t>
            </a:r>
            <a:endParaRPr lang="en-US" altLang="zh-CN" sz="3200" dirty="0" smtClean="0">
              <a:solidFill>
                <a:srgbClr val="FF0000"/>
              </a:solidFill>
            </a:endParaRPr>
          </a:p>
          <a:p>
            <a:pPr fontAlgn="ctr">
              <a:lnSpc>
                <a:spcPct val="150000"/>
              </a:lnSpc>
            </a:pPr>
            <a:r>
              <a:rPr lang="zh-CN" altLang="zh-CN" sz="3200" dirty="0" smtClean="0">
                <a:solidFill>
                  <a:srgbClr val="FF0000"/>
                </a:solidFill>
              </a:rPr>
              <a:t>有利于推动中华文化走向世界，增强中华文化的国际影响力。</a:t>
            </a:r>
            <a:endParaRPr lang="zh-CN" altLang="zh-CN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06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5536" y="260648"/>
            <a:ext cx="8352928" cy="649286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/>
              <a:t>①商业贸易是文化交流的重要途径（</a:t>
            </a:r>
            <a:r>
              <a:rPr lang="en-US" altLang="zh-CN" sz="2800" dirty="0"/>
              <a:t>3</a:t>
            </a:r>
            <a:r>
              <a:rPr lang="zh-CN" altLang="en-US" sz="2800" dirty="0"/>
              <a:t>分）、或人员交往或人口流动是文化交流的途径（</a:t>
            </a:r>
            <a:r>
              <a:rPr lang="en-US" altLang="zh-CN" sz="2800" dirty="0"/>
              <a:t>2</a:t>
            </a:r>
            <a:r>
              <a:rPr lang="zh-CN" altLang="en-US" sz="2800" dirty="0"/>
              <a:t>分）答到人口迁徙或教育是文化交流的重要途径不给分。</a:t>
            </a:r>
          </a:p>
          <a:p>
            <a:pPr>
              <a:lnSpc>
                <a:spcPct val="150000"/>
              </a:lnSpc>
            </a:pPr>
            <a:r>
              <a:rPr lang="zh-CN" altLang="en-US" sz="2800" dirty="0"/>
              <a:t>②提高中国制造的知名度；或成为外国民众了解中国文化的重要窗口；或中国民众了解外国文化（任答一点</a:t>
            </a:r>
            <a:r>
              <a:rPr lang="en-US" altLang="zh-CN" sz="2800" dirty="0"/>
              <a:t>2</a:t>
            </a:r>
            <a:r>
              <a:rPr lang="zh-CN" altLang="en-US" sz="2800" dirty="0"/>
              <a:t>分</a:t>
            </a:r>
            <a:r>
              <a:rPr lang="zh-CN" altLang="en-US" sz="2800" dirty="0" smtClean="0"/>
              <a:t>但总分不</a:t>
            </a:r>
            <a:r>
              <a:rPr lang="zh-CN" altLang="en-US" sz="2800" dirty="0"/>
              <a:t>超过</a:t>
            </a:r>
            <a:r>
              <a:rPr lang="en-US" altLang="zh-CN" sz="2800" dirty="0"/>
              <a:t>3</a:t>
            </a:r>
            <a:r>
              <a:rPr lang="zh-CN" altLang="en-US" sz="2800" dirty="0"/>
              <a:t>分）</a:t>
            </a:r>
          </a:p>
          <a:p>
            <a:pPr>
              <a:lnSpc>
                <a:spcPct val="150000"/>
              </a:lnSpc>
            </a:pPr>
            <a:r>
              <a:rPr lang="zh-CN" altLang="en-US" sz="2800" dirty="0"/>
              <a:t>③中化文化走向世界或增强文化的国际影响力各</a:t>
            </a:r>
            <a:r>
              <a:rPr lang="en-US" altLang="zh-CN" sz="2800" dirty="0"/>
              <a:t>2</a:t>
            </a:r>
            <a:r>
              <a:rPr lang="zh-CN" altLang="en-US" sz="2800" dirty="0"/>
              <a:t>分（有利于借鉴、交流、学习各国先进文化</a:t>
            </a:r>
            <a:r>
              <a:rPr lang="en-US" altLang="zh-CN" sz="2800" dirty="0"/>
              <a:t>2</a:t>
            </a:r>
            <a:r>
              <a:rPr lang="zh-CN" altLang="en-US" sz="2800" dirty="0"/>
              <a:t>分或桥梁、纽带作用</a:t>
            </a:r>
            <a:r>
              <a:rPr lang="en-US" altLang="zh-CN" sz="2800" dirty="0"/>
              <a:t>2</a:t>
            </a:r>
            <a:r>
              <a:rPr lang="zh-CN" altLang="en-US" sz="2800" dirty="0"/>
              <a:t>分或促进 文化的共同发展、共同繁荣</a:t>
            </a:r>
            <a:r>
              <a:rPr lang="en-US" altLang="zh-CN" sz="2800" dirty="0"/>
              <a:t>2</a:t>
            </a:r>
            <a:r>
              <a:rPr lang="zh-CN" altLang="en-US" sz="2800" dirty="0"/>
              <a:t>分但总分不超过</a:t>
            </a:r>
            <a:r>
              <a:rPr lang="en-US" altLang="zh-CN" sz="2800" dirty="0"/>
              <a:t>4</a:t>
            </a:r>
            <a:r>
              <a:rPr lang="zh-CN" altLang="en-US" sz="2800" dirty="0"/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83636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990</TotalTime>
  <Words>1971</Words>
  <Application>Microsoft Office PowerPoint</Application>
  <PresentationFormat>全屏显示(4:3)</PresentationFormat>
  <Paragraphs>112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波形</vt:lpstr>
      <vt:lpstr>对外文化交流活动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对外文化交流活动</dc:title>
  <dc:creator>ASUS</dc:creator>
  <cp:lastModifiedBy>ASUS</cp:lastModifiedBy>
  <cp:revision>13</cp:revision>
  <dcterms:created xsi:type="dcterms:W3CDTF">2020-02-04T09:17:56Z</dcterms:created>
  <dcterms:modified xsi:type="dcterms:W3CDTF">2020-02-05T01:48:39Z</dcterms:modified>
</cp:coreProperties>
</file>