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5" r:id="rId2"/>
  </p:sldMasterIdLst>
  <p:notesMasterIdLst>
    <p:notesMasterId r:id="rId45"/>
  </p:notesMasterIdLst>
  <p:sldIdLst>
    <p:sldId id="666" r:id="rId3"/>
    <p:sldId id="353" r:id="rId4"/>
    <p:sldId id="470" r:id="rId5"/>
    <p:sldId id="343" r:id="rId6"/>
    <p:sldId id="346" r:id="rId7"/>
    <p:sldId id="257" r:id="rId8"/>
    <p:sldId id="357" r:id="rId9"/>
    <p:sldId id="352" r:id="rId10"/>
    <p:sldId id="500" r:id="rId11"/>
    <p:sldId id="312" r:id="rId12"/>
    <p:sldId id="664" r:id="rId13"/>
    <p:sldId id="538" r:id="rId14"/>
    <p:sldId id="665" r:id="rId15"/>
    <p:sldId id="494" r:id="rId16"/>
    <p:sldId id="263" r:id="rId17"/>
    <p:sldId id="584" r:id="rId18"/>
    <p:sldId id="669" r:id="rId19"/>
    <p:sldId id="585" r:id="rId20"/>
    <p:sldId id="586" r:id="rId21"/>
    <p:sldId id="587" r:id="rId22"/>
    <p:sldId id="668" r:id="rId23"/>
    <p:sldId id="314" r:id="rId24"/>
    <p:sldId id="323" r:id="rId25"/>
    <p:sldId id="325" r:id="rId26"/>
    <p:sldId id="324" r:id="rId27"/>
    <p:sldId id="326" r:id="rId28"/>
    <p:sldId id="327" r:id="rId29"/>
    <p:sldId id="667" r:id="rId30"/>
    <p:sldId id="502" r:id="rId31"/>
    <p:sldId id="497" r:id="rId32"/>
    <p:sldId id="551" r:id="rId33"/>
    <p:sldId id="552" r:id="rId34"/>
    <p:sldId id="553" r:id="rId35"/>
    <p:sldId id="555" r:id="rId36"/>
    <p:sldId id="566" r:id="rId37"/>
    <p:sldId id="670" r:id="rId38"/>
    <p:sldId id="671" r:id="rId39"/>
    <p:sldId id="508" r:id="rId40"/>
    <p:sldId id="567" r:id="rId41"/>
    <p:sldId id="568" r:id="rId42"/>
    <p:sldId id="569" r:id="rId43"/>
    <p:sldId id="570" r:id="rId44"/>
  </p:sldIdLst>
  <p:sldSz cx="12190413" cy="6859588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方正宋刻本秀楷简体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方正宋刻本秀楷简体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方正宋刻本秀楷简体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方正宋刻本秀楷简体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方正宋刻本秀楷简体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方正宋刻本秀楷简体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方正宋刻本秀楷简体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方正宋刻本秀楷简体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方正宋刻本秀楷简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4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4A4F"/>
    <a:srgbClr val="3296A8"/>
    <a:srgbClr val="6D8AAB"/>
    <a:srgbClr val="31709C"/>
    <a:srgbClr val="7697B3"/>
    <a:srgbClr val="6FA094"/>
    <a:srgbClr val="94BCB4"/>
    <a:srgbClr val="5950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556" autoAdjust="0"/>
    <p:restoredTop sz="95337"/>
  </p:normalViewPr>
  <p:slideViewPr>
    <p:cSldViewPr snapToGrid="0" showGuides="1">
      <p:cViewPr varScale="1">
        <p:scale>
          <a:sx n="86" d="100"/>
          <a:sy n="86" d="100"/>
        </p:scale>
        <p:origin x="648" y="84"/>
      </p:cViewPr>
      <p:guideLst>
        <p:guide orient="horz" pos="2114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等线" panose="02010600030101010101" charset="-122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等线" panose="02010600030101010101" charset="-122"/>
              </a:rPr>
              <a:t>编辑母版文本样式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等线" panose="02010600030101010101" charset="-122"/>
              </a:rPr>
              <a:t>第二级</a:t>
            </a: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等线" panose="02010600030101010101" charset="-122"/>
              </a:rPr>
              <a:t>第三级</a:t>
            </a: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等线" panose="02010600030101010101" charset="-122"/>
              </a:rPr>
              <a:t>第四级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等线" panose="02010600030101010101" charset="-122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564903B-3D0F-4F20-BBCD-F18FFAF16C7A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 panose="02010600030101010101" charset="-122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 panose="02010600030101010101" charset="-122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 panose="02010600030101010101" charset="-122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 panose="02010600030101010101" charset="-122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 panose="02010600030101010101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717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等线" panose="02010600030101010101" charset="-122"/>
                <a:ea typeface="等线" panose="02010600030101010101" charset="-122"/>
              </a:rPr>
              <a:t>2</a:t>
            </a:fld>
            <a:endParaRPr lang="zh-CN" altLang="en-US" sz="1200" dirty="0">
              <a:latin typeface="等线" panose="02010600030101010101" charset="-122"/>
              <a:ea typeface="等线" panose="02010600030101010101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12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1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等线" panose="02010600030101010101" charset="-122"/>
                <a:ea typeface="等线" panose="02010600030101010101" charset="-122"/>
              </a:rPr>
              <a:t>3</a:t>
            </a:fld>
            <a:endParaRPr lang="zh-CN" altLang="en-US" sz="1200" dirty="0">
              <a:latin typeface="等线" panose="02010600030101010101" charset="-122"/>
              <a:ea typeface="等线" panose="02010600030101010101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33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等线" panose="02010600030101010101" charset="-122"/>
                <a:ea typeface="等线" panose="02010600030101010101" charset="-122"/>
              </a:rPr>
              <a:t>8</a:t>
            </a:fld>
            <a:endParaRPr lang="zh-CN" altLang="en-US" sz="1200" dirty="0">
              <a:latin typeface="等线" panose="02010600030101010101" charset="-122"/>
              <a:ea typeface="等线" panose="02010600030101010101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741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等线" panose="02010600030101010101" charset="-122"/>
                <a:ea typeface="等线" panose="02010600030101010101" charset="-122"/>
              </a:rPr>
              <a:t>9</a:t>
            </a:fld>
            <a:endParaRPr lang="zh-CN" altLang="en-US" sz="1200" dirty="0">
              <a:latin typeface="等线" panose="02010600030101010101" charset="-122"/>
              <a:ea typeface="等线" panose="02010600030101010101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等线" panose="02010600030101010101" charset="-122"/>
                <a:ea typeface="等线" panose="02010600030101010101" charset="-122"/>
              </a:rPr>
              <a:t>14</a:t>
            </a:fld>
            <a:endParaRPr lang="zh-CN" altLang="en-US" sz="1200" dirty="0">
              <a:latin typeface="等线" panose="02010600030101010101" charset="-122"/>
              <a:ea typeface="等线" panose="02010600030101010101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7">
            <a:extLst>
              <a:ext uri="{FF2B5EF4-FFF2-40B4-BE49-F238E27FC236}">
                <a16:creationId xmlns:a16="http://schemas.microsoft.com/office/drawing/2014/main" id="{8185C76D-DD1C-4897-BFF9-31A5AAE5C87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0CEB7E51-C0C4-427D-B2FE-2491BD4313AE}" type="slidenum">
              <a:rPr lang="zh-CN" altLang="en-US"/>
              <a:pPr/>
              <a:t>15</a:t>
            </a:fld>
            <a:endParaRPr lang="zh-CN" altLang="en-US"/>
          </a:p>
        </p:txBody>
      </p:sp>
      <p:sp>
        <p:nvSpPr>
          <p:cNvPr id="14338" name="Rectangle 7">
            <a:extLst>
              <a:ext uri="{FF2B5EF4-FFF2-40B4-BE49-F238E27FC236}">
                <a16:creationId xmlns:a16="http://schemas.microsoft.com/office/drawing/2014/main" id="{2CCCFB0E-B2D3-4210-87C0-716BAC84A8E5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92D0BF0B-1FE1-40A7-81ED-DC79BD1E8143}" type="slidenum">
              <a:rPr lang="zh-CN" altLang="en-US" sz="1200"/>
              <a:pPr algn="r"/>
              <a:t>15</a:t>
            </a:fld>
            <a:endParaRPr lang="zh-CN" altLang="en-US" sz="1200"/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3B52438A-F606-42EC-A79A-8C657807FAC8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4340" name="备注占位符 7">
            <a:extLst>
              <a:ext uri="{FF2B5EF4-FFF2-40B4-BE49-F238E27FC236}">
                <a16:creationId xmlns:a16="http://schemas.microsoft.com/office/drawing/2014/main" id="{737F8D01-CF0D-4230-A715-71E8BD83330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30000"/>
              </a:spcBef>
            </a:pPr>
            <a:endParaRPr lang="zh-CN" altLang="en-US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等线" panose="02010600030101010101" charset="-122"/>
                <a:ea typeface="等线" panose="02010600030101010101" charset="-122"/>
              </a:rPr>
              <a:t>29</a:t>
            </a:fld>
            <a:endParaRPr lang="zh-CN" altLang="en-US" sz="1200" dirty="0">
              <a:latin typeface="等线" panose="02010600030101010101" charset="-122"/>
              <a:ea typeface="等线" panose="02010600030101010101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765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等线" panose="02010600030101010101" charset="-122"/>
                <a:ea typeface="等线" panose="02010600030101010101" charset="-122"/>
              </a:rPr>
              <a:t>30</a:t>
            </a:fld>
            <a:endParaRPr lang="zh-CN" altLang="en-US" sz="1200" dirty="0">
              <a:latin typeface="等线" panose="02010600030101010101" charset="-122"/>
              <a:ea typeface="等线" panose="02010600030101010101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等线" panose="02010600030101010101" charset="-122"/>
                <a:ea typeface="等线" panose="02010600030101010101" charset="-122"/>
              </a:rPr>
              <a:t>38</a:t>
            </a:fld>
            <a:endParaRPr lang="zh-CN" altLang="en-US" sz="1200" dirty="0">
              <a:latin typeface="等线" panose="02010600030101010101" charset="-122"/>
              <a:ea typeface="等线" panose="02010600030101010101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D64A798-9166-4B50-AC4C-128C4EC7C1F3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41" y="1122675"/>
            <a:ext cx="9143048" cy="238826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41" y="3603039"/>
            <a:ext cx="9143048" cy="16562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2235" indent="0" algn="ctr">
              <a:buNone/>
              <a:defRPr sz="1200"/>
            </a:lvl5pPr>
            <a:lvl6pPr marL="1715135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472DA26-FF75-466B-A999-BCDAB92F7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9001FA3-E053-49D6-990E-E84315F20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83408D6-2B55-4981-A164-E19162417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71F55-4DCA-4537-9DD1-4A21E7EA05A2}" type="slidenum">
              <a:rPr altLang="zh-CN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1816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标题 242689"/>
          <p:cNvSpPr>
            <a:spLocks noGrp="1" noRot="1"/>
          </p:cNvSpPr>
          <p:nvPr>
            <p:ph type="ctrTitle"/>
          </p:nvPr>
        </p:nvSpPr>
        <p:spPr>
          <a:xfrm>
            <a:off x="914305" y="2286635"/>
            <a:ext cx="10362121" cy="114331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242691" name="副标题 242690"/>
          <p:cNvSpPr>
            <a:spLocks noGrp="1" noRot="1"/>
          </p:cNvSpPr>
          <p:nvPr>
            <p:ph type="subTitle" idx="1"/>
          </p:nvPr>
        </p:nvSpPr>
        <p:spPr>
          <a:xfrm>
            <a:off x="1828609" y="3887280"/>
            <a:ext cx="8533511" cy="175308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2235" lvl="3" indent="0" algn="ctr">
              <a:buNone/>
              <a:defRPr/>
            </a:lvl4pPr>
            <a:lvl5pPr marL="1829435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</a:p>
        </p:txBody>
      </p:sp>
      <p:sp>
        <p:nvSpPr>
          <p:cNvPr id="242692" name="日期占位符 242691"/>
          <p:cNvSpPr>
            <a:spLocks noGrp="1"/>
          </p:cNvSpPr>
          <p:nvPr>
            <p:ph type="dt" sz="half" idx="2"/>
          </p:nvPr>
        </p:nvSpPr>
        <p:spPr>
          <a:xfrm>
            <a:off x="402125" y="6246960"/>
            <a:ext cx="3051915" cy="47638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 b="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2693" name="页脚占位符 242692"/>
          <p:cNvSpPr>
            <a:spLocks noGrp="1"/>
          </p:cNvSpPr>
          <p:nvPr>
            <p:ph type="ftr" sz="quarter" idx="3"/>
          </p:nvPr>
        </p:nvSpPr>
        <p:spPr>
          <a:xfrm>
            <a:off x="4165166" y="6246960"/>
            <a:ext cx="3860398" cy="47638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 b="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2694" name="灯片编号占位符 242693"/>
          <p:cNvSpPr>
            <a:spLocks noGrp="1"/>
          </p:cNvSpPr>
          <p:nvPr>
            <p:ph type="sldNum" sz="quarter" idx="4"/>
          </p:nvPr>
        </p:nvSpPr>
        <p:spPr>
          <a:xfrm>
            <a:off x="8736690" y="6246960"/>
            <a:ext cx="3051915" cy="47638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 b="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64" y="1710213"/>
            <a:ext cx="10514505" cy="285352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64" y="4590738"/>
            <a:ext cx="10514505" cy="1500604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22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51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25" y="1905529"/>
            <a:ext cx="5579376" cy="419534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230" y="1905529"/>
            <a:ext cx="5579376" cy="419534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365226"/>
            <a:ext cx="10514505" cy="1325931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651" y="1778932"/>
            <a:ext cx="4873067" cy="824141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2235" indent="0">
              <a:buNone/>
              <a:defRPr sz="1350"/>
            </a:lvl5pPr>
            <a:lvl6pPr marL="1715135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651" y="2666119"/>
            <a:ext cx="4873067" cy="35252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287" y="1778932"/>
            <a:ext cx="4897066" cy="824141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2235" indent="0">
              <a:buNone/>
              <a:defRPr sz="1350"/>
            </a:lvl5pPr>
            <a:lvl6pPr marL="1715135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287" y="2666119"/>
            <a:ext cx="4897066" cy="35252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327"/>
            <a:ext cx="3931828" cy="160064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648" y="987699"/>
            <a:ext cx="6171557" cy="487497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972"/>
            <a:ext cx="3931828" cy="381264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2235" indent="0">
              <a:buNone/>
              <a:defRPr sz="750"/>
            </a:lvl5pPr>
            <a:lvl6pPr marL="1715135" indent="0">
              <a:buNone/>
              <a:defRPr sz="750"/>
            </a:lvl6pPr>
            <a:lvl7pPr marL="2058035" indent="0">
              <a:buNone/>
              <a:defRPr sz="750"/>
            </a:lvl7pPr>
            <a:lvl8pPr marL="2400935" indent="0">
              <a:buNone/>
              <a:defRPr sz="750"/>
            </a:lvl8pPr>
            <a:lvl9pPr marL="2743835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327"/>
            <a:ext cx="4164915" cy="160064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648" y="457328"/>
            <a:ext cx="6171557" cy="5405351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2235" indent="0">
              <a:buNone/>
              <a:defRPr sz="1500"/>
            </a:lvl5pPr>
            <a:lvl6pPr marL="1715135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972"/>
            <a:ext cx="4164915" cy="3812647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2235" indent="0">
              <a:buNone/>
              <a:defRPr sz="1050"/>
            </a:lvl5pPr>
            <a:lvl6pPr marL="1715135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1986" y="609769"/>
            <a:ext cx="2846621" cy="54911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25" y="609769"/>
            <a:ext cx="8374840" cy="54911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4013" cy="1325563"/>
          </a:xfrm>
          <a:prstGeom prst="rect">
            <a:avLst/>
          </a:prstGeom>
          <a:noFill/>
          <a:ln w="9525">
            <a:noFill/>
          </a:ln>
        </p:spPr>
        <p:txBody>
          <a:bodyPr lIns="91436" tIns="45718" rIns="91436" bIns="45718"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4013" cy="4352925"/>
          </a:xfrm>
          <a:prstGeom prst="rect">
            <a:avLst/>
          </a:prstGeom>
          <a:noFill/>
          <a:ln w="9525">
            <a:noFill/>
          </a:ln>
        </p:spPr>
        <p:txBody>
          <a:bodyPr lIns="91436" tIns="45718" rIns="91436" bIns="45718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7938"/>
            <a:ext cx="27432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7938"/>
            <a:ext cx="4113213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013" y="6357938"/>
            <a:ext cx="27432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D64A798-9166-4B50-AC4C-128C4EC7C1F3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31" name="图片 7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1113" y="1588"/>
            <a:ext cx="12187237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77" r:id="rId5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方正宋刻本秀楷简体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方正宋刻本秀楷简体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方正宋刻本秀楷简体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方正宋刻本秀楷简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方正宋刻本秀楷简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方正宋刻本秀楷简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方正宋刻本秀楷简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方正宋刻本秀楷简体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标题 241665"/>
          <p:cNvSpPr>
            <a:spLocks noGrp="1" noRot="1"/>
          </p:cNvSpPr>
          <p:nvPr>
            <p:ph type="title"/>
          </p:nvPr>
        </p:nvSpPr>
        <p:spPr>
          <a:xfrm>
            <a:off x="402125" y="609769"/>
            <a:ext cx="11386480" cy="114331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241667" name="文本占位符 241666"/>
          <p:cNvSpPr>
            <a:spLocks noGrp="1" noRot="1"/>
          </p:cNvSpPr>
          <p:nvPr>
            <p:ph type="body" idx="1"/>
          </p:nvPr>
        </p:nvSpPr>
        <p:spPr>
          <a:xfrm>
            <a:off x="402125" y="1905529"/>
            <a:ext cx="11386480" cy="419534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241668" name="日期占位符 241667"/>
          <p:cNvSpPr>
            <a:spLocks noGrp="1"/>
          </p:cNvSpPr>
          <p:nvPr>
            <p:ph type="dt" sz="half" idx="2"/>
          </p:nvPr>
        </p:nvSpPr>
        <p:spPr>
          <a:xfrm>
            <a:off x="402125" y="6246960"/>
            <a:ext cx="3051915" cy="47638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1669" name="页脚占位符 241668"/>
          <p:cNvSpPr>
            <a:spLocks noGrp="1"/>
          </p:cNvSpPr>
          <p:nvPr>
            <p:ph type="ftr" sz="quarter" idx="3"/>
          </p:nvPr>
        </p:nvSpPr>
        <p:spPr>
          <a:xfrm>
            <a:off x="4165166" y="6246960"/>
            <a:ext cx="3860398" cy="47638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1670" name="灯片编号占位符 241669"/>
          <p:cNvSpPr>
            <a:spLocks noGrp="1"/>
          </p:cNvSpPr>
          <p:nvPr>
            <p:ph type="sldNum" sz="quarter" idx="4"/>
          </p:nvPr>
        </p:nvSpPr>
        <p:spPr>
          <a:xfrm>
            <a:off x="8736690" y="6246960"/>
            <a:ext cx="3051915" cy="47638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835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8035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5235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2435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635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747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1" i="0" u="none" kern="1200" baseline="0">
          <a:solidFill>
            <a:srgbClr val="FF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1" i="0" u="none" kern="1200" baseline="0">
          <a:solidFill>
            <a:srgbClr val="FF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2235" lvl="3" indent="0" algn="ctr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1" i="0" u="none" kern="1200" baseline="0">
          <a:solidFill>
            <a:srgbClr val="FF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9435" lvl="4" indent="0" algn="ctr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1" i="0" u="none" kern="1200" baseline="0">
          <a:solidFill>
            <a:srgbClr val="FF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635" lvl="5" indent="0" algn="ctr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1" i="0" u="none" kern="1200" baseline="0">
          <a:solidFill>
            <a:srgbClr val="FF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835" lvl="6" indent="0" algn="ctr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1" i="0" u="none" kern="1200" baseline="0">
          <a:solidFill>
            <a:srgbClr val="FF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1035" lvl="7" indent="0" algn="ctr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1" i="0" u="none" kern="1200" baseline="0">
          <a:solidFill>
            <a:srgbClr val="FF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8870" lvl="8" indent="0" algn="ctr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1" i="0" u="none" kern="1200" baseline="0">
          <a:solidFill>
            <a:srgbClr val="FF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file:///C:\Documents%20and%20Settings\Administrator\&#26700;&#38754;\&#20843;&#24180;&#32423;&#19979;&#35838;&#20214;\&#23567;&#30707;&#28525;&#35760;&#26391;&#35835;.wav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1.wav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8.xml"/><Relationship Id="rId4" Type="http://schemas.openxmlformats.org/officeDocument/2006/relationships/slide" Target="slide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2986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2582545" y="42545"/>
            <a:ext cx="6630035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一</a:t>
            </a:r>
            <a:r>
              <a:rPr kumimoji="0" lang="en-US" altLang="zh-CN" sz="5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 .</a:t>
            </a: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人物竞猜？</a:t>
            </a:r>
          </a:p>
        </p:txBody>
      </p:sp>
      <p:grpSp>
        <p:nvGrpSpPr>
          <p:cNvPr id="36" name="组合 35"/>
          <p:cNvGrpSpPr/>
          <p:nvPr/>
        </p:nvGrpSpPr>
        <p:grpSpPr>
          <a:xfrm rot="5400000" flipH="1">
            <a:off x="5692140" y="-2270125"/>
            <a:ext cx="735965" cy="5538470"/>
            <a:chOff x="4564337" y="378280"/>
            <a:chExt cx="3063327" cy="773790"/>
          </a:xfrm>
        </p:grpSpPr>
        <p:cxnSp>
          <p:nvCxnSpPr>
            <p:cNvPr id="37" name="直接连接符 36"/>
            <p:cNvCxnSpPr/>
            <p:nvPr/>
          </p:nvCxnSpPr>
          <p:spPr>
            <a:xfrm flipH="1">
              <a:off x="4564340" y="1151816"/>
              <a:ext cx="3063327" cy="0"/>
            </a:xfrm>
            <a:prstGeom prst="line">
              <a:avLst/>
            </a:prstGeom>
            <a:ln>
              <a:solidFill>
                <a:srgbClr val="4E4A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564340" y="378026"/>
              <a:ext cx="3063327" cy="0"/>
            </a:xfrm>
            <a:prstGeom prst="line">
              <a:avLst/>
            </a:prstGeom>
            <a:ln>
              <a:solidFill>
                <a:srgbClr val="4E4A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/>
          <p:cNvSpPr txBox="1"/>
          <p:nvPr/>
        </p:nvSpPr>
        <p:spPr>
          <a:xfrm>
            <a:off x="946150" y="1374140"/>
            <a:ext cx="850963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（1）他是“唐宋八大家”之一。</a:t>
            </a:r>
          </a:p>
          <a:p>
            <a:endParaRPr lang="zh-CN" altLang="en-US" sz="2400"/>
          </a:p>
          <a:p>
            <a:r>
              <a:rPr lang="zh-CN" altLang="en-US" sz="2400"/>
              <a:t>（2）他21岁中进士，后参加王叔文政治集团，主张革新，失败后被贬为永州司马。期间写下了著名的《永州八记》。</a:t>
            </a:r>
          </a:p>
          <a:p>
            <a:endParaRPr lang="zh-CN" altLang="en-US" sz="2400"/>
          </a:p>
          <a:p>
            <a:r>
              <a:rPr lang="zh-CN" altLang="en-US" sz="2400"/>
              <a:t>（3）他对唐代的古文运动有独特的贡献，他的山水游记是中国游记文学的奠基作品，对后世散文的发展产生深远的影响。</a:t>
            </a:r>
          </a:p>
          <a:p>
            <a:endParaRPr lang="zh-CN" altLang="en-US" sz="2400"/>
          </a:p>
          <a:p>
            <a:r>
              <a:rPr lang="zh-CN" altLang="en-US" sz="2400"/>
              <a:t>（</a:t>
            </a:r>
            <a:r>
              <a:rPr lang="en-US" altLang="zh-CN" sz="2400"/>
              <a:t>4</a:t>
            </a:r>
            <a:r>
              <a:rPr lang="zh-CN" altLang="en-US" sz="2400"/>
              <a:t>）他的代表作有《江雪》、《捕蛇者说》。</a:t>
            </a:r>
          </a:p>
        </p:txBody>
      </p:sp>
      <p:sp>
        <p:nvSpPr>
          <p:cNvPr id="3" name="矩形 2"/>
          <p:cNvSpPr/>
          <p:nvPr/>
        </p:nvSpPr>
        <p:spPr>
          <a:xfrm>
            <a:off x="8629015" y="4489450"/>
            <a:ext cx="293751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7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柳宗元</a:t>
            </a: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rcRect r="298"/>
          <a:stretch>
            <a:fillRect/>
          </a:stretch>
        </p:blipFill>
        <p:spPr>
          <a:xfrm>
            <a:off x="-21272" y="1588"/>
            <a:ext cx="12233275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3003" y="871538"/>
            <a:ext cx="2859087" cy="5118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6683" y="4500563"/>
            <a:ext cx="1358900" cy="1247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图片 3074" descr="题字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4588" y="871538"/>
            <a:ext cx="3416300" cy="2668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942330" y="4348480"/>
            <a:ext cx="451104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/>
              <a:t>“</a:t>
            </a:r>
            <a:r>
              <a:rPr lang="zh-CN" altLang="en-US" sz="2000" b="1"/>
              <a:t>记</a:t>
            </a:r>
            <a:r>
              <a:rPr lang="en-US" altLang="zh-CN" sz="2000" b="1"/>
              <a:t>”</a:t>
            </a:r>
            <a:r>
              <a:rPr lang="zh-CN" altLang="en-US" sz="2000" b="1"/>
              <a:t>是古代的一种文体，主要是记载事物，往往通过记事、记物、写景、记人来抒发作者的感情或见解，借景抒情，托物言志。</a:t>
            </a:r>
          </a:p>
          <a:p>
            <a:endParaRPr lang="zh-CN" altLang="en-US" sz="2000" b="1"/>
          </a:p>
          <a:p>
            <a:endParaRPr lang="zh-CN" altLang="en-US" sz="2000" b="1"/>
          </a:p>
        </p:txBody>
      </p:sp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85"/>
          <p:cNvSpPr txBox="1">
            <a:spLocks noChangeArrowheads="1"/>
          </p:cNvSpPr>
          <p:nvPr/>
        </p:nvSpPr>
        <p:spPr bwMode="auto">
          <a:xfrm>
            <a:off x="2601898" y="816164"/>
            <a:ext cx="1621332" cy="52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1" b="1">
                <a:solidFill>
                  <a:srgbClr val="DB2232"/>
                </a:solidFill>
                <a:latin typeface="微软雅黑" pitchFamily="34" charset="-122"/>
                <a:ea typeface="微软雅黑" pitchFamily="34" charset="-122"/>
              </a:rPr>
              <a:t>走近作者</a:t>
            </a:r>
          </a:p>
        </p:txBody>
      </p:sp>
      <p:grpSp>
        <p:nvGrpSpPr>
          <p:cNvPr id="19459" name="组合 3"/>
          <p:cNvGrpSpPr>
            <a:grpSpLocks/>
          </p:cNvGrpSpPr>
          <p:nvPr/>
        </p:nvGrpSpPr>
        <p:grpSpPr bwMode="auto">
          <a:xfrm>
            <a:off x="8627856" y="1140089"/>
            <a:ext cx="2040409" cy="2286529"/>
            <a:chOff x="6282466" y="2964620"/>
            <a:chExt cx="2040348" cy="2286001"/>
          </a:xfrm>
        </p:grpSpPr>
        <p:pic>
          <p:nvPicPr>
            <p:cNvPr id="19469" name="Picture 2" descr="http://p3.so.qhimgs1.com/bdr/_240_/t01a9a32fbab0704b53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361393" y="2964620"/>
              <a:ext cx="1857375" cy="2286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70" name="TextBox 2"/>
            <p:cNvSpPr txBox="1">
              <a:spLocks noChangeArrowheads="1"/>
            </p:cNvSpPr>
            <p:nvPr/>
          </p:nvSpPr>
          <p:spPr bwMode="auto">
            <a:xfrm>
              <a:off x="6282466" y="4881289"/>
              <a:ext cx="2040348" cy="36933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pic>
        <p:nvPicPr>
          <p:cNvPr id="19460" name="Picture 3" descr="G:\小插图\10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3432" y="3115396"/>
            <a:ext cx="3061408" cy="107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4" descr="G:\小插图\101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63432" y="1851454"/>
            <a:ext cx="3061408" cy="95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6" descr="G:\小插图\1015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63432" y="4696912"/>
            <a:ext cx="3061408" cy="92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TextBox 4"/>
          <p:cNvSpPr txBox="1">
            <a:spLocks noChangeArrowheads="1"/>
          </p:cNvSpPr>
          <p:nvPr/>
        </p:nvSpPr>
        <p:spPr bwMode="auto">
          <a:xfrm>
            <a:off x="2681291" y="3525067"/>
            <a:ext cx="824104" cy="462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称谓</a:t>
            </a:r>
          </a:p>
        </p:txBody>
      </p:sp>
      <p:sp>
        <p:nvSpPr>
          <p:cNvPr id="19464" name="TextBox 28"/>
          <p:cNvSpPr txBox="1">
            <a:spLocks noChangeArrowheads="1"/>
          </p:cNvSpPr>
          <p:nvPr/>
        </p:nvSpPr>
        <p:spPr bwMode="auto">
          <a:xfrm>
            <a:off x="2601898" y="2153149"/>
            <a:ext cx="824104" cy="462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朝代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624841" y="1856218"/>
            <a:ext cx="4573058" cy="1135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柳宗元（</a:t>
            </a:r>
            <a:r>
              <a:rPr lang="en-US" altLang="zh-CN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773</a:t>
            </a:r>
            <a:r>
              <a:rPr lang="zh-CN" altLang="en-US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altLang="zh-CN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819</a:t>
            </a:r>
            <a:r>
              <a:rPr lang="zh-CN" altLang="en-US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），唐朝人</a:t>
            </a:r>
            <a:r>
              <a:rPr lang="en-US" altLang="zh-CN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字子厚。河东人，世称柳河东</a:t>
            </a:r>
            <a:r>
              <a:rPr lang="en-US" altLang="zh-CN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2400" b="1">
              <a:solidFill>
                <a:srgbClr val="0000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466" name="TextBox 30"/>
          <p:cNvSpPr txBox="1">
            <a:spLocks noChangeArrowheads="1"/>
          </p:cNvSpPr>
          <p:nvPr/>
        </p:nvSpPr>
        <p:spPr bwMode="auto">
          <a:xfrm>
            <a:off x="2617777" y="4741372"/>
            <a:ext cx="824104" cy="832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主要作品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4599435" y="3240838"/>
            <a:ext cx="4573058" cy="113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唐代著名文学家、思想家，唐宋八大家之一。</a:t>
            </a: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4599435" y="4673095"/>
            <a:ext cx="4573058" cy="1135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永州八记</a:t>
            </a:r>
            <a:r>
              <a:rPr lang="en-US" altLang="zh-CN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》《</a:t>
            </a:r>
            <a:r>
              <a:rPr lang="zh-CN" altLang="en-US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江雪</a:t>
            </a:r>
            <a:r>
              <a:rPr lang="en-US" altLang="zh-CN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》《</a:t>
            </a:r>
            <a:r>
              <a:rPr lang="zh-CN" altLang="en-US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捕蛇者说</a:t>
            </a:r>
            <a:r>
              <a:rPr lang="en-US" altLang="zh-CN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4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等诗文作品。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G:\小插图\文本框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5029" y="1473542"/>
            <a:ext cx="8110827" cy="495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文本框 85"/>
          <p:cNvSpPr txBox="1">
            <a:spLocks noChangeArrowheads="1"/>
          </p:cNvSpPr>
          <p:nvPr/>
        </p:nvSpPr>
        <p:spPr bwMode="auto">
          <a:xfrm>
            <a:off x="2601898" y="816165"/>
            <a:ext cx="1621213" cy="523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1" b="1">
                <a:solidFill>
                  <a:srgbClr val="DB2232"/>
                </a:solidFill>
                <a:latin typeface="微软雅黑" pitchFamily="34" charset="-122"/>
                <a:ea typeface="微软雅黑" pitchFamily="34" charset="-122"/>
              </a:rPr>
              <a:t>作品介绍</a:t>
            </a:r>
          </a:p>
        </p:txBody>
      </p:sp>
      <p:sp>
        <p:nvSpPr>
          <p:cNvPr id="21508" name="文本框 3"/>
          <p:cNvSpPr txBox="1">
            <a:spLocks noChangeArrowheads="1"/>
          </p:cNvSpPr>
          <p:nvPr/>
        </p:nvSpPr>
        <p:spPr bwMode="auto">
          <a:xfrm>
            <a:off x="2601898" y="2273827"/>
            <a:ext cx="7099356" cy="3648919"/>
          </a:xfrm>
          <a:prstGeom prst="rect">
            <a:avLst/>
          </a:prstGeom>
          <a:noFill/>
          <a:ln w="28575" cmpd="thickThin">
            <a:noFill/>
            <a:prstDash val="sys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2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唐宋八大家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：韩愈、柳宗元（唐）、欧阳修、苏轼、苏旬、苏辙、王安石、曾矾（宋）。“八大家”是指八大散文家，不是诗人。</a:t>
            </a:r>
          </a:p>
          <a:p>
            <a:pPr>
              <a:lnSpc>
                <a:spcPct val="150000"/>
              </a:lnSpc>
            </a:pP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200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永州八记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，是指柳宗元被贬柳州期间写下的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始得西山宴游记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钴鉧游记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钴鉧潭西小丘记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至小丘西小石潭记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袁家渴记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石涧记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石渠记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小石城山记</a:t>
            </a:r>
            <a:r>
              <a:rPr lang="en-US" altLang="zh-CN" sz="22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200" b="1"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15"/>
          <p:cNvSpPr txBox="1">
            <a:spLocks noChangeArrowheads="1"/>
          </p:cNvSpPr>
          <p:nvPr/>
        </p:nvSpPr>
        <p:spPr bwMode="auto">
          <a:xfrm>
            <a:off x="2601898" y="816165"/>
            <a:ext cx="1621213" cy="523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1" b="1">
                <a:solidFill>
                  <a:srgbClr val="DB2232"/>
                </a:solidFill>
                <a:latin typeface="微软雅黑" pitchFamily="34" charset="-122"/>
                <a:ea typeface="微软雅黑" pitchFamily="34" charset="-122"/>
              </a:rPr>
              <a:t>导入新知</a:t>
            </a:r>
          </a:p>
        </p:txBody>
      </p:sp>
      <p:sp>
        <p:nvSpPr>
          <p:cNvPr id="14339" name="文本框 16"/>
          <p:cNvSpPr txBox="1">
            <a:spLocks noChangeArrowheads="1"/>
          </p:cNvSpPr>
          <p:nvPr/>
        </p:nvSpPr>
        <p:spPr bwMode="auto">
          <a:xfrm>
            <a:off x="1909587" y="1710134"/>
            <a:ext cx="8347420" cy="1135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    “叮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叮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……”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宁静的山谷里传出清脆的音响。这是什么声音？</a:t>
            </a:r>
          </a:p>
        </p:txBody>
      </p:sp>
      <p:pic>
        <p:nvPicPr>
          <p:cNvPr id="18" name="Picture 2" descr="http://p0.so.qhimgs1.com/bdr/_240_/t01b684366e3ff689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0203" y="3121748"/>
            <a:ext cx="1870508" cy="2608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://p0.so.qhmsg.com/bdr/_240_/t0144b10ec0141510a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099" y="2979886"/>
            <a:ext cx="2010240" cy="2583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C:\Users\user\AppData\Roaming\Tencent\Users\445688949\QQ\WinTemp\RichOle\4@%XO_R]8A7FO2}CK_L]E%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6169" y="3121748"/>
            <a:ext cx="2046762" cy="2608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02806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15"/>
          <p:cNvSpPr txBox="1">
            <a:spLocks noChangeArrowheads="1"/>
          </p:cNvSpPr>
          <p:nvPr/>
        </p:nvSpPr>
        <p:spPr bwMode="auto">
          <a:xfrm>
            <a:off x="2601898" y="816165"/>
            <a:ext cx="1621213" cy="523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1" b="1">
                <a:solidFill>
                  <a:srgbClr val="DB2232"/>
                </a:solidFill>
                <a:latin typeface="微软雅黑" pitchFamily="34" charset="-122"/>
                <a:ea typeface="微软雅黑" pitchFamily="34" charset="-122"/>
              </a:rPr>
              <a:t>导入新知</a:t>
            </a:r>
          </a:p>
        </p:txBody>
      </p:sp>
      <p:sp>
        <p:nvSpPr>
          <p:cNvPr id="15363" name="文本框 16"/>
          <p:cNvSpPr txBox="1">
            <a:spLocks noChangeArrowheads="1"/>
          </p:cNvSpPr>
          <p:nvPr/>
        </p:nvSpPr>
        <p:spPr bwMode="auto">
          <a:xfrm>
            <a:off x="2300203" y="5084352"/>
            <a:ext cx="7720212" cy="581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    这是仙乐传入人间？让我们随柳宗元去一探究竟吧。</a:t>
            </a:r>
          </a:p>
        </p:txBody>
      </p:sp>
      <p:pic>
        <p:nvPicPr>
          <p:cNvPr id="15364" name="Picture 2" descr="http://p1.so.qhmsg.com/bdr/_240_/t019850b9478dc409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06840" y="1435433"/>
            <a:ext cx="5795716" cy="3648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79978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673100" y="327184"/>
            <a:ext cx="10844213" cy="615315"/>
            <a:chOff x="-2655131" y="522154"/>
            <a:chExt cx="10843722" cy="614563"/>
          </a:xfrm>
        </p:grpSpPr>
        <p:sp>
          <p:nvSpPr>
            <p:cNvPr id="16" name="矩形 15"/>
            <p:cNvSpPr/>
            <p:nvPr/>
          </p:nvSpPr>
          <p:spPr>
            <a:xfrm>
              <a:off x="4191447" y="939949"/>
              <a:ext cx="3997144" cy="45982"/>
            </a:xfrm>
            <a:prstGeom prst="rect">
              <a:avLst/>
            </a:prstGeom>
            <a:solidFill>
              <a:srgbClr val="4E4A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TextBox 8"/>
            <p:cNvSpPr txBox="1">
              <a:spLocks noChangeArrowheads="1"/>
            </p:cNvSpPr>
            <p:nvPr/>
          </p:nvSpPr>
          <p:spPr bwMode="auto">
            <a:xfrm>
              <a:off x="1215019" y="522154"/>
              <a:ext cx="3178031" cy="614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R="0"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000" b="1" i="1" kern="1200" cap="none" spc="0" normalizeH="0" baseline="0" noProof="0" dirty="0">
                  <a:solidFill>
                    <a:srgbClr val="FF0000"/>
                  </a:solidFill>
                  <a:latin typeface="+mn-lt"/>
                  <a:ea typeface="+mn-ea"/>
                  <a:cs typeface="+mn-ea"/>
                  <a:sym typeface="+mn-lt"/>
                </a:rPr>
                <a:t>二、作者简介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-2655131" y="939949"/>
              <a:ext cx="3997144" cy="45982"/>
            </a:xfrm>
            <a:prstGeom prst="rect">
              <a:avLst/>
            </a:prstGeom>
            <a:solidFill>
              <a:srgbClr val="4E4A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3740785" y="2014220"/>
            <a:ext cx="7619365" cy="3046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柳宗元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（773～819）唐代著名文学家、哲学家</a:t>
            </a:r>
            <a:r>
              <a:rPr lang="zh-CN" altLang="en-US" sz="24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，唐宋八大家之一。</a:t>
            </a:r>
            <a:r>
              <a:rPr lang="zh-CN" altLang="en-US" sz="24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字子厚</a:t>
            </a:r>
            <a:r>
              <a:rPr lang="zh-CN" altLang="en-US" sz="24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，祖籍河东（今山西永济），世称</a:t>
            </a:r>
            <a:r>
              <a:rPr lang="zh-CN" altLang="en-US" sz="24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柳河东</a:t>
            </a:r>
            <a:r>
              <a:rPr lang="zh-CN" altLang="en-US" sz="24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。因官终柳州刺史，又称</a:t>
            </a:r>
            <a:r>
              <a:rPr lang="zh-CN" altLang="en-US" sz="24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柳柳州</a:t>
            </a:r>
            <a:r>
              <a:rPr lang="zh-CN" altLang="en-US" sz="24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。</a:t>
            </a:r>
            <a:r>
              <a:rPr lang="zh-CN" altLang="en-US" sz="24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与韩愈共同倡导唐代古文运动 ，并称“韩柳”</a:t>
            </a:r>
            <a:r>
              <a:rPr lang="zh-CN" altLang="en-US" sz="24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。他参加过永贞革新，失败后被贬为永州司马，从此柳宗元在荒远偏僻的永州苦呆了整整十年，后又被改贬到更为荒凉的柳州，四年后，病魔无情地夺去了他年仅四十七岁的生命。文稿由刘禹锡编为</a:t>
            </a:r>
            <a:r>
              <a:rPr lang="en-US" altLang="zh-CN" sz="24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《</a:t>
            </a:r>
            <a:r>
              <a:rPr lang="zh-CN" altLang="en-US" sz="24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柳河东集</a:t>
            </a:r>
            <a:r>
              <a:rPr lang="en-US" altLang="zh-CN" sz="24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》</a:t>
            </a:r>
            <a:r>
              <a:rPr lang="zh-CN" altLang="en-US" sz="24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ea"/>
              <a:sym typeface="+mn-ea"/>
            </a:endParaRPr>
          </a:p>
        </p:txBody>
      </p:sp>
      <p:pic>
        <p:nvPicPr>
          <p:cNvPr id="22" name="图片 21" descr="图片包含 男士, 人员, 墙壁&#10;&#10;已生成极高可信度的说明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" y="1249998"/>
            <a:ext cx="2752725" cy="3460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963"/>
            <a:ext cx="12190413" cy="550862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>
                  <a:lumMod val="81000"/>
                  <a:lumOff val="19000"/>
                  <a:alpha val="66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82625" y="486727"/>
            <a:ext cx="10844530" cy="615315"/>
            <a:chOff x="-2655131" y="709184"/>
            <a:chExt cx="10843722" cy="438166"/>
          </a:xfrm>
        </p:grpSpPr>
        <p:sp>
          <p:nvSpPr>
            <p:cNvPr id="16" name="矩形 15"/>
            <p:cNvSpPr/>
            <p:nvPr/>
          </p:nvSpPr>
          <p:spPr>
            <a:xfrm>
              <a:off x="4191447" y="939949"/>
              <a:ext cx="3997144" cy="45982"/>
            </a:xfrm>
            <a:prstGeom prst="rect">
              <a:avLst/>
            </a:prstGeom>
            <a:solidFill>
              <a:srgbClr val="4E4A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TextBox 8"/>
            <p:cNvSpPr txBox="1">
              <a:spLocks noChangeArrowheads="1"/>
            </p:cNvSpPr>
            <p:nvPr/>
          </p:nvSpPr>
          <p:spPr bwMode="auto">
            <a:xfrm>
              <a:off x="879651" y="709184"/>
              <a:ext cx="3756380" cy="438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R="0"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000" b="1" kern="1200" cap="none" spc="0" normalizeH="0" baseline="0" noProof="0" dirty="0">
                  <a:solidFill>
                    <a:srgbClr val="FF0000"/>
                  </a:solidFill>
                  <a:latin typeface="+mn-lt"/>
                  <a:ea typeface="+mn-ea"/>
                  <a:cs typeface="+mn-ea"/>
                  <a:sym typeface="+mn-lt"/>
                </a:rPr>
                <a:t>三、背景知识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-2655131" y="939949"/>
              <a:ext cx="3997144" cy="45982"/>
            </a:xfrm>
            <a:prstGeom prst="rect">
              <a:avLst/>
            </a:prstGeom>
            <a:solidFill>
              <a:srgbClr val="4E4A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490654" y="1350645"/>
            <a:ext cx="11240429" cy="517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    </a:t>
            </a:r>
            <a:r>
              <a:rPr sz="3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柳宗元被贬为永州司马后，时艰不可济，谤毁兼至，贫病交加，老母病故，居处遭火，他满怀忧惧之情，多藉山水以排遣。所幸永州的大自然待他不薄，奇形异态的潭水﹑小丘﹑石渠﹑山涧纷至沓来，美不胜收。</a:t>
            </a:r>
            <a:r>
              <a:rPr lang="zh-CN" altLang="en-US" sz="3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任期十年中，他专心著述，写下了大量内容广泛、思想深刻的诗文。同时，他又以山水为寄托，遍游住所附近奇山异水，写下了许多文笔清秀，富有诗情画意的游记。</a:t>
            </a:r>
            <a:r>
              <a:rPr sz="3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《永州八记》就写于此时。</a:t>
            </a:r>
            <a:endParaRPr lang="zh-CN" altLang="en-US" sz="32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课件图片1">
            <a:extLst>
              <a:ext uri="{FF2B5EF4-FFF2-40B4-BE49-F238E27FC236}">
                <a16:creationId xmlns:a16="http://schemas.microsoft.com/office/drawing/2014/main" id="{19F29651-B79F-46DE-91A9-07D31257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148" y="0"/>
            <a:ext cx="9146117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3">
            <a:extLst>
              <a:ext uri="{FF2B5EF4-FFF2-40B4-BE49-F238E27FC236}">
                <a16:creationId xmlns:a16="http://schemas.microsoft.com/office/drawing/2014/main" id="{BB90816C-1CCE-4329-9CDA-2BDDDB4D9F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2148" y="1413202"/>
            <a:ext cx="8677696" cy="4249133"/>
          </a:xfrm>
        </p:spPr>
        <p:txBody>
          <a:bodyPr/>
          <a:lstStyle/>
          <a:p>
            <a:pPr algn="l" eaLnBrk="1" hangingPunct="1"/>
            <a:r>
              <a:rPr lang="en-US" altLang="zh-CN" b="1">
                <a:ea typeface="宋体" panose="02010600030101010101" pitchFamily="2" charset="-122"/>
              </a:rPr>
              <a:t>       </a:t>
            </a:r>
            <a:r>
              <a:rPr lang="zh-CN" altLang="en-US" sz="5401" b="1">
                <a:ea typeface="宋体" panose="02010600030101010101" pitchFamily="2" charset="-122"/>
              </a:rPr>
              <a:t>仆闷即出游</a:t>
            </a:r>
            <a:r>
              <a:rPr lang="en-US" altLang="en-US" b="1"/>
              <a:t>…</a:t>
            </a:r>
            <a:r>
              <a:rPr lang="en-US" altLang="zh-CN" b="1">
                <a:ea typeface="宋体" panose="02010600030101010101" pitchFamily="2" charset="-122"/>
              </a:rPr>
              <a:t>…</a:t>
            </a:r>
            <a:r>
              <a:rPr lang="zh-CN" altLang="en-US" sz="5401" b="1">
                <a:ea typeface="宋体" panose="02010600030101010101" pitchFamily="2" charset="-122"/>
              </a:rPr>
              <a:t>时见</a:t>
            </a:r>
            <a:r>
              <a:rPr lang="zh-CN" altLang="en-US" sz="5401" b="1">
                <a:solidFill>
                  <a:srgbClr val="DD2203"/>
                </a:solidFill>
                <a:ea typeface="宋体" panose="02010600030101010101" pitchFamily="2" charset="-122"/>
              </a:rPr>
              <a:t>好石清泉游鱼</a:t>
            </a:r>
            <a:r>
              <a:rPr lang="en-US" altLang="en-US" b="1"/>
              <a:t>…</a:t>
            </a:r>
            <a:r>
              <a:rPr lang="en-US" altLang="zh-CN" b="1">
                <a:ea typeface="宋体" panose="02010600030101010101" pitchFamily="2" charset="-122"/>
              </a:rPr>
              <a:t>…</a:t>
            </a:r>
            <a:r>
              <a:rPr lang="en-US" altLang="zh-CN" sz="5401" b="1">
                <a:solidFill>
                  <a:srgbClr val="DD2203"/>
                </a:solidFill>
                <a:ea typeface="宋体" panose="02010600030101010101" pitchFamily="2" charset="-122"/>
              </a:rPr>
              <a:t> </a:t>
            </a:r>
            <a:br>
              <a:rPr lang="en-US" altLang="zh-CN" sz="5401" b="1">
                <a:ea typeface="宋体" panose="02010600030101010101" pitchFamily="2" charset="-122"/>
              </a:rPr>
            </a:br>
            <a:br>
              <a:rPr lang="en-US" altLang="zh-CN" b="1">
                <a:ea typeface="宋体" panose="02010600030101010101" pitchFamily="2" charset="-122"/>
              </a:rPr>
            </a:br>
            <a:r>
              <a:rPr lang="en-US" altLang="zh-CN" b="1">
                <a:ea typeface="宋体" panose="02010600030101010101" pitchFamily="2" charset="-122"/>
              </a:rPr>
              <a:t>          </a:t>
            </a:r>
            <a:br>
              <a:rPr lang="en-US" altLang="zh-CN" b="1">
                <a:ea typeface="宋体" panose="02010600030101010101" pitchFamily="2" charset="-122"/>
              </a:rPr>
            </a:br>
            <a:r>
              <a:rPr lang="en-US" altLang="zh-CN" b="1">
                <a:ea typeface="宋体" panose="02010600030101010101" pitchFamily="2" charset="-122"/>
              </a:rPr>
              <a:t>            </a:t>
            </a:r>
            <a:r>
              <a:rPr lang="zh-CN" altLang="en-US" b="1">
                <a:ea typeface="宋体" panose="02010600030101010101" pitchFamily="2" charset="-122"/>
              </a:rPr>
              <a:t>柳宗元</a:t>
            </a:r>
            <a:r>
              <a:rPr lang="en-US" altLang="zh-CN" b="1">
                <a:ea typeface="宋体" panose="02010600030101010101" pitchFamily="2" charset="-122"/>
              </a:rPr>
              <a:t>《</a:t>
            </a:r>
            <a:r>
              <a:rPr lang="zh-CN" altLang="en-US" b="1">
                <a:ea typeface="宋体" panose="02010600030101010101" pitchFamily="2" charset="-122"/>
              </a:rPr>
              <a:t>与李翰林建书</a:t>
            </a:r>
            <a:r>
              <a:rPr lang="en-US" altLang="zh-CN" b="1">
                <a:ea typeface="宋体" panose="02010600030101010101" pitchFamily="2" charset="-122"/>
              </a:rPr>
              <a:t>》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矩形 173057"/>
          <p:cNvSpPr/>
          <p:nvPr/>
        </p:nvSpPr>
        <p:spPr>
          <a:xfrm>
            <a:off x="4294640" y="549428"/>
            <a:ext cx="2439077" cy="700282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 fontScale="92500" lnSpcReduction="10000"/>
          </a:bodyPr>
          <a:lstStyle/>
          <a:p>
            <a:pPr algn="ctr"/>
            <a:r>
              <a:rPr lang="zh-CN" altLang="en-US" sz="4800" b="1" spc="9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小石潭记</a:t>
            </a:r>
          </a:p>
        </p:txBody>
      </p:sp>
      <p:sp>
        <p:nvSpPr>
          <p:cNvPr id="173059" name="文本框 173058"/>
          <p:cNvSpPr txBox="1"/>
          <p:nvPr/>
        </p:nvSpPr>
        <p:spPr>
          <a:xfrm>
            <a:off x="7356099" y="724506"/>
            <a:ext cx="194364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  <a:ea typeface="隶书" panose="02010509060101010101" pitchFamily="49" charset="-122"/>
                <a:hlinkClick r:id="rId2" action="ppaction://hlinkfile"/>
              </a:rPr>
              <a:t>柳宗元</a:t>
            </a:r>
            <a:endParaRPr lang="zh-CN" altLang="en-US" sz="3600" dirty="0">
              <a:solidFill>
                <a:schemeClr val="tx2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73060" name="文本框 173059"/>
          <p:cNvSpPr txBox="1"/>
          <p:nvPr/>
        </p:nvSpPr>
        <p:spPr>
          <a:xfrm>
            <a:off x="-1" y="1489621"/>
            <a:ext cx="11898351" cy="575542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</a:pPr>
            <a:r>
              <a:rPr lang="en-US" altLang="zh-CN" sz="2800" dirty="0">
                <a:solidFill>
                  <a:schemeClr val="tx2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3200" dirty="0">
                <a:solidFill>
                  <a:srgbClr val="000000"/>
                </a:solidFill>
                <a:ea typeface="楷体_GB2312" pitchFamily="49" charset="-122"/>
              </a:rPr>
              <a:t>从小丘西行百二十步，隔篁竹，闻水声，如鸣珮环，心乐之。伐竹取道</a:t>
            </a:r>
            <a:r>
              <a:rPr lang="en-US" altLang="zh-CN" sz="3200" dirty="0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 sz="3200" dirty="0">
                <a:solidFill>
                  <a:srgbClr val="000000"/>
                </a:solidFill>
                <a:ea typeface="楷体_GB2312" pitchFamily="49" charset="-122"/>
              </a:rPr>
              <a:t>下见小潭，水尤清冽。全石以为底，近岸，卷石底以出，为坻，为屿，为嵁，为岩。青树翠蔓，蒙络摇缀，参差披拂。 </a:t>
            </a:r>
          </a:p>
          <a:p>
            <a:pPr algn="l">
              <a:spcBef>
                <a:spcPts val="0"/>
              </a:spcBef>
            </a:pPr>
            <a:r>
              <a:rPr lang="zh-CN" altLang="en-US" sz="3200" dirty="0">
                <a:solidFill>
                  <a:srgbClr val="000000"/>
                </a:solidFill>
                <a:ea typeface="楷体_GB2312" pitchFamily="49" charset="-122"/>
              </a:rPr>
              <a:t>       潭中鱼可百许头，皆若空游无所依。日光下澈，影布石上，佁然不动</a:t>
            </a:r>
            <a:r>
              <a:rPr lang="en-US" altLang="zh-CN" sz="3200" dirty="0">
                <a:solidFill>
                  <a:srgbClr val="000000"/>
                </a:solidFill>
                <a:ea typeface="楷体_GB2312" pitchFamily="49" charset="-122"/>
              </a:rPr>
              <a:t>;</a:t>
            </a:r>
            <a:r>
              <a:rPr lang="zh-CN" altLang="en-US" sz="3200" dirty="0">
                <a:solidFill>
                  <a:srgbClr val="000000"/>
                </a:solidFill>
                <a:ea typeface="楷体_GB2312" pitchFamily="49" charset="-122"/>
              </a:rPr>
              <a:t>俶尔远逝，往来翕忽，似与游者相乐。 </a:t>
            </a:r>
          </a:p>
          <a:p>
            <a:pPr algn="l">
              <a:spcBef>
                <a:spcPts val="0"/>
              </a:spcBef>
            </a:pPr>
            <a:r>
              <a:rPr lang="zh-CN" altLang="en-US" sz="3200" dirty="0">
                <a:solidFill>
                  <a:srgbClr val="000000"/>
                </a:solidFill>
                <a:ea typeface="楷体_GB2312" pitchFamily="49" charset="-122"/>
              </a:rPr>
              <a:t>    潭西南而望，斗折蛇行，明灭可见。其岸势犬牙差互，不可知其源。 </a:t>
            </a:r>
          </a:p>
          <a:p>
            <a:pPr algn="l">
              <a:spcBef>
                <a:spcPts val="0"/>
              </a:spcBef>
            </a:pPr>
            <a:r>
              <a:rPr lang="zh-CN" altLang="en-US" sz="3200" dirty="0">
                <a:solidFill>
                  <a:srgbClr val="000000"/>
                </a:solidFill>
                <a:ea typeface="楷体_GB2312" pitchFamily="49" charset="-122"/>
              </a:rPr>
              <a:t>       坐潭上，四面竹树环合，寂寥无人，凄神寒骨，悄怆幽邃。以其境过清，不可久居，乃记之而去。 </a:t>
            </a:r>
          </a:p>
          <a:p>
            <a:pPr algn="l">
              <a:spcBef>
                <a:spcPts val="0"/>
              </a:spcBef>
            </a:pPr>
            <a:r>
              <a:rPr lang="zh-CN" altLang="en-US" sz="3200" dirty="0">
                <a:solidFill>
                  <a:srgbClr val="000000"/>
                </a:solidFill>
                <a:ea typeface="楷体_GB2312" pitchFamily="49" charset="-122"/>
              </a:rPr>
              <a:t>       同游者：吴武陵，龚古，余弟宗玄。隶而从者，崔氏二小生：曰恕己，曰奉壹。 </a:t>
            </a:r>
          </a:p>
          <a:p>
            <a:pPr algn="l">
              <a:spcBef>
                <a:spcPct val="0"/>
              </a:spcBef>
            </a:pPr>
            <a:endParaRPr lang="zh-CN" altLang="en-US" sz="1600" b="1" dirty="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文本框 29699"/>
          <p:cNvSpPr txBox="1"/>
          <p:nvPr/>
        </p:nvSpPr>
        <p:spPr>
          <a:xfrm>
            <a:off x="1522095" y="6280307"/>
            <a:ext cx="839068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FF00"/>
                </a:solidFill>
                <a:latin typeface="Arial" panose="020B0604020202020204" pitchFamily="34" charset="0"/>
              </a:rPr>
              <a:t>  </a:t>
            </a:r>
          </a:p>
        </p:txBody>
      </p:sp>
      <p:sp>
        <p:nvSpPr>
          <p:cNvPr id="29701" name="文本框 29700"/>
          <p:cNvSpPr txBox="1"/>
          <p:nvPr/>
        </p:nvSpPr>
        <p:spPr>
          <a:xfrm>
            <a:off x="732790" y="90170"/>
            <a:ext cx="91795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四、生字正音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9702" name="文本框 29701"/>
          <p:cNvSpPr txBox="1"/>
          <p:nvPr/>
        </p:nvSpPr>
        <p:spPr>
          <a:xfrm>
            <a:off x="627380" y="1009650"/>
            <a:ext cx="57550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篁</a:t>
            </a:r>
            <a:r>
              <a:rPr lang="zh-CN" altLang="en-US" sz="4000" b="1" dirty="0">
                <a:latin typeface="Arial" panose="020B0604020202020204" pitchFamily="34" charset="0"/>
              </a:rPr>
              <a:t>（</a:t>
            </a: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             ）竹</a:t>
            </a:r>
          </a:p>
        </p:txBody>
      </p:sp>
      <p:sp>
        <p:nvSpPr>
          <p:cNvPr id="29704" name="文本框 29703"/>
          <p:cNvSpPr txBox="1"/>
          <p:nvPr/>
        </p:nvSpPr>
        <p:spPr>
          <a:xfrm>
            <a:off x="6671310" y="1009015"/>
            <a:ext cx="39973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清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冽</a:t>
            </a: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（</a:t>
            </a:r>
            <a:r>
              <a: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）</a:t>
            </a:r>
          </a:p>
        </p:txBody>
      </p:sp>
      <p:sp>
        <p:nvSpPr>
          <p:cNvPr id="29705" name="文本框 29704"/>
          <p:cNvSpPr txBox="1"/>
          <p:nvPr/>
        </p:nvSpPr>
        <p:spPr>
          <a:xfrm>
            <a:off x="8393430" y="1125855"/>
            <a:ext cx="15189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err="1">
                <a:sym typeface="+mn-lt"/>
              </a:rPr>
              <a:t>liè</a:t>
            </a:r>
            <a:endParaRPr lang="en-US" altLang="zh-CN" sz="3600" b="1" err="1">
              <a:latin typeface="Arial" panose="020B0604020202020204" pitchFamily="34" charset="0"/>
            </a:endParaRPr>
          </a:p>
        </p:txBody>
      </p:sp>
      <p:sp>
        <p:nvSpPr>
          <p:cNvPr id="29706" name="文本框 29705"/>
          <p:cNvSpPr txBox="1"/>
          <p:nvPr/>
        </p:nvSpPr>
        <p:spPr>
          <a:xfrm>
            <a:off x="1772990" y="5951603"/>
            <a:ext cx="8284289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00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9707" name="文本框 29706"/>
          <p:cNvSpPr txBox="1"/>
          <p:nvPr/>
        </p:nvSpPr>
        <p:spPr>
          <a:xfrm>
            <a:off x="627380" y="1771015"/>
            <a:ext cx="589978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卷</a:t>
            </a:r>
            <a:r>
              <a:rPr lang="zh-CN" altLang="en-US" sz="4000" b="1" dirty="0">
                <a:latin typeface="Arial" panose="020B0604020202020204" pitchFamily="34" charset="0"/>
              </a:rPr>
              <a:t>石底以出( </a:t>
            </a:r>
            <a:r>
              <a:rPr lang="en-US" altLang="zh-CN" sz="4000" b="1">
                <a:solidFill>
                  <a:schemeClr val="bg1"/>
                </a:solidFill>
                <a:latin typeface="Arial" panose="020B0604020202020204" pitchFamily="34" charset="0"/>
              </a:rPr>
              <a:t>         </a:t>
            </a:r>
            <a:r>
              <a:rPr lang="zh-CN" altLang="en-US" sz="4000" b="1" dirty="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9708" name="文本框 29707"/>
          <p:cNvSpPr txBox="1"/>
          <p:nvPr/>
        </p:nvSpPr>
        <p:spPr>
          <a:xfrm>
            <a:off x="6672580" y="1771015"/>
            <a:ext cx="37433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为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坻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( </a:t>
            </a:r>
            <a:r>
              <a:rPr lang="en-US" altLang="zh-CN" sz="4000" b="1">
                <a:solidFill>
                  <a:schemeClr val="bg1"/>
                </a:solidFill>
                <a:latin typeface="Arial" panose="020B0604020202020204" pitchFamily="34" charset="0"/>
              </a:rPr>
              <a:t>         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9709" name="文本框 29708"/>
          <p:cNvSpPr txBox="1"/>
          <p:nvPr/>
        </p:nvSpPr>
        <p:spPr>
          <a:xfrm>
            <a:off x="6671945" y="2539365"/>
            <a:ext cx="468058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为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嵁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(</a:t>
            </a:r>
            <a:r>
              <a:rPr lang="en-US" altLang="zh-CN" sz="4000" b="1">
                <a:solidFill>
                  <a:schemeClr val="bg1"/>
                </a:solidFill>
                <a:latin typeface="Arial" panose="020B0604020202020204" pitchFamily="34" charset="0"/>
              </a:rPr>
              <a:t>           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9710" name="文本框 29709"/>
          <p:cNvSpPr txBox="1"/>
          <p:nvPr/>
        </p:nvSpPr>
        <p:spPr>
          <a:xfrm>
            <a:off x="626745" y="2477770"/>
            <a:ext cx="6405245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青树翠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蔓</a:t>
            </a:r>
            <a:r>
              <a:rPr lang="zh-CN" altLang="en-US" sz="4000" b="1" dirty="0">
                <a:solidFill>
                  <a:srgbClr val="FFFF00"/>
                </a:solidFill>
                <a:latin typeface="Arial" panose="020B0604020202020204" pitchFamily="34" charset="0"/>
              </a:rPr>
              <a:t> </a:t>
            </a:r>
            <a:r>
              <a:rPr lang="zh-CN" altLang="en-US" sz="4000" b="1" dirty="0">
                <a:latin typeface="Arial" panose="020B0604020202020204" pitchFamily="34" charset="0"/>
              </a:rPr>
              <a:t>(</a:t>
            </a:r>
            <a:r>
              <a:rPr lang="en-US" altLang="zh-CN" sz="4400" b="1">
                <a:solidFill>
                  <a:schemeClr val="bg1"/>
                </a:solidFill>
                <a:latin typeface="Arial" panose="020B0604020202020204" pitchFamily="34" charset="0"/>
              </a:rPr>
              <a:t>         </a:t>
            </a:r>
            <a:r>
              <a:rPr lang="zh-CN" altLang="en-US" sz="4000" b="1" dirty="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9711" name="文本框 29710"/>
          <p:cNvSpPr txBox="1"/>
          <p:nvPr/>
        </p:nvSpPr>
        <p:spPr>
          <a:xfrm>
            <a:off x="627380" y="3247390"/>
            <a:ext cx="62604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蒙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络</a:t>
            </a: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摇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缀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(        </a:t>
            </a:r>
            <a:r>
              <a:rPr lang="en-US" altLang="zh-CN" sz="4000" b="1">
                <a:solidFill>
                  <a:schemeClr val="bg1"/>
                </a:solidFill>
                <a:latin typeface="Arial" panose="020B0604020202020204" pitchFamily="34" charset="0"/>
              </a:rPr>
              <a:t>         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9712" name="文本框 29711"/>
          <p:cNvSpPr txBox="1"/>
          <p:nvPr/>
        </p:nvSpPr>
        <p:spPr>
          <a:xfrm>
            <a:off x="6527800" y="3246120"/>
            <a:ext cx="45358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参差</a:t>
            </a:r>
            <a:r>
              <a:rPr lang="zh-CN" altLang="en-US" sz="4000" b="1" dirty="0">
                <a:latin typeface="Arial" panose="020B0604020202020204" pitchFamily="34" charset="0"/>
              </a:rPr>
              <a:t>披拂( </a:t>
            </a:r>
            <a:r>
              <a:rPr lang="en-US" altLang="zh-CN" sz="4000" b="1">
                <a:solidFill>
                  <a:schemeClr val="bg1"/>
                </a:solidFill>
                <a:latin typeface="Arial" panose="020B0604020202020204" pitchFamily="34" charset="0"/>
              </a:rPr>
              <a:t>            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9713" name="文本框 29712"/>
          <p:cNvSpPr txBox="1"/>
          <p:nvPr/>
        </p:nvSpPr>
        <p:spPr>
          <a:xfrm>
            <a:off x="627380" y="3954780"/>
            <a:ext cx="56127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佁</a:t>
            </a: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然不动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(</a:t>
            </a:r>
            <a:r>
              <a:rPr lang="en-US" altLang="zh-CN" sz="4000" b="1">
                <a:solidFill>
                  <a:schemeClr val="bg1"/>
                </a:solidFill>
                <a:latin typeface="Arial" panose="020B0604020202020204" pitchFamily="34" charset="0"/>
              </a:rPr>
              <a:t>          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9714" name="文本框 29713"/>
          <p:cNvSpPr txBox="1"/>
          <p:nvPr/>
        </p:nvSpPr>
        <p:spPr>
          <a:xfrm>
            <a:off x="3124835" y="3952875"/>
            <a:ext cx="151892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err="1">
                <a:latin typeface="Arial" panose="020B0604020202020204" pitchFamily="34" charset="0"/>
              </a:rPr>
              <a:t>yǐ</a:t>
            </a:r>
            <a:endParaRPr lang="en-US" altLang="zh-CN" sz="4800" b="1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29715" name="文本框 29714"/>
          <p:cNvSpPr txBox="1"/>
          <p:nvPr/>
        </p:nvSpPr>
        <p:spPr>
          <a:xfrm>
            <a:off x="6527800" y="3955415"/>
            <a:ext cx="45358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俶</a:t>
            </a: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尔远逝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( </a:t>
            </a:r>
            <a:r>
              <a:rPr lang="en-US" altLang="zh-CN" sz="4000" b="1">
                <a:solidFill>
                  <a:schemeClr val="bg1"/>
                </a:solidFill>
                <a:latin typeface="Arial" panose="020B0604020202020204" pitchFamily="34" charset="0"/>
              </a:rPr>
              <a:t>         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9716" name="文本框 29715"/>
          <p:cNvSpPr txBox="1"/>
          <p:nvPr/>
        </p:nvSpPr>
        <p:spPr>
          <a:xfrm>
            <a:off x="626745" y="4661535"/>
            <a:ext cx="536067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往来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翕</a:t>
            </a: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忽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(</a:t>
            </a:r>
            <a:r>
              <a:rPr lang="en-US" altLang="zh-CN" sz="4000" b="1">
                <a:solidFill>
                  <a:schemeClr val="bg1"/>
                </a:solidFill>
                <a:latin typeface="Arial" panose="020B0604020202020204" pitchFamily="34" charset="0"/>
              </a:rPr>
              <a:t>       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 )</a:t>
            </a:r>
          </a:p>
        </p:txBody>
      </p:sp>
      <p:sp>
        <p:nvSpPr>
          <p:cNvPr id="29717" name="文本框 29716"/>
          <p:cNvSpPr txBox="1"/>
          <p:nvPr/>
        </p:nvSpPr>
        <p:spPr>
          <a:xfrm>
            <a:off x="3021965" y="4661535"/>
            <a:ext cx="172466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err="1">
                <a:solidFill>
                  <a:schemeClr val="tx1"/>
                </a:solidFill>
                <a:latin typeface="Arial" panose="020B0604020202020204" pitchFamily="34" charset="0"/>
              </a:rPr>
              <a:t>xī</a:t>
            </a:r>
          </a:p>
        </p:txBody>
      </p:sp>
      <p:sp>
        <p:nvSpPr>
          <p:cNvPr id="29719" name="文本框 29718"/>
          <p:cNvSpPr txBox="1"/>
          <p:nvPr/>
        </p:nvSpPr>
        <p:spPr>
          <a:xfrm>
            <a:off x="3582670" y="1771015"/>
            <a:ext cx="280035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err="1">
                <a:solidFill>
                  <a:schemeClr val="tx1"/>
                </a:solidFill>
                <a:latin typeface="Arial" panose="020B0604020202020204" pitchFamily="34" charset="0"/>
              </a:rPr>
              <a:t>qu</a:t>
            </a:r>
            <a:r>
              <a:rPr lang="en-US" altLang="zh-CN" sz="4400" b="1" err="1">
                <a:solidFill>
                  <a:schemeClr val="tx1"/>
                </a:solidFill>
                <a:latin typeface="宋体" panose="02010600030101010101" pitchFamily="2" charset="-122"/>
              </a:rPr>
              <a:t>á</a:t>
            </a:r>
            <a:r>
              <a:rPr lang="en-US" altLang="zh-CN" sz="3600" b="1" err="1">
                <a:solidFill>
                  <a:schemeClr val="tx1"/>
                </a:solidFill>
                <a:latin typeface="Arial" panose="020B0604020202020204" pitchFamily="34" charset="0"/>
              </a:rPr>
              <a:t>n</a:t>
            </a:r>
          </a:p>
        </p:txBody>
      </p:sp>
      <p:sp>
        <p:nvSpPr>
          <p:cNvPr id="29720" name="文本框 29719"/>
          <p:cNvSpPr txBox="1"/>
          <p:nvPr/>
        </p:nvSpPr>
        <p:spPr>
          <a:xfrm>
            <a:off x="7990205" y="1771015"/>
            <a:ext cx="192214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err="1">
                <a:solidFill>
                  <a:schemeClr val="tx1"/>
                </a:solidFill>
                <a:latin typeface="Arial" panose="020B0604020202020204" pitchFamily="34" charset="0"/>
              </a:rPr>
              <a:t>  ch</a:t>
            </a:r>
            <a:r>
              <a:rPr lang="en-US" altLang="zh-CN" sz="4000" b="1" err="1">
                <a:solidFill>
                  <a:schemeClr val="tx1"/>
                </a:solidFill>
                <a:latin typeface="宋体" panose="02010600030101010101" pitchFamily="2" charset="-122"/>
              </a:rPr>
              <a:t>í</a:t>
            </a:r>
          </a:p>
        </p:txBody>
      </p:sp>
      <p:sp>
        <p:nvSpPr>
          <p:cNvPr id="29721" name="文本框 29720"/>
          <p:cNvSpPr txBox="1"/>
          <p:nvPr/>
        </p:nvSpPr>
        <p:spPr>
          <a:xfrm>
            <a:off x="3124835" y="2622550"/>
            <a:ext cx="165735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err="1">
                <a:solidFill>
                  <a:schemeClr val="tx1"/>
                </a:solidFill>
                <a:latin typeface="Arial" panose="020B0604020202020204" pitchFamily="34" charset="0"/>
              </a:rPr>
              <a:t>m</a:t>
            </a:r>
            <a:r>
              <a:rPr lang="en-US" altLang="zh-CN" sz="4400" b="1" err="1">
                <a:solidFill>
                  <a:schemeClr val="tx1"/>
                </a:solidFill>
                <a:latin typeface="宋体" panose="02010600030101010101" pitchFamily="2" charset="-122"/>
              </a:rPr>
              <a:t>à</a:t>
            </a:r>
            <a:r>
              <a:rPr lang="en-US" altLang="zh-CN" sz="3600" b="1" err="1">
                <a:solidFill>
                  <a:schemeClr val="tx1"/>
                </a:solidFill>
                <a:latin typeface="Arial" panose="020B0604020202020204" pitchFamily="34" charset="0"/>
              </a:rPr>
              <a:t>n</a:t>
            </a:r>
          </a:p>
        </p:txBody>
      </p:sp>
      <p:sp>
        <p:nvSpPr>
          <p:cNvPr id="29722" name="文本框 29721"/>
          <p:cNvSpPr txBox="1"/>
          <p:nvPr/>
        </p:nvSpPr>
        <p:spPr>
          <a:xfrm>
            <a:off x="8120380" y="2540000"/>
            <a:ext cx="18637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err="1">
                <a:solidFill>
                  <a:schemeClr val="tx1"/>
                </a:solidFill>
                <a:latin typeface="Arial" panose="020B0604020202020204" pitchFamily="34" charset="0"/>
              </a:rPr>
              <a:t>k</a:t>
            </a:r>
            <a:r>
              <a:rPr lang="en-US" altLang="zh-CN" sz="4000" b="1" err="1">
                <a:solidFill>
                  <a:schemeClr val="tx1"/>
                </a:solidFill>
                <a:latin typeface="宋体" panose="02010600030101010101" pitchFamily="2" charset="-122"/>
              </a:rPr>
              <a:t>ā</a:t>
            </a:r>
            <a:r>
              <a:rPr lang="en-US" altLang="zh-CN" sz="4000" b="1" err="1">
                <a:solidFill>
                  <a:schemeClr val="tx1"/>
                </a:solidFill>
                <a:latin typeface="Arial" panose="020B0604020202020204" pitchFamily="34" charset="0"/>
              </a:rPr>
              <a:t>n</a:t>
            </a:r>
          </a:p>
        </p:txBody>
      </p:sp>
      <p:sp>
        <p:nvSpPr>
          <p:cNvPr id="29723" name="文本框 29722"/>
          <p:cNvSpPr txBox="1"/>
          <p:nvPr/>
        </p:nvSpPr>
        <p:spPr>
          <a:xfrm>
            <a:off x="3021965" y="3246755"/>
            <a:ext cx="35052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err="1">
                <a:solidFill>
                  <a:schemeClr val="tx1"/>
                </a:solidFill>
                <a:latin typeface="Arial" panose="020B0604020202020204" pitchFamily="34" charset="0"/>
              </a:rPr>
              <a:t>luò  zhuì</a:t>
            </a:r>
          </a:p>
        </p:txBody>
      </p:sp>
      <p:sp>
        <p:nvSpPr>
          <p:cNvPr id="29724" name="文本框 29723"/>
          <p:cNvSpPr txBox="1"/>
          <p:nvPr/>
        </p:nvSpPr>
        <p:spPr>
          <a:xfrm>
            <a:off x="8884920" y="3064510"/>
            <a:ext cx="210693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FF00"/>
                </a:solidFill>
                <a:latin typeface="Arial" panose="020B0604020202020204" pitchFamily="34" charset="0"/>
              </a:rPr>
              <a:t> </a:t>
            </a:r>
            <a:r>
              <a:rPr lang="en-US" altLang="zh-CN" sz="4000" b="1" err="1">
                <a:solidFill>
                  <a:schemeClr val="tx1"/>
                </a:solidFill>
                <a:latin typeface="Arial" panose="020B0604020202020204" pitchFamily="34" charset="0"/>
              </a:rPr>
              <a:t>c</a:t>
            </a:r>
            <a:r>
              <a:rPr lang="en-US" altLang="zh-CN" sz="4400" b="1" err="1">
                <a:solidFill>
                  <a:schemeClr val="tx1"/>
                </a:solidFill>
                <a:latin typeface="宋体" panose="02010600030101010101" pitchFamily="2" charset="-122"/>
              </a:rPr>
              <a:t>ē</a:t>
            </a:r>
            <a:r>
              <a:rPr lang="en-US" altLang="zh-CN" sz="4000" b="1" err="1">
                <a:solidFill>
                  <a:schemeClr val="tx1"/>
                </a:solidFill>
                <a:latin typeface="Arial" panose="020B0604020202020204" pitchFamily="34" charset="0"/>
              </a:rPr>
              <a:t>n c</a:t>
            </a:r>
            <a:r>
              <a:rPr lang="en-US" altLang="zh-CN" sz="4400" b="1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ī</a:t>
            </a:r>
            <a:endParaRPr lang="en-US" altLang="zh-CN" sz="4400" b="1" err="1">
              <a:solidFill>
                <a:schemeClr val="tx1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725" name="文本框 29724"/>
          <p:cNvSpPr txBox="1"/>
          <p:nvPr/>
        </p:nvSpPr>
        <p:spPr>
          <a:xfrm>
            <a:off x="8975613" y="3955696"/>
            <a:ext cx="129734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err="1">
                <a:solidFill>
                  <a:schemeClr val="tx1"/>
                </a:solidFill>
                <a:latin typeface="Arial" panose="020B0604020202020204" pitchFamily="34" charset="0"/>
              </a:rPr>
              <a:t>ch</a:t>
            </a:r>
            <a:r>
              <a:rPr lang="en-US" altLang="zh-CN" sz="4000" b="1" err="1">
                <a:solidFill>
                  <a:schemeClr val="tx1"/>
                </a:solidFill>
              </a:rPr>
              <a:t>ù</a:t>
            </a:r>
          </a:p>
        </p:txBody>
      </p:sp>
      <p:sp>
        <p:nvSpPr>
          <p:cNvPr id="29726" name="文本框 29725"/>
          <p:cNvSpPr txBox="1"/>
          <p:nvPr/>
        </p:nvSpPr>
        <p:spPr>
          <a:xfrm>
            <a:off x="8885555" y="4662170"/>
            <a:ext cx="19773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 err="1">
                <a:solidFill>
                  <a:schemeClr val="tx1"/>
                </a:solidFill>
                <a:latin typeface="Arial" panose="020B0604020202020204" pitchFamily="34" charset="0"/>
              </a:rPr>
              <a:t>c</a:t>
            </a:r>
            <a:r>
              <a:rPr lang="en-US" altLang="zh-CN" sz="4800" b="1" err="1">
                <a:solidFill>
                  <a:schemeClr val="tx1"/>
                </a:solidFill>
                <a:latin typeface="Arial" panose="020B0604020202020204" pitchFamily="34" charset="0"/>
              </a:rPr>
              <a:t>ī </a:t>
            </a:r>
            <a:endParaRPr lang="en-US" altLang="zh-CN" sz="4800" b="1" err="1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19605" y="1071245"/>
            <a:ext cx="17551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600" b="1" err="1">
                <a:solidFill>
                  <a:schemeClr val="tx1"/>
                </a:solidFill>
                <a:sym typeface="+mn-ea"/>
              </a:rPr>
              <a:t>huáng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6745" y="5368290"/>
            <a:ext cx="5901055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sym typeface="+mn-ea"/>
              </a:rPr>
              <a:t>斗</a:t>
            </a:r>
            <a:r>
              <a:rPr lang="zh-CN" altLang="en-US" sz="4000" b="1" dirty="0">
                <a:sym typeface="+mn-ea"/>
              </a:rPr>
              <a:t>折蛇行（</a:t>
            </a:r>
            <a:r>
              <a:rPr lang="en-US" altLang="zh-CN" sz="4400" b="1" err="1">
                <a:latin typeface="宋体" panose="02010600030101010101" pitchFamily="2" charset="-122"/>
                <a:sym typeface="+mn-ea"/>
              </a:rPr>
              <a:t>    </a:t>
            </a:r>
            <a:r>
              <a:rPr lang="zh-CN" altLang="en-US" sz="4000" b="1" dirty="0">
                <a:sym typeface="+mn-ea"/>
              </a:rPr>
              <a:t>）</a:t>
            </a:r>
            <a:endParaRPr lang="zh-CN" altLang="en-US" sz="4000"/>
          </a:p>
        </p:txBody>
      </p:sp>
      <p:sp>
        <p:nvSpPr>
          <p:cNvPr id="5" name="文本框 4"/>
          <p:cNvSpPr txBox="1"/>
          <p:nvPr/>
        </p:nvSpPr>
        <p:spPr>
          <a:xfrm>
            <a:off x="6528435" y="4662170"/>
            <a:ext cx="44189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犬牙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差</a:t>
            </a: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互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( </a:t>
            </a:r>
            <a:r>
              <a:rPr lang="en-US" altLang="zh-CN" sz="4000" b="1">
                <a:solidFill>
                  <a:schemeClr val="bg1"/>
                </a:solidFill>
                <a:latin typeface="Arial" panose="020B0604020202020204" pitchFamily="34" charset="0"/>
              </a:rPr>
              <a:t>      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483610" y="5399405"/>
            <a:ext cx="184340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4000" b="1" err="1"/>
              <a:t>dǒu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015230" y="5412740"/>
            <a:ext cx="63373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</a:rPr>
              <a:t>悄怆</a:t>
            </a:r>
            <a:r>
              <a:rPr lang="zh-CN" altLang="en-US" sz="4000" b="1"/>
              <a:t>幽</a:t>
            </a:r>
            <a:r>
              <a:rPr lang="zh-CN" altLang="en-US" sz="4000" b="1">
                <a:solidFill>
                  <a:srgbClr val="FF0000"/>
                </a:solidFill>
              </a:rPr>
              <a:t>邃</a:t>
            </a:r>
            <a:r>
              <a:rPr lang="zh-CN" altLang="en-US" sz="4000" b="1"/>
              <a:t>（                    ）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832725" y="5274945"/>
            <a:ext cx="385508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>
                <a:sym typeface="+mn-ea"/>
              </a:rPr>
              <a:t>qiǎo chuàng  suì</a:t>
            </a:r>
            <a:endParaRPr lang="zh-CN" altLang="en-US" sz="4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72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72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5" grpId="0"/>
      <p:bldP spid="29714" grpId="0"/>
      <p:bldP spid="29717" grpId="0"/>
      <p:bldP spid="29719" grpId="0"/>
      <p:bldP spid="29720" grpId="0"/>
      <p:bldP spid="29721" grpId="0"/>
      <p:bldP spid="29722" grpId="0"/>
      <p:bldP spid="29724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G:\小插图\34j58PICDEm_102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300" y="3066173"/>
            <a:ext cx="2083282" cy="2896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文本框 85"/>
          <p:cNvSpPr txBox="1">
            <a:spLocks noChangeArrowheads="1"/>
          </p:cNvSpPr>
          <p:nvPr/>
        </p:nvSpPr>
        <p:spPr bwMode="auto">
          <a:xfrm>
            <a:off x="2601898" y="816164"/>
            <a:ext cx="1621332" cy="52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1" b="1">
                <a:solidFill>
                  <a:srgbClr val="DB2232"/>
                </a:solidFill>
                <a:latin typeface="微软雅黑" pitchFamily="34" charset="-122"/>
                <a:ea typeface="微软雅黑" pitchFamily="34" charset="-122"/>
              </a:rPr>
              <a:t>听读感知</a:t>
            </a:r>
          </a:p>
        </p:txBody>
      </p:sp>
      <p:sp>
        <p:nvSpPr>
          <p:cNvPr id="18436" name="文本框 1"/>
          <p:cNvSpPr txBox="1">
            <a:spLocks noChangeArrowheads="1"/>
          </p:cNvSpPr>
          <p:nvPr/>
        </p:nvSpPr>
        <p:spPr bwMode="auto">
          <a:xfrm>
            <a:off x="2300203" y="1527530"/>
            <a:ext cx="7732915" cy="58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、比较下面两组字的音、形、义。</a:t>
            </a:r>
          </a:p>
        </p:txBody>
      </p:sp>
      <p:sp>
        <p:nvSpPr>
          <p:cNvPr id="18437" name="矩形 2"/>
          <p:cNvSpPr>
            <a:spLocks noChangeArrowheads="1"/>
          </p:cNvSpPr>
          <p:nvPr/>
        </p:nvSpPr>
        <p:spPr bwMode="auto">
          <a:xfrm>
            <a:off x="3011568" y="2740660"/>
            <a:ext cx="5859231" cy="2678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1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冽</a:t>
            </a:r>
            <a:r>
              <a:rPr lang="zh-CN" altLang="en-US" sz="2801" b="1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801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liè</a:t>
            </a:r>
            <a:r>
              <a:rPr lang="en-US" altLang="zh-CN" sz="2801" b="1"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801" b="1">
                <a:latin typeface="微软雅黑" pitchFamily="34" charset="-122"/>
                <a:ea typeface="微软雅黑" pitchFamily="34" charset="-122"/>
              </a:rPr>
              <a:t>凛冽。天气寒冷。</a:t>
            </a:r>
            <a:endParaRPr lang="en-US" altLang="zh-CN" sz="2801" b="1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1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洌</a:t>
            </a:r>
            <a:r>
              <a:rPr lang="zh-CN" altLang="en-US" sz="2801" b="1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801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liè</a:t>
            </a:r>
            <a:r>
              <a:rPr lang="en-US" altLang="zh-CN" sz="2801" b="1"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801" b="1">
                <a:latin typeface="微软雅黑" pitchFamily="34" charset="-122"/>
                <a:ea typeface="微软雅黑" pitchFamily="34" charset="-122"/>
              </a:rPr>
              <a:t>清洌。水清澈透明。</a:t>
            </a:r>
          </a:p>
          <a:p>
            <a:pPr>
              <a:lnSpc>
                <a:spcPct val="150000"/>
              </a:lnSpc>
            </a:pPr>
            <a:r>
              <a:rPr lang="zh-CN" altLang="en-US" sz="2801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珮</a:t>
            </a:r>
            <a:r>
              <a:rPr lang="zh-CN" altLang="en-US" sz="2801" b="1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801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pèi</a:t>
            </a:r>
            <a:r>
              <a:rPr lang="en-US" altLang="zh-CN" sz="2801" b="1"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801" b="1">
                <a:latin typeface="微软雅黑" pitchFamily="34" charset="-122"/>
                <a:ea typeface="微软雅黑" pitchFamily="34" charset="-122"/>
              </a:rPr>
              <a:t>同“佩”，玉做的装饰品。</a:t>
            </a:r>
          </a:p>
          <a:p>
            <a:pPr>
              <a:lnSpc>
                <a:spcPct val="150000"/>
              </a:lnSpc>
            </a:pPr>
            <a:r>
              <a:rPr lang="zh-CN" altLang="en-US" sz="2801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佩</a:t>
            </a:r>
            <a:r>
              <a:rPr lang="zh-CN" altLang="en-US" sz="2801" b="1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801" b="1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pèi</a:t>
            </a:r>
            <a:r>
              <a:rPr lang="en-US" altLang="zh-CN" sz="2801" b="1"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801" b="1">
                <a:latin typeface="微软雅黑" pitchFamily="34" charset="-122"/>
                <a:ea typeface="微软雅黑" pitchFamily="34" charset="-122"/>
              </a:rPr>
              <a:t>佩服。</a:t>
            </a:r>
          </a:p>
        </p:txBody>
      </p:sp>
      <p:sp>
        <p:nvSpPr>
          <p:cNvPr id="4" name="左大括号 3"/>
          <p:cNvSpPr/>
          <p:nvPr/>
        </p:nvSpPr>
        <p:spPr>
          <a:xfrm>
            <a:off x="2921060" y="3066173"/>
            <a:ext cx="90508" cy="72089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左大括号 4"/>
          <p:cNvSpPr/>
          <p:nvPr/>
        </p:nvSpPr>
        <p:spPr>
          <a:xfrm>
            <a:off x="2921060" y="4325352"/>
            <a:ext cx="46048" cy="82886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8440" name="Picture 3" descr="G:\小插图\42 (2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88337" y="703426"/>
            <a:ext cx="1224245" cy="1232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" y="1588"/>
            <a:ext cx="1218565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/>
        </p:nvSpPr>
        <p:spPr>
          <a:xfrm>
            <a:off x="1737360" y="1901825"/>
            <a:ext cx="848360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五</a:t>
            </a:r>
            <a:r>
              <a:rPr kumimoji="0" lang="en-US" altLang="zh-CN" sz="5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 . </a:t>
            </a: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翻译课文，整体感知</a:t>
            </a:r>
          </a:p>
        </p:txBody>
      </p:sp>
      <p:grpSp>
        <p:nvGrpSpPr>
          <p:cNvPr id="13" name="组合 12"/>
          <p:cNvGrpSpPr/>
          <p:nvPr/>
        </p:nvGrpSpPr>
        <p:grpSpPr>
          <a:xfrm rot="5400000">
            <a:off x="6515100" y="-139700"/>
            <a:ext cx="710565" cy="5218430"/>
            <a:chOff x="4564337" y="378280"/>
            <a:chExt cx="3063327" cy="773790"/>
          </a:xfrm>
        </p:grpSpPr>
        <p:cxnSp>
          <p:nvCxnSpPr>
            <p:cNvPr id="14" name="直接连接符 13"/>
            <p:cNvCxnSpPr/>
            <p:nvPr/>
          </p:nvCxnSpPr>
          <p:spPr>
            <a:xfrm flipH="1">
              <a:off x="4564340" y="1151816"/>
              <a:ext cx="3063327" cy="0"/>
            </a:xfrm>
            <a:prstGeom prst="line">
              <a:avLst/>
            </a:prstGeom>
            <a:ln>
              <a:solidFill>
                <a:srgbClr val="4E4A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555828" y="378280"/>
              <a:ext cx="3063327" cy="0"/>
            </a:xfrm>
            <a:prstGeom prst="line">
              <a:avLst/>
            </a:prstGeom>
            <a:ln>
              <a:solidFill>
                <a:srgbClr val="4E4A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>
            <a:extLst>
              <a:ext uri="{FF2B5EF4-FFF2-40B4-BE49-F238E27FC236}">
                <a16:creationId xmlns:a16="http://schemas.microsoft.com/office/drawing/2014/main" id="{5E71C749-62B3-4125-BFE4-2B2B4277FF3F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1522148" y="1268707"/>
            <a:ext cx="9074663" cy="5257429"/>
          </a:xfrm>
          <a:solidFill>
            <a:srgbClr val="FFFFFF"/>
          </a:solidFill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marL="0" indent="0">
              <a:buNone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从小丘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行百二十步，隔</a:t>
            </a:r>
            <a:r>
              <a:rPr lang="zh-CN" altLang="en-US" sz="2400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篁竹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，闻水声，</a:t>
            </a:r>
            <a:r>
              <a:rPr lang="zh-CN" altLang="en-US" sz="2400" u="sng">
                <a:latin typeface="黑体" panose="02010609060101010101" pitchFamily="49" charset="-122"/>
                <a:ea typeface="黑体" panose="02010609060101010101" pitchFamily="49" charset="-122"/>
              </a:rPr>
              <a:t>如鸣佩环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4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心乐之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。伐竹</a:t>
            </a:r>
          </a:p>
          <a:p>
            <a:pPr marL="0" indent="0">
              <a:buNone/>
            </a:pP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取道，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见小潭，水</a:t>
            </a:r>
            <a:r>
              <a:rPr lang="zh-CN" altLang="en-US" sz="24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尤</a:t>
            </a:r>
            <a:r>
              <a:rPr lang="zh-CN" altLang="en-US" sz="2400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清洌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400" u="sng">
                <a:latin typeface="黑体" panose="02010609060101010101" pitchFamily="49" charset="-122"/>
                <a:ea typeface="黑体" panose="02010609060101010101" pitchFamily="49" charset="-122"/>
              </a:rPr>
              <a:t>全石</a:t>
            </a:r>
            <a:r>
              <a:rPr lang="zh-CN" altLang="en-US" sz="2400" u="sng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以为</a:t>
            </a:r>
            <a:r>
              <a:rPr lang="zh-CN" altLang="en-US" sz="2400" u="sng">
                <a:latin typeface="黑体" panose="02010609060101010101" pitchFamily="49" charset="-122"/>
                <a:ea typeface="黑体" panose="02010609060101010101" pitchFamily="49" charset="-122"/>
              </a:rPr>
              <a:t>底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400" u="sng">
                <a:latin typeface="黑体" panose="02010609060101010101" pitchFamily="49" charset="-122"/>
                <a:ea typeface="黑体" panose="02010609060101010101" pitchFamily="49" charset="-122"/>
              </a:rPr>
              <a:t>近岸，卷石底</a:t>
            </a:r>
            <a:r>
              <a:rPr lang="zh-CN" altLang="en-US" sz="2400" u="sng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</a:t>
            </a:r>
            <a:r>
              <a:rPr lang="zh-CN" altLang="en-US" sz="2400" u="sng">
                <a:latin typeface="黑体" panose="02010609060101010101" pitchFamily="49" charset="-122"/>
                <a:ea typeface="黑体" panose="02010609060101010101" pitchFamily="49" charset="-122"/>
              </a:rPr>
              <a:t>出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，为</a:t>
            </a:r>
          </a:p>
          <a:p>
            <a:pPr marL="0" indent="0">
              <a:buNone/>
            </a:pPr>
            <a:endParaRPr lang="zh-CN" altLang="en-US" sz="2400" u="sng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u="sng">
                <a:latin typeface="黑体" panose="02010609060101010101" pitchFamily="49" charset="-122"/>
                <a:ea typeface="黑体" panose="02010609060101010101" pitchFamily="49" charset="-122"/>
              </a:rPr>
              <a:t>坻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    为</a:t>
            </a:r>
            <a:r>
              <a:rPr lang="zh-CN" altLang="en-US" sz="2400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屿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，为</a:t>
            </a:r>
            <a:r>
              <a:rPr lang="zh-CN" altLang="en-US" sz="2400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嵁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，为岩。青树翠蔓，</a:t>
            </a:r>
            <a:r>
              <a:rPr lang="zh-CN" altLang="en-US" sz="2400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蒙络</a:t>
            </a:r>
            <a:r>
              <a:rPr lang="zh-CN" altLang="en-US" sz="2400" u="sng">
                <a:latin typeface="黑体" panose="02010609060101010101" pitchFamily="49" charset="-122"/>
                <a:ea typeface="黑体" panose="02010609060101010101" pitchFamily="49" charset="-122"/>
              </a:rPr>
              <a:t>摇</a:t>
            </a:r>
            <a:r>
              <a:rPr lang="zh-CN" altLang="en-US" sz="2400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缀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400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参差</a:t>
            </a:r>
            <a:r>
              <a:rPr lang="zh-CN" altLang="en-US" sz="2400" u="sng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披拂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156676" name="Text Box 4">
            <a:extLst>
              <a:ext uri="{FF2B5EF4-FFF2-40B4-BE49-F238E27FC236}">
                <a16:creationId xmlns:a16="http://schemas.microsoft.com/office/drawing/2014/main" id="{E8E6901B-371C-4712-AA97-45C390FD31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7973" y="1700607"/>
            <a:ext cx="1297288" cy="45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ea typeface="楷体_GB2312" pitchFamily="49" charset="-122"/>
              </a:rPr>
              <a:t>向西</a:t>
            </a:r>
          </a:p>
        </p:txBody>
      </p:sp>
      <p:sp>
        <p:nvSpPr>
          <p:cNvPr id="156677" name="Text Box 5">
            <a:extLst>
              <a:ext uri="{FF2B5EF4-FFF2-40B4-BE49-F238E27FC236}">
                <a16:creationId xmlns:a16="http://schemas.microsoft.com/office/drawing/2014/main" id="{909DFB3A-7F2F-464F-9800-D0378AF6A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6294" y="1629153"/>
            <a:ext cx="2088045" cy="854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CC"/>
                </a:solidFill>
                <a:ea typeface="楷体_GB2312" pitchFamily="49" charset="-122"/>
              </a:rPr>
              <a:t>心里很喜欢它。</a:t>
            </a:r>
          </a:p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CC"/>
                </a:solidFill>
                <a:ea typeface="楷体_GB2312" pitchFamily="49" charset="-122"/>
              </a:rPr>
              <a:t>乐，以</a:t>
            </a:r>
            <a:r>
              <a:rPr lang="en-US" altLang="zh-CN" sz="2000" b="1">
                <a:solidFill>
                  <a:srgbClr val="0000CC"/>
                </a:solidFill>
                <a:ea typeface="楷体_GB2312" pitchFamily="49" charset="-122"/>
              </a:rPr>
              <a:t>……</a:t>
            </a:r>
            <a:r>
              <a:rPr lang="zh-CN" altLang="en-US" sz="2000" b="1">
                <a:solidFill>
                  <a:srgbClr val="0000CC"/>
                </a:solidFill>
                <a:ea typeface="楷体_GB2312" pitchFamily="49" charset="-122"/>
              </a:rPr>
              <a:t>为乐</a:t>
            </a:r>
          </a:p>
        </p:txBody>
      </p:sp>
      <p:sp>
        <p:nvSpPr>
          <p:cNvPr id="156678" name="Text Box 6">
            <a:extLst>
              <a:ext uri="{FF2B5EF4-FFF2-40B4-BE49-F238E27FC236}">
                <a16:creationId xmlns:a16="http://schemas.microsoft.com/office/drawing/2014/main" id="{6E743057-65B1-482F-BAE8-1659CAD1C5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0570" y="2997894"/>
            <a:ext cx="1907028" cy="45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ea typeface="楷体_GB2312" pitchFamily="49" charset="-122"/>
              </a:rPr>
              <a:t>向下，往下</a:t>
            </a:r>
          </a:p>
        </p:txBody>
      </p:sp>
      <p:sp>
        <p:nvSpPr>
          <p:cNvPr id="156679" name="Text Box 7">
            <a:extLst>
              <a:ext uri="{FF2B5EF4-FFF2-40B4-BE49-F238E27FC236}">
                <a16:creationId xmlns:a16="http://schemas.microsoft.com/office/drawing/2014/main" id="{B2562168-B084-4052-AFC9-B08B276A4E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6464" y="3069348"/>
            <a:ext cx="1187725" cy="45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ea typeface="楷体_GB2312" pitchFamily="49" charset="-122"/>
              </a:rPr>
              <a:t>清凉</a:t>
            </a:r>
          </a:p>
        </p:txBody>
      </p:sp>
      <p:sp>
        <p:nvSpPr>
          <p:cNvPr id="156680" name="Text Box 8">
            <a:extLst>
              <a:ext uri="{FF2B5EF4-FFF2-40B4-BE49-F238E27FC236}">
                <a16:creationId xmlns:a16="http://schemas.microsoft.com/office/drawing/2014/main" id="{AD51904D-40FC-48E5-9381-34DF4BA50C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3253" y="2997894"/>
            <a:ext cx="2161087" cy="396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CC"/>
                </a:solidFill>
                <a:ea typeface="楷体_GB2312" pitchFamily="49" charset="-122"/>
              </a:rPr>
              <a:t>“而”，表承接</a:t>
            </a:r>
          </a:p>
        </p:txBody>
      </p:sp>
      <p:sp>
        <p:nvSpPr>
          <p:cNvPr id="156681" name="Text Box 9">
            <a:extLst>
              <a:ext uri="{FF2B5EF4-FFF2-40B4-BE49-F238E27FC236}">
                <a16:creationId xmlns:a16="http://schemas.microsoft.com/office/drawing/2014/main" id="{5553DB94-D018-48A0-9903-A55BB355FE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3306" y="2997894"/>
            <a:ext cx="1907029" cy="45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hlink"/>
                </a:solidFill>
                <a:ea typeface="楷体_GB2312" pitchFamily="49" charset="-122"/>
              </a:rPr>
              <a:t>把</a:t>
            </a:r>
            <a:r>
              <a:rPr lang="en-US" altLang="zh-CN" sz="2400" b="1">
                <a:solidFill>
                  <a:schemeClr val="hlink"/>
                </a:solidFill>
                <a:ea typeface="楷体_GB2312" pitchFamily="49" charset="-122"/>
              </a:rPr>
              <a:t>……</a:t>
            </a:r>
            <a:r>
              <a:rPr lang="zh-CN" altLang="en-US" sz="2400" b="1">
                <a:solidFill>
                  <a:schemeClr val="hlink"/>
                </a:solidFill>
                <a:ea typeface="楷体_GB2312" pitchFamily="49" charset="-122"/>
              </a:rPr>
              <a:t>作为</a:t>
            </a:r>
          </a:p>
        </p:txBody>
      </p:sp>
      <p:sp>
        <p:nvSpPr>
          <p:cNvPr id="156683" name="Text Box 11">
            <a:extLst>
              <a:ext uri="{FF2B5EF4-FFF2-40B4-BE49-F238E27FC236}">
                <a16:creationId xmlns:a16="http://schemas.microsoft.com/office/drawing/2014/main" id="{158FA14B-6753-4A5A-A3B4-421971CB00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9007" y="3934736"/>
            <a:ext cx="1008296" cy="45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ea typeface="楷体_GB2312" pitchFamily="49" charset="-122"/>
              </a:rPr>
              <a:t>覆盖</a:t>
            </a:r>
          </a:p>
        </p:txBody>
      </p:sp>
      <p:sp>
        <p:nvSpPr>
          <p:cNvPr id="156684" name="Text Box 12">
            <a:extLst>
              <a:ext uri="{FF2B5EF4-FFF2-40B4-BE49-F238E27FC236}">
                <a16:creationId xmlns:a16="http://schemas.microsoft.com/office/drawing/2014/main" id="{73312487-C3D5-4E2A-BA0B-31F261B472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5848" y="3934736"/>
            <a:ext cx="1081338" cy="45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ea typeface="楷体_GB2312" pitchFamily="49" charset="-122"/>
              </a:rPr>
              <a:t>缠绕</a:t>
            </a:r>
          </a:p>
        </p:txBody>
      </p:sp>
      <p:sp>
        <p:nvSpPr>
          <p:cNvPr id="156686" name="Text Box 14">
            <a:extLst>
              <a:ext uri="{FF2B5EF4-FFF2-40B4-BE49-F238E27FC236}">
                <a16:creationId xmlns:a16="http://schemas.microsoft.com/office/drawing/2014/main" id="{81A9B217-B065-4638-958A-22768EAB9F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8194" y="3861694"/>
            <a:ext cx="1368742" cy="396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66"/>
                </a:solidFill>
                <a:ea typeface="楷体_GB2312" pitchFamily="49" charset="-122"/>
              </a:rPr>
              <a:t>长短不一</a:t>
            </a:r>
          </a:p>
        </p:txBody>
      </p:sp>
      <p:sp>
        <p:nvSpPr>
          <p:cNvPr id="156687" name="Text Box 15">
            <a:extLst>
              <a:ext uri="{FF2B5EF4-FFF2-40B4-BE49-F238E27FC236}">
                <a16:creationId xmlns:a16="http://schemas.microsoft.com/office/drawing/2014/main" id="{C34D0BA0-7B7D-4674-AA31-EC4C7AD101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9648" y="4222141"/>
            <a:ext cx="1440196" cy="396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8000"/>
                </a:solidFill>
                <a:ea typeface="楷体_GB2312" pitchFamily="49" charset="-122"/>
              </a:rPr>
              <a:t>随风飘荡</a:t>
            </a:r>
          </a:p>
        </p:txBody>
      </p:sp>
      <p:sp>
        <p:nvSpPr>
          <p:cNvPr id="156688" name="Text Box 16">
            <a:extLst>
              <a:ext uri="{FF2B5EF4-FFF2-40B4-BE49-F238E27FC236}">
                <a16:creationId xmlns:a16="http://schemas.microsoft.com/office/drawing/2014/main" id="{11AAA8DB-58EC-4139-AB80-1331091233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4119" y="3069348"/>
            <a:ext cx="1081337" cy="45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CC"/>
                </a:solidFill>
                <a:ea typeface="楷体_GB2312" pitchFamily="49" charset="-122"/>
              </a:rPr>
              <a:t>特别</a:t>
            </a:r>
          </a:p>
        </p:txBody>
      </p:sp>
      <p:sp>
        <p:nvSpPr>
          <p:cNvPr id="13325" name="WordArt 14">
            <a:extLst>
              <a:ext uri="{FF2B5EF4-FFF2-40B4-BE49-F238E27FC236}">
                <a16:creationId xmlns:a16="http://schemas.microsoft.com/office/drawing/2014/main" id="{EDE0BFCC-3D84-4BDB-B477-D90337D2DED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22148" y="404907"/>
            <a:ext cx="1835575" cy="74629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40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疏通文意：</a:t>
            </a: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A15993B2-5DDD-4066-8CFE-CE49CBF151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507" y="1773649"/>
            <a:ext cx="1008296" cy="45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ea typeface="楷体_GB2312" pitchFamily="49" charset="-122"/>
              </a:rPr>
              <a:t>竹林</a:t>
            </a:r>
          </a:p>
        </p:txBody>
      </p:sp>
      <p:sp>
        <p:nvSpPr>
          <p:cNvPr id="3" name="Text Box 4">
            <a:extLst>
              <a:ext uri="{FF2B5EF4-FFF2-40B4-BE49-F238E27FC236}">
                <a16:creationId xmlns:a16="http://schemas.microsoft.com/office/drawing/2014/main" id="{D5E54442-5624-4191-9604-A13EB2434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2148" y="4006190"/>
            <a:ext cx="1548171" cy="45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ea typeface="楷体_GB2312" pitchFamily="49" charset="-122"/>
              </a:rPr>
              <a:t>水中高地</a:t>
            </a: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4F56378A-605A-4081-A451-90AC60E595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5823" y="4006190"/>
            <a:ext cx="865388" cy="45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ea typeface="楷体_GB2312" pitchFamily="49" charset="-122"/>
              </a:rPr>
              <a:t>小岛</a:t>
            </a: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91653CE9-8D79-4E4A-89C3-6F390A218A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8169" y="4006190"/>
            <a:ext cx="1943550" cy="45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ea typeface="楷体_GB2312" pitchFamily="49" charset="-122"/>
              </a:rPr>
              <a:t>不平的岩石</a:t>
            </a:r>
          </a:p>
        </p:txBody>
      </p:sp>
      <p:sp>
        <p:nvSpPr>
          <p:cNvPr id="81939" name="Rectangle 19">
            <a:extLst>
              <a:ext uri="{FF2B5EF4-FFF2-40B4-BE49-F238E27FC236}">
                <a16:creationId xmlns:a16="http://schemas.microsoft.com/office/drawing/2014/main" id="{886610DF-B7F9-4661-84A0-314199011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2148" y="4582586"/>
            <a:ext cx="9146117" cy="2274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rgbClr val="FF0000"/>
                </a:solidFill>
              </a:rPr>
              <a:t>译文：</a:t>
            </a:r>
            <a:r>
              <a:rPr lang="zh-CN" altLang="en-US" sz="2000" b="1" dirty="0">
                <a:solidFill>
                  <a:srgbClr val="0000CC"/>
                </a:solidFill>
              </a:rPr>
              <a:t>从小丘向西走一百二十步，隔着竹林，听到了水声，好像身上带的玉佩、玉环相碰发出的清脆声音，（我的）心情高兴起来。砍倒竹子，开辟出一条道路（走过去），下面看见一个小潭，潭水特别清澈。（小潭）以整块石头作为潭底，靠近岸边，石底有些部分翻卷过来露出水面，成为坻、屿、嵁、岩各种不同的形状。青葱的树木，翠绿的藤蔓，蒙盖缠绕、摇曳牵连，参差不齐，随风飘荡。</a:t>
            </a:r>
          </a:p>
          <a:p>
            <a:pPr>
              <a:lnSpc>
                <a:spcPct val="120000"/>
              </a:lnSpc>
            </a:pPr>
            <a:endParaRPr lang="zh-CN" altLang="en-US" sz="20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6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6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6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6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6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6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6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6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6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6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1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1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/>
      <p:bldP spid="156677" grpId="0"/>
      <p:bldP spid="156678" grpId="0"/>
      <p:bldP spid="156679" grpId="0"/>
      <p:bldP spid="156680" grpId="0"/>
      <p:bldP spid="156681" grpId="0"/>
      <p:bldP spid="156683" grpId="0"/>
      <p:bldP spid="156684" grpId="0"/>
      <p:bldP spid="156686" grpId="0"/>
      <p:bldP spid="156687" grpId="0"/>
      <p:bldP spid="156688" grpId="0"/>
      <p:bldP spid="2" grpId="0"/>
      <p:bldP spid="3" grpId="0"/>
      <p:bldP spid="4" grpId="0"/>
      <p:bldP spid="5" grpId="0"/>
      <p:bldP spid="8193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直接连接符 175105"/>
          <p:cNvSpPr/>
          <p:nvPr/>
        </p:nvSpPr>
        <p:spPr>
          <a:xfrm>
            <a:off x="5950863" y="549428"/>
            <a:ext cx="0" cy="5834095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107" name="矩形 175106"/>
          <p:cNvSpPr/>
          <p:nvPr/>
        </p:nvSpPr>
        <p:spPr>
          <a:xfrm>
            <a:off x="5087023" y="0"/>
            <a:ext cx="1562534" cy="5049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2500" lnSpcReduction="20000"/>
          </a:bodyPr>
          <a:lstStyle/>
          <a:p>
            <a:pPr algn="ctr">
              <a:spcBef>
                <a:spcPct val="0"/>
              </a:spcBef>
            </a:pPr>
            <a:r>
              <a:rPr lang="zh-CN" altLang="en-US" sz="4000" b="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翻  译</a:t>
            </a:r>
          </a:p>
        </p:txBody>
      </p:sp>
      <p:sp>
        <p:nvSpPr>
          <p:cNvPr id="175108" name="文本框 175107"/>
          <p:cNvSpPr txBox="1"/>
          <p:nvPr/>
        </p:nvSpPr>
        <p:spPr>
          <a:xfrm>
            <a:off x="1665010" y="981348"/>
            <a:ext cx="4285853" cy="4523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en-US" altLang="zh-CN" sz="3200" dirty="0">
                <a:solidFill>
                  <a:schemeClr val="tx2"/>
                </a:solidFill>
                <a:latin typeface="Arial" panose="020B0604020202020204" pitchFamily="34" charset="0"/>
              </a:rPr>
              <a:t>     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潭中鱼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可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百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许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头，</a:t>
            </a:r>
          </a:p>
          <a:p>
            <a:pPr algn="l">
              <a:spcBef>
                <a:spcPct val="0"/>
              </a:spcBef>
            </a:pPr>
            <a:endParaRPr lang="zh-CN" altLang="en-US" sz="32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0"/>
              </a:spcBef>
            </a:pP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皆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若空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游无所依。日光</a:t>
            </a:r>
          </a:p>
          <a:p>
            <a:pPr algn="l">
              <a:spcBef>
                <a:spcPct val="0"/>
              </a:spcBef>
            </a:pPr>
            <a:endParaRPr lang="zh-CN" altLang="en-US" sz="32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下澈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，影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布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石上，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佁然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</a:p>
          <a:p>
            <a:pPr algn="l">
              <a:spcBef>
                <a:spcPct val="0"/>
              </a:spcBef>
            </a:pPr>
            <a:endParaRPr lang="zh-CN" altLang="en-US" sz="32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0"/>
              </a:spcBef>
            </a:pP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不动</a:t>
            </a:r>
            <a:r>
              <a:rPr lang="en-US" altLang="zh-CN" sz="3200">
                <a:solidFill>
                  <a:schemeClr val="tx2"/>
                </a:solidFill>
                <a:latin typeface="Arial" panose="020B0604020202020204" pitchFamily="34" charset="0"/>
              </a:rPr>
              <a:t>;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俶尔远逝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，往来</a:t>
            </a:r>
          </a:p>
          <a:p>
            <a:pPr algn="l">
              <a:spcBef>
                <a:spcPct val="0"/>
              </a:spcBef>
            </a:pPr>
            <a:endParaRPr lang="zh-CN" altLang="en-US" sz="32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翕忽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，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似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与游者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相乐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。</a:t>
            </a:r>
          </a:p>
        </p:txBody>
      </p:sp>
      <p:sp>
        <p:nvSpPr>
          <p:cNvPr id="175109" name="文本框 175108"/>
          <p:cNvSpPr txBox="1"/>
          <p:nvPr/>
        </p:nvSpPr>
        <p:spPr>
          <a:xfrm>
            <a:off x="6095365" y="838433"/>
            <a:ext cx="4573270" cy="56311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en-US" altLang="zh-CN" sz="36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潭中的鱼大约有一百来条，都好像在空中游动，什么依靠都没有。阳光直照到水底，鱼的影子映在石上，呆呆地一动也不动；又忽然间向远处游去了，往来迅速，好像在和游人互相逗乐。</a:t>
            </a:r>
          </a:p>
        </p:txBody>
      </p:sp>
      <p:sp>
        <p:nvSpPr>
          <p:cNvPr id="175110" name="文本框 175109"/>
          <p:cNvSpPr txBox="1"/>
          <p:nvPr/>
        </p:nvSpPr>
        <p:spPr>
          <a:xfrm>
            <a:off x="4037394" y="1524423"/>
            <a:ext cx="228663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rgbClr val="660066"/>
                </a:solidFill>
                <a:latin typeface="Arial" panose="020B0604020202020204" pitchFamily="34" charset="0"/>
              </a:rPr>
              <a:t>约数，相当于“来”</a:t>
            </a:r>
          </a:p>
        </p:txBody>
      </p:sp>
      <p:sp>
        <p:nvSpPr>
          <p:cNvPr id="175111" name="文本框 175110"/>
          <p:cNvSpPr txBox="1"/>
          <p:nvPr/>
        </p:nvSpPr>
        <p:spPr>
          <a:xfrm>
            <a:off x="1979422" y="2515299"/>
            <a:ext cx="1173489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rgbClr val="660066"/>
                </a:solidFill>
                <a:latin typeface="Arial" panose="020B0604020202020204" pitchFamily="34" charset="0"/>
              </a:rPr>
              <a:t>好像</a:t>
            </a:r>
          </a:p>
        </p:txBody>
      </p:sp>
      <p:sp>
        <p:nvSpPr>
          <p:cNvPr id="175112" name="文本框 175111"/>
          <p:cNvSpPr txBox="1"/>
          <p:nvPr/>
        </p:nvSpPr>
        <p:spPr>
          <a:xfrm>
            <a:off x="1522095" y="3429953"/>
            <a:ext cx="1151258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rgbClr val="660066"/>
                </a:solidFill>
                <a:latin typeface="Arial" panose="020B0604020202020204" pitchFamily="34" charset="0"/>
              </a:rPr>
              <a:t>向下</a:t>
            </a:r>
          </a:p>
        </p:txBody>
      </p:sp>
      <p:sp>
        <p:nvSpPr>
          <p:cNvPr id="175113" name="文本框 175112"/>
          <p:cNvSpPr txBox="1"/>
          <p:nvPr/>
        </p:nvSpPr>
        <p:spPr>
          <a:xfrm>
            <a:off x="2131864" y="3429953"/>
            <a:ext cx="1143318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rgbClr val="660066"/>
                </a:solidFill>
                <a:latin typeface="Arial" panose="020B0604020202020204" pitchFamily="34" charset="0"/>
              </a:rPr>
              <a:t>穿透</a:t>
            </a:r>
          </a:p>
        </p:txBody>
      </p:sp>
      <p:sp>
        <p:nvSpPr>
          <p:cNvPr id="175114" name="文本框 175113"/>
          <p:cNvSpPr txBox="1"/>
          <p:nvPr/>
        </p:nvSpPr>
        <p:spPr>
          <a:xfrm>
            <a:off x="3275182" y="3429953"/>
            <a:ext cx="76221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rgbClr val="660066"/>
                </a:solidFill>
                <a:latin typeface="Arial" panose="020B0604020202020204" pitchFamily="34" charset="0"/>
              </a:rPr>
              <a:t>映照</a:t>
            </a:r>
          </a:p>
        </p:txBody>
      </p:sp>
      <p:sp>
        <p:nvSpPr>
          <p:cNvPr id="175115" name="文本框 175114"/>
          <p:cNvSpPr txBox="1"/>
          <p:nvPr/>
        </p:nvSpPr>
        <p:spPr>
          <a:xfrm>
            <a:off x="4723384" y="3429953"/>
            <a:ext cx="1371981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rgbClr val="660066"/>
                </a:solidFill>
                <a:latin typeface="Arial" panose="020B0604020202020204" pitchFamily="34" charset="0"/>
              </a:rPr>
              <a:t>呆呆的样子</a:t>
            </a:r>
          </a:p>
        </p:txBody>
      </p:sp>
      <p:sp>
        <p:nvSpPr>
          <p:cNvPr id="175116" name="文本框 175115"/>
          <p:cNvSpPr txBox="1"/>
          <p:nvPr/>
        </p:nvSpPr>
        <p:spPr>
          <a:xfrm>
            <a:off x="2741634" y="4420828"/>
            <a:ext cx="914654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rgbClr val="660066"/>
                </a:solidFill>
                <a:latin typeface="Arial" panose="020B0604020202020204" pitchFamily="34" charset="0"/>
              </a:rPr>
              <a:t>忽然</a:t>
            </a:r>
          </a:p>
        </p:txBody>
      </p:sp>
      <p:sp>
        <p:nvSpPr>
          <p:cNvPr id="175117" name="文本框 175116"/>
          <p:cNvSpPr txBox="1"/>
          <p:nvPr/>
        </p:nvSpPr>
        <p:spPr>
          <a:xfrm>
            <a:off x="3351403" y="4420828"/>
            <a:ext cx="144820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rgbClr val="660066"/>
                </a:solidFill>
                <a:latin typeface="Arial" panose="020B0604020202020204" pitchFamily="34" charset="0"/>
              </a:rPr>
              <a:t>向远处游去</a:t>
            </a:r>
          </a:p>
        </p:txBody>
      </p:sp>
      <p:sp>
        <p:nvSpPr>
          <p:cNvPr id="175119" name="文本框 175118"/>
          <p:cNvSpPr txBox="1"/>
          <p:nvPr/>
        </p:nvSpPr>
        <p:spPr>
          <a:xfrm>
            <a:off x="1750759" y="5487924"/>
            <a:ext cx="990875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rgbClr val="660066"/>
                </a:solidFill>
                <a:latin typeface="Arial" panose="020B0604020202020204" pitchFamily="34" charset="0"/>
              </a:rPr>
              <a:t>轻快敏捷的样子</a:t>
            </a:r>
          </a:p>
        </p:txBody>
      </p:sp>
      <p:sp>
        <p:nvSpPr>
          <p:cNvPr id="175120" name="文本框 175119"/>
          <p:cNvSpPr txBox="1"/>
          <p:nvPr/>
        </p:nvSpPr>
        <p:spPr>
          <a:xfrm>
            <a:off x="2894076" y="5411703"/>
            <a:ext cx="657408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rgbClr val="660066"/>
                </a:solidFill>
                <a:latin typeface="Arial" panose="020B0604020202020204" pitchFamily="34" charset="0"/>
              </a:rPr>
              <a:t>好像</a:t>
            </a:r>
          </a:p>
        </p:txBody>
      </p:sp>
      <p:sp>
        <p:nvSpPr>
          <p:cNvPr id="175121" name="文本框 175120"/>
          <p:cNvSpPr txBox="1"/>
          <p:nvPr/>
        </p:nvSpPr>
        <p:spPr>
          <a:xfrm>
            <a:off x="3351403" y="1524423"/>
            <a:ext cx="1244946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rgbClr val="660066"/>
                </a:solidFill>
                <a:latin typeface="Arial" panose="020B0604020202020204" pitchFamily="34" charset="0"/>
              </a:rPr>
              <a:t>大约</a:t>
            </a:r>
          </a:p>
        </p:txBody>
      </p:sp>
      <p:sp>
        <p:nvSpPr>
          <p:cNvPr id="175122" name="文本框 175121"/>
          <p:cNvSpPr txBox="1"/>
          <p:nvPr/>
        </p:nvSpPr>
        <p:spPr>
          <a:xfrm>
            <a:off x="2512970" y="2515299"/>
            <a:ext cx="129576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1800" dirty="0">
                <a:solidFill>
                  <a:srgbClr val="6A1460"/>
                </a:solidFill>
                <a:latin typeface="Arial" panose="020B0604020202020204" pitchFamily="34" charset="0"/>
              </a:rPr>
              <a:t>在空中</a:t>
            </a:r>
          </a:p>
        </p:txBody>
      </p:sp>
      <p:sp>
        <p:nvSpPr>
          <p:cNvPr id="175123" name="文本框 175122"/>
          <p:cNvSpPr txBox="1"/>
          <p:nvPr/>
        </p:nvSpPr>
        <p:spPr>
          <a:xfrm>
            <a:off x="5028269" y="5411703"/>
            <a:ext cx="685991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1800" dirty="0">
                <a:solidFill>
                  <a:srgbClr val="6A1460"/>
                </a:solidFill>
                <a:latin typeface="Arial" panose="020B0604020202020204" pitchFamily="34" charset="0"/>
              </a:rPr>
              <a:t>逗乐</a:t>
            </a:r>
          </a:p>
        </p:txBody>
      </p:sp>
      <p:sp>
        <p:nvSpPr>
          <p:cNvPr id="175124" name="文本框 175123"/>
          <p:cNvSpPr txBox="1"/>
          <p:nvPr/>
        </p:nvSpPr>
        <p:spPr>
          <a:xfrm>
            <a:off x="4342278" y="5411703"/>
            <a:ext cx="685991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1800" dirty="0">
                <a:solidFill>
                  <a:srgbClr val="6A1460"/>
                </a:solidFill>
                <a:latin typeface="Arial" panose="020B0604020202020204" pitchFamily="34" charset="0"/>
              </a:rPr>
              <a:t>互相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75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75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7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75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75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75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75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75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75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17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175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7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1000"/>
                                        <p:tgtEl>
                                          <p:spTgt spid="17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2000"/>
                                        <p:tgtEl>
                                          <p:spTgt spid="175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9" grpId="0"/>
      <p:bldP spid="175110" grpId="0"/>
      <p:bldP spid="175111" grpId="0"/>
      <p:bldP spid="175112" grpId="0"/>
      <p:bldP spid="175113" grpId="0"/>
      <p:bldP spid="175114" grpId="0"/>
      <p:bldP spid="175115" grpId="0"/>
      <p:bldP spid="175116" grpId="0"/>
      <p:bldP spid="175117" grpId="0"/>
      <p:bldP spid="175119" grpId="0"/>
      <p:bldP spid="175120" grpId="0"/>
      <p:bldP spid="175121" grpId="0"/>
      <p:bldP spid="175122" grpId="0"/>
      <p:bldP spid="1751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图片 26627" descr="游鱼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2095" y="0"/>
            <a:ext cx="9146540" cy="68599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9" name="文本框 26628"/>
          <p:cNvSpPr txBox="1"/>
          <p:nvPr/>
        </p:nvSpPr>
        <p:spPr>
          <a:xfrm>
            <a:off x="3580067" y="1676866"/>
            <a:ext cx="533071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800" b="1" dirty="0">
                <a:solidFill>
                  <a:srgbClr val="FF0066"/>
                </a:solidFill>
                <a:latin typeface="Arial" panose="020B0604020202020204" pitchFamily="34" charset="0"/>
                <a:ea typeface="楷体_GB2312" pitchFamily="49" charset="-122"/>
              </a:rPr>
              <a:t>佁然、影布石上</a:t>
            </a:r>
          </a:p>
        </p:txBody>
      </p:sp>
      <p:sp>
        <p:nvSpPr>
          <p:cNvPr id="26631" name="文本框 26630"/>
          <p:cNvSpPr txBox="1"/>
          <p:nvPr/>
        </p:nvSpPr>
        <p:spPr>
          <a:xfrm>
            <a:off x="3656288" y="3353731"/>
            <a:ext cx="61231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800" b="1" dirty="0">
                <a:solidFill>
                  <a:srgbClr val="FF0066"/>
                </a:solidFill>
                <a:latin typeface="Arial" panose="020B0604020202020204" pitchFamily="34" charset="0"/>
                <a:ea typeface="楷体_GB2312" pitchFamily="49" charset="-122"/>
              </a:rPr>
              <a:t>俶尔远逝，往来翕忽</a:t>
            </a:r>
          </a:p>
        </p:txBody>
      </p:sp>
      <p:sp>
        <p:nvSpPr>
          <p:cNvPr id="26632" name="文本框 26631"/>
          <p:cNvSpPr txBox="1"/>
          <p:nvPr/>
        </p:nvSpPr>
        <p:spPr>
          <a:xfrm>
            <a:off x="9409398" y="3358496"/>
            <a:ext cx="86542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800" b="1" dirty="0">
                <a:solidFill>
                  <a:srgbClr val="CCFFFF"/>
                </a:solidFill>
                <a:latin typeface="Arial" panose="020B0604020202020204" pitchFamily="34" charset="0"/>
                <a:ea typeface="楷体_GB2312" pitchFamily="49" charset="-122"/>
              </a:rPr>
              <a:t>动</a:t>
            </a:r>
          </a:p>
        </p:txBody>
      </p:sp>
      <p:sp>
        <p:nvSpPr>
          <p:cNvPr id="26633" name="文本框 26632"/>
          <p:cNvSpPr txBox="1"/>
          <p:nvPr/>
        </p:nvSpPr>
        <p:spPr>
          <a:xfrm>
            <a:off x="9336353" y="1557771"/>
            <a:ext cx="86384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800" b="1" dirty="0">
                <a:solidFill>
                  <a:srgbClr val="CCFFFF"/>
                </a:solidFill>
                <a:latin typeface="Arial" panose="020B0604020202020204" pitchFamily="34" charset="0"/>
                <a:ea typeface="楷体_GB2312" pitchFamily="49" charset="-122"/>
              </a:rPr>
              <a:t>静</a:t>
            </a:r>
          </a:p>
        </p:txBody>
      </p:sp>
      <p:sp>
        <p:nvSpPr>
          <p:cNvPr id="26634" name="左大括号 26633"/>
          <p:cNvSpPr/>
          <p:nvPr/>
        </p:nvSpPr>
        <p:spPr>
          <a:xfrm>
            <a:off x="3351403" y="1905529"/>
            <a:ext cx="142915" cy="2234233"/>
          </a:xfrm>
          <a:prstGeom prst="leftBrace">
            <a:avLst>
              <a:gd name="adj1" fmla="val 130277"/>
              <a:gd name="adj2" fmla="val 50000"/>
            </a:avLst>
          </a:prstGeom>
          <a:solidFill>
            <a:srgbClr val="FF0066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400"/>
          </a:p>
        </p:txBody>
      </p:sp>
      <p:sp>
        <p:nvSpPr>
          <p:cNvPr id="26635" name="十字星 26634">
            <a:hlinkClick r:id="" action="ppaction://noaction"/>
          </p:cNvPr>
          <p:cNvSpPr/>
          <p:nvPr/>
        </p:nvSpPr>
        <p:spPr>
          <a:xfrm>
            <a:off x="9677760" y="5792809"/>
            <a:ext cx="381106" cy="533548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400"/>
          </a:p>
        </p:txBody>
      </p:sp>
      <p:sp>
        <p:nvSpPr>
          <p:cNvPr id="26636" name="文本框 26635"/>
          <p:cNvSpPr txBox="1"/>
          <p:nvPr/>
        </p:nvSpPr>
        <p:spPr>
          <a:xfrm>
            <a:off x="2279164" y="2362856"/>
            <a:ext cx="921385" cy="160064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800" b="1" dirty="0">
                <a:solidFill>
                  <a:srgbClr val="FF0066"/>
                </a:solidFill>
                <a:latin typeface="Arial" panose="020B0604020202020204" pitchFamily="34" charset="0"/>
                <a:ea typeface="楷体_GB2312" pitchFamily="49" charset="-122"/>
              </a:rPr>
              <a:t>游鱼</a:t>
            </a:r>
            <a:endParaRPr lang="zh-CN" altLang="en-US" sz="4800" b="1">
              <a:solidFill>
                <a:srgbClr val="FF0066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61245300"/>
      </p:ext>
    </p:extLst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  <p:bldP spid="26631" grpId="0"/>
      <p:bldP spid="26632" grpId="0"/>
      <p:bldP spid="266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直接连接符 176129"/>
          <p:cNvSpPr/>
          <p:nvPr/>
        </p:nvSpPr>
        <p:spPr>
          <a:xfrm>
            <a:off x="6311325" y="549428"/>
            <a:ext cx="0" cy="5834095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6131" name="矩形 176130"/>
          <p:cNvSpPr/>
          <p:nvPr/>
        </p:nvSpPr>
        <p:spPr>
          <a:xfrm>
            <a:off x="5087023" y="0"/>
            <a:ext cx="1562534" cy="5049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2500" lnSpcReduction="20000"/>
          </a:bodyPr>
          <a:lstStyle/>
          <a:p>
            <a:pPr algn="ctr">
              <a:spcBef>
                <a:spcPct val="0"/>
              </a:spcBef>
            </a:pPr>
            <a:r>
              <a:rPr lang="zh-CN" altLang="en-US" sz="4000" b="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翻  译</a:t>
            </a:r>
          </a:p>
        </p:txBody>
      </p:sp>
      <p:sp>
        <p:nvSpPr>
          <p:cNvPr id="176132" name="文本框 176131"/>
          <p:cNvSpPr txBox="1"/>
          <p:nvPr/>
        </p:nvSpPr>
        <p:spPr>
          <a:xfrm>
            <a:off x="6476471" y="609769"/>
            <a:ext cx="3887280" cy="56311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en-US" altLang="zh-CN" sz="36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向小石潭的西南方看去，小溪像北斗七星那样曲折，像蛇爬行那样弯曲，忽明忽暗，忽隐忽现。溪岸的形状像狗的牙齿那样互相交错，不能知道它的源头在哪里。</a:t>
            </a:r>
            <a:r>
              <a:rPr lang="zh-CN" altLang="en-US" sz="3600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176133" name="矩形 176132"/>
          <p:cNvSpPr/>
          <p:nvPr/>
        </p:nvSpPr>
        <p:spPr>
          <a:xfrm>
            <a:off x="1846035" y="658996"/>
            <a:ext cx="4609793" cy="56311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en-US" altLang="zh-CN" sz="4000" dirty="0">
                <a:solidFill>
                  <a:schemeClr val="tx2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4000" dirty="0">
                <a:solidFill>
                  <a:schemeClr val="tx2"/>
                </a:solidFill>
                <a:latin typeface="Arial" panose="020B0604020202020204" pitchFamily="34" charset="0"/>
              </a:rPr>
              <a:t>潭</a:t>
            </a: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</a:rPr>
              <a:t>西南而</a:t>
            </a:r>
          </a:p>
          <a:p>
            <a:pPr algn="l">
              <a:spcBef>
                <a:spcPct val="0"/>
              </a:spcBef>
            </a:pPr>
            <a:endParaRPr lang="zh-CN" altLang="en-US" sz="40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0"/>
              </a:spcBef>
            </a:pPr>
            <a:r>
              <a:rPr lang="zh-CN" altLang="en-US" sz="4000" dirty="0">
                <a:solidFill>
                  <a:schemeClr val="tx2"/>
                </a:solidFill>
                <a:latin typeface="Arial" panose="020B0604020202020204" pitchFamily="34" charset="0"/>
              </a:rPr>
              <a:t>望，</a:t>
            </a: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</a:rPr>
              <a:t>斗折蛇行</a:t>
            </a:r>
            <a:r>
              <a:rPr lang="zh-CN" altLang="en-US" sz="4000" dirty="0">
                <a:solidFill>
                  <a:schemeClr val="tx2"/>
                </a:solidFill>
                <a:latin typeface="Arial" panose="020B0604020202020204" pitchFamily="34" charset="0"/>
              </a:rPr>
              <a:t>，</a:t>
            </a:r>
          </a:p>
          <a:p>
            <a:pPr algn="l">
              <a:spcBef>
                <a:spcPct val="0"/>
              </a:spcBef>
            </a:pPr>
            <a:endParaRPr lang="zh-CN" altLang="en-US" sz="40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</a:rPr>
              <a:t>明灭可见</a:t>
            </a:r>
            <a:r>
              <a:rPr lang="zh-CN" altLang="en-US" sz="4000" dirty="0">
                <a:solidFill>
                  <a:srgbClr val="000066"/>
                </a:solidFill>
                <a:latin typeface="Arial" panose="020B0604020202020204" pitchFamily="34" charset="0"/>
              </a:rPr>
              <a:t>。其岸</a:t>
            </a:r>
          </a:p>
          <a:p>
            <a:pPr algn="l">
              <a:spcBef>
                <a:spcPct val="0"/>
              </a:spcBef>
            </a:pPr>
            <a:endParaRPr lang="zh-CN" altLang="en-US" sz="40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0"/>
              </a:spcBef>
            </a:pPr>
            <a:r>
              <a:rPr lang="zh-CN" altLang="en-US" sz="4000" dirty="0">
                <a:solidFill>
                  <a:srgbClr val="000066"/>
                </a:solidFill>
                <a:latin typeface="Arial" panose="020B0604020202020204" pitchFamily="34" charset="0"/>
              </a:rPr>
              <a:t>势</a:t>
            </a: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</a:rPr>
              <a:t>犬牙差</a:t>
            </a:r>
            <a:r>
              <a:rPr lang="zh-CN" altLang="en-US" sz="4000" dirty="0">
                <a:solidFill>
                  <a:srgbClr val="000066"/>
                </a:solidFill>
                <a:latin typeface="Arial" panose="020B0604020202020204" pitchFamily="34" charset="0"/>
              </a:rPr>
              <a:t>互，不</a:t>
            </a:r>
          </a:p>
          <a:p>
            <a:pPr algn="l">
              <a:spcBef>
                <a:spcPct val="0"/>
              </a:spcBef>
            </a:pPr>
            <a:endParaRPr lang="zh-CN" altLang="en-US" sz="40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</a:rPr>
              <a:t>可</a:t>
            </a:r>
            <a:r>
              <a:rPr lang="zh-CN" altLang="en-US" sz="4000" dirty="0">
                <a:solidFill>
                  <a:srgbClr val="000066"/>
                </a:solidFill>
                <a:latin typeface="Arial" panose="020B0604020202020204" pitchFamily="34" charset="0"/>
              </a:rPr>
              <a:t>知其源。</a:t>
            </a:r>
          </a:p>
        </p:txBody>
      </p:sp>
      <p:sp>
        <p:nvSpPr>
          <p:cNvPr id="176134" name="文本框 176133"/>
          <p:cNvSpPr txBox="1"/>
          <p:nvPr/>
        </p:nvSpPr>
        <p:spPr>
          <a:xfrm>
            <a:off x="2055643" y="5106818"/>
            <a:ext cx="1371981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像狗的牙齿</a:t>
            </a:r>
          </a:p>
        </p:txBody>
      </p:sp>
      <p:sp>
        <p:nvSpPr>
          <p:cNvPr id="176135" name="文本框 176134"/>
          <p:cNvSpPr txBox="1"/>
          <p:nvPr/>
        </p:nvSpPr>
        <p:spPr>
          <a:xfrm>
            <a:off x="3427624" y="5106818"/>
            <a:ext cx="835257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交错</a:t>
            </a:r>
          </a:p>
        </p:txBody>
      </p:sp>
      <p:sp>
        <p:nvSpPr>
          <p:cNvPr id="176136" name="文本框 176135"/>
          <p:cNvSpPr txBox="1"/>
          <p:nvPr/>
        </p:nvSpPr>
        <p:spPr>
          <a:xfrm>
            <a:off x="3046518" y="1371981"/>
            <a:ext cx="1344987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向西南方向</a:t>
            </a:r>
          </a:p>
        </p:txBody>
      </p:sp>
      <p:sp>
        <p:nvSpPr>
          <p:cNvPr id="176137" name="文本框 176136"/>
          <p:cNvSpPr txBox="1"/>
          <p:nvPr/>
        </p:nvSpPr>
        <p:spPr>
          <a:xfrm>
            <a:off x="4342278" y="1371981"/>
            <a:ext cx="18007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表修饰的连词</a:t>
            </a:r>
          </a:p>
        </p:txBody>
      </p:sp>
      <p:sp>
        <p:nvSpPr>
          <p:cNvPr id="176138" name="文本框 176137"/>
          <p:cNvSpPr txBox="1"/>
          <p:nvPr/>
        </p:nvSpPr>
        <p:spPr>
          <a:xfrm>
            <a:off x="1826980" y="2591520"/>
            <a:ext cx="1905529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像北斗七星那样</a:t>
            </a:r>
          </a:p>
        </p:txBody>
      </p:sp>
      <p:sp>
        <p:nvSpPr>
          <p:cNvPr id="176139" name="文本框 176138"/>
          <p:cNvSpPr txBox="1"/>
          <p:nvPr/>
        </p:nvSpPr>
        <p:spPr>
          <a:xfrm>
            <a:off x="3427624" y="2591520"/>
            <a:ext cx="76221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rgbClr val="000000"/>
                </a:solidFill>
                <a:latin typeface="Arial" panose="020B0604020202020204" pitchFamily="34" charset="0"/>
              </a:rPr>
              <a:t>曲折</a:t>
            </a:r>
          </a:p>
        </p:txBody>
      </p:sp>
      <p:sp>
        <p:nvSpPr>
          <p:cNvPr id="176140" name="文本框 176139"/>
          <p:cNvSpPr txBox="1"/>
          <p:nvPr/>
        </p:nvSpPr>
        <p:spPr>
          <a:xfrm>
            <a:off x="3961172" y="2591520"/>
            <a:ext cx="124971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像蛇那样</a:t>
            </a:r>
          </a:p>
        </p:txBody>
      </p:sp>
      <p:sp>
        <p:nvSpPr>
          <p:cNvPr id="176141" name="文本框 176140"/>
          <p:cNvSpPr txBox="1"/>
          <p:nvPr/>
        </p:nvSpPr>
        <p:spPr>
          <a:xfrm>
            <a:off x="4952048" y="2591520"/>
            <a:ext cx="83843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rgbClr val="000000"/>
                </a:solidFill>
                <a:latin typeface="Arial" panose="020B0604020202020204" pitchFamily="34" charset="0"/>
              </a:rPr>
              <a:t>爬行</a:t>
            </a:r>
          </a:p>
        </p:txBody>
      </p:sp>
      <p:sp>
        <p:nvSpPr>
          <p:cNvPr id="176142" name="文本框 176141"/>
          <p:cNvSpPr txBox="1"/>
          <p:nvPr/>
        </p:nvSpPr>
        <p:spPr>
          <a:xfrm>
            <a:off x="1826980" y="3811058"/>
            <a:ext cx="2743962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忽明忽暗，忽隐忽现</a:t>
            </a:r>
          </a:p>
        </p:txBody>
      </p:sp>
      <p:sp>
        <p:nvSpPr>
          <p:cNvPr id="176144" name="文本框 176143"/>
          <p:cNvSpPr txBox="1"/>
          <p:nvPr/>
        </p:nvSpPr>
        <p:spPr>
          <a:xfrm>
            <a:off x="1826980" y="6097693"/>
            <a:ext cx="6400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能够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6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76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76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76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76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76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76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76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76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6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6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2000"/>
                                        <p:tgtEl>
                                          <p:spTgt spid="176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2" grpId="0"/>
      <p:bldP spid="176134" grpId="0"/>
      <p:bldP spid="176135" grpId="0"/>
      <p:bldP spid="176136" grpId="0"/>
      <p:bldP spid="176137" grpId="0"/>
      <p:bldP spid="176138" grpId="0"/>
      <p:bldP spid="176139" grpId="0"/>
      <p:bldP spid="176140" grpId="0"/>
      <p:bldP spid="176141" grpId="0"/>
      <p:bldP spid="176142" grpId="0"/>
      <p:bldP spid="17614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直接连接符 177153"/>
          <p:cNvSpPr/>
          <p:nvPr/>
        </p:nvSpPr>
        <p:spPr>
          <a:xfrm>
            <a:off x="5950863" y="549428"/>
            <a:ext cx="0" cy="5834095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7155" name="矩形 177154"/>
          <p:cNvSpPr/>
          <p:nvPr/>
        </p:nvSpPr>
        <p:spPr>
          <a:xfrm>
            <a:off x="5104490" y="0"/>
            <a:ext cx="1562534" cy="5049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2500" lnSpcReduction="20000"/>
          </a:bodyPr>
          <a:lstStyle/>
          <a:p>
            <a:pPr algn="ctr">
              <a:spcBef>
                <a:spcPct val="0"/>
              </a:spcBef>
            </a:pPr>
            <a:r>
              <a:rPr lang="zh-CN" altLang="en-US" sz="4000" b="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翻  译</a:t>
            </a:r>
          </a:p>
        </p:txBody>
      </p:sp>
      <p:sp>
        <p:nvSpPr>
          <p:cNvPr id="177156" name="文本框 177155"/>
          <p:cNvSpPr txBox="1"/>
          <p:nvPr/>
        </p:nvSpPr>
        <p:spPr>
          <a:xfrm>
            <a:off x="6019144" y="457327"/>
            <a:ext cx="4649491" cy="67392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en-US" altLang="zh-CN" sz="3600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      </a:t>
            </a: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坐在小石潭上，四面被竹子和树木围绕着，寂静寥落，空无一人，使人感到心神凄凉，寒气透骨，寂静极了，幽深极了。因为这里的环境过于凄清，不能够长时间停留，（我）于是记下了这番景致就离开了。</a:t>
            </a:r>
          </a:p>
          <a:p>
            <a:pPr algn="l">
              <a:spcBef>
                <a:spcPct val="0"/>
              </a:spcBef>
            </a:pPr>
            <a:endParaRPr lang="zh-CN" altLang="en-US" sz="3600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77157" name="矩形 177156"/>
          <p:cNvSpPr/>
          <p:nvPr/>
        </p:nvSpPr>
        <p:spPr>
          <a:xfrm>
            <a:off x="1826980" y="609769"/>
            <a:ext cx="3852345" cy="55079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en-US" altLang="zh-CN" sz="3200" dirty="0">
                <a:solidFill>
                  <a:schemeClr val="tx2"/>
                </a:solidFill>
                <a:latin typeface="Arial" panose="020B0604020202020204" pitchFamily="34" charset="0"/>
              </a:rPr>
              <a:t>     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坐潭上，四面竹</a:t>
            </a:r>
          </a:p>
          <a:p>
            <a:pPr algn="l">
              <a:spcBef>
                <a:spcPct val="0"/>
              </a:spcBef>
            </a:pPr>
            <a:endParaRPr lang="zh-CN" altLang="en-US" sz="32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0"/>
              </a:spcBef>
            </a:pP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树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环合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，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寂寥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无</a:t>
            </a:r>
          </a:p>
          <a:p>
            <a:pPr algn="l">
              <a:spcBef>
                <a:spcPct val="0"/>
              </a:spcBef>
            </a:pPr>
            <a:endParaRPr lang="zh-CN" altLang="en-US" sz="32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0"/>
              </a:spcBef>
            </a:pP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人，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凄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神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寒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骨，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悄</a:t>
            </a:r>
          </a:p>
          <a:p>
            <a:pPr algn="l">
              <a:spcBef>
                <a:spcPct val="0"/>
              </a:spcBef>
            </a:pP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怆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幽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邃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。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以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其境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过</a:t>
            </a:r>
          </a:p>
          <a:p>
            <a:pPr algn="l">
              <a:spcBef>
                <a:spcPct val="0"/>
              </a:spcBef>
            </a:pP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清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， 不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可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久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居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，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乃</a:t>
            </a:r>
          </a:p>
          <a:p>
            <a:pPr algn="l">
              <a:spcBef>
                <a:spcPct val="0"/>
              </a:spcBef>
            </a:pP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0"/>
              </a:spcBef>
            </a:pP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记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之而去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。</a:t>
            </a:r>
          </a:p>
        </p:txBody>
      </p:sp>
      <p:sp>
        <p:nvSpPr>
          <p:cNvPr id="177158" name="文本框 177157"/>
          <p:cNvSpPr txBox="1"/>
          <p:nvPr/>
        </p:nvSpPr>
        <p:spPr>
          <a:xfrm>
            <a:off x="2360528" y="2134193"/>
            <a:ext cx="84478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环绕</a:t>
            </a:r>
          </a:p>
        </p:txBody>
      </p:sp>
      <p:sp>
        <p:nvSpPr>
          <p:cNvPr id="177160" name="文本框 177159"/>
          <p:cNvSpPr txBox="1"/>
          <p:nvPr/>
        </p:nvSpPr>
        <p:spPr>
          <a:xfrm>
            <a:off x="2894076" y="4039722"/>
            <a:ext cx="45097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深</a:t>
            </a:r>
          </a:p>
        </p:txBody>
      </p:sp>
      <p:sp>
        <p:nvSpPr>
          <p:cNvPr id="177161" name="文本框 177160"/>
          <p:cNvSpPr txBox="1"/>
          <p:nvPr/>
        </p:nvSpPr>
        <p:spPr>
          <a:xfrm>
            <a:off x="3427624" y="4039722"/>
            <a:ext cx="76221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因为</a:t>
            </a:r>
          </a:p>
        </p:txBody>
      </p:sp>
      <p:sp>
        <p:nvSpPr>
          <p:cNvPr id="177162" name="文本框 177161"/>
          <p:cNvSpPr txBox="1"/>
          <p:nvPr/>
        </p:nvSpPr>
        <p:spPr>
          <a:xfrm>
            <a:off x="4723384" y="4115943"/>
            <a:ext cx="83843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过于</a:t>
            </a:r>
          </a:p>
        </p:txBody>
      </p:sp>
      <p:sp>
        <p:nvSpPr>
          <p:cNvPr id="177163" name="文本框 177162"/>
          <p:cNvSpPr txBox="1"/>
          <p:nvPr/>
        </p:nvSpPr>
        <p:spPr>
          <a:xfrm>
            <a:off x="3884951" y="5106818"/>
            <a:ext cx="93688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停留</a:t>
            </a:r>
          </a:p>
        </p:txBody>
      </p:sp>
      <p:sp>
        <p:nvSpPr>
          <p:cNvPr id="177164" name="文本框 177163"/>
          <p:cNvSpPr txBox="1"/>
          <p:nvPr/>
        </p:nvSpPr>
        <p:spPr>
          <a:xfrm>
            <a:off x="4799605" y="5106818"/>
            <a:ext cx="838433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于是</a:t>
            </a:r>
          </a:p>
        </p:txBody>
      </p:sp>
      <p:sp>
        <p:nvSpPr>
          <p:cNvPr id="177165" name="文本框 177164"/>
          <p:cNvSpPr txBox="1"/>
          <p:nvPr/>
        </p:nvSpPr>
        <p:spPr>
          <a:xfrm>
            <a:off x="1609432" y="6023061"/>
            <a:ext cx="12084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600" dirty="0">
                <a:solidFill>
                  <a:schemeClr val="tx1"/>
                </a:solidFill>
                <a:latin typeface="Arial" panose="020B0604020202020204" pitchFamily="34" charset="0"/>
              </a:rPr>
              <a:t>代词</a:t>
            </a:r>
            <a:r>
              <a:rPr lang="en-US" altLang="zh-CN" sz="1600" dirty="0">
                <a:solidFill>
                  <a:schemeClr val="tx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1600" dirty="0">
                <a:solidFill>
                  <a:schemeClr val="tx1"/>
                </a:solidFill>
                <a:latin typeface="Arial" panose="020B0604020202020204" pitchFamily="34" charset="0"/>
              </a:rPr>
              <a:t>代当时的情景</a:t>
            </a:r>
          </a:p>
        </p:txBody>
      </p:sp>
      <p:sp>
        <p:nvSpPr>
          <p:cNvPr id="177166" name="文本框 177165"/>
          <p:cNvSpPr txBox="1"/>
          <p:nvPr/>
        </p:nvSpPr>
        <p:spPr>
          <a:xfrm>
            <a:off x="2589191" y="6021472"/>
            <a:ext cx="895599" cy="3371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600" dirty="0">
                <a:solidFill>
                  <a:schemeClr val="tx1"/>
                </a:solidFill>
                <a:latin typeface="Arial" panose="020B0604020202020204" pitchFamily="34" charset="0"/>
              </a:rPr>
              <a:t>表顺承</a:t>
            </a:r>
          </a:p>
        </p:txBody>
      </p:sp>
      <p:sp>
        <p:nvSpPr>
          <p:cNvPr id="177167" name="文本框 177166"/>
          <p:cNvSpPr txBox="1"/>
          <p:nvPr/>
        </p:nvSpPr>
        <p:spPr>
          <a:xfrm>
            <a:off x="3427624" y="6021472"/>
            <a:ext cx="1152845" cy="3371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600" dirty="0">
                <a:solidFill>
                  <a:schemeClr val="tx1"/>
                </a:solidFill>
                <a:latin typeface="Arial" panose="020B0604020202020204" pitchFamily="34" charset="0"/>
              </a:rPr>
              <a:t>离开</a:t>
            </a:r>
          </a:p>
        </p:txBody>
      </p:sp>
      <p:sp>
        <p:nvSpPr>
          <p:cNvPr id="177168" name="文本框 177167"/>
          <p:cNvSpPr txBox="1"/>
          <p:nvPr/>
        </p:nvSpPr>
        <p:spPr>
          <a:xfrm>
            <a:off x="3656288" y="2134193"/>
            <a:ext cx="76221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寂静</a:t>
            </a:r>
          </a:p>
        </p:txBody>
      </p:sp>
      <p:sp>
        <p:nvSpPr>
          <p:cNvPr id="177169" name="文本框 177168"/>
          <p:cNvSpPr txBox="1"/>
          <p:nvPr/>
        </p:nvSpPr>
        <p:spPr>
          <a:xfrm>
            <a:off x="2284307" y="3125068"/>
            <a:ext cx="1448202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使</a:t>
            </a:r>
            <a:r>
              <a:rPr lang="en-US" altLang="zh-CN" sz="2000">
                <a:solidFill>
                  <a:schemeClr val="tx1"/>
                </a:solidFill>
                <a:latin typeface="Arial" panose="020B0604020202020204" pitchFamily="34" charset="0"/>
              </a:rPr>
              <a:t>…</a:t>
            </a: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凄凉</a:t>
            </a:r>
          </a:p>
        </p:txBody>
      </p:sp>
      <p:sp>
        <p:nvSpPr>
          <p:cNvPr id="177170" name="文本框 177169"/>
          <p:cNvSpPr txBox="1"/>
          <p:nvPr/>
        </p:nvSpPr>
        <p:spPr>
          <a:xfrm>
            <a:off x="3427624" y="3125068"/>
            <a:ext cx="198175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使</a:t>
            </a:r>
            <a:r>
              <a:rPr lang="en-US" altLang="zh-CN" sz="2000">
                <a:solidFill>
                  <a:schemeClr val="tx1"/>
                </a:solidFill>
                <a:latin typeface="Arial" panose="020B0604020202020204" pitchFamily="34" charset="0"/>
              </a:rPr>
              <a:t>…</a:t>
            </a: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寒冷</a:t>
            </a:r>
          </a:p>
        </p:txBody>
      </p:sp>
      <p:sp>
        <p:nvSpPr>
          <p:cNvPr id="177171" name="文本框 177170"/>
          <p:cNvSpPr txBox="1"/>
          <p:nvPr/>
        </p:nvSpPr>
        <p:spPr>
          <a:xfrm>
            <a:off x="1522095" y="4039722"/>
            <a:ext cx="160064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1600" dirty="0">
                <a:solidFill>
                  <a:schemeClr val="tx1"/>
                </a:solidFill>
                <a:latin typeface="Arial" panose="020B0604020202020204" pitchFamily="34" charset="0"/>
              </a:rPr>
              <a:t>寂静得使人感到忧伤</a:t>
            </a:r>
          </a:p>
        </p:txBody>
      </p:sp>
      <p:sp>
        <p:nvSpPr>
          <p:cNvPr id="177172" name="文本框 177171"/>
          <p:cNvSpPr txBox="1"/>
          <p:nvPr/>
        </p:nvSpPr>
        <p:spPr>
          <a:xfrm>
            <a:off x="1750759" y="5106818"/>
            <a:ext cx="914654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凄清</a:t>
            </a:r>
          </a:p>
        </p:txBody>
      </p:sp>
      <p:sp>
        <p:nvSpPr>
          <p:cNvPr id="177175" name="文本框 177174"/>
          <p:cNvSpPr txBox="1"/>
          <p:nvPr/>
        </p:nvSpPr>
        <p:spPr>
          <a:xfrm>
            <a:off x="3122740" y="5106818"/>
            <a:ext cx="6400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能够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7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7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7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77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2000"/>
                                        <p:tgtEl>
                                          <p:spTgt spid="17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77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177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177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7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177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5" dur="500"/>
                                        <p:tgtEl>
                                          <p:spTgt spid="177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"/>
                                        <p:tgtEl>
                                          <p:spTgt spid="177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5" dur="500"/>
                                        <p:tgtEl>
                                          <p:spTgt spid="177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0" dur="500"/>
                                        <p:tgtEl>
                                          <p:spTgt spid="177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5" dur="2000"/>
                                        <p:tgtEl>
                                          <p:spTgt spid="177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6" grpId="0"/>
      <p:bldP spid="177158" grpId="0"/>
      <p:bldP spid="177160" grpId="0"/>
      <p:bldP spid="177161" grpId="0"/>
      <p:bldP spid="177162" grpId="0"/>
      <p:bldP spid="177163" grpId="0"/>
      <p:bldP spid="177164" grpId="0"/>
      <p:bldP spid="177165" grpId="0"/>
      <p:bldP spid="177166" grpId="0"/>
      <p:bldP spid="177167" grpId="0"/>
      <p:bldP spid="177168" grpId="0"/>
      <p:bldP spid="177170" grpId="0"/>
      <p:bldP spid="177171" grpId="0"/>
      <p:bldP spid="177172" grpId="0"/>
      <p:bldP spid="17717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文本框 195585"/>
          <p:cNvSpPr txBox="1"/>
          <p:nvPr/>
        </p:nvSpPr>
        <p:spPr>
          <a:xfrm>
            <a:off x="6171586" y="1524423"/>
            <a:ext cx="4249330" cy="4523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en-US" altLang="zh-CN" sz="3600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同游的人有吴武陵、龚古、我的弟弟宗玄。作为随从跟着来的有姓崔的两个年轻人，一个叫恕己，一个叫奉壹。</a:t>
            </a:r>
          </a:p>
          <a:p>
            <a:pPr algn="l">
              <a:spcBef>
                <a:spcPct val="0"/>
              </a:spcBef>
            </a:pPr>
            <a:endParaRPr lang="zh-CN" altLang="en-US" sz="3600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95587" name="直接连接符 195586"/>
          <p:cNvSpPr/>
          <p:nvPr/>
        </p:nvSpPr>
        <p:spPr>
          <a:xfrm>
            <a:off x="5950863" y="549428"/>
            <a:ext cx="0" cy="5834095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588" name="矩形 195587"/>
          <p:cNvSpPr/>
          <p:nvPr/>
        </p:nvSpPr>
        <p:spPr>
          <a:xfrm>
            <a:off x="5087023" y="0"/>
            <a:ext cx="1562534" cy="5049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2500" lnSpcReduction="20000"/>
          </a:bodyPr>
          <a:lstStyle/>
          <a:p>
            <a:pPr algn="ctr">
              <a:spcBef>
                <a:spcPct val="0"/>
              </a:spcBef>
            </a:pPr>
            <a:r>
              <a:rPr lang="zh-CN" altLang="en-US" sz="4000" b="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翻  译</a:t>
            </a:r>
          </a:p>
        </p:txBody>
      </p:sp>
      <p:sp>
        <p:nvSpPr>
          <p:cNvPr id="195589" name="矩形 195588"/>
          <p:cNvSpPr/>
          <p:nvPr/>
        </p:nvSpPr>
        <p:spPr>
          <a:xfrm>
            <a:off x="1846035" y="1484725"/>
            <a:ext cx="4033370" cy="4575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lnSpc>
                <a:spcPct val="90000"/>
              </a:lnSpc>
              <a:spcBef>
                <a:spcPct val="0"/>
              </a:spcBef>
            </a:pPr>
            <a:r>
              <a:rPr lang="en-US" altLang="zh-CN" sz="3600" dirty="0">
                <a:solidFill>
                  <a:schemeClr val="tx2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同游者：吴武</a:t>
            </a:r>
          </a:p>
          <a:p>
            <a:pPr algn="l">
              <a:lnSpc>
                <a:spcPct val="90000"/>
              </a:lnSpc>
              <a:spcBef>
                <a:spcPct val="0"/>
              </a:spcBef>
            </a:pPr>
            <a:endParaRPr lang="zh-CN" altLang="en-US" sz="36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lnSpc>
                <a:spcPct val="9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陵，龚古，余弟宗</a:t>
            </a:r>
          </a:p>
          <a:p>
            <a:pPr algn="l">
              <a:lnSpc>
                <a:spcPct val="90000"/>
              </a:lnSpc>
              <a:spcBef>
                <a:spcPct val="0"/>
              </a:spcBef>
            </a:pPr>
            <a:endParaRPr lang="zh-CN" altLang="en-US" sz="36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lnSpc>
                <a:spcPct val="9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玄。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隶</a:t>
            </a: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而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从</a:t>
            </a: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者，崔</a:t>
            </a:r>
          </a:p>
          <a:p>
            <a:pPr algn="l">
              <a:lnSpc>
                <a:spcPct val="90000"/>
              </a:lnSpc>
              <a:spcBef>
                <a:spcPct val="0"/>
              </a:spcBef>
            </a:pPr>
            <a:endParaRPr lang="zh-CN" altLang="en-US" sz="36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lnSpc>
                <a:spcPct val="9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氏二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小生</a:t>
            </a: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：曰恕</a:t>
            </a:r>
          </a:p>
          <a:p>
            <a:pPr algn="l">
              <a:lnSpc>
                <a:spcPct val="90000"/>
              </a:lnSpc>
              <a:spcBef>
                <a:spcPct val="0"/>
              </a:spcBef>
            </a:pPr>
            <a:endParaRPr lang="zh-CN" altLang="en-US" sz="36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l">
              <a:lnSpc>
                <a:spcPct val="9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己， 曰奉壹。</a:t>
            </a:r>
          </a:p>
        </p:txBody>
      </p:sp>
      <p:sp>
        <p:nvSpPr>
          <p:cNvPr id="195590" name="文本框 195589"/>
          <p:cNvSpPr txBox="1"/>
          <p:nvPr/>
        </p:nvSpPr>
        <p:spPr>
          <a:xfrm>
            <a:off x="2817855" y="4954376"/>
            <a:ext cx="1103619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年轻人</a:t>
            </a:r>
          </a:p>
        </p:txBody>
      </p:sp>
      <p:sp>
        <p:nvSpPr>
          <p:cNvPr id="195591" name="文本框 195590"/>
          <p:cNvSpPr txBox="1"/>
          <p:nvPr/>
        </p:nvSpPr>
        <p:spPr>
          <a:xfrm>
            <a:off x="3732509" y="4039722"/>
            <a:ext cx="1067096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跟随</a:t>
            </a:r>
          </a:p>
        </p:txBody>
      </p:sp>
      <p:sp>
        <p:nvSpPr>
          <p:cNvPr id="195592" name="文本框 195591"/>
          <p:cNvSpPr txBox="1"/>
          <p:nvPr/>
        </p:nvSpPr>
        <p:spPr>
          <a:xfrm>
            <a:off x="2589191" y="4039722"/>
            <a:ext cx="1143318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作随从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95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95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95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2000"/>
                                        <p:tgtEl>
                                          <p:spTgt spid="195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6" grpId="0"/>
      <p:bldP spid="195590" grpId="0"/>
      <p:bldP spid="195591" grpId="0"/>
      <p:bldP spid="19559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81635" y="289560"/>
            <a:ext cx="10179685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3200" b="1" dirty="0">
                <a:sym typeface="+mn-ea"/>
              </a:rPr>
              <a:t>8</a:t>
            </a:r>
            <a:r>
              <a:rPr lang="zh-CN" altLang="en-US" sz="3200" b="1" dirty="0">
                <a:sym typeface="+mn-ea"/>
              </a:rPr>
              <a:t>、第八段记录了同游者，为什么作者要说</a:t>
            </a:r>
            <a:r>
              <a:rPr lang="en-US" altLang="zh-CN" sz="3200" b="1" dirty="0">
                <a:sym typeface="+mn-ea"/>
              </a:rPr>
              <a:t>“</a:t>
            </a:r>
            <a:r>
              <a:rPr lang="zh-CN" altLang="en-US" sz="3200" b="1" dirty="0">
                <a:sym typeface="+mn-ea"/>
              </a:rPr>
              <a:t>寂寥无人</a:t>
            </a:r>
            <a:r>
              <a:rPr lang="en-US" altLang="zh-CN" sz="3200" b="1" dirty="0">
                <a:sym typeface="+mn-ea"/>
              </a:rPr>
              <a:t>”</a:t>
            </a:r>
            <a:r>
              <a:rPr lang="zh-CN" altLang="en-US" sz="3200" b="1" dirty="0">
                <a:sym typeface="+mn-ea"/>
              </a:rPr>
              <a:t>？反映了作者怎样的心境？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60120" y="1448435"/>
            <a:ext cx="9295765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人物小卡：</a:t>
            </a:r>
          </a:p>
          <a:p>
            <a:r>
              <a:rPr lang="zh-CN" altLang="en-US" sz="3200"/>
              <a:t>吴武陵：被贬永州。</a:t>
            </a:r>
            <a:r>
              <a:rPr lang="en-US" altLang="zh-CN" sz="3200"/>
              <a:t>“</a:t>
            </a:r>
            <a:r>
              <a:rPr lang="zh-CN" altLang="en-US" sz="3200"/>
              <a:t>同是天涯沦落人</a:t>
            </a:r>
            <a:r>
              <a:rPr lang="en-US" altLang="zh-CN" sz="3200"/>
              <a:t>”</a:t>
            </a:r>
          </a:p>
          <a:p>
            <a:r>
              <a:rPr lang="zh-CN" altLang="en-US" sz="3200"/>
              <a:t>龚古：永州的隐士，是柳宗元文学上的知音。</a:t>
            </a:r>
          </a:p>
          <a:p>
            <a:r>
              <a:rPr lang="zh-CN" altLang="en-US" sz="3200"/>
              <a:t>宗玄：其堂弟。放弃家业陪伴柳宗元。</a:t>
            </a:r>
          </a:p>
          <a:p>
            <a:r>
              <a:rPr lang="zh-CN" altLang="en-US" sz="3200"/>
              <a:t>崔氏二小生：姐姐家的孩子，是其亲外甥。</a:t>
            </a:r>
          </a:p>
          <a:p>
            <a:endParaRPr lang="zh-CN" altLang="en-US" sz="3200"/>
          </a:p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127125" y="4405630"/>
            <a:ext cx="943419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sym typeface="+mn-ea"/>
              </a:rPr>
              <a:t>以乐景衬哀情</a:t>
            </a:r>
            <a:r>
              <a:rPr lang="en-US" altLang="zh-CN" sz="3200">
                <a:sym typeface="+mn-ea"/>
              </a:rPr>
              <a:t>——</a:t>
            </a:r>
            <a:r>
              <a:rPr lang="zh-CN" altLang="en-US" sz="3200">
                <a:sym typeface="+mn-ea"/>
              </a:rPr>
              <a:t>亲朋好友皆在身边，但内心依旧是孤独的，用热闹写孤寂，愈见其凄凉悲惋。</a:t>
            </a:r>
            <a:endParaRPr lang="zh-CN" altLang="en-US" sz="3200"/>
          </a:p>
        </p:txBody>
      </p:sp>
    </p:spTree>
    <p:extLst>
      <p:ext uri="{BB962C8B-B14F-4D97-AF65-F5344CB8AC3E}">
        <p14:creationId xmlns:p14="http://schemas.microsoft.com/office/powerpoint/2010/main" val="140530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课件图片1">
            <a:extLst>
              <a:ext uri="{FF2B5EF4-FFF2-40B4-BE49-F238E27FC236}">
                <a16:creationId xmlns:a16="http://schemas.microsoft.com/office/drawing/2014/main" id="{2189C3C7-7099-4AED-B914-D15AC4DA8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148" y="0"/>
            <a:ext cx="9146117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3">
            <a:extLst>
              <a:ext uri="{FF2B5EF4-FFF2-40B4-BE49-F238E27FC236}">
                <a16:creationId xmlns:a16="http://schemas.microsoft.com/office/drawing/2014/main" id="{27232EA6-1734-4CD0-B483-CB6DF4BD6F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3477" y="1413202"/>
            <a:ext cx="8066367" cy="4249133"/>
          </a:xfrm>
        </p:spPr>
        <p:txBody>
          <a:bodyPr/>
          <a:lstStyle/>
          <a:p>
            <a:pPr algn="l" eaLnBrk="1" hangingPunct="1"/>
            <a:r>
              <a:rPr lang="en-US" altLang="zh-CN" sz="4001" b="1">
                <a:ea typeface="宋体" panose="02010600030101010101" pitchFamily="2" charset="-122"/>
              </a:rPr>
              <a:t>       </a:t>
            </a:r>
            <a:r>
              <a:rPr lang="zh-CN" altLang="en-US" sz="4801" b="1">
                <a:ea typeface="宋体" panose="02010600030101010101" pitchFamily="2" charset="-122"/>
              </a:rPr>
              <a:t>仆闷即出游</a:t>
            </a:r>
            <a:r>
              <a:rPr lang="en-US" altLang="en-US" sz="4001" b="1"/>
              <a:t>…</a:t>
            </a:r>
            <a:r>
              <a:rPr lang="en-US" altLang="zh-CN" sz="4001" b="1">
                <a:ea typeface="宋体" panose="02010600030101010101" pitchFamily="2" charset="-122"/>
              </a:rPr>
              <a:t>…</a:t>
            </a:r>
            <a:r>
              <a:rPr lang="zh-CN" altLang="en-US" sz="4801" b="1">
                <a:ea typeface="宋体" panose="02010600030101010101" pitchFamily="2" charset="-122"/>
              </a:rPr>
              <a:t>时见</a:t>
            </a:r>
            <a:r>
              <a:rPr lang="zh-CN" altLang="en-US" sz="4801" b="1">
                <a:solidFill>
                  <a:srgbClr val="DD2203"/>
                </a:solidFill>
                <a:ea typeface="宋体" panose="02010600030101010101" pitchFamily="2" charset="-122"/>
              </a:rPr>
              <a:t>好石清泉游鱼</a:t>
            </a:r>
            <a:r>
              <a:rPr lang="en-US" altLang="en-US" sz="4001" b="1"/>
              <a:t>…</a:t>
            </a:r>
            <a:r>
              <a:rPr lang="en-US" altLang="zh-CN" sz="4001" b="1">
                <a:ea typeface="宋体" panose="02010600030101010101" pitchFamily="2" charset="-122"/>
              </a:rPr>
              <a:t>…</a:t>
            </a:r>
            <a:r>
              <a:rPr lang="zh-CN" altLang="en-US" sz="4801" b="1">
                <a:ea typeface="宋体" panose="02010600030101010101" pitchFamily="2" charset="-122"/>
              </a:rPr>
              <a:t>暂得</a:t>
            </a:r>
            <a:r>
              <a:rPr lang="zh-CN" altLang="en-US" sz="4801" b="1">
                <a:solidFill>
                  <a:srgbClr val="DD2203"/>
                </a:solidFill>
                <a:ea typeface="宋体" panose="02010600030101010101" pitchFamily="2" charset="-122"/>
              </a:rPr>
              <a:t>一笑</a:t>
            </a:r>
            <a:r>
              <a:rPr lang="zh-CN" altLang="en-US" sz="4801" b="1">
                <a:ea typeface="宋体" panose="02010600030101010101" pitchFamily="2" charset="-122"/>
              </a:rPr>
              <a:t>，已复</a:t>
            </a:r>
            <a:r>
              <a:rPr lang="zh-CN" altLang="en-US" sz="4801" b="1">
                <a:solidFill>
                  <a:srgbClr val="DD2203"/>
                </a:solidFill>
                <a:ea typeface="宋体" panose="02010600030101010101" pitchFamily="2" charset="-122"/>
              </a:rPr>
              <a:t>不乐</a:t>
            </a:r>
            <a:r>
              <a:rPr lang="en-US" altLang="en-US" sz="4001" b="1"/>
              <a:t>…</a:t>
            </a:r>
            <a:r>
              <a:rPr lang="en-US" altLang="zh-CN" sz="4001" b="1">
                <a:ea typeface="宋体" panose="02010600030101010101" pitchFamily="2" charset="-122"/>
              </a:rPr>
              <a:t>…</a:t>
            </a:r>
            <a:r>
              <a:rPr lang="en-US" altLang="zh-CN" sz="4801" b="1">
                <a:solidFill>
                  <a:srgbClr val="DD2203"/>
                </a:solidFill>
                <a:ea typeface="宋体" panose="02010600030101010101" pitchFamily="2" charset="-122"/>
              </a:rPr>
              <a:t> </a:t>
            </a:r>
            <a:br>
              <a:rPr lang="en-US" altLang="zh-CN" sz="4801" b="1">
                <a:ea typeface="宋体" panose="02010600030101010101" pitchFamily="2" charset="-122"/>
              </a:rPr>
            </a:br>
            <a:br>
              <a:rPr lang="en-US" altLang="zh-CN" sz="4001" b="1">
                <a:ea typeface="宋体" panose="02010600030101010101" pitchFamily="2" charset="-122"/>
              </a:rPr>
            </a:br>
            <a:r>
              <a:rPr lang="en-US" altLang="zh-CN" sz="4001" b="1">
                <a:ea typeface="宋体" panose="02010600030101010101" pitchFamily="2" charset="-122"/>
              </a:rPr>
              <a:t>          </a:t>
            </a:r>
            <a:br>
              <a:rPr lang="en-US" altLang="zh-CN" sz="4001" b="1">
                <a:ea typeface="宋体" panose="02010600030101010101" pitchFamily="2" charset="-122"/>
              </a:rPr>
            </a:br>
            <a:r>
              <a:rPr lang="en-US" altLang="zh-CN" sz="4001" b="1">
                <a:ea typeface="宋体" panose="02010600030101010101" pitchFamily="2" charset="-122"/>
              </a:rPr>
              <a:t>            </a:t>
            </a:r>
            <a:r>
              <a:rPr lang="zh-CN" altLang="en-US" sz="4001" b="1">
                <a:ea typeface="宋体" panose="02010600030101010101" pitchFamily="2" charset="-122"/>
              </a:rPr>
              <a:t>柳宗元</a:t>
            </a:r>
            <a:r>
              <a:rPr lang="en-US" altLang="zh-CN" sz="4001" b="1">
                <a:ea typeface="宋体" panose="02010600030101010101" pitchFamily="2" charset="-122"/>
              </a:rPr>
              <a:t>《</a:t>
            </a:r>
            <a:r>
              <a:rPr lang="zh-CN" altLang="en-US" sz="4001" b="1">
                <a:ea typeface="宋体" panose="02010600030101010101" pitchFamily="2" charset="-122"/>
              </a:rPr>
              <a:t>与李翰林建书</a:t>
            </a:r>
            <a:r>
              <a:rPr lang="en-US" altLang="zh-CN" sz="4001" b="1">
                <a:ea typeface="宋体" panose="02010600030101010101" pitchFamily="2" charset="-122"/>
              </a:rPr>
              <a:t>》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图片2">
            <a:extLst>
              <a:ext uri="{FF2B5EF4-FFF2-40B4-BE49-F238E27FC236}">
                <a16:creationId xmlns:a16="http://schemas.microsoft.com/office/drawing/2014/main" id="{7C59A919-5836-4F71-B80A-D921B02C5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148" y="0"/>
            <a:ext cx="9146117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5">
            <a:extLst>
              <a:ext uri="{FF2B5EF4-FFF2-40B4-BE49-F238E27FC236}">
                <a16:creationId xmlns:a16="http://schemas.microsoft.com/office/drawing/2014/main" id="{2102D843-15ED-453E-8659-29523A5FA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3236" y="457306"/>
            <a:ext cx="8460158" cy="3078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对小石潭的感受，作者突出了一个“静”字，把</a:t>
            </a:r>
            <a:r>
              <a:rPr lang="zh-CN" altLang="en-US" sz="3201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环境中的静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深入到</a:t>
            </a:r>
            <a:r>
              <a:rPr lang="zh-CN" altLang="en-US" sz="3201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心神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中去，情景相融，写出了一种</a:t>
            </a:r>
            <a:r>
              <a:rPr lang="zh-CN" altLang="en-US" sz="3201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凄苦孤寂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的心境，这无疑是作者被贬后心情的曲折反映。</a:t>
            </a:r>
            <a:endParaRPr lang="en-US" altLang="zh-CN" sz="3201" b="1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/>
            <a:r>
              <a:rPr lang="zh-CN" altLang="en-US" sz="4401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寄情山水</a:t>
            </a:r>
            <a:r>
              <a:rPr lang="en-US" altLang="zh-CN" sz="4401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sz="660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图片2">
            <a:extLst>
              <a:ext uri="{FF2B5EF4-FFF2-40B4-BE49-F238E27FC236}">
                <a16:creationId xmlns:a16="http://schemas.microsoft.com/office/drawing/2014/main" id="{545935B4-A285-4928-A428-914323D67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148" y="0"/>
            <a:ext cx="9146117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5">
            <a:extLst>
              <a:ext uri="{FF2B5EF4-FFF2-40B4-BE49-F238E27FC236}">
                <a16:creationId xmlns:a16="http://schemas.microsoft.com/office/drawing/2014/main" id="{625384C7-52B9-4055-9CEF-EB66B3E002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453" y="990830"/>
            <a:ext cx="8460158" cy="3479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面对这种</a:t>
            </a:r>
            <a:r>
              <a:rPr lang="zh-CN" altLang="en-US" sz="3201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原始的悄怆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之景，更激起作者</a:t>
            </a:r>
            <a:r>
              <a:rPr lang="zh-CN" altLang="en-US" sz="3201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凄凉的联想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，柳宗元参与改革，失败被贬，</a:t>
            </a:r>
            <a:r>
              <a:rPr lang="zh-CN" altLang="en-US" sz="3201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心中愤懑难平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，因此形成了感情从“乐”到“凄”的大幅度滑坡，</a:t>
            </a:r>
            <a:r>
              <a:rPr lang="zh-CN" altLang="en-US" sz="4801" b="1">
                <a:solidFill>
                  <a:srgbClr val="CC00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凄苦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是他感情的基调。</a:t>
            </a:r>
            <a:endParaRPr lang="en-US" altLang="zh-CN" sz="3201" b="1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/>
            <a:endParaRPr lang="en-US" altLang="zh-CN" sz="3201" b="1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/>
            <a:r>
              <a:rPr lang="zh-CN" altLang="en-US" sz="4401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寄情山水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正是为了摆脱这种</a:t>
            </a:r>
            <a:r>
              <a:rPr lang="zh-CN" altLang="en-US" sz="4401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抑郁的心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3201" b="1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图片2">
            <a:extLst>
              <a:ext uri="{FF2B5EF4-FFF2-40B4-BE49-F238E27FC236}">
                <a16:creationId xmlns:a16="http://schemas.microsoft.com/office/drawing/2014/main" id="{B56531B8-8785-4D29-A6B1-F21EC7398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148" y="0"/>
            <a:ext cx="9146117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5">
            <a:extLst>
              <a:ext uri="{FF2B5EF4-FFF2-40B4-BE49-F238E27FC236}">
                <a16:creationId xmlns:a16="http://schemas.microsoft.com/office/drawing/2014/main" id="{CCE3A0BF-4547-4FE3-B7DA-02D041E90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7018" y="1219482"/>
            <a:ext cx="8460158" cy="243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zh-CN" altLang="en-US" sz="3201" b="1">
                <a:solidFill>
                  <a:srgbClr val="CC00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6001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远离尘世</a:t>
            </a:r>
            <a:r>
              <a:rPr lang="zh-CN" altLang="en-US" sz="3201" b="1">
                <a:solidFill>
                  <a:srgbClr val="CC00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的小石潭虽充满了生机──“如鸣佩环”，但却</a:t>
            </a:r>
            <a:r>
              <a:rPr lang="zh-CN" altLang="en-US" sz="6001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无人赏识</a:t>
            </a:r>
            <a:r>
              <a:rPr lang="zh-CN" altLang="en-US" sz="3201" b="1">
                <a:solidFill>
                  <a:srgbClr val="CC00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3201" b="1">
              <a:solidFill>
                <a:srgbClr val="CC0099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/>
            <a:endParaRPr lang="zh-CN" altLang="en-US" sz="3201" b="1">
              <a:solidFill>
                <a:srgbClr val="CC0099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图片2">
            <a:extLst>
              <a:ext uri="{FF2B5EF4-FFF2-40B4-BE49-F238E27FC236}">
                <a16:creationId xmlns:a16="http://schemas.microsoft.com/office/drawing/2014/main" id="{DE8F22DB-800E-4855-BD4D-14F92BCE1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148" y="0"/>
            <a:ext cx="9146117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5">
            <a:extLst>
              <a:ext uri="{FF2B5EF4-FFF2-40B4-BE49-F238E27FC236}">
                <a16:creationId xmlns:a16="http://schemas.microsoft.com/office/drawing/2014/main" id="{82DD7071-6D10-49B3-9A36-475BAB7D6C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4583" y="304871"/>
            <a:ext cx="8765028" cy="4525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</a:t>
            </a:r>
            <a:r>
              <a:rPr lang="zh-CN" altLang="en-US" sz="3201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名家评价</a:t>
            </a:r>
          </a:p>
          <a:p>
            <a:pPr eaLnBrk="1" hangingPunct="1"/>
            <a:endParaRPr lang="en-US" altLang="zh-CN" sz="3201" b="1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/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沈德潜：记潭中鱼数语，动定俱妙。后全在不尽，故意境弥深。（</a:t>
            </a:r>
            <a:r>
              <a:rPr lang="en-US" altLang="zh-CN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唐宋八大家文读本</a:t>
            </a:r>
            <a:r>
              <a:rPr lang="en-US" altLang="zh-CN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</a:p>
          <a:p>
            <a:pPr eaLnBrk="1" hangingPunct="1"/>
            <a:endParaRPr lang="en-US" altLang="zh-CN" sz="3201" b="1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/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陈衍：</a:t>
            </a:r>
            <a:r>
              <a:rPr lang="en-US" altLang="zh-CN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小石潭记</a:t>
            </a:r>
            <a:r>
              <a:rPr lang="en-US" altLang="zh-CN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不过百许字，亦无特别风景可以出色，始终写水竹凄清之景而已。然乐而生悲，游者常情。（</a:t>
            </a:r>
            <a:r>
              <a:rPr lang="en-US" altLang="zh-CN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石遗室论文</a:t>
            </a:r>
            <a:r>
              <a:rPr lang="en-US" altLang="zh-CN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</a:p>
          <a:p>
            <a:pPr eaLnBrk="1" hangingPunct="1"/>
            <a:endParaRPr lang="en-US" altLang="zh-CN" sz="3201" b="1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图片2">
            <a:extLst>
              <a:ext uri="{FF2B5EF4-FFF2-40B4-BE49-F238E27FC236}">
                <a16:creationId xmlns:a16="http://schemas.microsoft.com/office/drawing/2014/main" id="{35904F70-460D-4FEE-A7B9-1285358FB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148" y="0"/>
            <a:ext cx="9146117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5">
            <a:extLst>
              <a:ext uri="{FF2B5EF4-FFF2-40B4-BE49-F238E27FC236}">
                <a16:creationId xmlns:a16="http://schemas.microsoft.com/office/drawing/2014/main" id="{AAF85A9D-F4E0-4459-8E79-AA4DECBDC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4583" y="304871"/>
            <a:ext cx="8460158" cy="5017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名家评价</a:t>
            </a:r>
          </a:p>
          <a:p>
            <a:pPr eaLnBrk="1" hangingPunct="1"/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endParaRPr lang="en-US" altLang="zh-CN" sz="3201" b="1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/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古人游记，写尽妙景，不如不写尽为更佳；游尽妙境，不如不游尽为更高。盖写尽游尽，早已境味索然；不写尽，不游尽，便见余兴无穷。篇中遥望潭西南一段，便是不写尽妙景；潭中不久坐一段，便是不游尽妙境。笔墨悠长，情兴无极。</a:t>
            </a:r>
            <a:endParaRPr lang="en-US" altLang="zh-CN" sz="3201" b="1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/>
            <a:r>
              <a:rPr lang="en-US" altLang="zh-CN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</a:t>
            </a:r>
          </a:p>
          <a:p>
            <a:pPr eaLnBrk="1" hangingPunct="1"/>
            <a:r>
              <a:rPr lang="en-US" altLang="zh-CN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（孙琮</a:t>
            </a:r>
            <a:r>
              <a:rPr lang="en-US" altLang="zh-CN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山晓阁选唐大家柳柳州全集</a:t>
            </a:r>
            <a:r>
              <a:rPr lang="en-US" altLang="zh-CN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3201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endParaRPr lang="en-US" altLang="zh-CN" sz="3201" b="1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0" descr="F:\课件\八年级下--教学课件\第六单元\石潭照片hao\P1170312 - 副本.jpg">
            <a:extLst>
              <a:ext uri="{FF2B5EF4-FFF2-40B4-BE49-F238E27FC236}">
                <a16:creationId xmlns:a16="http://schemas.microsoft.com/office/drawing/2014/main" id="{1723B174-501D-4C73-B4D7-6D5D3B9E0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147" y="0"/>
            <a:ext cx="9901942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t1">
            <a:extLst>
              <a:ext uri="{FF2B5EF4-FFF2-40B4-BE49-F238E27FC236}">
                <a16:creationId xmlns:a16="http://schemas.microsoft.com/office/drawing/2014/main" id="{98A0A39A-E144-4CF6-91E2-5BBB1FDBC8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790336" y="4573058"/>
            <a:ext cx="5462264" cy="1657734"/>
          </a:xfrm>
          <a:prstGeom prst="rect">
            <a:avLst/>
          </a:prstGeom>
          <a:noFill/>
        </p:spPr>
      </p:pic>
      <p:sp>
        <p:nvSpPr>
          <p:cNvPr id="6148" name="Rectangle 4">
            <a:extLst>
              <a:ext uri="{FF2B5EF4-FFF2-40B4-BE49-F238E27FC236}">
                <a16:creationId xmlns:a16="http://schemas.microsoft.com/office/drawing/2014/main" id="{453C3325-B3BA-4EE8-96BC-6926DC1D8A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6865" y="6157751"/>
            <a:ext cx="1905441" cy="70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0000"/>
            </a:outerShdw>
          </a:effec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zh-CN" altLang="en-US" sz="4001" b="1" dirty="0">
                <a:solidFill>
                  <a:schemeClr val="accent3">
                    <a:lumMod val="95000"/>
                  </a:schemeClr>
                </a:solidFill>
                <a:latin typeface="隶书" pitchFamily="49" charset="-122"/>
                <a:ea typeface="隶书" pitchFamily="49" charset="-122"/>
              </a:rPr>
              <a:t>柳宗元</a:t>
            </a:r>
          </a:p>
        </p:txBody>
      </p:sp>
      <p:pic>
        <p:nvPicPr>
          <p:cNvPr id="6149" name="Picture 5">
            <a:hlinkClick r:id="" action="ppaction://media"/>
            <a:extLst>
              <a:ext uri="{FF2B5EF4-FFF2-40B4-BE49-F238E27FC236}">
                <a16:creationId xmlns:a16="http://schemas.microsoft.com/office/drawing/2014/main" id="{B550A45E-35DA-4585-B7BD-4D62AA9F12B1}"/>
              </a:ext>
            </a:extLst>
          </p:cNvPr>
          <p:cNvPicPr>
            <a:picLocks noRot="1" noChangeAspect="1" noChangeArrowheads="1"/>
          </p:cNvPicPr>
          <p:nvPr>
            <a:wavAudioFile r:embed="rId1" name="梦幻曲1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523" y="6249846"/>
            <a:ext cx="304871" cy="304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 descr="柳宗元1">
            <a:extLst>
              <a:ext uri="{FF2B5EF4-FFF2-40B4-BE49-F238E27FC236}">
                <a16:creationId xmlns:a16="http://schemas.microsoft.com/office/drawing/2014/main" id="{6D7A67B9-52CF-4C45-9F10-625D94EFB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C6BEA8"/>
              </a:clrFrom>
              <a:clrTo>
                <a:srgbClr val="C6BEA8">
                  <a:alpha val="0"/>
                </a:srgbClr>
              </a:clrTo>
            </a:clrChange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148" y="3963318"/>
            <a:ext cx="2361159" cy="2896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1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49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82625" y="264319"/>
            <a:ext cx="10844213" cy="492125"/>
            <a:chOff x="-2655131" y="550694"/>
            <a:chExt cx="10843722" cy="491524"/>
          </a:xfrm>
        </p:grpSpPr>
        <p:sp>
          <p:nvSpPr>
            <p:cNvPr id="9" name="矩形 8"/>
            <p:cNvSpPr/>
            <p:nvPr/>
          </p:nvSpPr>
          <p:spPr>
            <a:xfrm>
              <a:off x="4191447" y="939949"/>
              <a:ext cx="3997144" cy="45982"/>
            </a:xfrm>
            <a:prstGeom prst="rect">
              <a:avLst/>
            </a:prstGeom>
            <a:solidFill>
              <a:srgbClr val="4E4A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TextBox 8"/>
            <p:cNvSpPr txBox="1">
              <a:spLocks noChangeArrowheads="1"/>
            </p:cNvSpPr>
            <p:nvPr/>
          </p:nvSpPr>
          <p:spPr bwMode="auto">
            <a:xfrm>
              <a:off x="1138822" y="550694"/>
              <a:ext cx="3254228" cy="491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marR="0"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kern="1200" cap="none" spc="0" normalizeH="0" baseline="0" noProof="0" dirty="0">
                  <a:solidFill>
                    <a:srgbClr val="FF0000"/>
                  </a:solidFill>
                  <a:latin typeface="+mn-lt"/>
                  <a:ea typeface="+mn-ea"/>
                  <a:cs typeface="+mn-ea"/>
                  <a:sym typeface="+mn-lt"/>
                </a:rPr>
                <a:t>文章结构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-2655131" y="939949"/>
              <a:ext cx="3997144" cy="45982"/>
            </a:xfrm>
            <a:prstGeom prst="rect">
              <a:avLst/>
            </a:prstGeom>
            <a:solidFill>
              <a:srgbClr val="4E4A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373505" y="1453833"/>
            <a:ext cx="9159875" cy="3107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4E4A4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      </a:t>
            </a:r>
            <a:r>
              <a:rPr lang="zh-CN" altLang="en-US" sz="2800" b="1" dirty="0">
                <a:solidFill>
                  <a:srgbClr val="0066FF"/>
                </a:solidFill>
                <a:latin typeface="Times New Roman" panose="02020603050405020304" pitchFamily="18" charset="0"/>
                <a:sym typeface="+mn-ea"/>
              </a:rPr>
              <a:t>全文共五段，可分为四部分</a:t>
            </a:r>
            <a:endParaRPr lang="zh-CN" altLang="en-US" sz="28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第一部分（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1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），写小石潭的方位和概貌。</a:t>
            </a: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第二部分（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2~3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），写小石潭中的游鱼和潭中的水源。</a:t>
            </a: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第三部分（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4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），写小石潭的气氛和作者的感受。</a:t>
            </a: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第四部分（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5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），介绍与自己同游小石潭的人。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ea"/>
              <a:sym typeface="+mn-ea"/>
            </a:endParaRP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" y="1588"/>
            <a:ext cx="1218565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/>
        </p:nvSpPr>
        <p:spPr>
          <a:xfrm>
            <a:off x="4256088" y="1978025"/>
            <a:ext cx="4430713" cy="17532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六</a:t>
            </a:r>
            <a:r>
              <a:rPr kumimoji="0" lang="en-US" altLang="zh-CN" sz="5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. </a:t>
            </a: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再读课文，合作探究</a:t>
            </a:r>
          </a:p>
        </p:txBody>
      </p:sp>
      <p:grpSp>
        <p:nvGrpSpPr>
          <p:cNvPr id="13" name="组合 12"/>
          <p:cNvGrpSpPr/>
          <p:nvPr/>
        </p:nvGrpSpPr>
        <p:grpSpPr>
          <a:xfrm rot="5400000">
            <a:off x="6151563" y="53975"/>
            <a:ext cx="571500" cy="4840288"/>
            <a:chOff x="4564337" y="378280"/>
            <a:chExt cx="3063327" cy="773790"/>
          </a:xfrm>
        </p:grpSpPr>
        <p:cxnSp>
          <p:nvCxnSpPr>
            <p:cNvPr id="14" name="直接连接符 13"/>
            <p:cNvCxnSpPr/>
            <p:nvPr/>
          </p:nvCxnSpPr>
          <p:spPr>
            <a:xfrm flipH="1">
              <a:off x="4564340" y="1151816"/>
              <a:ext cx="3063327" cy="0"/>
            </a:xfrm>
            <a:prstGeom prst="line">
              <a:avLst/>
            </a:prstGeom>
            <a:ln>
              <a:solidFill>
                <a:srgbClr val="4E4A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564340" y="378026"/>
              <a:ext cx="3063327" cy="0"/>
            </a:xfrm>
            <a:prstGeom prst="line">
              <a:avLst/>
            </a:prstGeom>
            <a:ln>
              <a:solidFill>
                <a:srgbClr val="4E4A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文本框 105473"/>
          <p:cNvSpPr txBox="1"/>
          <p:nvPr/>
        </p:nvSpPr>
        <p:spPr>
          <a:xfrm>
            <a:off x="1846035" y="765388"/>
            <a:ext cx="2377148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sz="100" dirty="0">
              <a:latin typeface="Arial" panose="020B0604020202020204" pitchFamily="34" charset="0"/>
            </a:endParaRPr>
          </a:p>
        </p:txBody>
      </p:sp>
      <p:sp>
        <p:nvSpPr>
          <p:cNvPr id="105475" name="矩形 105474"/>
          <p:cNvSpPr/>
          <p:nvPr/>
        </p:nvSpPr>
        <p:spPr>
          <a:xfrm>
            <a:off x="1846035" y="620885"/>
            <a:ext cx="1829308" cy="45732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5000" lnSpcReduction="20000"/>
          </a:bodyPr>
          <a:lstStyle/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合作交流</a:t>
            </a:r>
          </a:p>
        </p:txBody>
      </p:sp>
      <p:sp>
        <p:nvSpPr>
          <p:cNvPr id="105476" name="文本框 105475"/>
          <p:cNvSpPr txBox="1"/>
          <p:nvPr/>
        </p:nvSpPr>
        <p:spPr>
          <a:xfrm>
            <a:off x="2061995" y="1341811"/>
            <a:ext cx="792223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4000" b="1" dirty="0">
                <a:latin typeface="Arial" panose="020B0604020202020204" pitchFamily="34" charset="0"/>
              </a:rPr>
              <a:t>1</a:t>
            </a:r>
            <a:r>
              <a:rPr lang="zh-CN" altLang="en-US" sz="4000" b="1" dirty="0">
                <a:latin typeface="Arial" panose="020B0604020202020204" pitchFamily="34" charset="0"/>
              </a:rPr>
              <a:t>、作者是怎样发现小石潭的？</a:t>
            </a:r>
          </a:p>
        </p:txBody>
      </p:sp>
      <p:sp>
        <p:nvSpPr>
          <p:cNvPr id="105477" name="文本框 105476"/>
          <p:cNvSpPr txBox="1"/>
          <p:nvPr/>
        </p:nvSpPr>
        <p:spPr>
          <a:xfrm>
            <a:off x="1384935" y="2205355"/>
            <a:ext cx="920813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隔篁竹，闻水声，如鸣佩环”，潭中水声悦耳动听，引起作者好奇于是“伐竹取道”，发现了小石潭。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6" grpId="0"/>
      <p:bldP spid="10547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文本框 104449"/>
          <p:cNvSpPr txBox="1"/>
          <p:nvPr/>
        </p:nvSpPr>
        <p:spPr>
          <a:xfrm>
            <a:off x="1772990" y="620885"/>
            <a:ext cx="8895645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4000" b="1" dirty="0">
                <a:latin typeface="Arial" panose="020B0604020202020204" pitchFamily="34" charset="0"/>
              </a:rPr>
              <a:t>2</a:t>
            </a:r>
            <a:r>
              <a:rPr lang="zh-CN" altLang="en-US" sz="4000" b="1" dirty="0">
                <a:latin typeface="Arial" panose="020B0604020202020204" pitchFamily="34" charset="0"/>
              </a:rPr>
              <a:t>、本文以游览为序写景，条理清晰，说说本文的写作思路。</a:t>
            </a:r>
          </a:p>
        </p:txBody>
      </p:sp>
      <p:sp>
        <p:nvSpPr>
          <p:cNvPr id="104451" name="文本框 104450"/>
          <p:cNvSpPr txBox="1"/>
          <p:nvPr/>
        </p:nvSpPr>
        <p:spPr>
          <a:xfrm>
            <a:off x="2061995" y="2566113"/>
            <a:ext cx="82827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思路：发现小石潭</a:t>
            </a: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→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潭中景物</a:t>
            </a: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→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小潭源流</a:t>
            </a: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→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潭中气氛</a:t>
            </a: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→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交代同游者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  <p:bldP spid="10445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文本框 103425"/>
          <p:cNvSpPr txBox="1"/>
          <p:nvPr/>
        </p:nvSpPr>
        <p:spPr>
          <a:xfrm>
            <a:off x="1772990" y="476382"/>
            <a:ext cx="8500249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4000" b="1" dirty="0">
                <a:latin typeface="Arial" panose="020B0604020202020204" pitchFamily="34" charset="0"/>
              </a:rPr>
              <a:t>3</a:t>
            </a:r>
            <a:r>
              <a:rPr lang="zh-CN" altLang="en-US" sz="4000" b="1" dirty="0">
                <a:latin typeface="Arial" panose="020B0604020202020204" pitchFamily="34" charset="0"/>
              </a:rPr>
              <a:t>、作者写发现小石潭的经过，用了哪些准确的动词？依次描写了那些景物？</a:t>
            </a:r>
          </a:p>
        </p:txBody>
      </p:sp>
      <p:sp>
        <p:nvSpPr>
          <p:cNvPr id="103427" name="文本框 103426"/>
          <p:cNvSpPr txBox="1"/>
          <p:nvPr/>
        </p:nvSpPr>
        <p:spPr>
          <a:xfrm>
            <a:off x="1684655" y="2617470"/>
            <a:ext cx="8533765" cy="2584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用隔、闻、伐、取、见等动词，写出了发现小石潭的经过，同时也点出了小石潭位于人迹罕至的荒僻幽静之处。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水</a:t>
            </a: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→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石</a:t>
            </a: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→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树</a:t>
            </a: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→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鱼</a:t>
            </a: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→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溪水</a:t>
            </a: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→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源头</a:t>
            </a: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→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岸势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/>
      <p:bldP spid="10342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文本框 44035"/>
          <p:cNvSpPr txBox="1"/>
          <p:nvPr/>
        </p:nvSpPr>
        <p:spPr>
          <a:xfrm>
            <a:off x="247015" y="440055"/>
            <a:ext cx="679894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</a:rPr>
              <a:t>、第一段是如何写景的？</a:t>
            </a:r>
          </a:p>
        </p:txBody>
      </p:sp>
      <p:sp>
        <p:nvSpPr>
          <p:cNvPr id="44038" name="文本框 44037"/>
          <p:cNvSpPr txBox="1"/>
          <p:nvPr/>
        </p:nvSpPr>
        <p:spPr>
          <a:xfrm>
            <a:off x="1913268" y="2637570"/>
            <a:ext cx="798195" cy="316953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1"/>
                </a:solidFill>
                <a:latin typeface="Arial" panose="020B0604020202020204" pitchFamily="34" charset="0"/>
              </a:rPr>
              <a:t>发现小石潭</a:t>
            </a:r>
          </a:p>
        </p:txBody>
      </p:sp>
      <p:sp>
        <p:nvSpPr>
          <p:cNvPr id="44040" name="文本框 44039"/>
          <p:cNvSpPr txBox="1"/>
          <p:nvPr/>
        </p:nvSpPr>
        <p:spPr>
          <a:xfrm>
            <a:off x="3357755" y="1700685"/>
            <a:ext cx="1081388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隔</a:t>
            </a:r>
          </a:p>
        </p:txBody>
      </p:sp>
      <p:sp>
        <p:nvSpPr>
          <p:cNvPr id="44041" name="直接连接符 44040"/>
          <p:cNvSpPr/>
          <p:nvPr/>
        </p:nvSpPr>
        <p:spPr>
          <a:xfrm>
            <a:off x="3646760" y="2350153"/>
            <a:ext cx="0" cy="360463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4042" name="文本框 44041"/>
          <p:cNvSpPr txBox="1"/>
          <p:nvPr/>
        </p:nvSpPr>
        <p:spPr>
          <a:xfrm>
            <a:off x="3357755" y="2493067"/>
            <a:ext cx="93688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闻</a:t>
            </a:r>
          </a:p>
        </p:txBody>
      </p:sp>
      <p:sp>
        <p:nvSpPr>
          <p:cNvPr id="44043" name="直接连接符 44042"/>
          <p:cNvSpPr/>
          <p:nvPr/>
        </p:nvSpPr>
        <p:spPr>
          <a:xfrm>
            <a:off x="3646760" y="3142536"/>
            <a:ext cx="0" cy="360462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4044" name="文本框 44043"/>
          <p:cNvSpPr txBox="1"/>
          <p:nvPr/>
        </p:nvSpPr>
        <p:spPr>
          <a:xfrm>
            <a:off x="3357755" y="3429953"/>
            <a:ext cx="79238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伐</a:t>
            </a:r>
          </a:p>
        </p:txBody>
      </p:sp>
      <p:sp>
        <p:nvSpPr>
          <p:cNvPr id="44045" name="直接连接符 44044"/>
          <p:cNvSpPr/>
          <p:nvPr/>
        </p:nvSpPr>
        <p:spPr>
          <a:xfrm>
            <a:off x="3718218" y="4077832"/>
            <a:ext cx="0" cy="360463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4046" name="文本框 44045"/>
          <p:cNvSpPr txBox="1"/>
          <p:nvPr/>
        </p:nvSpPr>
        <p:spPr>
          <a:xfrm>
            <a:off x="3357755" y="4293792"/>
            <a:ext cx="115284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取</a:t>
            </a:r>
          </a:p>
        </p:txBody>
      </p:sp>
      <p:sp>
        <p:nvSpPr>
          <p:cNvPr id="44047" name="直接连接符 44046"/>
          <p:cNvSpPr/>
          <p:nvPr/>
        </p:nvSpPr>
        <p:spPr>
          <a:xfrm>
            <a:off x="3718218" y="4943261"/>
            <a:ext cx="0" cy="360462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4048" name="文本框 44047"/>
          <p:cNvSpPr txBox="1"/>
          <p:nvPr/>
        </p:nvSpPr>
        <p:spPr>
          <a:xfrm>
            <a:off x="3357755" y="5230678"/>
            <a:ext cx="79238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</a:rPr>
              <a:t>见</a:t>
            </a:r>
          </a:p>
        </p:txBody>
      </p:sp>
      <p:sp>
        <p:nvSpPr>
          <p:cNvPr id="44049" name="直接连接符 44048"/>
          <p:cNvSpPr/>
          <p:nvPr/>
        </p:nvSpPr>
        <p:spPr>
          <a:xfrm>
            <a:off x="4078680" y="2277107"/>
            <a:ext cx="71458" cy="2809068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sp>
      <p:sp>
        <p:nvSpPr>
          <p:cNvPr id="44050" name="直接连接符 44049"/>
          <p:cNvSpPr/>
          <p:nvPr/>
        </p:nvSpPr>
        <p:spPr>
          <a:xfrm flipV="1">
            <a:off x="4150138" y="5086175"/>
            <a:ext cx="1152845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sp>
      <p:sp>
        <p:nvSpPr>
          <p:cNvPr id="44051" name="直接连接符 44050"/>
          <p:cNvSpPr/>
          <p:nvPr/>
        </p:nvSpPr>
        <p:spPr>
          <a:xfrm flipV="1">
            <a:off x="4078680" y="2277107"/>
            <a:ext cx="1224303" cy="1588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sp>
      <p:sp>
        <p:nvSpPr>
          <p:cNvPr id="44052" name="直接连接符 44051"/>
          <p:cNvSpPr/>
          <p:nvPr/>
        </p:nvSpPr>
        <p:spPr>
          <a:xfrm>
            <a:off x="4150138" y="3501410"/>
            <a:ext cx="107980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sp>
      <p:sp>
        <p:nvSpPr>
          <p:cNvPr id="44053" name="文本框 44052"/>
          <p:cNvSpPr txBox="1"/>
          <p:nvPr/>
        </p:nvSpPr>
        <p:spPr>
          <a:xfrm>
            <a:off x="5374440" y="1916645"/>
            <a:ext cx="1224303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accent1"/>
                </a:solidFill>
                <a:latin typeface="Arial" panose="020B0604020202020204" pitchFamily="34" charset="0"/>
              </a:rPr>
              <a:t>水</a:t>
            </a:r>
          </a:p>
        </p:txBody>
      </p:sp>
      <p:sp>
        <p:nvSpPr>
          <p:cNvPr id="44054" name="文本框 44053"/>
          <p:cNvSpPr txBox="1"/>
          <p:nvPr/>
        </p:nvSpPr>
        <p:spPr>
          <a:xfrm>
            <a:off x="5231525" y="3086000"/>
            <a:ext cx="1008343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1"/>
                </a:solidFill>
                <a:latin typeface="Arial" panose="020B0604020202020204" pitchFamily="34" charset="0"/>
              </a:rPr>
              <a:t>石</a:t>
            </a:r>
          </a:p>
        </p:txBody>
      </p:sp>
      <p:sp>
        <p:nvSpPr>
          <p:cNvPr id="44055" name="文本框 44054"/>
          <p:cNvSpPr txBox="1"/>
          <p:nvPr/>
        </p:nvSpPr>
        <p:spPr>
          <a:xfrm>
            <a:off x="5231525" y="4582798"/>
            <a:ext cx="129576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accent1"/>
                </a:solidFill>
                <a:latin typeface="Arial" panose="020B0604020202020204" pitchFamily="34" charset="0"/>
              </a:rPr>
              <a:t>树</a:t>
            </a:r>
          </a:p>
        </p:txBody>
      </p:sp>
      <p:sp>
        <p:nvSpPr>
          <p:cNvPr id="44056" name="直接连接符 44055"/>
          <p:cNvSpPr/>
          <p:nvPr/>
        </p:nvSpPr>
        <p:spPr>
          <a:xfrm>
            <a:off x="6023908" y="2350153"/>
            <a:ext cx="576422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sp>
      <p:sp>
        <p:nvSpPr>
          <p:cNvPr id="44057" name="直接连接符 44056"/>
          <p:cNvSpPr/>
          <p:nvPr/>
        </p:nvSpPr>
        <p:spPr>
          <a:xfrm>
            <a:off x="6095365" y="3501410"/>
            <a:ext cx="64788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sp>
      <p:sp>
        <p:nvSpPr>
          <p:cNvPr id="44058" name="直接连接符 44057"/>
          <p:cNvSpPr/>
          <p:nvPr/>
        </p:nvSpPr>
        <p:spPr>
          <a:xfrm flipV="1">
            <a:off x="6023908" y="5086175"/>
            <a:ext cx="649467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sp>
      <p:sp>
        <p:nvSpPr>
          <p:cNvPr id="44059" name="文本框 44058"/>
          <p:cNvSpPr txBox="1"/>
          <p:nvPr/>
        </p:nvSpPr>
        <p:spPr>
          <a:xfrm>
            <a:off x="6743245" y="1916645"/>
            <a:ext cx="1152845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latin typeface="Arial" panose="020B0604020202020204" pitchFamily="34" charset="0"/>
              </a:rPr>
              <a:t>清</a:t>
            </a:r>
          </a:p>
        </p:txBody>
      </p:sp>
      <p:sp>
        <p:nvSpPr>
          <p:cNvPr id="44060" name="文本框 44059"/>
          <p:cNvSpPr txBox="1"/>
          <p:nvPr/>
        </p:nvSpPr>
        <p:spPr>
          <a:xfrm>
            <a:off x="6743245" y="2998033"/>
            <a:ext cx="86384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latin typeface="Arial" panose="020B0604020202020204" pitchFamily="34" charset="0"/>
              </a:rPr>
              <a:t>怪</a:t>
            </a:r>
          </a:p>
        </p:txBody>
      </p:sp>
      <p:sp>
        <p:nvSpPr>
          <p:cNvPr id="44061" name="文本框 44060"/>
          <p:cNvSpPr txBox="1"/>
          <p:nvPr/>
        </p:nvSpPr>
        <p:spPr>
          <a:xfrm>
            <a:off x="6743245" y="4582798"/>
            <a:ext cx="1008343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latin typeface="Arial" panose="020B0604020202020204" pitchFamily="34" charset="0"/>
              </a:rPr>
              <a:t>青</a:t>
            </a:r>
          </a:p>
        </p:txBody>
      </p:sp>
      <p:sp>
        <p:nvSpPr>
          <p:cNvPr id="44062" name="直接连接符 44061"/>
          <p:cNvSpPr/>
          <p:nvPr/>
        </p:nvSpPr>
        <p:spPr>
          <a:xfrm>
            <a:off x="7464170" y="2421610"/>
            <a:ext cx="1295760" cy="792382"/>
          </a:xfrm>
          <a:prstGeom prst="line">
            <a:avLst/>
          </a:prstGeom>
          <a:ln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sp>
      <p:sp>
        <p:nvSpPr>
          <p:cNvPr id="44063" name="直接连接符 44062"/>
          <p:cNvSpPr/>
          <p:nvPr/>
        </p:nvSpPr>
        <p:spPr>
          <a:xfrm flipV="1">
            <a:off x="7464170" y="3429953"/>
            <a:ext cx="1224303" cy="71458"/>
          </a:xfrm>
          <a:prstGeom prst="line">
            <a:avLst/>
          </a:prstGeom>
          <a:ln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sp>
      <p:sp>
        <p:nvSpPr>
          <p:cNvPr id="44064" name="直接连接符 44063"/>
          <p:cNvSpPr/>
          <p:nvPr/>
        </p:nvSpPr>
        <p:spPr>
          <a:xfrm flipV="1">
            <a:off x="7464170" y="3645912"/>
            <a:ext cx="1152845" cy="1368805"/>
          </a:xfrm>
          <a:prstGeom prst="line">
            <a:avLst/>
          </a:prstGeom>
          <a:ln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sp>
      <p:sp>
        <p:nvSpPr>
          <p:cNvPr id="44069" name="文本框 44068"/>
          <p:cNvSpPr txBox="1"/>
          <p:nvPr/>
        </p:nvSpPr>
        <p:spPr>
          <a:xfrm>
            <a:off x="4366098" y="5878557"/>
            <a:ext cx="7491906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</a:rPr>
              <a:t>闻声</a:t>
            </a:r>
            <a:r>
              <a:rPr lang="zh-CN" altLang="en-US" sz="4800" b="1" dirty="0">
                <a:solidFill>
                  <a:schemeClr val="bg1"/>
                </a:solidFill>
                <a:latin typeface="Arial" panose="020B0604020202020204" pitchFamily="34" charset="0"/>
              </a:rPr>
              <a:t>          </a:t>
            </a: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</a:rPr>
              <a:t>见形</a:t>
            </a:r>
            <a:r>
              <a:rPr lang="zh-CN" altLang="en-US" sz="4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4070" name="直接连接符 44069">
            <a:hlinkClick r:id="rId2" action="ppaction://hlinksldjump"/>
          </p:cNvPr>
          <p:cNvSpPr/>
          <p:nvPr/>
        </p:nvSpPr>
        <p:spPr>
          <a:xfrm>
            <a:off x="5736470" y="6293967"/>
            <a:ext cx="1727680" cy="0"/>
          </a:xfrm>
          <a:prstGeom prst="line">
            <a:avLst/>
          </a:prstGeom>
          <a:ln w="57150" cap="flat" cmpd="sng">
            <a:solidFill>
              <a:srgbClr val="FFFF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" name="左大括号 1"/>
          <p:cNvSpPr/>
          <p:nvPr/>
        </p:nvSpPr>
        <p:spPr>
          <a:xfrm>
            <a:off x="2865755" y="1951355"/>
            <a:ext cx="594360" cy="376364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118995" y="930275"/>
            <a:ext cx="69945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3300"/>
                </a:solidFill>
                <a:ea typeface="宋体" panose="02010600030101010101" pitchFamily="2" charset="-122"/>
                <a:cs typeface="+mn-ea"/>
                <a:sym typeface="+mn-ea"/>
                <a:hlinkClick r:id="" action="ppaction://hlinkshowjump?jump=nextslide"/>
              </a:rPr>
              <a:t>移步换景</a:t>
            </a:r>
            <a:r>
              <a:rPr lang="zh-CN" altLang="en-US" sz="3600" b="1" dirty="0">
                <a:solidFill>
                  <a:srgbClr val="FF3300"/>
                </a:solidFill>
                <a:ea typeface="宋体" panose="02010600030101010101" pitchFamily="2" charset="-122"/>
                <a:cs typeface="+mn-ea"/>
                <a:sym typeface="+mn-ea"/>
              </a:rPr>
              <a:t>      </a:t>
            </a:r>
            <a:endParaRPr lang="zh-CN" altLang="en-US"/>
          </a:p>
        </p:txBody>
      </p:sp>
      <p:sp>
        <p:nvSpPr>
          <p:cNvPr id="26635" name="十字星 26634">
            <a:hlinkClick r:id="" action="ppaction://noaction"/>
          </p:cNvPr>
          <p:cNvSpPr/>
          <p:nvPr/>
        </p:nvSpPr>
        <p:spPr>
          <a:xfrm>
            <a:off x="9677760" y="5792809"/>
            <a:ext cx="381106" cy="533548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400"/>
          </a:p>
        </p:txBody>
      </p:sp>
      <p:grpSp>
        <p:nvGrpSpPr>
          <p:cNvPr id="7" name="组合 6"/>
          <p:cNvGrpSpPr/>
          <p:nvPr/>
        </p:nvGrpSpPr>
        <p:grpSpPr>
          <a:xfrm>
            <a:off x="9113520" y="2922270"/>
            <a:ext cx="1813560" cy="1371600"/>
            <a:chOff x="14352" y="4602"/>
            <a:chExt cx="2856" cy="2160"/>
          </a:xfrm>
        </p:grpSpPr>
        <p:sp>
          <p:nvSpPr>
            <p:cNvPr id="5" name="椭圆 4"/>
            <p:cNvSpPr/>
            <p:nvPr/>
          </p:nvSpPr>
          <p:spPr>
            <a:xfrm>
              <a:off x="14352" y="4602"/>
              <a:ext cx="2856" cy="216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4927" y="5400"/>
              <a:ext cx="1871" cy="1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>
                  <a:solidFill>
                    <a:srgbClr val="FF0000"/>
                  </a:solidFill>
                </a:rPr>
                <a:t>幽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4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4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4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6" dur="1000"/>
                                        <p:tgtEl>
                                          <p:spTgt spid="44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4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4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3" dur="1000"/>
                                        <p:tgtEl>
                                          <p:spTgt spid="44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4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0" dur="1000"/>
                                        <p:tgtEl>
                                          <p:spTgt spid="44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4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4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7" dur="1000"/>
                                        <p:tgtEl>
                                          <p:spTgt spid="44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4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4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4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4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4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4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4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4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4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4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4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4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4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44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4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44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4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4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4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4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8" dur="1000"/>
                                        <p:tgtEl>
                                          <p:spTgt spid="44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5" dur="1000"/>
                                        <p:tgtEl>
                                          <p:spTgt spid="44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2" dur="1000"/>
                                        <p:tgtEl>
                                          <p:spTgt spid="44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/>
      <p:bldP spid="44040" grpId="0"/>
      <p:bldP spid="44044" grpId="0"/>
      <p:bldP spid="44046" grpId="0"/>
      <p:bldP spid="44048" grpId="0"/>
      <p:bldP spid="44053" grpId="0"/>
      <p:bldP spid="44054" grpId="0"/>
      <p:bldP spid="44069" grpId="0"/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29697"/>
          <p:cNvSpPr txBox="1"/>
          <p:nvPr/>
        </p:nvSpPr>
        <p:spPr>
          <a:xfrm>
            <a:off x="1522095" y="533548"/>
            <a:ext cx="9146540" cy="52622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7200" b="1" dirty="0">
                <a:solidFill>
                  <a:srgbClr val="CC0000"/>
                </a:solidFill>
                <a:latin typeface="Times New Roman" panose="02020603050405020304" pitchFamily="18" charset="0"/>
                <a:ea typeface="楷体_GB2312" pitchFamily="49" charset="-122"/>
              </a:rPr>
              <a:t>移步换景：</a:t>
            </a:r>
          </a:p>
          <a:p>
            <a:r>
              <a:rPr lang="zh-CN" altLang="en-US" sz="6600" b="1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sz="6600" b="1" dirty="0">
                <a:solidFill>
                  <a:srgbClr val="000066"/>
                </a:solidFill>
                <a:latin typeface="Times New Roman" panose="02020603050405020304" pitchFamily="18" charset="0"/>
                <a:ea typeface="楷体_GB2312" pitchFamily="49" charset="-122"/>
              </a:rPr>
              <a:t>指随着立足点的移动，观察的对象或者同一对象观察的角度、距离也不断变化。</a:t>
            </a:r>
            <a:endParaRPr lang="zh-CN" altLang="en-US" sz="6600" b="1">
              <a:solidFill>
                <a:srgbClr val="00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6635" name="十字星 26634">
            <a:hlinkClick r:id="rId2" action="ppaction://hlinksldjump"/>
          </p:cNvPr>
          <p:cNvSpPr/>
          <p:nvPr/>
        </p:nvSpPr>
        <p:spPr>
          <a:xfrm>
            <a:off x="9677760" y="5792809"/>
            <a:ext cx="381106" cy="533548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400"/>
          </a:p>
        </p:txBody>
      </p:sp>
    </p:spTree>
  </p:cSld>
  <p:clrMapOvr>
    <a:masterClrMapping/>
  </p:clrMapOvr>
  <p:transition spd="med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文本框 35841"/>
          <p:cNvSpPr txBox="1"/>
          <p:nvPr/>
        </p:nvSpPr>
        <p:spPr>
          <a:xfrm>
            <a:off x="1522095" y="0"/>
            <a:ext cx="611357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4000" b="1" dirty="0">
                <a:latin typeface="Times New Roman" panose="02020603050405020304" pitchFamily="18" charset="0"/>
                <a:ea typeface="方正舒体" panose="02010601030101010101" pitchFamily="2" charset="-122"/>
              </a:rPr>
              <a:t>用四个字归纳所游内容</a:t>
            </a:r>
            <a:endParaRPr lang="zh-CN" altLang="en-US" sz="4000" b="1"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35843" name="文本框 35842"/>
          <p:cNvSpPr txBox="1"/>
          <p:nvPr/>
        </p:nvSpPr>
        <p:spPr>
          <a:xfrm>
            <a:off x="3122739" y="990875"/>
            <a:ext cx="23406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  <a:ea typeface="方正舒体" panose="02010601030101010101" pitchFamily="2" charset="-122"/>
                <a:hlinkClick r:id="rId2" action="ppaction://hlinksldjump"/>
              </a:rPr>
              <a:t>发现小潭</a:t>
            </a:r>
            <a:endParaRPr lang="zh-CN" altLang="en-US" sz="3600" b="1"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35844" name="文本框 35843"/>
          <p:cNvSpPr txBox="1"/>
          <p:nvPr/>
        </p:nvSpPr>
        <p:spPr>
          <a:xfrm>
            <a:off x="3122740" y="2286635"/>
            <a:ext cx="273761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  <a:ea typeface="方正舒体" panose="02010601030101010101" pitchFamily="2" charset="-122"/>
                <a:hlinkClick r:id="rId3" action="ppaction://hlinksldjump"/>
              </a:rPr>
              <a:t>潭中景物</a:t>
            </a:r>
            <a:endParaRPr lang="zh-CN" altLang="en-US" sz="3600" b="1"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35845" name="文本框 35844"/>
          <p:cNvSpPr txBox="1"/>
          <p:nvPr/>
        </p:nvSpPr>
        <p:spPr>
          <a:xfrm>
            <a:off x="3122740" y="3658616"/>
            <a:ext cx="2254876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  <a:ea typeface="方正舒体" panose="02010601030101010101" pitchFamily="2" charset="-122"/>
                <a:hlinkClick r:id="rId4" action="ppaction://hlinksldjump"/>
              </a:rPr>
              <a:t>小潭源流</a:t>
            </a:r>
            <a:endParaRPr lang="zh-CN" altLang="en-US" sz="3600" b="1"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35846" name="文本框 35845"/>
          <p:cNvSpPr txBox="1"/>
          <p:nvPr/>
        </p:nvSpPr>
        <p:spPr>
          <a:xfrm>
            <a:off x="3198961" y="4954376"/>
            <a:ext cx="2254876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  <a:ea typeface="方正舒体" panose="02010601030101010101" pitchFamily="2" charset="-122"/>
                <a:hlinkClick r:id="rId5" action="ppaction://hlinksldjump"/>
              </a:rPr>
              <a:t>潭中气氛</a:t>
            </a:r>
            <a:endParaRPr lang="zh-CN" altLang="en-US" sz="3600" b="1"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35847" name="矩形 35846"/>
          <p:cNvSpPr/>
          <p:nvPr/>
        </p:nvSpPr>
        <p:spPr>
          <a:xfrm rot="5400000">
            <a:off x="836105" y="3125068"/>
            <a:ext cx="3201289" cy="914654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按游览顺序写景</a:t>
            </a:r>
          </a:p>
        </p:txBody>
      </p:sp>
      <p:sp>
        <p:nvSpPr>
          <p:cNvPr id="35848" name="左大括号 35847"/>
          <p:cNvSpPr/>
          <p:nvPr/>
        </p:nvSpPr>
        <p:spPr>
          <a:xfrm>
            <a:off x="2970297" y="1371981"/>
            <a:ext cx="152442" cy="3887280"/>
          </a:xfrm>
          <a:prstGeom prst="leftBrace">
            <a:avLst>
              <a:gd name="adj1" fmla="val 212500"/>
              <a:gd name="adj2" fmla="val 50491"/>
            </a:avLst>
          </a:prstGeom>
          <a:solidFill>
            <a:srgbClr val="0033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35849" name="文本框 35848"/>
          <p:cNvSpPr txBox="1"/>
          <p:nvPr/>
        </p:nvSpPr>
        <p:spPr>
          <a:xfrm>
            <a:off x="5638038" y="990875"/>
            <a:ext cx="213419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  <a:ea typeface="方正舒体" panose="02010601030101010101" pitchFamily="2" charset="-122"/>
              </a:rPr>
              <a:t>移步换景</a:t>
            </a:r>
            <a:endParaRPr lang="zh-CN" altLang="en-US" sz="3600" b="1"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35850" name="文本框 35849"/>
          <p:cNvSpPr txBox="1"/>
          <p:nvPr/>
        </p:nvSpPr>
        <p:spPr>
          <a:xfrm>
            <a:off x="5638038" y="2286635"/>
            <a:ext cx="205797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  <a:ea typeface="方正舒体" panose="02010601030101010101" pitchFamily="2" charset="-122"/>
              </a:rPr>
              <a:t>定点特写</a:t>
            </a:r>
            <a:endParaRPr lang="zh-CN" altLang="en-US" sz="3600" b="1"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35851" name="文本框 35850"/>
          <p:cNvSpPr txBox="1"/>
          <p:nvPr/>
        </p:nvSpPr>
        <p:spPr>
          <a:xfrm>
            <a:off x="5714259" y="3582395"/>
            <a:ext cx="2362856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  <a:ea typeface="方正舒体" panose="02010601030101010101" pitchFamily="2" charset="-122"/>
              </a:rPr>
              <a:t>形象比喻</a:t>
            </a:r>
            <a:endParaRPr lang="zh-CN" altLang="en-US" sz="3600" b="1"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35852" name="文本框 35851"/>
          <p:cNvSpPr txBox="1"/>
          <p:nvPr/>
        </p:nvSpPr>
        <p:spPr>
          <a:xfrm>
            <a:off x="5714259" y="4878155"/>
            <a:ext cx="243907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>
                <a:latin typeface="Times New Roman" panose="02020603050405020304" pitchFamily="18" charset="0"/>
                <a:ea typeface="方正舒体" panose="02010601030101010101" pitchFamily="2" charset="-122"/>
              </a:rPr>
              <a:t>寓情于景</a:t>
            </a:r>
          </a:p>
        </p:txBody>
      </p:sp>
      <p:sp>
        <p:nvSpPr>
          <p:cNvPr id="35853" name="下箭头 35852"/>
          <p:cNvSpPr/>
          <p:nvPr/>
        </p:nvSpPr>
        <p:spPr>
          <a:xfrm>
            <a:off x="3961172" y="1676866"/>
            <a:ext cx="304885" cy="685991"/>
          </a:xfrm>
          <a:prstGeom prst="downArrow">
            <a:avLst>
              <a:gd name="adj1" fmla="val 50000"/>
              <a:gd name="adj2" fmla="val 5625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35854" name="下箭头 35853"/>
          <p:cNvSpPr/>
          <p:nvPr/>
        </p:nvSpPr>
        <p:spPr>
          <a:xfrm>
            <a:off x="3961172" y="2896404"/>
            <a:ext cx="304885" cy="838433"/>
          </a:xfrm>
          <a:prstGeom prst="downArrow">
            <a:avLst>
              <a:gd name="adj1" fmla="val 50000"/>
              <a:gd name="adj2" fmla="val 6875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35855" name="下箭头 35854"/>
          <p:cNvSpPr/>
          <p:nvPr/>
        </p:nvSpPr>
        <p:spPr>
          <a:xfrm>
            <a:off x="3961172" y="4268385"/>
            <a:ext cx="304885" cy="838433"/>
          </a:xfrm>
          <a:prstGeom prst="downArrow">
            <a:avLst>
              <a:gd name="adj1" fmla="val 50000"/>
              <a:gd name="adj2" fmla="val 6875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35856" name="右大括号 35855"/>
          <p:cNvSpPr/>
          <p:nvPr/>
        </p:nvSpPr>
        <p:spPr>
          <a:xfrm>
            <a:off x="7924673" y="1295760"/>
            <a:ext cx="76221" cy="4115943"/>
          </a:xfrm>
          <a:prstGeom prst="rightBrace">
            <a:avLst>
              <a:gd name="adj1" fmla="val 450000"/>
              <a:gd name="adj2" fmla="val 50000"/>
            </a:avLst>
          </a:prstGeom>
          <a:solidFill>
            <a:srgbClr val="0033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35857" name="文本框 35856"/>
          <p:cNvSpPr txBox="1"/>
          <p:nvPr/>
        </p:nvSpPr>
        <p:spPr>
          <a:xfrm>
            <a:off x="8069852" y="1524423"/>
            <a:ext cx="1290320" cy="403972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9933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抒发在寂寞处境中的悲凉凄苦的情感</a:t>
            </a:r>
            <a:endParaRPr lang="zh-CN" altLang="en-US" sz="3600" b="1">
              <a:solidFill>
                <a:srgbClr val="993300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0725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5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  <p:bldP spid="35845" grpId="0"/>
      <p:bldP spid="35846" grpId="0"/>
      <p:bldP spid="35849" grpId="0"/>
      <p:bldP spid="35850" grpId="0"/>
      <p:bldP spid="35851" grpId="0"/>
      <p:bldP spid="35852" grpId="0"/>
      <p:bldP spid="3585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文本框 64513"/>
          <p:cNvSpPr txBox="1"/>
          <p:nvPr/>
        </p:nvSpPr>
        <p:spPr>
          <a:xfrm>
            <a:off x="1823674" y="2515298"/>
            <a:ext cx="675005" cy="2515299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小石潭记</a:t>
            </a:r>
          </a:p>
        </p:txBody>
      </p:sp>
      <p:sp>
        <p:nvSpPr>
          <p:cNvPr id="64515" name="左大括号 64514"/>
          <p:cNvSpPr/>
          <p:nvPr/>
        </p:nvSpPr>
        <p:spPr>
          <a:xfrm>
            <a:off x="2436749" y="762212"/>
            <a:ext cx="152442" cy="5259261"/>
          </a:xfrm>
          <a:prstGeom prst="leftBrace">
            <a:avLst>
              <a:gd name="adj1" fmla="val 2875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endParaRPr sz="2400" b="1" dirty="0">
              <a:latin typeface="Times New Roman" panose="02020603050405020304" pitchFamily="18" charset="0"/>
            </a:endParaRPr>
          </a:p>
        </p:txBody>
      </p:sp>
      <p:sp>
        <p:nvSpPr>
          <p:cNvPr id="64516" name="文本框 64515"/>
          <p:cNvSpPr txBox="1"/>
          <p:nvPr/>
        </p:nvSpPr>
        <p:spPr>
          <a:xfrm>
            <a:off x="2512970" y="589127"/>
            <a:ext cx="228663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400" b="1" dirty="0">
                <a:latin typeface="Times New Roman" panose="02020603050405020304" pitchFamily="18" charset="0"/>
                <a:hlinkClick r:id="" action="ppaction://noaction"/>
              </a:rPr>
              <a:t>发现小潭</a:t>
            </a:r>
            <a:r>
              <a:rPr lang="zh-CN" altLang="en-US" sz="2400" b="1">
                <a:latin typeface="Times New Roman" panose="02020603050405020304" pitchFamily="18" charset="0"/>
              </a:rPr>
              <a:t>：</a:t>
            </a:r>
            <a:endParaRPr lang="zh-CN" altLang="en-US" sz="2000">
              <a:latin typeface="Times New Roman" panose="02020603050405020304" pitchFamily="18" charset="0"/>
            </a:endParaRPr>
          </a:p>
        </p:txBody>
      </p:sp>
      <p:sp>
        <p:nvSpPr>
          <p:cNvPr id="64517" name="文本框 64516"/>
          <p:cNvSpPr txBox="1"/>
          <p:nvPr/>
        </p:nvSpPr>
        <p:spPr>
          <a:xfrm>
            <a:off x="7924673" y="838433"/>
            <a:ext cx="1905529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pitchFamily="18" charset="0"/>
                <a:ea typeface="迷你简启体" pitchFamily="65" charset="-122"/>
              </a:rPr>
              <a:t>移步换景</a:t>
            </a:r>
            <a:endParaRPr lang="zh-CN" altLang="en-US" sz="2800" b="1">
              <a:solidFill>
                <a:srgbClr val="CC0000"/>
              </a:solidFill>
              <a:latin typeface="Times New Roman" panose="02020603050405020304" pitchFamily="18" charset="0"/>
              <a:ea typeface="迷你简启体" pitchFamily="65" charset="-122"/>
            </a:endParaRPr>
          </a:p>
        </p:txBody>
      </p:sp>
      <p:sp>
        <p:nvSpPr>
          <p:cNvPr id="64518" name="文本框 64517">
            <a:hlinkClick r:id="" action="ppaction://noaction"/>
          </p:cNvPr>
          <p:cNvSpPr txBox="1"/>
          <p:nvPr/>
        </p:nvSpPr>
        <p:spPr>
          <a:xfrm>
            <a:off x="2512970" y="2091319"/>
            <a:ext cx="199763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  <a:hlinkClick r:id="" action="ppaction://noaction"/>
              </a:rPr>
              <a:t>潭中景</a:t>
            </a:r>
            <a:r>
              <a:rPr lang="zh-CN" altLang="en-US" sz="2800" b="1" dirty="0">
                <a:latin typeface="Times New Roman" panose="02020603050405020304" pitchFamily="18" charset="0"/>
              </a:rPr>
              <a:t>物：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64519" name="左大括号 64518"/>
          <p:cNvSpPr/>
          <p:nvPr/>
        </p:nvSpPr>
        <p:spPr>
          <a:xfrm>
            <a:off x="4223183" y="2061147"/>
            <a:ext cx="228664" cy="762212"/>
          </a:xfrm>
          <a:prstGeom prst="leftBrace">
            <a:avLst>
              <a:gd name="adj1" fmla="val 27777"/>
              <a:gd name="adj2" fmla="val 50000"/>
            </a:avLst>
          </a:prstGeom>
          <a:noFill/>
          <a:ln w="38100" cap="flat" cmpd="sng">
            <a:solidFill>
              <a:srgbClr val="000066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64520" name="文本框 64519"/>
          <p:cNvSpPr txBox="1"/>
          <p:nvPr/>
        </p:nvSpPr>
        <p:spPr>
          <a:xfrm>
            <a:off x="4342278" y="1870594"/>
            <a:ext cx="268997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dirty="0">
                <a:latin typeface="Times New Roman" panose="02020603050405020304" pitchFamily="18" charset="0"/>
              </a:rPr>
              <a:t> </a:t>
            </a:r>
            <a:r>
              <a:rPr lang="zh-CN" altLang="en-US" sz="2400" b="1" dirty="0">
                <a:latin typeface="Times New Roman" panose="02020603050405020304" pitchFamily="18" charset="0"/>
              </a:rPr>
              <a:t>潭水：清澈透明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64521" name="文本框 64520"/>
          <p:cNvSpPr txBox="1"/>
          <p:nvPr/>
        </p:nvSpPr>
        <p:spPr>
          <a:xfrm>
            <a:off x="4294640" y="2421610"/>
            <a:ext cx="3658616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迷你简启体" pitchFamily="65" charset="-122"/>
              </a:rPr>
              <a:t>  </a:t>
            </a:r>
            <a:r>
              <a:rPr lang="zh-CN" altLang="en-US" sz="2400" b="1" dirty="0">
                <a:latin typeface="Times New Roman" panose="02020603050405020304" pitchFamily="18" charset="0"/>
              </a:rPr>
              <a:t>游鱼：</a:t>
            </a:r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pitchFamily="18" charset="0"/>
                <a:ea typeface="迷你简启体" pitchFamily="65" charset="-122"/>
              </a:rPr>
              <a:t>动静结合</a:t>
            </a:r>
            <a:endParaRPr lang="zh-CN" altLang="en-US" sz="2800" b="1">
              <a:solidFill>
                <a:srgbClr val="CC0000"/>
              </a:solidFill>
              <a:latin typeface="Times New Roman" panose="02020603050405020304" pitchFamily="18" charset="0"/>
              <a:ea typeface="迷你简启体" pitchFamily="65" charset="-122"/>
            </a:endParaRPr>
          </a:p>
        </p:txBody>
      </p:sp>
      <p:sp>
        <p:nvSpPr>
          <p:cNvPr id="64522" name="文本框 64521"/>
          <p:cNvSpPr txBox="1"/>
          <p:nvPr/>
        </p:nvSpPr>
        <p:spPr>
          <a:xfrm>
            <a:off x="2512970" y="3429953"/>
            <a:ext cx="214213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  <a:hlinkClick r:id="rId2" action="ppaction://hlinksldjump"/>
              </a:rPr>
              <a:t>小潭源流</a:t>
            </a:r>
            <a:r>
              <a:rPr lang="zh-CN" altLang="en-US" sz="2400">
                <a:latin typeface="Times New Roman" panose="02020603050405020304" pitchFamily="18" charset="0"/>
              </a:rPr>
              <a:t>：</a:t>
            </a:r>
          </a:p>
        </p:txBody>
      </p:sp>
      <p:sp>
        <p:nvSpPr>
          <p:cNvPr id="64523" name="左大括号 64522"/>
          <p:cNvSpPr/>
          <p:nvPr/>
        </p:nvSpPr>
        <p:spPr>
          <a:xfrm>
            <a:off x="4189836" y="3353731"/>
            <a:ext cx="228664" cy="762212"/>
          </a:xfrm>
          <a:prstGeom prst="leftBrace">
            <a:avLst>
              <a:gd name="adj1" fmla="val 27777"/>
              <a:gd name="adj2" fmla="val 50000"/>
            </a:avLst>
          </a:prstGeom>
          <a:noFill/>
          <a:ln w="38100" cap="flat" cmpd="sng">
            <a:solidFill>
              <a:srgbClr val="000066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64524" name="文本框 64523"/>
          <p:cNvSpPr txBox="1"/>
          <p:nvPr/>
        </p:nvSpPr>
        <p:spPr>
          <a:xfrm>
            <a:off x="4570942" y="3048847"/>
            <a:ext cx="282018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溪身：曲折蜿蜒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64525" name="文本框 64524"/>
          <p:cNvSpPr txBox="1"/>
          <p:nvPr/>
        </p:nvSpPr>
        <p:spPr>
          <a:xfrm>
            <a:off x="4570942" y="3811058"/>
            <a:ext cx="282018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岸势：参差不齐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64526" name="右大括号 64525"/>
          <p:cNvSpPr/>
          <p:nvPr/>
        </p:nvSpPr>
        <p:spPr>
          <a:xfrm>
            <a:off x="7314904" y="3277510"/>
            <a:ext cx="228664" cy="762212"/>
          </a:xfrm>
          <a:prstGeom prst="rightBrace">
            <a:avLst>
              <a:gd name="adj1" fmla="val 27777"/>
              <a:gd name="adj2" fmla="val 50000"/>
            </a:avLst>
          </a:prstGeom>
          <a:noFill/>
          <a:ln w="38100" cap="flat" cmpd="sng">
            <a:solidFill>
              <a:srgbClr val="000066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64527" name="文本框 64526"/>
          <p:cNvSpPr txBox="1"/>
          <p:nvPr/>
        </p:nvSpPr>
        <p:spPr>
          <a:xfrm>
            <a:off x="7543567" y="3429953"/>
            <a:ext cx="144820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pitchFamily="18" charset="0"/>
                <a:ea typeface="迷你简启体" pitchFamily="65" charset="-122"/>
              </a:rPr>
              <a:t>比喻</a:t>
            </a:r>
            <a:endParaRPr lang="zh-CN" altLang="en-US" sz="2800" b="1">
              <a:solidFill>
                <a:srgbClr val="CC0000"/>
              </a:solidFill>
              <a:latin typeface="Times New Roman" panose="02020603050405020304" pitchFamily="18" charset="0"/>
              <a:ea typeface="迷你简启体" pitchFamily="65" charset="-122"/>
            </a:endParaRPr>
          </a:p>
        </p:txBody>
      </p:sp>
      <p:sp>
        <p:nvSpPr>
          <p:cNvPr id="64528" name="文本框 64527"/>
          <p:cNvSpPr txBox="1"/>
          <p:nvPr/>
        </p:nvSpPr>
        <p:spPr>
          <a:xfrm>
            <a:off x="2565373" y="5014718"/>
            <a:ext cx="21611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  <a:hlinkClick r:id="rId2" action="ppaction://hlinksldjump"/>
              </a:rPr>
              <a:t>潭中气氛</a:t>
            </a:r>
            <a:r>
              <a:rPr lang="zh-CN" altLang="en-US" sz="2800" b="1">
                <a:latin typeface="Times New Roman" panose="02020603050405020304" pitchFamily="18" charset="0"/>
              </a:rPr>
              <a:t>：</a:t>
            </a:r>
          </a:p>
        </p:txBody>
      </p:sp>
      <p:sp>
        <p:nvSpPr>
          <p:cNvPr id="64529" name="文本框 64528"/>
          <p:cNvSpPr txBox="1"/>
          <p:nvPr/>
        </p:nvSpPr>
        <p:spPr>
          <a:xfrm>
            <a:off x="7238683" y="5030597"/>
            <a:ext cx="1676866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pitchFamily="18" charset="0"/>
                <a:ea typeface="迷你简启体" pitchFamily="65" charset="-122"/>
              </a:rPr>
              <a:t>寓情于景</a:t>
            </a:r>
            <a:endParaRPr lang="zh-CN" altLang="en-US" sz="2800" b="1">
              <a:solidFill>
                <a:srgbClr val="CC0000"/>
              </a:solidFill>
              <a:latin typeface="Times New Roman" panose="02020603050405020304" pitchFamily="18" charset="0"/>
              <a:ea typeface="迷你简启体" pitchFamily="65" charset="-122"/>
            </a:endParaRPr>
          </a:p>
        </p:txBody>
      </p:sp>
      <p:sp>
        <p:nvSpPr>
          <p:cNvPr id="64530" name="文本框 64529"/>
          <p:cNvSpPr txBox="1"/>
          <p:nvPr/>
        </p:nvSpPr>
        <p:spPr>
          <a:xfrm>
            <a:off x="2565373" y="5807101"/>
            <a:ext cx="3353731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记录同游者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64531" name="文本框 64530"/>
          <p:cNvSpPr txBox="1"/>
          <p:nvPr/>
        </p:nvSpPr>
        <p:spPr>
          <a:xfrm>
            <a:off x="3808730" y="457327"/>
            <a:ext cx="201668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隔、闻、伐、取、见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64532" name="文本框 64531"/>
          <p:cNvSpPr txBox="1"/>
          <p:nvPr/>
        </p:nvSpPr>
        <p:spPr>
          <a:xfrm>
            <a:off x="4582058" y="4509752"/>
            <a:ext cx="3201289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气氛：幽深冷寂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grpSp>
        <p:nvGrpSpPr>
          <p:cNvPr id="64533" name="组合 64532"/>
          <p:cNvGrpSpPr/>
          <p:nvPr/>
        </p:nvGrpSpPr>
        <p:grpSpPr>
          <a:xfrm>
            <a:off x="5790480" y="533548"/>
            <a:ext cx="287418" cy="936885"/>
            <a:chOff x="2971" y="346"/>
            <a:chExt cx="181" cy="590"/>
          </a:xfrm>
        </p:grpSpPr>
        <p:sp>
          <p:nvSpPr>
            <p:cNvPr id="64534" name="左中括号 64533"/>
            <p:cNvSpPr/>
            <p:nvPr/>
          </p:nvSpPr>
          <p:spPr>
            <a:xfrm>
              <a:off x="2971" y="346"/>
              <a:ext cx="136" cy="590"/>
            </a:xfrm>
            <a:prstGeom prst="leftBracket">
              <a:avLst>
                <a:gd name="adj" fmla="val 36151"/>
              </a:avLst>
            </a:prstGeom>
            <a:noFill/>
            <a:ln w="38100" cap="flat" cmpd="sng">
              <a:solidFill>
                <a:srgbClr val="000066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4535" name="直接连接符 64534"/>
            <p:cNvSpPr/>
            <p:nvPr/>
          </p:nvSpPr>
          <p:spPr>
            <a:xfrm>
              <a:off x="2971" y="663"/>
              <a:ext cx="181" cy="0"/>
            </a:xfrm>
            <a:prstGeom prst="line">
              <a:avLst/>
            </a:prstGeom>
            <a:ln w="38100" cap="flat" cmpd="sng">
              <a:solidFill>
                <a:srgbClr val="000066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64536" name="文本框 64535"/>
          <p:cNvSpPr txBox="1"/>
          <p:nvPr/>
        </p:nvSpPr>
        <p:spPr>
          <a:xfrm>
            <a:off x="6324029" y="304885"/>
            <a:ext cx="1532364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latin typeface="Times New Roman" panose="02020603050405020304" pitchFamily="18" charset="0"/>
              </a:rPr>
              <a:t>水</a:t>
            </a:r>
            <a:r>
              <a:rPr lang="en-US" altLang="zh-CN" sz="2400" b="1" dirty="0">
                <a:latin typeface="Times New Roman" panose="02020603050405020304" pitchFamily="18" charset="0"/>
              </a:rPr>
              <a:t>——</a:t>
            </a:r>
            <a:r>
              <a:rPr lang="zh-CN" altLang="en-US" sz="2400" b="1" dirty="0">
                <a:latin typeface="Times New Roman" panose="02020603050405020304" pitchFamily="18" charset="0"/>
              </a:rPr>
              <a:t>清</a:t>
            </a:r>
          </a:p>
        </p:txBody>
      </p:sp>
      <p:sp>
        <p:nvSpPr>
          <p:cNvPr id="64537" name="文本框 64536"/>
          <p:cNvSpPr txBox="1"/>
          <p:nvPr/>
        </p:nvSpPr>
        <p:spPr>
          <a:xfrm>
            <a:off x="6324029" y="762212"/>
            <a:ext cx="160382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latin typeface="Times New Roman" panose="02020603050405020304" pitchFamily="18" charset="0"/>
              </a:rPr>
              <a:t>石</a:t>
            </a:r>
            <a:r>
              <a:rPr lang="en-US" altLang="zh-CN" sz="2400" b="1" dirty="0">
                <a:latin typeface="Times New Roman" panose="02020603050405020304" pitchFamily="18" charset="0"/>
              </a:rPr>
              <a:t>——</a:t>
            </a:r>
            <a:r>
              <a:rPr lang="zh-CN" altLang="en-US" sz="2400" b="1" dirty="0">
                <a:latin typeface="Times New Roman" panose="02020603050405020304" pitchFamily="18" charset="0"/>
              </a:rPr>
              <a:t>怪</a:t>
            </a:r>
          </a:p>
        </p:txBody>
      </p:sp>
      <p:sp>
        <p:nvSpPr>
          <p:cNvPr id="64538" name="文本框 64537"/>
          <p:cNvSpPr txBox="1"/>
          <p:nvPr/>
        </p:nvSpPr>
        <p:spPr>
          <a:xfrm>
            <a:off x="6324029" y="1219539"/>
            <a:ext cx="181978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latin typeface="Times New Roman" panose="02020603050405020304" pitchFamily="18" charset="0"/>
              </a:rPr>
              <a:t>树</a:t>
            </a:r>
            <a:r>
              <a:rPr lang="en-US" altLang="zh-CN" sz="2400" b="1" dirty="0">
                <a:latin typeface="Times New Roman" panose="02020603050405020304" pitchFamily="18" charset="0"/>
              </a:rPr>
              <a:t>——</a:t>
            </a:r>
            <a:r>
              <a:rPr lang="zh-CN" altLang="en-US" sz="2400" b="1" dirty="0">
                <a:latin typeface="Times New Roman" panose="02020603050405020304" pitchFamily="18" charset="0"/>
              </a:rPr>
              <a:t>青</a:t>
            </a:r>
          </a:p>
        </p:txBody>
      </p:sp>
      <p:sp>
        <p:nvSpPr>
          <p:cNvPr id="64539" name="右大括号 64538"/>
          <p:cNvSpPr/>
          <p:nvPr/>
        </p:nvSpPr>
        <p:spPr>
          <a:xfrm>
            <a:off x="7772231" y="609769"/>
            <a:ext cx="73045" cy="936885"/>
          </a:xfrm>
          <a:prstGeom prst="rightBrace">
            <a:avLst>
              <a:gd name="adj1" fmla="val 106884"/>
              <a:gd name="adj2" fmla="val 50000"/>
            </a:avLst>
          </a:prstGeom>
          <a:noFill/>
          <a:ln w="38100" cap="flat" cmpd="sng">
            <a:solidFill>
              <a:srgbClr val="000066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64540" name="左大括号 64539"/>
          <p:cNvSpPr/>
          <p:nvPr/>
        </p:nvSpPr>
        <p:spPr>
          <a:xfrm>
            <a:off x="4366098" y="4870215"/>
            <a:ext cx="228664" cy="762212"/>
          </a:xfrm>
          <a:prstGeom prst="leftBrace">
            <a:avLst>
              <a:gd name="adj1" fmla="val 27777"/>
              <a:gd name="adj2" fmla="val 50000"/>
            </a:avLst>
          </a:prstGeom>
          <a:noFill/>
          <a:ln w="38100" cap="flat" cmpd="sng">
            <a:solidFill>
              <a:srgbClr val="000066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64541" name="文本框 64540"/>
          <p:cNvSpPr txBox="1"/>
          <p:nvPr/>
        </p:nvSpPr>
        <p:spPr>
          <a:xfrm>
            <a:off x="4655103" y="5302135"/>
            <a:ext cx="2756666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感受：凄苦孤寂</a:t>
            </a:r>
          </a:p>
        </p:txBody>
      </p:sp>
      <p:sp>
        <p:nvSpPr>
          <p:cNvPr id="64542" name="文本框 64541"/>
          <p:cNvSpPr txBox="1"/>
          <p:nvPr/>
        </p:nvSpPr>
        <p:spPr>
          <a:xfrm>
            <a:off x="6705134" y="1829308"/>
            <a:ext cx="1905529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pitchFamily="18" charset="0"/>
                <a:ea typeface="迷你简启体" pitchFamily="65" charset="-122"/>
              </a:rPr>
              <a:t>侧面描写</a:t>
            </a:r>
          </a:p>
        </p:txBody>
      </p:sp>
      <p:sp>
        <p:nvSpPr>
          <p:cNvPr id="64543" name="文本框 64542"/>
          <p:cNvSpPr txBox="1"/>
          <p:nvPr/>
        </p:nvSpPr>
        <p:spPr>
          <a:xfrm>
            <a:off x="9677760" y="914654"/>
            <a:ext cx="9908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楷体_GB2312" pitchFamily="49" charset="-122"/>
              </a:rPr>
              <a:t>西行</a:t>
            </a:r>
          </a:p>
        </p:txBody>
      </p:sp>
      <p:sp>
        <p:nvSpPr>
          <p:cNvPr id="64544" name="文本框 64543"/>
          <p:cNvSpPr txBox="1"/>
          <p:nvPr/>
        </p:nvSpPr>
        <p:spPr>
          <a:xfrm>
            <a:off x="9067991" y="3429953"/>
            <a:ext cx="160064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楷体_GB2312" pitchFamily="49" charset="-122"/>
              </a:rPr>
              <a:t>西南而望</a:t>
            </a:r>
          </a:p>
        </p:txBody>
      </p:sp>
      <p:sp>
        <p:nvSpPr>
          <p:cNvPr id="64545" name="文本框 64544"/>
          <p:cNvSpPr txBox="1"/>
          <p:nvPr/>
        </p:nvSpPr>
        <p:spPr>
          <a:xfrm>
            <a:off x="9296654" y="5030597"/>
            <a:ext cx="160064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楷体_GB2312" pitchFamily="49" charset="-122"/>
              </a:rPr>
              <a:t>坐潭上、记之而去</a:t>
            </a:r>
          </a:p>
        </p:txBody>
      </p:sp>
      <p:sp>
        <p:nvSpPr>
          <p:cNvPr id="64546" name="直接连接符 64545"/>
          <p:cNvSpPr/>
          <p:nvPr/>
        </p:nvSpPr>
        <p:spPr>
          <a:xfrm>
            <a:off x="9982645" y="1448202"/>
            <a:ext cx="0" cy="2057972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4547" name="直接连接符 64546"/>
          <p:cNvSpPr/>
          <p:nvPr/>
        </p:nvSpPr>
        <p:spPr>
          <a:xfrm>
            <a:off x="9982645" y="3887280"/>
            <a:ext cx="0" cy="1143318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4548" name="文本框 64547"/>
          <p:cNvSpPr txBox="1"/>
          <p:nvPr/>
        </p:nvSpPr>
        <p:spPr>
          <a:xfrm>
            <a:off x="9293349" y="1981750"/>
            <a:ext cx="675005" cy="27439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迷你简启体" pitchFamily="65" charset="-122"/>
              </a:rPr>
              <a:t>移  步  换  景</a:t>
            </a:r>
          </a:p>
        </p:txBody>
      </p:sp>
    </p:spTree>
    <p:extLst>
      <p:ext uri="{BB962C8B-B14F-4D97-AF65-F5344CB8AC3E}">
        <p14:creationId xmlns:p14="http://schemas.microsoft.com/office/powerpoint/2010/main" val="24957473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4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4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4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4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4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4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64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"/>
                                        <p:tgtEl>
                                          <p:spTgt spid="64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64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6" dur="500"/>
                                        <p:tgtEl>
                                          <p:spTgt spid="64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"/>
                                        <p:tgtEl>
                                          <p:spTgt spid="64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8" dur="500"/>
                                        <p:tgtEl>
                                          <p:spTgt spid="64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5" dur="500"/>
                                        <p:tgtEl>
                                          <p:spTgt spid="64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64517" grpId="0"/>
      <p:bldP spid="64518" grpId="0"/>
      <p:bldP spid="64520" grpId="0"/>
      <p:bldP spid="64521" grpId="0"/>
      <p:bldP spid="64522" grpId="0"/>
      <p:bldP spid="64524" grpId="0"/>
      <p:bldP spid="64525" grpId="0"/>
      <p:bldP spid="64527" grpId="0"/>
      <p:bldP spid="64528" grpId="0"/>
      <p:bldP spid="64529" grpId="0"/>
      <p:bldP spid="64530" grpId="0"/>
      <p:bldP spid="64531" grpId="0"/>
      <p:bldP spid="64532" grpId="0"/>
      <p:bldP spid="64536" grpId="0"/>
      <p:bldP spid="64537" grpId="0"/>
      <p:bldP spid="64538" grpId="0"/>
      <p:bldP spid="64541" grpId="0"/>
      <p:bldP spid="64542" grpId="0"/>
      <p:bldP spid="64543" grpId="0"/>
      <p:bldP spid="64544" grpId="0"/>
      <p:bldP spid="64545" grpId="0"/>
      <p:bldP spid="6454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" y="1588"/>
            <a:ext cx="1218565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/>
        </p:nvSpPr>
        <p:spPr>
          <a:xfrm>
            <a:off x="4256088" y="1978025"/>
            <a:ext cx="4430713" cy="17532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七</a:t>
            </a:r>
            <a:r>
              <a:rPr kumimoji="0" lang="en-US" altLang="zh-CN" sz="5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. </a:t>
            </a: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精读品味，难点突破</a:t>
            </a:r>
          </a:p>
        </p:txBody>
      </p:sp>
      <p:grpSp>
        <p:nvGrpSpPr>
          <p:cNvPr id="13" name="组合 12"/>
          <p:cNvGrpSpPr/>
          <p:nvPr/>
        </p:nvGrpSpPr>
        <p:grpSpPr>
          <a:xfrm rot="5400000">
            <a:off x="6151563" y="53975"/>
            <a:ext cx="571500" cy="4840288"/>
            <a:chOff x="4564337" y="378280"/>
            <a:chExt cx="3063327" cy="773790"/>
          </a:xfrm>
        </p:grpSpPr>
        <p:cxnSp>
          <p:nvCxnSpPr>
            <p:cNvPr id="14" name="直接连接符 13"/>
            <p:cNvCxnSpPr/>
            <p:nvPr/>
          </p:nvCxnSpPr>
          <p:spPr>
            <a:xfrm flipH="1">
              <a:off x="4564340" y="1151816"/>
              <a:ext cx="3063327" cy="0"/>
            </a:xfrm>
            <a:prstGeom prst="line">
              <a:avLst/>
            </a:prstGeom>
            <a:ln>
              <a:solidFill>
                <a:srgbClr val="4E4A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564340" y="378026"/>
              <a:ext cx="3063327" cy="0"/>
            </a:xfrm>
            <a:prstGeom prst="line">
              <a:avLst/>
            </a:prstGeom>
            <a:ln>
              <a:solidFill>
                <a:srgbClr val="4E4A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文本框 100353"/>
          <p:cNvSpPr txBox="1"/>
          <p:nvPr/>
        </p:nvSpPr>
        <p:spPr>
          <a:xfrm>
            <a:off x="1917493" y="1335459"/>
            <a:ext cx="8355745" cy="3784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Arial" panose="020B0604020202020204" pitchFamily="34" charset="0"/>
              </a:rPr>
              <a:t> </a:t>
            </a:r>
            <a:r>
              <a:rPr lang="zh-CN" altLang="en-US" sz="4000" b="1" dirty="0">
                <a:latin typeface="Arial" panose="020B0604020202020204" pitchFamily="34" charset="0"/>
              </a:rPr>
              <a:t>本文不到</a:t>
            </a:r>
            <a:r>
              <a:rPr lang="en-US" altLang="zh-CN" sz="4000" b="1" dirty="0">
                <a:latin typeface="Arial" panose="020B0604020202020204" pitchFamily="34" charset="0"/>
              </a:rPr>
              <a:t>200</a:t>
            </a:r>
            <a:r>
              <a:rPr lang="zh-CN" altLang="en-US" sz="4000" b="1" dirty="0">
                <a:latin typeface="Arial" panose="020B0604020202020204" pitchFamily="34" charset="0"/>
              </a:rPr>
              <a:t>字，却写了潭、树、水、鱼、源头、岸势等，内容丰富。描写细致、生动，特点突出。寓情于景，情景交融。行文呼应，结构完整。你能就描写的角度、技巧、行文结构、语言运用等方面说说它的美丽吗？</a:t>
            </a:r>
          </a:p>
        </p:txBody>
      </p:sp>
      <p:sp>
        <p:nvSpPr>
          <p:cNvPr id="100355" name="矩形 100354"/>
          <p:cNvSpPr/>
          <p:nvPr/>
        </p:nvSpPr>
        <p:spPr>
          <a:xfrm>
            <a:off x="1294130" y="533400"/>
            <a:ext cx="177165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5000" lnSpcReduction="20000"/>
          </a:bodyPr>
          <a:lstStyle/>
          <a:p>
            <a:pPr algn="ctr"/>
            <a:r>
              <a:rPr lang="zh-CN" altLang="en-US" sz="4800" b="1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鉴赏：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文本框 99329"/>
          <p:cNvSpPr txBox="1"/>
          <p:nvPr/>
        </p:nvSpPr>
        <p:spPr>
          <a:xfrm>
            <a:off x="1772920" y="476250"/>
            <a:ext cx="511937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</a:rPr>
              <a:t>（一）写景的角度：</a:t>
            </a:r>
          </a:p>
        </p:txBody>
      </p:sp>
      <p:sp>
        <p:nvSpPr>
          <p:cNvPr id="99331" name="文本框 99330"/>
          <p:cNvSpPr txBox="1"/>
          <p:nvPr/>
        </p:nvSpPr>
        <p:spPr>
          <a:xfrm>
            <a:off x="1772990" y="1125851"/>
            <a:ext cx="374595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①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绘声</a:t>
            </a:r>
          </a:p>
        </p:txBody>
      </p:sp>
      <p:sp>
        <p:nvSpPr>
          <p:cNvPr id="99332" name="文本框 99331"/>
          <p:cNvSpPr txBox="1"/>
          <p:nvPr/>
        </p:nvSpPr>
        <p:spPr>
          <a:xfrm>
            <a:off x="1846035" y="1845187"/>
            <a:ext cx="88226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隔篁竹，闻水声，如鸣佩环”，</a:t>
            </a:r>
          </a:p>
        </p:txBody>
      </p:sp>
      <p:sp>
        <p:nvSpPr>
          <p:cNvPr id="99333" name="文本框 99332"/>
          <p:cNvSpPr txBox="1"/>
          <p:nvPr/>
        </p:nvSpPr>
        <p:spPr>
          <a:xfrm>
            <a:off x="1809513" y="3652264"/>
            <a:ext cx="23406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②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绘色</a:t>
            </a:r>
          </a:p>
        </p:txBody>
      </p:sp>
      <p:sp>
        <p:nvSpPr>
          <p:cNvPr id="99334" name="文本框 99333"/>
          <p:cNvSpPr txBox="1"/>
          <p:nvPr/>
        </p:nvSpPr>
        <p:spPr>
          <a:xfrm>
            <a:off x="1772990" y="4570094"/>
            <a:ext cx="8644751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青树翠蔓”，</a:t>
            </a:r>
          </a:p>
        </p:txBody>
      </p:sp>
      <p:sp>
        <p:nvSpPr>
          <p:cNvPr id="99335" name="文本框 99334"/>
          <p:cNvSpPr txBox="1"/>
          <p:nvPr/>
        </p:nvSpPr>
        <p:spPr>
          <a:xfrm>
            <a:off x="1772990" y="2421610"/>
            <a:ext cx="8895645" cy="1222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以人身上的玉佩玉环相碰发出的声音来喻指水声，写出流水的清脆悦耳。</a:t>
            </a:r>
          </a:p>
          <a:p>
            <a:pPr>
              <a:spcBef>
                <a:spcPct val="50000"/>
              </a:spcBef>
            </a:pPr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99336" name="文本框 99335"/>
          <p:cNvSpPr txBox="1"/>
          <p:nvPr/>
        </p:nvSpPr>
        <p:spPr>
          <a:xfrm>
            <a:off x="1772990" y="4582798"/>
            <a:ext cx="8895645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                     </a:t>
            </a:r>
            <a:r>
              <a:rPr lang="zh-CN" altLang="en-US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是采用近义的色彩直接着色，“清”与“翠”都有绿意，交互使用，避免重复，表现了树木的青翠葱郁。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9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/>
      <p:bldP spid="99331" grpId="0"/>
      <p:bldP spid="99332" grpId="0"/>
      <p:bldP spid="99333" grpId="0"/>
      <p:bldP spid="99334" grpId="0"/>
      <p:bldP spid="99335" grpId="0"/>
      <p:bldP spid="9933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文本框 98305"/>
          <p:cNvSpPr txBox="1"/>
          <p:nvPr/>
        </p:nvSpPr>
        <p:spPr>
          <a:xfrm>
            <a:off x="1917493" y="304885"/>
            <a:ext cx="381741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③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绘形</a:t>
            </a:r>
          </a:p>
        </p:txBody>
      </p:sp>
      <p:sp>
        <p:nvSpPr>
          <p:cNvPr id="98307" name="文本框 98306"/>
          <p:cNvSpPr txBox="1"/>
          <p:nvPr/>
        </p:nvSpPr>
        <p:spPr>
          <a:xfrm>
            <a:off x="1772990" y="914654"/>
            <a:ext cx="8500249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、“全石以为底</a:t>
            </a:r>
            <a:r>
              <a:rPr lang="en-US" altLang="zh-CN" sz="3600" b="1">
                <a:solidFill>
                  <a:srgbClr val="D11709"/>
                </a:solidFill>
                <a:latin typeface="Arial" panose="020B0604020202020204" pitchFamily="34" charset="0"/>
              </a:rPr>
              <a:t>…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为岩”，</a:t>
            </a:r>
          </a:p>
        </p:txBody>
      </p:sp>
      <p:sp>
        <p:nvSpPr>
          <p:cNvPr id="98308" name="右大括号 98307"/>
          <p:cNvSpPr/>
          <p:nvPr/>
        </p:nvSpPr>
        <p:spPr>
          <a:xfrm>
            <a:off x="7608673" y="4871803"/>
            <a:ext cx="215960" cy="1225890"/>
          </a:xfrm>
          <a:prstGeom prst="rightBrace">
            <a:avLst>
              <a:gd name="adj1" fmla="val 47303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98309" name="文本框 98308"/>
          <p:cNvSpPr txBox="1"/>
          <p:nvPr/>
        </p:nvSpPr>
        <p:spPr>
          <a:xfrm>
            <a:off x="7932613" y="4585974"/>
            <a:ext cx="2917047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曲曲折折，交互错杂，形象生动</a:t>
            </a:r>
          </a:p>
        </p:txBody>
      </p:sp>
      <p:sp>
        <p:nvSpPr>
          <p:cNvPr id="98310" name="文本框 98309"/>
          <p:cNvSpPr txBox="1"/>
          <p:nvPr/>
        </p:nvSpPr>
        <p:spPr>
          <a:xfrm>
            <a:off x="1750758" y="1524423"/>
            <a:ext cx="830810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是绘石形，或整或零，或高或低，或仄或平，多姿多态。</a:t>
            </a:r>
            <a:endParaRPr lang="zh-CN" altLang="en-US" sz="3600" b="1">
              <a:solidFill>
                <a:srgbClr val="D11709"/>
              </a:solidFill>
              <a:latin typeface="Arial" panose="020B0604020202020204" pitchFamily="34" charset="0"/>
            </a:endParaRPr>
          </a:p>
        </p:txBody>
      </p:sp>
      <p:sp>
        <p:nvSpPr>
          <p:cNvPr id="98311" name="文本框 98310"/>
          <p:cNvSpPr txBox="1"/>
          <p:nvPr/>
        </p:nvSpPr>
        <p:spPr>
          <a:xfrm>
            <a:off x="1674537" y="2743962"/>
            <a:ext cx="8079444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B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、“蒙络摇缀，参差披拂”，</a:t>
            </a:r>
            <a:endParaRPr lang="zh-CN" altLang="en-US" sz="3600" b="1">
              <a:solidFill>
                <a:srgbClr val="D11709"/>
              </a:solidFill>
              <a:latin typeface="Arial" panose="020B0604020202020204" pitchFamily="34" charset="0"/>
            </a:endParaRPr>
          </a:p>
        </p:txBody>
      </p:sp>
      <p:sp>
        <p:nvSpPr>
          <p:cNvPr id="98312" name="文本框 98311"/>
          <p:cNvSpPr txBox="1"/>
          <p:nvPr/>
        </p:nvSpPr>
        <p:spPr>
          <a:xfrm>
            <a:off x="1826980" y="3353731"/>
            <a:ext cx="7317232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是绘树形，或盖或绕，或摇或连，或长或短，变化万千。</a:t>
            </a:r>
            <a:endParaRPr lang="zh-CN" altLang="en-US" sz="100">
              <a:latin typeface="Arial" panose="020B0604020202020204" pitchFamily="34" charset="0"/>
            </a:endParaRPr>
          </a:p>
        </p:txBody>
      </p:sp>
      <p:sp>
        <p:nvSpPr>
          <p:cNvPr id="98313" name="文本框 98312"/>
          <p:cNvSpPr txBox="1"/>
          <p:nvPr/>
        </p:nvSpPr>
        <p:spPr>
          <a:xfrm>
            <a:off x="1674537" y="4662195"/>
            <a:ext cx="6021472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rgbClr val="D11709"/>
                </a:solidFill>
                <a:latin typeface="Arial" panose="020B0604020202020204" pitchFamily="34" charset="0"/>
              </a:rPr>
              <a:t>C</a:t>
            </a:r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、“斗折蛇行”，是绘水形</a:t>
            </a:r>
          </a:p>
          <a:p>
            <a:r>
              <a:rPr lang="zh-CN" altLang="en-US" sz="3600" b="1" dirty="0">
                <a:solidFill>
                  <a:srgbClr val="D11709"/>
                </a:solidFill>
                <a:latin typeface="Arial" panose="020B0604020202020204" pitchFamily="34" charset="0"/>
              </a:rPr>
              <a:t>  “犬牙差互”，是绘岸形”</a:t>
            </a:r>
            <a:endParaRPr lang="zh-CN" altLang="en-US" sz="3600" b="1">
              <a:solidFill>
                <a:srgbClr val="D11709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8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8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/>
      <p:bldP spid="98307" grpId="0"/>
      <p:bldP spid="98309" grpId="0"/>
      <p:bldP spid="98310" grpId="0"/>
      <p:bldP spid="98311" grpId="0"/>
      <p:bldP spid="98312" grpId="0"/>
      <p:bldP spid="9831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文本框 97281"/>
          <p:cNvSpPr txBox="1"/>
          <p:nvPr/>
        </p:nvSpPr>
        <p:spPr>
          <a:xfrm>
            <a:off x="1772990" y="549428"/>
            <a:ext cx="252165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4000" b="1" dirty="0">
                <a:solidFill>
                  <a:srgbClr val="D11709"/>
                </a:solidFill>
                <a:latin typeface="Arial" panose="020B0604020202020204" pitchFamily="34" charset="0"/>
              </a:rPr>
              <a:t>④</a:t>
            </a:r>
            <a:r>
              <a:rPr lang="zh-CN" altLang="en-US" sz="4000" b="1" dirty="0">
                <a:solidFill>
                  <a:srgbClr val="D11709"/>
                </a:solidFill>
                <a:latin typeface="Arial" panose="020B0604020202020204" pitchFamily="34" charset="0"/>
              </a:rPr>
              <a:t>绘影</a:t>
            </a:r>
          </a:p>
        </p:txBody>
      </p:sp>
      <p:sp>
        <p:nvSpPr>
          <p:cNvPr id="97283" name="文本框 97282"/>
          <p:cNvSpPr txBox="1"/>
          <p:nvPr/>
        </p:nvSpPr>
        <p:spPr>
          <a:xfrm>
            <a:off x="2061995" y="1413267"/>
            <a:ext cx="554667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日光千彻，影布石上”，</a:t>
            </a:r>
            <a:r>
              <a:rPr lang="zh-CN" altLang="en-US" sz="100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97284" name="文本框 97283"/>
          <p:cNvSpPr txBox="1"/>
          <p:nvPr/>
        </p:nvSpPr>
        <p:spPr>
          <a:xfrm>
            <a:off x="1917493" y="1989691"/>
            <a:ext cx="8139785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是绘鱼影。石底光洁完整，水体清澈，日光艳丽明朗，鱼影越发鲜灵滋润。</a:t>
            </a:r>
            <a:r>
              <a:rPr lang="zh-CN" altLang="en-US" sz="100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97285" name="文本框 97284"/>
          <p:cNvSpPr txBox="1"/>
          <p:nvPr/>
        </p:nvSpPr>
        <p:spPr>
          <a:xfrm>
            <a:off x="1846035" y="3213993"/>
            <a:ext cx="345694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4000" b="1" dirty="0">
                <a:solidFill>
                  <a:srgbClr val="D11709"/>
                </a:solidFill>
                <a:latin typeface="Arial" panose="020B0604020202020204" pitchFamily="34" charset="0"/>
              </a:rPr>
              <a:t>⑤</a:t>
            </a:r>
            <a:r>
              <a:rPr lang="zh-CN" altLang="en-US" sz="4000" b="1" dirty="0">
                <a:solidFill>
                  <a:srgbClr val="D11709"/>
                </a:solidFill>
                <a:latin typeface="Arial" panose="020B0604020202020204" pitchFamily="34" charset="0"/>
              </a:rPr>
              <a:t>绘神</a:t>
            </a:r>
          </a:p>
        </p:txBody>
      </p:sp>
      <p:sp>
        <p:nvSpPr>
          <p:cNvPr id="97286" name="文本框 97285"/>
          <p:cNvSpPr txBox="1"/>
          <p:nvPr/>
        </p:nvSpPr>
        <p:spPr>
          <a:xfrm>
            <a:off x="1846035" y="4077832"/>
            <a:ext cx="597859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似与游者相乐”，</a:t>
            </a:r>
            <a:r>
              <a:rPr lang="zh-CN" altLang="en-US" sz="100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97287" name="文本框 97286"/>
          <p:cNvSpPr txBox="1"/>
          <p:nvPr/>
        </p:nvSpPr>
        <p:spPr>
          <a:xfrm>
            <a:off x="1990538" y="4798758"/>
            <a:ext cx="691389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绘出了游鱼自由闲适的神韵。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7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7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2" grpId="0"/>
      <p:bldP spid="97285" grpId="0"/>
      <p:bldP spid="97286" grpId="0"/>
      <p:bldP spid="97287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jsgbg2fs">
      <a:majorFont>
        <a:latin typeface="Arial"/>
        <a:ea typeface="方正宋刻本秀楷简体"/>
        <a:cs typeface=""/>
      </a:majorFont>
      <a:minorFont>
        <a:latin typeface="Arial"/>
        <a:ea typeface="方正宋刻本秀楷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866"/>
        </a:accent4>
        <a:accent5>
          <a:srgbClr val="F3FAFF"/>
        </a:accent5>
        <a:accent6>
          <a:srgbClr val="2D5BE5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1A3"/>
        </a:accent4>
        <a:accent5>
          <a:srgbClr val="F2FAFF"/>
        </a:accent5>
        <a:accent6>
          <a:srgbClr val="DE84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9F2EB"/>
        </a:accent3>
        <a:accent4>
          <a:srgbClr val="4F4F77"/>
        </a:accent4>
        <a:accent5>
          <a:srgbClr val="FFFFEB"/>
        </a:accent5>
        <a:accent6>
          <a:srgbClr val="2D89E5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757"/>
        </a:accent4>
        <a:accent5>
          <a:srgbClr val="FFFFE2"/>
        </a:accent5>
        <a:accent6>
          <a:srgbClr val="E55B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F"/>
        </a:accent4>
        <a:accent5>
          <a:srgbClr val="E6EFEA"/>
        </a:accent5>
        <a:accent6>
          <a:srgbClr val="2D5BE5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783"/>
        </a:accent4>
        <a:accent5>
          <a:srgbClr val="EFEFEF"/>
        </a:accent5>
        <a:accent6>
          <a:srgbClr val="2D89E5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EFEFFF"/>
        </a:accent3>
        <a:accent4>
          <a:srgbClr val="AF2A00"/>
        </a:accent4>
        <a:accent5>
          <a:srgbClr val="F0EFF4"/>
        </a:accent5>
        <a:accent6>
          <a:srgbClr val="005BB7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E"/>
        </a:accent3>
        <a:accent4>
          <a:srgbClr val="000083"/>
        </a:accent4>
        <a:accent5>
          <a:srgbClr val="F2F2F2"/>
        </a:accent5>
        <a:accent6>
          <a:srgbClr val="9F62A1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4243</TotalTime>
  <Words>2896</Words>
  <Application>Microsoft Office PowerPoint</Application>
  <PresentationFormat>自定义</PresentationFormat>
  <Paragraphs>318</Paragraphs>
  <Slides>42</Slides>
  <Notes>9</Notes>
  <HiddenSlides>1</HiddenSlides>
  <MMClips>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42</vt:i4>
      </vt:variant>
    </vt:vector>
  </HeadingPairs>
  <TitlesOfParts>
    <vt:vector size="56" baseType="lpstr">
      <vt:lpstr>等线</vt:lpstr>
      <vt:lpstr>黑体</vt:lpstr>
      <vt:lpstr>华文新魏</vt:lpstr>
      <vt:lpstr>楷体_GB2312</vt:lpstr>
      <vt:lpstr>隶书</vt:lpstr>
      <vt:lpstr>宋体</vt:lpstr>
      <vt:lpstr>微软雅黑</vt:lpstr>
      <vt:lpstr>文悦古典明朝体 (非商业使用) W5</vt:lpstr>
      <vt:lpstr>Arial</vt:lpstr>
      <vt:lpstr>Calibri</vt:lpstr>
      <vt:lpstr>Times New Roman</vt:lpstr>
      <vt:lpstr>Wingdings</vt:lpstr>
      <vt:lpstr>Office 主题​​</vt:lpstr>
      <vt:lpstr>诗情画意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仆闷即出游……时见好石清泉游鱼……                          柳宗元《与李翰林建书》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仆闷即出游……时见好石清泉游鱼……暂得一笑，已复不乐……                          柳宗元《与李翰林建书》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apple</cp:lastModifiedBy>
  <cp:revision>9</cp:revision>
  <dcterms:created xsi:type="dcterms:W3CDTF">2015-12-01T09:06:00Z</dcterms:created>
  <dcterms:modified xsi:type="dcterms:W3CDTF">2019-07-11T05:42:39Z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