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99" r:id="rId2"/>
    <p:sldId id="298" r:id="rId3"/>
    <p:sldId id="258" r:id="rId4"/>
    <p:sldId id="266" r:id="rId5"/>
    <p:sldId id="267" r:id="rId6"/>
    <p:sldId id="300" r:id="rId7"/>
    <p:sldId id="269" r:id="rId8"/>
    <p:sldId id="272" r:id="rId9"/>
    <p:sldId id="277" r:id="rId10"/>
    <p:sldId id="301" r:id="rId11"/>
    <p:sldId id="302" r:id="rId12"/>
    <p:sldId id="303" r:id="rId13"/>
    <p:sldId id="304" r:id="rId14"/>
    <p:sldId id="296" r:id="rId15"/>
    <p:sldId id="279" r:id="rId16"/>
    <p:sldId id="280" r:id="rId17"/>
    <p:sldId id="281" r:id="rId18"/>
    <p:sldId id="283" r:id="rId19"/>
    <p:sldId id="284" r:id="rId20"/>
    <p:sldId id="297" r:id="rId21"/>
    <p:sldId id="305" r:id="rId22"/>
    <p:sldId id="306" r:id="rId23"/>
    <p:sldId id="307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FB9F"/>
    <a:srgbClr val="15EB15"/>
    <a:srgbClr val="E020D2"/>
    <a:srgbClr val="A0FAE2"/>
    <a:srgbClr val="A8F2D4"/>
    <a:srgbClr val="DDBB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8F778-2FBC-46CB-96CD-66446EFDCACE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11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7A5C3-DC64-4219-BAD7-041C499E129D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50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57B2-F4B5-4AC0-B860-8E37F078EA08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18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F78D3-B637-4496-9C5F-9998FA06471F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16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2E01B-9F1B-4868-AE78-0645C6A6AFB4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42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3EDAF-515A-41CA-8D1D-948D43D9BA72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46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C9B0-5AF5-4176-9C4B-68C1B3007C93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00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6CFFD-7CCD-49D5-BA33-8F5FB1A178DE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99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6F805-E755-4BC4-B34D-8880CCFBD93F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08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1A8E-2EC0-4A27-AFD7-7AAE3C446D20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01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C6B76-25D4-4605-90DE-2B452CE92651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50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B3BC1E-EDD3-4170-BD39-DBE8FC26D7CA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949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11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5.bin"/><Relationship Id="rId4" Type="http://schemas.openxmlformats.org/officeDocument/2006/relationships/image" Target="../media/image1.wmf"/><Relationship Id="rId9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hyperlink" Target="2-3-1%20&#27687;&#21270;&#36824;&#21407;&#21453;&#24212;.ppt#-1,1,6. &#24187;&#28783;&#29255; 6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0.png"/><Relationship Id="rId2" Type="http://schemas.openxmlformats.org/officeDocument/2006/relationships/hyperlink" Target="&#27687;&#21270;&#36824;&#21407;&#21453;&#24212;&#26041;&#31243;&#24335;&#30340;&#35745;&#31639;&#65288;&#19978;&#28023;&#39640;&#32771;2014&#65289;.mp4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301544" y="4258861"/>
            <a:ext cx="3919470" cy="506323"/>
          </a:xfrm>
        </p:spPr>
        <p:txBody>
          <a:bodyPr>
            <a:normAutofit/>
          </a:bodyPr>
          <a:lstStyle/>
          <a:p>
            <a:r>
              <a:rPr lang="zh-CN" altLang="en-US" sz="2800" dirty="0" smtClean="0"/>
              <a:t>中大附中 张伟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4456089" y="1674254"/>
            <a:ext cx="42629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/>
              <a:t>第一章  物质及其变化</a:t>
            </a:r>
            <a:endParaRPr lang="en-US" altLang="zh-CN" sz="3200" dirty="0" smtClean="0"/>
          </a:p>
          <a:p>
            <a:pPr algn="ctr"/>
            <a:endParaRPr lang="en-US" altLang="zh-CN" sz="3200" dirty="0"/>
          </a:p>
          <a:p>
            <a:pPr algn="ctr"/>
            <a:r>
              <a:rPr lang="zh-CN" altLang="en-US" sz="3200" dirty="0" smtClean="0"/>
              <a:t>第三节 氧化还原反应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74709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53790" y="875764"/>
            <a:ext cx="10122795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定义：氧化反应和还原反应在同一个反应中同时发生的反应。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553790" y="4378097"/>
            <a:ext cx="652959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特征：反应前后有元素化合价发生变化。</a:t>
            </a:r>
            <a:endParaRPr lang="zh-CN" altLang="en-US" sz="2800" dirty="0"/>
          </a:p>
        </p:txBody>
      </p:sp>
      <p:grpSp>
        <p:nvGrpSpPr>
          <p:cNvPr id="24" name="组合 23"/>
          <p:cNvGrpSpPr/>
          <p:nvPr/>
        </p:nvGrpSpPr>
        <p:grpSpPr>
          <a:xfrm>
            <a:off x="861727" y="1964838"/>
            <a:ext cx="4162336" cy="1660862"/>
            <a:chOff x="3539230" y="2009439"/>
            <a:chExt cx="4162336" cy="1660862"/>
          </a:xfrm>
        </p:grpSpPr>
        <p:sp>
          <p:nvSpPr>
            <p:cNvPr id="6" name="Text Box 3"/>
            <p:cNvSpPr txBox="1">
              <a:spLocks noChangeArrowheads="1"/>
            </p:cNvSpPr>
            <p:nvPr/>
          </p:nvSpPr>
          <p:spPr bwMode="auto">
            <a:xfrm>
              <a:off x="3539230" y="2636839"/>
              <a:ext cx="4162336" cy="5794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/>
                <a:t>2CuO + C </a:t>
              </a:r>
              <a:r>
                <a:rPr lang="en-US" altLang="zh-CN" sz="3200" b="1" dirty="0" smtClean="0"/>
                <a:t> = </a:t>
              </a:r>
              <a:r>
                <a:rPr lang="en-US" altLang="zh-CN" sz="3200" b="1" dirty="0"/>
                <a:t>2Cu + CO</a:t>
              </a:r>
              <a:r>
                <a:rPr lang="en-US" altLang="zh-CN" sz="3200" b="1" baseline="-25000" dirty="0"/>
                <a:t>2</a:t>
              </a:r>
              <a:r>
                <a:rPr lang="en-US" altLang="zh-CN" sz="3200" b="1" dirty="0">
                  <a:solidFill>
                    <a:schemeClr val="bg1"/>
                  </a:solidFill>
                </a:rPr>
                <a:t> </a:t>
              </a: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5015270" y="2009439"/>
              <a:ext cx="1802483" cy="503237"/>
              <a:chOff x="4394367" y="1934582"/>
              <a:chExt cx="1802483" cy="503237"/>
            </a:xfrm>
          </p:grpSpPr>
          <p:sp>
            <p:nvSpPr>
              <p:cNvPr id="8" name="Line 9"/>
              <p:cNvSpPr>
                <a:spLocks noChangeShapeType="1"/>
              </p:cNvSpPr>
              <p:nvPr/>
            </p:nvSpPr>
            <p:spPr bwMode="auto">
              <a:xfrm flipV="1">
                <a:off x="4394367" y="1934582"/>
                <a:ext cx="0" cy="431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394367" y="1934582"/>
                <a:ext cx="180248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" name="Line 11"/>
              <p:cNvSpPr>
                <a:spLocks noChangeShapeType="1"/>
              </p:cNvSpPr>
              <p:nvPr/>
            </p:nvSpPr>
            <p:spPr bwMode="auto">
              <a:xfrm>
                <a:off x="6196850" y="1934582"/>
                <a:ext cx="0" cy="50323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4123955" y="3094039"/>
              <a:ext cx="1983257" cy="576262"/>
              <a:chOff x="3425869" y="2945028"/>
              <a:chExt cx="1983257" cy="576262"/>
            </a:xfrm>
          </p:grpSpPr>
          <p:sp>
            <p:nvSpPr>
              <p:cNvPr id="12" name="Line 13"/>
              <p:cNvSpPr>
                <a:spLocks noChangeShapeType="1"/>
              </p:cNvSpPr>
              <p:nvPr/>
            </p:nvSpPr>
            <p:spPr bwMode="auto">
              <a:xfrm>
                <a:off x="3425869" y="3488211"/>
                <a:ext cx="1983257" cy="2390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7" name="组合 16"/>
              <p:cNvGrpSpPr/>
              <p:nvPr/>
            </p:nvGrpSpPr>
            <p:grpSpPr>
              <a:xfrm>
                <a:off x="3425869" y="2945028"/>
                <a:ext cx="1983257" cy="576262"/>
                <a:chOff x="3425869" y="2942645"/>
                <a:chExt cx="1983257" cy="576262"/>
              </a:xfrm>
            </p:grpSpPr>
            <p:sp>
              <p:nvSpPr>
                <p:cNvPr id="11" name="Line 12"/>
                <p:cNvSpPr>
                  <a:spLocks noChangeShapeType="1"/>
                </p:cNvSpPr>
                <p:nvPr/>
              </p:nvSpPr>
              <p:spPr bwMode="auto">
                <a:xfrm>
                  <a:off x="3425869" y="2983386"/>
                  <a:ext cx="0" cy="50482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" name="Line 14"/>
                <p:cNvSpPr>
                  <a:spLocks noChangeShapeType="1"/>
                </p:cNvSpPr>
                <p:nvPr/>
              </p:nvSpPr>
              <p:spPr bwMode="auto">
                <a:xfrm flipV="1">
                  <a:off x="5409126" y="2942645"/>
                  <a:ext cx="0" cy="576262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5" name="Text Box 17"/>
            <p:cNvSpPr txBox="1">
              <a:spLocks noChangeArrowheads="1"/>
            </p:cNvSpPr>
            <p:nvPr/>
          </p:nvSpPr>
          <p:spPr bwMode="auto">
            <a:xfrm>
              <a:off x="5102859" y="2425167"/>
              <a:ext cx="100806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00"/>
                  </a:solidFill>
                </a:rPr>
                <a:t>高温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847059" y="2359415"/>
              <a:ext cx="5537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/>
                <a:t>+2</a:t>
              </a:r>
              <a:endParaRPr lang="zh-CN" altLang="en-US" sz="2400" dirty="0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770123" y="2395301"/>
              <a:ext cx="5537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/>
                <a:t>+0</a:t>
              </a:r>
              <a:endParaRPr lang="zh-CN" altLang="en-US" sz="2400" dirty="0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914454" y="2416114"/>
              <a:ext cx="5537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/>
                <a:t>0</a:t>
              </a:r>
              <a:endParaRPr lang="zh-CN" altLang="en-US" sz="2400" dirty="0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617579" y="2366547"/>
              <a:ext cx="5537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/>
                <a:t>+4</a:t>
              </a:r>
              <a:endParaRPr lang="zh-CN" altLang="en-US" sz="2400" dirty="0"/>
            </a:p>
          </p:txBody>
        </p:sp>
      </p:grpSp>
      <p:graphicFrame>
        <p:nvGraphicFramePr>
          <p:cNvPr id="25" name="表格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571103"/>
              </p:ext>
            </p:extLst>
          </p:nvPr>
        </p:nvGraphicFramePr>
        <p:xfrm>
          <a:off x="5118239" y="1793011"/>
          <a:ext cx="6897750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75744"/>
                <a:gridCol w="2637748"/>
                <a:gridCol w="2784258"/>
              </a:tblGrid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得失氧元素的角度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化合价变化的角度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氧化反应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还原反应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文本框 25"/>
          <p:cNvSpPr txBox="1"/>
          <p:nvPr/>
        </p:nvSpPr>
        <p:spPr>
          <a:xfrm>
            <a:off x="6651874" y="2260310"/>
            <a:ext cx="230531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得到氧的反应</a:t>
            </a:r>
            <a:endParaRPr lang="zh-CN" altLang="en-US" sz="2400" dirty="0"/>
          </a:p>
        </p:txBody>
      </p:sp>
      <p:sp>
        <p:nvSpPr>
          <p:cNvPr id="27" name="文本框 26"/>
          <p:cNvSpPr txBox="1"/>
          <p:nvPr/>
        </p:nvSpPr>
        <p:spPr>
          <a:xfrm>
            <a:off x="6651874" y="2730645"/>
            <a:ext cx="2305319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失去氧的反应</a:t>
            </a:r>
            <a:endParaRPr lang="zh-CN" altLang="en-US" sz="2400" dirty="0"/>
          </a:p>
        </p:txBody>
      </p:sp>
      <p:sp>
        <p:nvSpPr>
          <p:cNvPr id="28" name="文本框 27"/>
          <p:cNvSpPr txBox="1"/>
          <p:nvPr/>
        </p:nvSpPr>
        <p:spPr>
          <a:xfrm>
            <a:off x="9333931" y="2245030"/>
            <a:ext cx="84037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升价</a:t>
            </a:r>
            <a:endParaRPr lang="zh-CN" altLang="en-US" sz="2400" dirty="0"/>
          </a:p>
        </p:txBody>
      </p:sp>
      <p:sp>
        <p:nvSpPr>
          <p:cNvPr id="29" name="文本框 28"/>
          <p:cNvSpPr txBox="1"/>
          <p:nvPr/>
        </p:nvSpPr>
        <p:spPr>
          <a:xfrm>
            <a:off x="9333931" y="2702946"/>
            <a:ext cx="840379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降价</a:t>
            </a:r>
            <a:endParaRPr lang="zh-CN" altLang="en-US" sz="2400" dirty="0"/>
          </a:p>
        </p:txBody>
      </p:sp>
      <p:sp>
        <p:nvSpPr>
          <p:cNvPr id="30" name="文本框 29"/>
          <p:cNvSpPr txBox="1"/>
          <p:nvPr/>
        </p:nvSpPr>
        <p:spPr>
          <a:xfrm>
            <a:off x="0" y="-25758"/>
            <a:ext cx="5024063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氧化还原反应的定义和特征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76645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内容占位符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52873330"/>
                  </p:ext>
                </p:extLst>
              </p:nvPr>
            </p:nvGraphicFramePr>
            <p:xfrm>
              <a:off x="1880317" y="3932366"/>
              <a:ext cx="8166919" cy="244833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61153"/>
                    <a:gridCol w="1164801"/>
                    <a:gridCol w="1557506"/>
                    <a:gridCol w="1016573"/>
                    <a:gridCol w="1705733"/>
                    <a:gridCol w="1361153"/>
                  </a:tblGrid>
                  <a:tr h="948726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CH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altLang="zh-CN" sz="2800" i="0" dirty="0" smtClean="0">
                            <a:latin typeface="Cambria Math" panose="02040503050406030204" pitchFamily="18" charset="0"/>
                            <a:ea typeface="+mn-ea"/>
                          </a:endParaRPr>
                        </a:p>
                        <a:p>
                          <a:endParaRPr lang="en-US" altLang="zh-CN" sz="2800" i="0" dirty="0" smtClean="0">
                            <a:latin typeface="Cambria Math" panose="02040503050406030204" pitchFamily="18" charset="0"/>
                            <a:ea typeface="+mn-ea"/>
                          </a:endParaRPr>
                        </a:p>
                        <a:p>
                          <a:endParaRPr lang="zh-CN" altLang="en-US" sz="2800" i="0" dirty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  <m:t>NH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800" i="0" dirty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800" i="1" baseline="0" smtClean="0"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baseline="0" smtClean="0"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800" b="0" i="0" baseline="0" smtClean="0"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800" b="0" i="0" baseline="0" smtClean="0">
                                    <a:latin typeface="Cambria Math" panose="02040503050406030204" pitchFamily="18" charset="0"/>
                                    <a:ea typeface="+mn-ea"/>
                                  </a:rPr>
                                  <m:t>O</m:t>
                                </m:r>
                              </m:oMath>
                            </m:oMathPara>
                          </a14:m>
                          <a:endParaRPr lang="zh-CN" altLang="en-US" sz="2800" i="0" baseline="0" dirty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n-US" altLang="zh-CN" sz="2800" b="0" i="0" baseline="0" smtClean="0">
                                    <a:latin typeface="Cambria Math" panose="02040503050406030204" pitchFamily="18" charset="0"/>
                                    <a:ea typeface="+mn-ea"/>
                                  </a:rPr>
                                  <m:t>HF</m:t>
                                </m:r>
                              </m:oMath>
                            </m:oMathPara>
                          </a14:m>
                          <a:endParaRPr lang="zh-CN" altLang="en-US" sz="2800" i="0" baseline="0" dirty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SiH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800" dirty="0" smtClean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H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2</a:t>
                          </a:r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O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2</a:t>
                          </a:r>
                          <a:endParaRPr lang="zh-CN" altLang="en-US" sz="2800" baseline="-25000" dirty="0" smtClean="0">
                            <a:latin typeface="Cambria Math" panose="02040503050406030204" pitchFamily="18" charset="0"/>
                            <a:ea typeface="+mn-ea"/>
                          </a:endParaRPr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zh-CN" altLang="en-US" sz="2800" dirty="0" smtClean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</a:tr>
                  <a:tr h="107673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Fe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3</a:t>
                          </a:r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O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4</a:t>
                          </a:r>
                          <a:endParaRPr lang="zh-CN" altLang="en-US" sz="2800" baseline="-25000" dirty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NaClO</a:t>
                          </a:r>
                          <a:endParaRPr lang="zh-CN" altLang="en-US" sz="2800" dirty="0" smtClean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KClO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3</a:t>
                          </a:r>
                          <a:endParaRPr lang="zh-CN" altLang="en-US" sz="2800" baseline="-25000" dirty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n-US" altLang="zh-CN" sz="2800" b="0" i="0" baseline="0" smtClean="0">
                                    <a:latin typeface="Cambria Math" panose="02040503050406030204" pitchFamily="18" charset="0"/>
                                    <a:ea typeface="+mn-ea"/>
                                  </a:rPr>
                                  <m:t>NaH</m:t>
                                </m:r>
                              </m:oMath>
                            </m:oMathPara>
                          </a14:m>
                          <a:endParaRPr lang="zh-CN" altLang="en-US" sz="2800" i="0" baseline="0" dirty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NH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4</a:t>
                          </a:r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NO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3</a:t>
                          </a:r>
                          <a:endParaRPr lang="zh-CN" altLang="en-US" sz="2800" baseline="-25000" dirty="0" smtClean="0">
                            <a:latin typeface="Cambria Math" panose="02040503050406030204" pitchFamily="18" charset="0"/>
                          </a:endParaRPr>
                        </a:p>
                        <a:p>
                          <a:endParaRPr lang="zh-CN" altLang="en-US" sz="2800" baseline="-25000" dirty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800" baseline="0" dirty="0" err="1" smtClean="0">
                              <a:latin typeface="Cambria Math" panose="02040503050406030204" pitchFamily="18" charset="0"/>
                              <a:ea typeface="+mn-ea"/>
                            </a:rPr>
                            <a:t>IBr</a:t>
                          </a:r>
                          <a:endParaRPr lang="zh-CN" altLang="en-US" sz="2800" baseline="0" dirty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内容占位符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52873330"/>
                  </p:ext>
                </p:extLst>
              </p:nvPr>
            </p:nvGraphicFramePr>
            <p:xfrm>
              <a:off x="1880317" y="3932366"/>
              <a:ext cx="8166919" cy="244833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61153"/>
                    <a:gridCol w="1164801"/>
                    <a:gridCol w="1557506"/>
                    <a:gridCol w="1016573"/>
                    <a:gridCol w="1705733"/>
                    <a:gridCol w="1361153"/>
                  </a:tblGrid>
                  <a:tr h="13716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48" t="-4444" r="-502242" b="-795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16667" t="-4444" r="-483333" b="-795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62500" t="-4444" r="-262500" b="-795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04819" t="-4444" r="-304819" b="-795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98221" t="-4444" r="-80071" b="-795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H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2</a:t>
                          </a:r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O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2</a:t>
                          </a:r>
                          <a:endParaRPr lang="zh-CN" altLang="en-US" sz="2800" baseline="-25000" dirty="0" smtClean="0">
                            <a:latin typeface="Cambria Math" panose="02040503050406030204" pitchFamily="18" charset="0"/>
                            <a:ea typeface="+mn-ea"/>
                          </a:endParaRPr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zh-CN" altLang="en-US" sz="2800" dirty="0" smtClean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</a:tr>
                  <a:tr h="107673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Fe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3</a:t>
                          </a:r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O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4</a:t>
                          </a:r>
                          <a:endParaRPr lang="zh-CN" altLang="en-US" sz="2800" baseline="-25000" dirty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NaClO</a:t>
                          </a:r>
                          <a:endParaRPr lang="zh-CN" altLang="en-US" sz="2800" dirty="0" smtClean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KClO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3</a:t>
                          </a:r>
                          <a:endParaRPr lang="zh-CN" altLang="en-US" sz="2800" baseline="-25000" dirty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04819" t="-132768" r="-304819" b="-11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NH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4</a:t>
                          </a:r>
                          <a:r>
                            <a:rPr lang="en-US" altLang="zh-CN" sz="28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NO</a:t>
                          </a:r>
                          <a:r>
                            <a:rPr lang="en-US" altLang="zh-CN" sz="2800" baseline="-2500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3</a:t>
                          </a:r>
                          <a:endParaRPr lang="zh-CN" altLang="en-US" sz="2800" baseline="-25000" dirty="0" smtClean="0">
                            <a:latin typeface="Cambria Math" panose="02040503050406030204" pitchFamily="18" charset="0"/>
                          </a:endParaRPr>
                        </a:p>
                        <a:p>
                          <a:endParaRPr lang="zh-CN" altLang="en-US" sz="2800" baseline="-25000" dirty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800" baseline="0" dirty="0" err="1" smtClean="0">
                              <a:latin typeface="Cambria Math" panose="02040503050406030204" pitchFamily="18" charset="0"/>
                              <a:ea typeface="+mn-ea"/>
                            </a:rPr>
                            <a:t>IBr</a:t>
                          </a:r>
                          <a:endParaRPr lang="zh-CN" altLang="en-US" sz="2800" baseline="0" dirty="0">
                            <a:latin typeface="Cambria Math" panose="02040503050406030204" pitchFamily="18" charset="0"/>
                            <a:ea typeface="+mn-ea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5" name="矩形 4"/>
          <p:cNvSpPr/>
          <p:nvPr/>
        </p:nvSpPr>
        <p:spPr>
          <a:xfrm>
            <a:off x="1344530" y="720765"/>
            <a:ext cx="9915015" cy="267765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化合物</a:t>
            </a:r>
            <a:r>
              <a:rPr lang="zh-CN" alt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中各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元素正负化合价</a:t>
            </a:r>
            <a:r>
              <a:rPr lang="zh-CN" alt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代数和为</a:t>
            </a:r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；</a:t>
            </a:r>
            <a:endParaRPr lang="en-US" altLang="zh-CN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化合物中金属元素显正价；</a:t>
            </a:r>
            <a:endParaRPr lang="en-US" altLang="zh-CN" sz="28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非金属元素</a:t>
            </a:r>
            <a:r>
              <a:rPr lang="zh-CN" alt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之间形成化合物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，按照</a:t>
            </a:r>
            <a:r>
              <a:rPr lang="zh-CN" alt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得电子能力从强到弱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</a:t>
            </a:r>
            <a:endParaRPr lang="en-US" altLang="zh-CN" sz="28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得电子</a:t>
            </a:r>
            <a:r>
              <a:rPr lang="zh-CN" alt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能力强的显负价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。</a:t>
            </a:r>
            <a:endParaRPr lang="en-US" altLang="zh-CN" sz="28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altLang="zh-CN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非金属原子得</a:t>
            </a:r>
            <a:r>
              <a:rPr lang="zh-CN" alt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电子能力顺序表：</a:t>
            </a:r>
            <a:r>
              <a:rPr lang="en-US" altLang="zh-CN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 &gt;O&gt; Cl &gt;N&gt; Br &gt;I&gt; S&gt; C&gt; </a:t>
            </a:r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H&gt;Si</a:t>
            </a:r>
            <a:endParaRPr lang="en-US" altLang="zh-CN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25118" y="3536507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-4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1977813" y="4659447"/>
                <a:ext cx="534034" cy="7037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zh-CN" altLang="en-US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7813" y="4659447"/>
                <a:ext cx="534034" cy="703782"/>
              </a:xfrm>
              <a:prstGeom prst="rect">
                <a:avLst/>
              </a:prstGeom>
              <a:blipFill rotWithShape="0">
                <a:blip r:embed="rId3"/>
                <a:stretch>
                  <a:fillRect l="-22727" b="-1120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文本框 10"/>
          <p:cNvSpPr txBox="1"/>
          <p:nvPr/>
        </p:nvSpPr>
        <p:spPr>
          <a:xfrm>
            <a:off x="2483198" y="4859081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-2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690810" y="4844588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+1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837595" y="4844588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+5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135954" y="4855789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-3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392397" y="3513394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-3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160770" y="3521417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-2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411956" y="3476615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-1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357264" y="3536507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+4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853684" y="4854589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+1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255076" y="4819509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-1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808233" y="3506599"/>
            <a:ext cx="771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+1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298647" y="3502168"/>
            <a:ext cx="51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-1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758656" y="3544083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-1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020440" y="3502168"/>
            <a:ext cx="623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+1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676932" y="3520243"/>
            <a:ext cx="674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+1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98420" y="3491682"/>
            <a:ext cx="638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+1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677942" y="4818337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+5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377704" y="4854589"/>
            <a:ext cx="553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-1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971378" y="4844588"/>
            <a:ext cx="671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+1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431432" y="3491286"/>
            <a:ext cx="638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+1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文本框 30"/>
              <p:cNvSpPr txBox="1"/>
              <p:nvPr/>
            </p:nvSpPr>
            <p:spPr>
              <a:xfrm>
                <a:off x="955819" y="5356074"/>
                <a:ext cx="755015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+2;+3</m:t>
                      </m:r>
                    </m:oMath>
                  </m:oMathPara>
                </a14:m>
                <a:endParaRPr lang="zh-CN" altLang="en-US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1" name="文本框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5819" y="5356074"/>
                <a:ext cx="755015" cy="276999"/>
              </a:xfrm>
              <a:prstGeom prst="rect">
                <a:avLst/>
              </a:prstGeom>
              <a:blipFill rotWithShape="0">
                <a:blip r:embed="rId4"/>
                <a:stretch>
                  <a:fillRect l="-6452" r="-6452" b="-13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文本框 31"/>
          <p:cNvSpPr txBox="1"/>
          <p:nvPr/>
        </p:nvSpPr>
        <p:spPr>
          <a:xfrm>
            <a:off x="-20631" y="26125"/>
            <a:ext cx="183949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化合价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19834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711469" y="595425"/>
            <a:ext cx="10982548" cy="3725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判断：下列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反应属于氧化还原反应的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en-US" altLang="zh-CN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双选</a:t>
            </a:r>
            <a:r>
              <a:rPr lang="en-US" altLang="zh-CN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    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</a:p>
          <a:p>
            <a:pPr>
              <a:lnSpc>
                <a:spcPct val="95000"/>
              </a:lnSpc>
              <a:spcBef>
                <a:spcPct val="50000"/>
              </a:spcBef>
            </a:pPr>
            <a:endParaRPr lang="zh-CN" altLang="en-US" sz="1000" dirty="0"/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altLang="zh-CN" sz="3200" dirty="0"/>
              <a:t>A</a:t>
            </a:r>
            <a:r>
              <a:rPr lang="en-US" altLang="zh-CN" sz="3200" dirty="0" smtClean="0"/>
              <a:t>.  CuO+2HCl=CuCl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+H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O </a:t>
            </a:r>
            <a:r>
              <a:rPr lang="en-US" altLang="zh-CN" sz="3200" baseline="-25000" dirty="0" smtClean="0"/>
              <a:t>     </a:t>
            </a:r>
            <a:endParaRPr lang="en-US" altLang="zh-CN" sz="3200" baseline="-25000" dirty="0"/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altLang="zh-CN" sz="3200" dirty="0"/>
              <a:t>B</a:t>
            </a:r>
            <a:r>
              <a:rPr lang="en-US" altLang="zh-CN" sz="3200" dirty="0" smtClean="0"/>
              <a:t>.   2Na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O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+2H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O=4NaOH+O</a:t>
            </a:r>
            <a:r>
              <a:rPr lang="en-US" altLang="zh-CN" sz="3200" baseline="-25000" dirty="0" smtClean="0"/>
              <a:t>2</a:t>
            </a:r>
            <a:endParaRPr lang="en-US" altLang="zh-CN" sz="3200" dirty="0"/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altLang="zh-CN" sz="3200" dirty="0"/>
              <a:t>C</a:t>
            </a:r>
            <a:r>
              <a:rPr lang="en-US" altLang="zh-CN" sz="3200" dirty="0" smtClean="0"/>
              <a:t>.   Zn+CuSO</a:t>
            </a:r>
            <a:r>
              <a:rPr lang="en-US" altLang="zh-CN" sz="3200" baseline="-25000" dirty="0" smtClean="0"/>
              <a:t>4</a:t>
            </a:r>
            <a:r>
              <a:rPr lang="en-US" altLang="zh-CN" sz="3200" dirty="0" smtClean="0"/>
              <a:t>=ZnSO</a:t>
            </a:r>
            <a:r>
              <a:rPr lang="en-US" altLang="zh-CN" sz="3200" baseline="-25000" dirty="0" smtClean="0"/>
              <a:t>4</a:t>
            </a:r>
            <a:r>
              <a:rPr lang="en-US" altLang="zh-CN" sz="3200" dirty="0" smtClean="0"/>
              <a:t>+Cu</a:t>
            </a:r>
            <a:r>
              <a:rPr lang="en-US" altLang="zh-CN" sz="3200" baseline="-25000" dirty="0" smtClean="0"/>
              <a:t>     </a:t>
            </a:r>
            <a:endParaRPr lang="en-US" altLang="zh-CN" sz="3200" baseline="-25000" dirty="0"/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altLang="zh-CN" sz="3200" dirty="0"/>
              <a:t>D</a:t>
            </a:r>
            <a:r>
              <a:rPr lang="en-US" altLang="zh-CN" sz="3200" dirty="0" smtClean="0"/>
              <a:t>.   Ca(OH)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+CO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=CaCO</a:t>
            </a:r>
            <a:r>
              <a:rPr lang="en-US" altLang="zh-CN" sz="3200" baseline="-25000" dirty="0" smtClean="0"/>
              <a:t>3  </a:t>
            </a:r>
            <a:r>
              <a:rPr lang="en-US" altLang="zh-CN" sz="3200" dirty="0"/>
              <a:t>+</a:t>
            </a:r>
            <a:r>
              <a:rPr lang="en-US" altLang="zh-CN" sz="3200" baseline="-25000" dirty="0"/>
              <a:t> </a:t>
            </a:r>
            <a:r>
              <a:rPr lang="en-US" altLang="zh-CN" sz="3200" dirty="0"/>
              <a:t>H</a:t>
            </a:r>
            <a:r>
              <a:rPr lang="en-US" altLang="zh-CN" sz="3200" baseline="-25000" dirty="0"/>
              <a:t>2</a:t>
            </a:r>
            <a:r>
              <a:rPr lang="en-US" altLang="zh-CN" sz="3200" dirty="0"/>
              <a:t>O</a:t>
            </a:r>
            <a:r>
              <a:rPr lang="en-US" altLang="zh-CN" sz="3200" dirty="0">
                <a:latin typeface="宋体" panose="02010600030101010101" pitchFamily="2" charset="-122"/>
              </a:rPr>
              <a:t>     </a:t>
            </a: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9982357" y="595425"/>
            <a:ext cx="1008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ea typeface="黑体" panose="02010609060101010101" pitchFamily="49" charset="-122"/>
              </a:rPr>
              <a:t>BC</a:t>
            </a:r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 flipV="1">
            <a:off x="5861609" y="2316778"/>
            <a:ext cx="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99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603717" y="926741"/>
            <a:ext cx="9467557" cy="5688013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358503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氧化还原反应的本质</a:t>
            </a:r>
            <a:endParaRPr lang="zh-CN" altLang="en-US" sz="2800" dirty="0"/>
          </a:p>
        </p:txBody>
      </p:sp>
      <p:grpSp>
        <p:nvGrpSpPr>
          <p:cNvPr id="7" name="组合 6"/>
          <p:cNvGrpSpPr/>
          <p:nvPr/>
        </p:nvGrpSpPr>
        <p:grpSpPr>
          <a:xfrm>
            <a:off x="5336138" y="233029"/>
            <a:ext cx="2383986" cy="654025"/>
            <a:chOff x="234830" y="1312152"/>
            <a:chExt cx="2383986" cy="654025"/>
          </a:xfrm>
        </p:grpSpPr>
        <p:sp>
          <p:nvSpPr>
            <p:cNvPr id="4" name="矩形 3"/>
            <p:cNvSpPr/>
            <p:nvPr/>
          </p:nvSpPr>
          <p:spPr>
            <a:xfrm>
              <a:off x="234830" y="1442957"/>
              <a:ext cx="238398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dirty="0"/>
                <a:t>2Na+Cl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/>
                <a:t>=2NaCl</a:t>
              </a:r>
            </a:p>
          </p:txBody>
        </p:sp>
        <p:sp>
          <p:nvSpPr>
            <p:cNvPr id="10" name="WordArt 5"/>
            <p:cNvSpPr>
              <a:spLocks noChangeArrowheads="1" noChangeShapeType="1" noTextEdit="1"/>
            </p:cNvSpPr>
            <p:nvPr/>
          </p:nvSpPr>
          <p:spPr bwMode="auto">
            <a:xfrm>
              <a:off x="1249814" y="1312152"/>
              <a:ext cx="644158" cy="261610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宋体" panose="02010600030101010101" pitchFamily="2" charset="-122"/>
                </a:rPr>
                <a:t>点燃</a:t>
              </a:r>
            </a:p>
          </p:txBody>
        </p:sp>
      </p:grpSp>
      <p:grpSp>
        <p:nvGrpSpPr>
          <p:cNvPr id="14" name="Group 2"/>
          <p:cNvGrpSpPr>
            <a:grpSpLocks/>
          </p:cNvGrpSpPr>
          <p:nvPr/>
        </p:nvGrpSpPr>
        <p:grpSpPr bwMode="auto">
          <a:xfrm>
            <a:off x="2640124" y="1212491"/>
            <a:ext cx="2952750" cy="1393825"/>
            <a:chOff x="0" y="0"/>
            <a:chExt cx="1860" cy="878"/>
          </a:xfrm>
        </p:grpSpPr>
        <p:graphicFrame>
          <p:nvGraphicFramePr>
            <p:cNvPr id="15" name="Object 3"/>
            <p:cNvGraphicFramePr>
              <a:graphicFrameLocks noChangeAspect="1"/>
            </p:cNvGraphicFramePr>
            <p:nvPr/>
          </p:nvGraphicFramePr>
          <p:xfrm>
            <a:off x="528" y="119"/>
            <a:ext cx="1332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4" r:id="rId3" imgW="1541270" imgH="878285" progId="Flash.Movie">
                    <p:embed/>
                  </p:oleObj>
                </mc:Choice>
                <mc:Fallback>
                  <p:oleObj r:id="rId3" imgW="1541270" imgH="87828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119"/>
                          <a:ext cx="1332" cy="7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421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Na</a:t>
              </a:r>
            </a:p>
          </p:txBody>
        </p:sp>
      </p:grpSp>
      <p:sp>
        <p:nvSpPr>
          <p:cNvPr id="17" name="Oval 5"/>
          <p:cNvSpPr>
            <a:spLocks noChangeArrowheads="1"/>
          </p:cNvSpPr>
          <p:nvPr/>
        </p:nvSpPr>
        <p:spPr bwMode="auto">
          <a:xfrm>
            <a:off x="5053124" y="1088665"/>
            <a:ext cx="215900" cy="215900"/>
          </a:xfrm>
          <a:prstGeom prst="ellipse">
            <a:avLst/>
          </a:prstGeom>
          <a:solidFill>
            <a:srgbClr val="FF3300"/>
          </a:solidFill>
          <a:ln w="9525" cmpd="sng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8" name="Line 6"/>
          <p:cNvSpPr>
            <a:spLocks noChangeShapeType="1"/>
          </p:cNvSpPr>
          <p:nvPr/>
        </p:nvSpPr>
        <p:spPr bwMode="auto">
          <a:xfrm>
            <a:off x="4116499" y="2519004"/>
            <a:ext cx="0" cy="738187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9" name="Line 7"/>
          <p:cNvSpPr>
            <a:spLocks noChangeShapeType="1"/>
          </p:cNvSpPr>
          <p:nvPr/>
        </p:nvSpPr>
        <p:spPr bwMode="auto">
          <a:xfrm>
            <a:off x="8725012" y="2682516"/>
            <a:ext cx="0" cy="595313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20" name="Group 8"/>
          <p:cNvGrpSpPr>
            <a:grpSpLocks/>
          </p:cNvGrpSpPr>
          <p:nvPr/>
        </p:nvGrpSpPr>
        <p:grpSpPr bwMode="auto">
          <a:xfrm>
            <a:off x="8151925" y="4546241"/>
            <a:ext cx="1359050" cy="1120776"/>
            <a:chOff x="0" y="0"/>
            <a:chExt cx="706" cy="706"/>
          </a:xfrm>
        </p:grpSpPr>
        <p:graphicFrame>
          <p:nvGraphicFramePr>
            <p:cNvPr id="21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51425449"/>
                </p:ext>
              </p:extLst>
            </p:nvPr>
          </p:nvGraphicFramePr>
          <p:xfrm>
            <a:off x="0" y="0"/>
            <a:ext cx="706" cy="7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5" r:id="rId5" imgW="750594" imgH="750955" progId="Flash.Movie">
                    <p:embed/>
                  </p:oleObj>
                </mc:Choice>
                <mc:Fallback>
                  <p:oleObj r:id="rId5" imgW="750594" imgH="75095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0"/>
                          <a:ext cx="706" cy="70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Text Box 10"/>
            <p:cNvSpPr txBox="1">
              <a:spLocks noChangeArrowheads="1"/>
            </p:cNvSpPr>
            <p:nvPr/>
          </p:nvSpPr>
          <p:spPr bwMode="auto">
            <a:xfrm>
              <a:off x="109" y="88"/>
              <a:ext cx="325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Cl</a:t>
              </a:r>
              <a:r>
                <a:rPr lang="en-US" sz="3200" baseline="3000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-</a:t>
              </a:r>
            </a:p>
          </p:txBody>
        </p:sp>
      </p:grpSp>
      <p:grpSp>
        <p:nvGrpSpPr>
          <p:cNvPr id="23" name="Group 11"/>
          <p:cNvGrpSpPr>
            <a:grpSpLocks/>
          </p:cNvGrpSpPr>
          <p:nvPr/>
        </p:nvGrpSpPr>
        <p:grpSpPr bwMode="auto">
          <a:xfrm>
            <a:off x="3829162" y="4639903"/>
            <a:ext cx="817562" cy="631596"/>
            <a:chOff x="0" y="0"/>
            <a:chExt cx="515" cy="335"/>
          </a:xfrm>
        </p:grpSpPr>
        <p:graphicFrame>
          <p:nvGraphicFramePr>
            <p:cNvPr id="24" name="Object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88015523"/>
                </p:ext>
              </p:extLst>
            </p:nvPr>
          </p:nvGraphicFramePr>
          <p:xfrm>
            <a:off x="0" y="13"/>
            <a:ext cx="411" cy="3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6" r:id="rId7" imgW="750594" imgH="750955" progId="Flash.Movie">
                    <p:embed/>
                  </p:oleObj>
                </mc:Choice>
                <mc:Fallback>
                  <p:oleObj r:id="rId7" imgW="750594" imgH="75095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13"/>
                          <a:ext cx="411" cy="32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" name="Text Box 13"/>
            <p:cNvSpPr txBox="1">
              <a:spLocks noChangeArrowheads="1"/>
            </p:cNvSpPr>
            <p:nvPr/>
          </p:nvSpPr>
          <p:spPr bwMode="auto">
            <a:xfrm>
              <a:off x="18" y="0"/>
              <a:ext cx="497" cy="3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280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Na</a:t>
              </a:r>
              <a:r>
                <a:rPr lang="en-US" sz="2800" baseline="3000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+</a:t>
              </a:r>
            </a:p>
          </p:txBody>
        </p:sp>
      </p:grpSp>
      <p:grpSp>
        <p:nvGrpSpPr>
          <p:cNvPr id="26" name="Group 14"/>
          <p:cNvGrpSpPr>
            <a:grpSpLocks/>
          </p:cNvGrpSpPr>
          <p:nvPr/>
        </p:nvGrpSpPr>
        <p:grpSpPr bwMode="auto">
          <a:xfrm>
            <a:off x="7720124" y="926741"/>
            <a:ext cx="2305050" cy="1679575"/>
            <a:chOff x="0" y="0"/>
            <a:chExt cx="1452" cy="1061"/>
          </a:xfrm>
        </p:grpSpPr>
        <p:graphicFrame>
          <p:nvGraphicFramePr>
            <p:cNvPr id="27" name="Object 15"/>
            <p:cNvGraphicFramePr>
              <a:graphicFrameLocks noChangeAspect="1"/>
            </p:cNvGraphicFramePr>
            <p:nvPr/>
          </p:nvGraphicFramePr>
          <p:xfrm>
            <a:off x="0" y="314"/>
            <a:ext cx="1134" cy="7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7" r:id="rId8" imgW="1333141" imgH="878285" progId="Flash.Movie">
                    <p:embed/>
                  </p:oleObj>
                </mc:Choice>
                <mc:Fallback>
                  <p:oleObj r:id="rId8" imgW="1333141" imgH="87828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314"/>
                          <a:ext cx="1134" cy="7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8" name="Text Box 16"/>
            <p:cNvSpPr txBox="1">
              <a:spLocks noChangeArrowheads="1"/>
            </p:cNvSpPr>
            <p:nvPr/>
          </p:nvSpPr>
          <p:spPr bwMode="auto">
            <a:xfrm>
              <a:off x="1121" y="0"/>
              <a:ext cx="331" cy="4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Cl</a:t>
              </a:r>
            </a:p>
          </p:txBody>
        </p:sp>
      </p:grpSp>
      <p:grpSp>
        <p:nvGrpSpPr>
          <p:cNvPr id="29" name="Group 17"/>
          <p:cNvGrpSpPr>
            <a:grpSpLocks/>
          </p:cNvGrpSpPr>
          <p:nvPr/>
        </p:nvGrpSpPr>
        <p:grpSpPr bwMode="auto">
          <a:xfrm>
            <a:off x="2713150" y="3257190"/>
            <a:ext cx="2232025" cy="1225550"/>
            <a:chOff x="0" y="0"/>
            <a:chExt cx="1600" cy="790"/>
          </a:xfrm>
        </p:grpSpPr>
        <p:graphicFrame>
          <p:nvGraphicFramePr>
            <p:cNvPr id="30" name="Object 18"/>
            <p:cNvGraphicFramePr>
              <a:graphicFrameLocks noChangeAspect="1"/>
            </p:cNvGraphicFramePr>
            <p:nvPr/>
          </p:nvGraphicFramePr>
          <p:xfrm>
            <a:off x="738" y="89"/>
            <a:ext cx="862" cy="7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8" r:id="rId10" imgW="1079561" imgH="878285" progId="Flash.Movie">
                    <p:embed/>
                  </p:oleObj>
                </mc:Choice>
                <mc:Fallback>
                  <p:oleObj r:id="rId10" imgW="1079561" imgH="87828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38" y="89"/>
                          <a:ext cx="862" cy="7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" name="Text Box 19"/>
            <p:cNvSpPr txBox="1">
              <a:spLocks noChangeArrowheads="1"/>
            </p:cNvSpPr>
            <p:nvPr/>
          </p:nvSpPr>
          <p:spPr bwMode="auto">
            <a:xfrm>
              <a:off x="0" y="0"/>
              <a:ext cx="625" cy="4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Na</a:t>
              </a:r>
              <a:r>
                <a:rPr lang="en-US" sz="3200" baseline="300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+</a:t>
              </a:r>
            </a:p>
          </p:txBody>
        </p:sp>
      </p:grpSp>
      <p:grpSp>
        <p:nvGrpSpPr>
          <p:cNvPr id="32" name="Group 20"/>
          <p:cNvGrpSpPr>
            <a:grpSpLocks/>
          </p:cNvGrpSpPr>
          <p:nvPr/>
        </p:nvGrpSpPr>
        <p:grpSpPr bwMode="auto">
          <a:xfrm>
            <a:off x="7559787" y="3120666"/>
            <a:ext cx="2468831" cy="1362075"/>
            <a:chOff x="0" y="0"/>
            <a:chExt cx="1865" cy="991"/>
          </a:xfrm>
        </p:grpSpPr>
        <p:graphicFrame>
          <p:nvGraphicFramePr>
            <p:cNvPr id="33" name="Object 21"/>
            <p:cNvGraphicFramePr>
              <a:graphicFrameLocks noChangeAspect="1"/>
            </p:cNvGraphicFramePr>
            <p:nvPr/>
          </p:nvGraphicFramePr>
          <p:xfrm>
            <a:off x="0" y="211"/>
            <a:ext cx="1360" cy="7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9" r:id="rId12" imgW="1530449" imgH="878285" progId="Flash.Movie">
                    <p:embed/>
                  </p:oleObj>
                </mc:Choice>
                <mc:Fallback>
                  <p:oleObj r:id="rId12" imgW="1530449" imgH="87828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211"/>
                          <a:ext cx="1360" cy="7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" name="Text Box 22"/>
            <p:cNvSpPr txBox="1">
              <a:spLocks noChangeArrowheads="1"/>
            </p:cNvSpPr>
            <p:nvPr/>
          </p:nvSpPr>
          <p:spPr bwMode="auto">
            <a:xfrm>
              <a:off x="1392" y="0"/>
              <a:ext cx="473" cy="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Cl</a:t>
              </a:r>
              <a:r>
                <a:rPr lang="en-US" sz="3200" baseline="300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-</a:t>
              </a:r>
            </a:p>
          </p:txBody>
        </p:sp>
      </p:grpSp>
      <p:sp>
        <p:nvSpPr>
          <p:cNvPr id="35" name="Text Box 23"/>
          <p:cNvSpPr txBox="1">
            <a:spLocks noChangeArrowheads="1"/>
          </p:cNvSpPr>
          <p:nvPr/>
        </p:nvSpPr>
        <p:spPr bwMode="auto">
          <a:xfrm>
            <a:off x="3108438" y="5913079"/>
            <a:ext cx="71199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3200" b="1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结论：电子转移导致元素化合价升降。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7965" y="915975"/>
            <a:ext cx="1291916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离子化合物的形成过程</a:t>
            </a:r>
            <a:endParaRPr lang="zh-CN" altLang="en-US" sz="2000" dirty="0"/>
          </a:p>
        </p:txBody>
      </p:sp>
      <p:sp>
        <p:nvSpPr>
          <p:cNvPr id="36" name="Text Box 6"/>
          <p:cNvSpPr txBox="1">
            <a:spLocks noChangeArrowheads="1"/>
          </p:cNvSpPr>
          <p:nvPr/>
        </p:nvSpPr>
        <p:spPr bwMode="auto">
          <a:xfrm>
            <a:off x="8361750" y="48278"/>
            <a:ext cx="3539455" cy="5191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kumimoji="1" lang="zh-CN" altLang="en-US" sz="2800" b="1" dirty="0" smtClean="0">
                <a:solidFill>
                  <a:srgbClr val="800080"/>
                </a:solidFill>
                <a:latin typeface="宋体" panose="02010600030101010101" pitchFamily="2" charset="-122"/>
              </a:rPr>
              <a:t>反应</a:t>
            </a:r>
            <a:r>
              <a:rPr kumimoji="1" lang="zh-CN" altLang="en-US" sz="2800" b="1" dirty="0">
                <a:solidFill>
                  <a:srgbClr val="800080"/>
                </a:solidFill>
                <a:latin typeface="宋体" panose="02010600030101010101" pitchFamily="2" charset="-122"/>
              </a:rPr>
              <a:t>中有电子的</a:t>
            </a:r>
            <a:r>
              <a:rPr kumimoji="1" lang="zh-CN" altLang="en-US" sz="2800" b="1" dirty="0" smtClean="0">
                <a:solidFill>
                  <a:srgbClr val="800080"/>
                </a:solidFill>
                <a:latin typeface="宋体" panose="02010600030101010101" pitchFamily="2" charset="-122"/>
              </a:rPr>
              <a:t>得失</a:t>
            </a:r>
            <a:endParaRPr kumimoji="1" lang="zh-CN" altLang="en-US" sz="2800" b="1" dirty="0">
              <a:solidFill>
                <a:srgbClr val="800080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5965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2.96296E-6 L 0.2875 0.0157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4375" y="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4.81481E-6 L 0.24088 0.0097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2044" y="486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07407E-6 L -0.22839 -0.0078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1419" y="-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8" grpId="0" animBg="1"/>
      <p:bldP spid="19" grpId="0" animBg="1"/>
      <p:bldP spid="35" grpId="0" autoUpdateAnimBg="0"/>
      <p:bldP spid="36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" y="0"/>
            <a:ext cx="368877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氧化还原反应的本质</a:t>
            </a:r>
            <a:endParaRPr lang="zh-CN" altLang="en-US" sz="2800" dirty="0"/>
          </a:p>
        </p:txBody>
      </p:sp>
      <p:grpSp>
        <p:nvGrpSpPr>
          <p:cNvPr id="8" name="组合 7"/>
          <p:cNvGrpSpPr/>
          <p:nvPr/>
        </p:nvGrpSpPr>
        <p:grpSpPr>
          <a:xfrm>
            <a:off x="4521023" y="1128441"/>
            <a:ext cx="1963999" cy="641276"/>
            <a:chOff x="1174998" y="3082345"/>
            <a:chExt cx="1963999" cy="641276"/>
          </a:xfrm>
        </p:grpSpPr>
        <p:sp>
          <p:nvSpPr>
            <p:cNvPr id="66565" name="WordArt 5"/>
            <p:cNvSpPr>
              <a:spLocks noChangeArrowheads="1" noChangeShapeType="1" noTextEdit="1"/>
            </p:cNvSpPr>
            <p:nvPr/>
          </p:nvSpPr>
          <p:spPr bwMode="auto">
            <a:xfrm>
              <a:off x="1974658" y="3082345"/>
              <a:ext cx="644158" cy="261610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宋体" panose="02010600030101010101" pitchFamily="2" charset="-122"/>
                </a:rPr>
                <a:t>点燃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1174998" y="3200401"/>
              <a:ext cx="196399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dirty="0"/>
                <a:t>H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/>
                <a:t>+Cl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/>
                <a:t>=2HCl</a:t>
              </a: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545490" y="716628"/>
            <a:ext cx="1225021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/>
              <a:t>共价</a:t>
            </a:r>
            <a:r>
              <a:rPr lang="zh-CN" altLang="en-US" dirty="0" smtClean="0"/>
              <a:t>化合物的形成过程</a:t>
            </a:r>
            <a:endParaRPr lang="zh-CN" altLang="en-US" dirty="0"/>
          </a:p>
        </p:txBody>
      </p:sp>
      <p:pic>
        <p:nvPicPr>
          <p:cNvPr id="38" name="图片 37" descr="data=PFBQVFhtbCBJbmNyZW1lbnRYPSIwIiBJbmNyZW1lbnRZPSIwIiBnZXRSZWFsV2lkdGg9IjcyMCIgZ2V0UmVhbEhlaWdodD0iNDAwIiBlZGl0b3JBZ2Fpbj0iZmFsc2UiIHR3b0VkaXRvclc9IjAiIHR3b0VkaXRvckg9IjAiIGVkaXRvclRvcD0iMCIgZWRpdG9yTGVmdD0iMCI+XG4gIDxzdHJ1Y3RHcmFwaGlzIHR5cGU9Ii0xIiBpc1NlbGVjdGVkPSJmYWxzZSIgc3ViamVjdE5hbWU9Im51bGwiIGdfY2xhc3NOYW1lPSJudWxsIiB4PSIwIiB5PSIyIiBnX3JvdGF0aW9uPSIwIiB3aWR0aD0iMjMwIiBoZWlnaHQ9IjIzMCIgZWxlTnVtPSIrMSIgZWxlU3ltYm9sPSJIIiBlbGVOYW1lPSJudWxsIiBlbGVWYWxlbmNlPSIiIGF0b21BbHBoYT0iMSIgYXRvbUNvbG9yPSIxNjc3NzIxNSIgc2hvd0VsZU5hbWU9ImZhbHNlIiBzaG93U2hlbGxOYW1lPSJmYWxzZSIgaXNBUEdEcmFnPSJmYWxzZSIgaXNFbGVBcnJEcmFnPSJmYWxzZSIgaXNPdXRzaWRlRWxlQXJyRHJhZz0iZmFsc2UiPlxuICAgIDxhcEdyYXBoIHNob3dBUEdyYXBoaXM9ImZhbHNlIiB4PSIyMzAiIHk9Ii0xMjAiLz5cbiAgICA8ZWxlQXJyIHNob3dFbGVBcnJhbmdlbWVudD0iZmFsc2UiLz5cbiAgICA8b3V0RWxlQXJyIHNob3dPdXRzaWRlRWxlQXJyYW5nZW1lbnQ9ImZhbHNlIi8+XG4gICAgPGVsZVNoZWxsIGVsZU51bWJlcj0iMSIgc2hlbGxOYW1lPSJLIi8+XG4gIDwvc3RydWN0R3JhcGhpcz5cbjwvUFBUWG1sPg==&amp;dsideal&amp;closePropWnd=true&amp;typeStr=1&amp;snapPropWnd=true&amp;editorAgain=false&amp;generationtype=12&amp;tempresouceid=ed49e407-71c0-4cc4-9ab8-36cbe4ed080e&amp;id=C58B1759-2420-4BF8-95C7-68C63815E686.dws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22" y="2004645"/>
            <a:ext cx="1707358" cy="1725218"/>
          </a:xfrm>
          <a:prstGeom prst="rect">
            <a:avLst/>
          </a:prstGeom>
        </p:spPr>
      </p:pic>
      <p:pic>
        <p:nvPicPr>
          <p:cNvPr id="39" name="图片 38" descr="data=PFBQVFhtbCBJbmNyZW1lbnRYPSIwIiBJbmNyZW1lbnRZPSIwIiBnZXRSZWFsV2lkdGg9IjcyMCIgZ2V0UmVhbEhlaWdodD0iNDAwIiBlZGl0b3JBZ2Fpbj0iZmFsc2UiIHR3b0VkaXRvclc9IjAiIHR3b0VkaXRvckg9IjAiIGVkaXRvclRvcD0iMCIgZWRpdG9yTGVmdD0iMCI+XG4gIDxzdHJ1Y3RHcmFwaGlzIHR5cGU9Ii0xIiBpc1NlbGVjdGVkPSJmYWxzZSIgc3ViamVjdE5hbWU9Im51bGwiIGdfY2xhc3NOYW1lPSJudWxsIiB4PSIwIiB5PSIyIiBnX3JvdGF0aW9uPSIwIiB3aWR0aD0iMjkwIiBoZWlnaHQ9IjI3MCIgZWxlTnVtPSIrMTciIGVsZVN5bWJvbD0iQ2wiIGVsZU5hbWU9Im51bGwiIGVsZVZhbGVuY2U9IiIgYXRvbUFscGhhPSIxIiBhdG9tQ29sb3I9IjE2Nzc3MjE1IiBzaG93RWxlTmFtZT0iZmFsc2UiIHNob3dTaGVsbE5hbWU9ImZhbHNlIiBpc0FQR0RyYWc9ImZhbHNlIiBpc0VsZUFyckRyYWc9ImZhbHNlIiBpc091dHNpZGVFbGVBcnJEcmFnPSJmYWxzZSI+XG4gICAgPGFwR3JhcGggc2hvd0FQR3JhcGhpcz0iZmFsc2UiIHg9IjI5MCIgeT0iLTgwIi8+XG4gICAgPGVsZUFyciBzaG93RWxlQXJyYW5nZW1lbnQ9ImZhbHNlIi8+XG4gICAgPG91dEVsZUFyciBzaG93T3V0c2lkZUVsZUFycmFuZ2VtZW50PSJmYWxzZSIvPlxuICAgIDxlbGVTaGVsbCBlbGVOdW1iZXI9IjIiIHNoZWxsTmFtZT0iSyIvPlxuICAgIDxlbGVTaGVsbCBlbGVOdW1iZXI9IjgiIHNoZWxsTmFtZT0iTCIvPlxuICAgIDxlbGVTaGVsbCBlbGVOdW1iZXI9IjciIHNoZWxsTmFtZT0iTSIvPlxuICA8L3N0cnVjdEdyYXBoaXM+XG48L1BQVFhtbD4=&amp;dsideal&amp;closePropWnd=true&amp;typeStr=1&amp;snapPropWnd=true&amp;editorAgain=false&amp;generationtype=12&amp;tempresouceid=ed49e407-71c0-4cc4-9ab8-36cbe4ed080e&amp;id=C58B1759-2420-4BF8-95C7-68C63815E686.dws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1158" y="1639958"/>
            <a:ext cx="2446279" cy="2182197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6775748" y="2004645"/>
            <a:ext cx="1298826" cy="1266093"/>
            <a:chOff x="6775748" y="2004645"/>
            <a:chExt cx="1298826" cy="1266093"/>
          </a:xfrm>
        </p:grpSpPr>
        <p:sp>
          <p:nvSpPr>
            <p:cNvPr id="37" name="椭圆 36"/>
            <p:cNvSpPr/>
            <p:nvPr/>
          </p:nvSpPr>
          <p:spPr>
            <a:xfrm>
              <a:off x="6775748" y="2004645"/>
              <a:ext cx="1298826" cy="1266093"/>
            </a:xfrm>
            <a:prstGeom prst="ellips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213680" y="2318454"/>
              <a:ext cx="68910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/>
                <a:t>Cl</a:t>
              </a:r>
              <a:endParaRPr lang="zh-CN" altLang="en-US" sz="2800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688778" y="2459291"/>
            <a:ext cx="427721" cy="407963"/>
            <a:chOff x="4471668" y="2433711"/>
            <a:chExt cx="427721" cy="407963"/>
          </a:xfrm>
        </p:grpSpPr>
        <p:sp>
          <p:nvSpPr>
            <p:cNvPr id="2" name="椭圆 1"/>
            <p:cNvSpPr/>
            <p:nvPr/>
          </p:nvSpPr>
          <p:spPr>
            <a:xfrm>
              <a:off x="4471668" y="2433711"/>
              <a:ext cx="295422" cy="407963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471668" y="2472342"/>
              <a:ext cx="4277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H</a:t>
              </a:r>
              <a:endParaRPr lang="zh-CN" altLang="en-US" dirty="0"/>
            </a:p>
          </p:txBody>
        </p:sp>
      </p:grp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4612470" y="13157"/>
            <a:ext cx="3926223" cy="5191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kumimoji="1" lang="zh-CN" altLang="en-US" sz="2800" b="1" dirty="0" smtClean="0">
                <a:solidFill>
                  <a:srgbClr val="800080"/>
                </a:solidFill>
                <a:latin typeface="宋体" panose="02010600030101010101" pitchFamily="2" charset="-122"/>
              </a:rPr>
              <a:t>反应</a:t>
            </a:r>
            <a:r>
              <a:rPr kumimoji="1" lang="zh-CN" altLang="en-US" sz="2800" b="1" dirty="0">
                <a:solidFill>
                  <a:srgbClr val="800080"/>
                </a:solidFill>
                <a:latin typeface="宋体" panose="02010600030101010101" pitchFamily="2" charset="-122"/>
              </a:rPr>
              <a:t>中</a:t>
            </a:r>
            <a:r>
              <a:rPr kumimoji="1" lang="zh-CN" altLang="en-US" sz="2800" b="1" dirty="0" smtClean="0">
                <a:solidFill>
                  <a:srgbClr val="800080"/>
                </a:solidFill>
                <a:latin typeface="宋体" panose="02010600030101010101" pitchFamily="2" charset="-122"/>
              </a:rPr>
              <a:t>有电子对</a:t>
            </a:r>
            <a:r>
              <a:rPr kumimoji="1" lang="zh-CN" altLang="en-US" sz="2800" b="1" dirty="0">
                <a:solidFill>
                  <a:srgbClr val="800080"/>
                </a:solidFill>
                <a:latin typeface="宋体" panose="02010600030101010101" pitchFamily="2" charset="-122"/>
              </a:rPr>
              <a:t>的偏移</a:t>
            </a:r>
          </a:p>
        </p:txBody>
      </p:sp>
    </p:spTree>
    <p:extLst>
      <p:ext uri="{BB962C8B-B14F-4D97-AF65-F5344CB8AC3E}">
        <p14:creationId xmlns:p14="http://schemas.microsoft.com/office/powerpoint/2010/main" val="398190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0.00092 C 0.00248 -0.00856 0.01146 -0.01597 0.01472 -0.01597 C 0.03464 -0.01597 0.05534 0.10209 0.05534 0.22037 C 0.05534 0.16065 0.06563 0.10209 0.07526 0.10209 C 0.08555 0.10209 0.09518 0.16158 0.09518 0.22037 C 0.09518 0.19098 0.10026 0.16065 0.10547 0.16065 C 0.11055 0.16065 0.11576 0.19005 0.11576 0.22037 C 0.11576 0.2051 0.11836 0.19098 0.12084 0.19098 C 0.12344 0.19098 0.12604 0.20602 0.12604 0.22037 C 0.12604 0.2125 0.12722 0.2051 0.12865 0.2051 C 0.1293 0.2051 0.13112 0.21274 0.13112 0.22037 C 0.13112 0.21644 0.1319 0.2125 0.13242 0.2125 C 0.13242 0.21343 0.13373 0.21621 0.13373 0.22037 C 0.13373 0.21829 0.13373 0.21644 0.13438 0.21644 C 0.13438 0.21737 0.13503 0.21852 0.13503 0.22037 C 0.13503 0.21945 0.13503 0.21829 0.13503 0.21737 C 0.13568 0.21737 0.13568 0.21829 0.13568 0.21945 C 0.13633 0.21945 0.13633 0.21852 0.13633 0.21737 C 0.13711 0.21737 0.13711 0.21829 0.13711 0.21945 " pathEditMode="relative" rAng="0" ptsTypes="AAAAAAAAAAAAAAA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49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4 -0.008 -0.018 -0.016 -0.023 -0.016 c -0.031 0 -0.063 0.125 -0.063 0.25 c 0 -0.063 -0.016 -0.125 -0.031 -0.125 c -0.016 0 -0.031 0.063 -0.031 0.125 c 0 -0.031 -0.008 -0.063 -0.016 -0.063 c -0.008 0 -0.016 0.031 -0.016 0.063 c 0 -0.016 -0.004 -0.031 -0.008 -0.031 c -0.004 0 -0.008 0.016 -0.008 0.031 c 0 -0.008 -0.002 -0.016 -0.004 -0.016 c -0.001 0 -0.004 0.008 -0.004 0.016 c 0 -0.004 -0.001 -0.008 -0.002 -0.008 c 0 -0.001 -0.002 0.004 -0.002 0.008 c 0 -0.002 0 -0.004 -0.001 -0.004 c 0 0.001 -0.001 0.002 -0.001 0.004 c 0 -0.001 0 -0.002 0 -0.003 c -0.001 0 -0.001 0.001 -0.001 0.002 c -0.001 0 -0.001 -0.001 -0.001 -0.002 c -0.001 0 -0.001 0.001 -0.001 0.002 E" pathEditMode="relative" ptsTypes="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2736851"/>
            <a:ext cx="17335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4"/>
          <p:cNvSpPr>
            <a:spLocks noChangeArrowheads="1"/>
          </p:cNvSpPr>
          <p:nvPr/>
        </p:nvSpPr>
        <p:spPr bwMode="auto">
          <a:xfrm rot="1165039">
            <a:off x="1919289" y="4681538"/>
            <a:ext cx="8428037" cy="233362"/>
          </a:xfrm>
          <a:prstGeom prst="rect">
            <a:avLst/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1992314" y="4608514"/>
            <a:ext cx="8351837" cy="217487"/>
          </a:xfrm>
          <a:prstGeom prst="rect">
            <a:avLst/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2800" b="1">
              <a:solidFill>
                <a:srgbClr val="0000FF"/>
              </a:solidFill>
            </a:endParaRPr>
          </a:p>
          <a:p>
            <a:pPr algn="ctr"/>
            <a:endParaRPr lang="en-US" sz="2800"/>
          </a:p>
        </p:txBody>
      </p:sp>
      <p:pic>
        <p:nvPicPr>
          <p:cNvPr id="17413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1628776"/>
            <a:ext cx="17335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7"/>
          <p:cNvSpPr>
            <a:spLocks noChangeArrowheads="1"/>
          </p:cNvSpPr>
          <p:nvPr/>
        </p:nvSpPr>
        <p:spPr bwMode="auto">
          <a:xfrm>
            <a:off x="5375276" y="4321175"/>
            <a:ext cx="936625" cy="107950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7415" name="Oval 8"/>
          <p:cNvSpPr>
            <a:spLocks noChangeArrowheads="1"/>
          </p:cNvSpPr>
          <p:nvPr/>
        </p:nvSpPr>
        <p:spPr bwMode="auto">
          <a:xfrm>
            <a:off x="5715000" y="4495800"/>
            <a:ext cx="228600" cy="484188"/>
          </a:xfrm>
          <a:prstGeom prst="ellipse">
            <a:avLst/>
          </a:prstGeom>
          <a:solidFill>
            <a:schemeClr val="accent1"/>
          </a:solidFill>
          <a:ln w="9525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pic>
        <p:nvPicPr>
          <p:cNvPr id="17416" name="Picture 1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113" y="2736851"/>
            <a:ext cx="209550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7" name="Group 9"/>
          <p:cNvGrpSpPr>
            <a:grpSpLocks/>
          </p:cNvGrpSpPr>
          <p:nvPr/>
        </p:nvGrpSpPr>
        <p:grpSpPr bwMode="auto">
          <a:xfrm>
            <a:off x="8350250" y="3816351"/>
            <a:ext cx="2095500" cy="2290763"/>
            <a:chOff x="0" y="0"/>
            <a:chExt cx="1320" cy="1443"/>
          </a:xfrm>
        </p:grpSpPr>
        <p:pic>
          <p:nvPicPr>
            <p:cNvPr id="17418" name="Picture 12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0" cy="1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7419" name="Group 11"/>
            <p:cNvGrpSpPr>
              <a:grpSpLocks/>
            </p:cNvGrpSpPr>
            <p:nvPr/>
          </p:nvGrpSpPr>
          <p:grpSpPr bwMode="auto">
            <a:xfrm>
              <a:off x="122" y="363"/>
              <a:ext cx="640" cy="981"/>
              <a:chOff x="0" y="0"/>
              <a:chExt cx="640" cy="981"/>
            </a:xfrm>
          </p:grpSpPr>
          <p:pic>
            <p:nvPicPr>
              <p:cNvPr id="17420" name="Picture 4" descr="SL01040_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381" cy="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21" name="WordArt 15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5" y="658"/>
                <a:ext cx="572" cy="4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7422" name="Group 14"/>
          <p:cNvGrpSpPr>
            <a:grpSpLocks/>
          </p:cNvGrpSpPr>
          <p:nvPr/>
        </p:nvGrpSpPr>
        <p:grpSpPr bwMode="auto">
          <a:xfrm>
            <a:off x="2133601" y="4033838"/>
            <a:ext cx="720725" cy="1458912"/>
            <a:chOff x="0" y="0"/>
            <a:chExt cx="454" cy="919"/>
          </a:xfrm>
        </p:grpSpPr>
        <p:pic>
          <p:nvPicPr>
            <p:cNvPr id="17423" name="Picture 4" descr="SL01040_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" y="0"/>
              <a:ext cx="381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4" name="WordArt 18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1" y="596"/>
              <a:ext cx="572" cy="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425" name="Group 17"/>
          <p:cNvGrpSpPr>
            <a:grpSpLocks/>
          </p:cNvGrpSpPr>
          <p:nvPr/>
        </p:nvGrpSpPr>
        <p:grpSpPr bwMode="auto">
          <a:xfrm>
            <a:off x="4111626" y="1614488"/>
            <a:ext cx="1222375" cy="4100512"/>
            <a:chOff x="0" y="0"/>
            <a:chExt cx="816" cy="2540"/>
          </a:xfrm>
        </p:grpSpPr>
        <p:sp>
          <p:nvSpPr>
            <p:cNvPr id="17426" name="AutoShape 20"/>
            <p:cNvSpPr>
              <a:spLocks noChangeArrowheads="1"/>
            </p:cNvSpPr>
            <p:nvPr/>
          </p:nvSpPr>
          <p:spPr bwMode="auto">
            <a:xfrm>
              <a:off x="53" y="317"/>
              <a:ext cx="610" cy="2222"/>
            </a:xfrm>
            <a:prstGeom prst="upArrow">
              <a:avLst>
                <a:gd name="adj1" fmla="val 50000"/>
                <a:gd name="adj2" fmla="val 102111"/>
              </a:avLst>
            </a:prstGeom>
            <a:solidFill>
              <a:srgbClr val="CCFF99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27" name="WordArt 21"/>
            <p:cNvSpPr>
              <a:spLocks noChangeArrowheads="1" noTextEdit="1"/>
            </p:cNvSpPr>
            <p:nvPr/>
          </p:nvSpPr>
          <p:spPr bwMode="auto">
            <a:xfrm>
              <a:off x="0" y="0"/>
              <a:ext cx="816" cy="4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7428" name="Text Box 22"/>
            <p:cNvSpPr txBox="1">
              <a:spLocks noChangeArrowheads="1"/>
            </p:cNvSpPr>
            <p:nvPr/>
          </p:nvSpPr>
          <p:spPr bwMode="auto">
            <a:xfrm>
              <a:off x="155" y="572"/>
              <a:ext cx="370" cy="1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400" b="1"/>
                <a:t>化合价</a:t>
              </a:r>
              <a:r>
                <a:rPr lang="zh-CN" altLang="en-US" sz="2400" b="1">
                  <a:solidFill>
                    <a:srgbClr val="0000FF"/>
                  </a:solidFill>
                </a:rPr>
                <a:t>升高</a:t>
              </a:r>
              <a:r>
                <a:rPr lang="zh-CN" altLang="en-US" sz="2400" b="1"/>
                <a:t>，</a:t>
              </a:r>
              <a:r>
                <a:rPr lang="zh-CN" altLang="en-US" sz="2400" b="1">
                  <a:solidFill>
                    <a:srgbClr val="0000FF"/>
                  </a:solidFill>
                </a:rPr>
                <a:t>失去</a:t>
              </a:r>
              <a:r>
                <a:rPr lang="zh-CN" altLang="en-US" sz="2400" b="1"/>
                <a:t>电子</a:t>
              </a:r>
            </a:p>
          </p:txBody>
        </p:sp>
      </p:grpSp>
      <p:grpSp>
        <p:nvGrpSpPr>
          <p:cNvPr id="17429" name="Group 21"/>
          <p:cNvGrpSpPr>
            <a:grpSpLocks/>
          </p:cNvGrpSpPr>
          <p:nvPr/>
        </p:nvGrpSpPr>
        <p:grpSpPr bwMode="auto">
          <a:xfrm>
            <a:off x="6415089" y="2835276"/>
            <a:ext cx="1279525" cy="3870325"/>
            <a:chOff x="0" y="0"/>
            <a:chExt cx="761" cy="2584"/>
          </a:xfrm>
        </p:grpSpPr>
        <p:sp>
          <p:nvSpPr>
            <p:cNvPr id="17430" name="WordArt 24"/>
            <p:cNvSpPr>
              <a:spLocks noChangeArrowheads="1" noTextEdit="1"/>
            </p:cNvSpPr>
            <p:nvPr/>
          </p:nvSpPr>
          <p:spPr bwMode="auto">
            <a:xfrm>
              <a:off x="0" y="2201"/>
              <a:ext cx="761" cy="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7431" name="AutoShape 25"/>
            <p:cNvSpPr>
              <a:spLocks noChangeArrowheads="1"/>
            </p:cNvSpPr>
            <p:nvPr/>
          </p:nvSpPr>
          <p:spPr bwMode="auto">
            <a:xfrm>
              <a:off x="37" y="0"/>
              <a:ext cx="544" cy="2221"/>
            </a:xfrm>
            <a:prstGeom prst="downArrow">
              <a:avLst>
                <a:gd name="adj1" fmla="val 50000"/>
                <a:gd name="adj2" fmla="val 93789"/>
              </a:avLst>
            </a:prstGeom>
            <a:solidFill>
              <a:srgbClr val="CCFF99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2" name="Text Box 26"/>
            <p:cNvSpPr txBox="1">
              <a:spLocks noChangeArrowheads="1"/>
            </p:cNvSpPr>
            <p:nvPr/>
          </p:nvSpPr>
          <p:spPr bwMode="auto">
            <a:xfrm>
              <a:off x="153" y="51"/>
              <a:ext cx="329" cy="2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400" b="1"/>
                <a:t>化合价</a:t>
              </a:r>
              <a:r>
                <a:rPr lang="zh-CN" altLang="en-US" sz="2400" b="1">
                  <a:solidFill>
                    <a:srgbClr val="FF0000"/>
                  </a:solidFill>
                </a:rPr>
                <a:t>降低</a:t>
              </a:r>
              <a:r>
                <a:rPr lang="zh-CN" altLang="en-US" sz="2400" b="1"/>
                <a:t>，</a:t>
              </a:r>
              <a:r>
                <a:rPr lang="zh-CN" altLang="en-US" sz="2400" b="1">
                  <a:solidFill>
                    <a:srgbClr val="FF0000"/>
                  </a:solidFill>
                </a:rPr>
                <a:t>得到</a:t>
              </a:r>
              <a:r>
                <a:rPr lang="zh-CN" altLang="en-US" sz="2400" b="1"/>
                <a:t>电子</a:t>
              </a:r>
            </a:p>
          </p:txBody>
        </p:sp>
      </p:grpSp>
      <p:sp>
        <p:nvSpPr>
          <p:cNvPr id="17436" name="TextBox 27">
            <a:hlinkClick r:id="rId7" action="ppaction://hlinkpres?slideindex=1&amp;slidetitle=6. 幻灯片 6"/>
          </p:cNvPr>
          <p:cNvSpPr txBox="1">
            <a:spLocks noChangeArrowheads="1"/>
          </p:cNvSpPr>
          <p:nvPr/>
        </p:nvSpPr>
        <p:spPr bwMode="auto">
          <a:xfrm>
            <a:off x="4647912" y="956141"/>
            <a:ext cx="27987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“跷跷板”</a:t>
            </a:r>
            <a:endParaRPr lang="zh-CN" altLang="en-US" sz="40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37" name="TextBox 28"/>
          <p:cNvSpPr txBox="1">
            <a:spLocks noChangeArrowheads="1"/>
          </p:cNvSpPr>
          <p:nvPr/>
        </p:nvSpPr>
        <p:spPr bwMode="auto">
          <a:xfrm>
            <a:off x="3733800" y="5791200"/>
            <a:ext cx="1905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FF"/>
                </a:solidFill>
              </a:rPr>
              <a:t>氧化反应</a:t>
            </a:r>
          </a:p>
        </p:txBody>
      </p:sp>
      <p:sp>
        <p:nvSpPr>
          <p:cNvPr id="17438" name="TextBox 29"/>
          <p:cNvSpPr txBox="1">
            <a:spLocks noChangeArrowheads="1"/>
          </p:cNvSpPr>
          <p:nvPr/>
        </p:nvSpPr>
        <p:spPr bwMode="auto">
          <a:xfrm>
            <a:off x="6019800" y="2209800"/>
            <a:ext cx="1905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FF0000"/>
                </a:solidFill>
              </a:rPr>
              <a:t>还原反应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1" y="0"/>
            <a:ext cx="365283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氧化还原反应的本质</a:t>
            </a:r>
            <a:endParaRPr lang="zh-CN" altLang="en-US" sz="2800" dirty="0"/>
          </a:p>
        </p:txBody>
      </p:sp>
      <p:sp>
        <p:nvSpPr>
          <p:cNvPr id="30" name="Text Box 6"/>
          <p:cNvSpPr txBox="1">
            <a:spLocks noChangeArrowheads="1"/>
          </p:cNvSpPr>
          <p:nvPr/>
        </p:nvSpPr>
        <p:spPr bwMode="auto">
          <a:xfrm>
            <a:off x="4612470" y="13157"/>
            <a:ext cx="5939307" cy="5191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kumimoji="1" lang="zh-CN" altLang="en-US" sz="2800" b="1" dirty="0" smtClean="0">
                <a:solidFill>
                  <a:srgbClr val="800080"/>
                </a:solidFill>
                <a:latin typeface="宋体" panose="02010600030101010101" pitchFamily="2" charset="-122"/>
              </a:rPr>
              <a:t>反应</a:t>
            </a:r>
            <a:r>
              <a:rPr kumimoji="1" lang="zh-CN" altLang="en-US" sz="2800" b="1" dirty="0">
                <a:solidFill>
                  <a:srgbClr val="800080"/>
                </a:solidFill>
                <a:latin typeface="宋体" panose="02010600030101010101" pitchFamily="2" charset="-122"/>
              </a:rPr>
              <a:t>中有电子的得失或电子对的偏移</a:t>
            </a:r>
          </a:p>
        </p:txBody>
      </p:sp>
    </p:spTree>
    <p:extLst>
      <p:ext uri="{BB962C8B-B14F-4D97-AF65-F5344CB8AC3E}">
        <p14:creationId xmlns:p14="http://schemas.microsoft.com/office/powerpoint/2010/main" val="55752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01666 C 0.09705 -0.10879 0.19479 -0.20092 0.31059 -0.21666 C 0.42604 -0.23263 0.62968 -0.1287 0.69392 -0.11134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4700" y="-10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"/>
                            </p:stCondLst>
                            <p:childTnLst>
                              <p:par>
                                <p:cTn id="1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5"/>
                            </p:stCondLst>
                            <p:childTnLst>
                              <p:par>
                                <p:cTn id="2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1000"/>
                                        <p:tgtEl>
                                          <p:spTgt spid="1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1000"/>
                                        <p:tgtEl>
                                          <p:spTgt spid="1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 autoUpdateAnimBg="0"/>
      <p:bldP spid="17412" grpId="0" animBg="1" autoUpdateAnimBg="0"/>
      <p:bldP spid="17436" grpId="0" autoUpdateAnimBg="0"/>
      <p:bldP spid="17437" grpId="0" autoUpdateAnimBg="0"/>
      <p:bldP spid="1743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224565" y="296214"/>
            <a:ext cx="9284595" cy="52322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判断：下列物质之间的变化，元素是被氧化还是被还原？</a:t>
            </a:r>
            <a:endParaRPr lang="zh-CN" altLang="en-US" sz="2800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793385"/>
              </p:ext>
            </p:extLst>
          </p:nvPr>
        </p:nvGraphicFramePr>
        <p:xfrm>
          <a:off x="1224565" y="1354059"/>
          <a:ext cx="9284595" cy="3200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38331"/>
                <a:gridCol w="3825025"/>
                <a:gridCol w="4121239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序号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物质对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氧化</a:t>
                      </a:r>
                      <a:r>
                        <a:rPr lang="en-US" altLang="zh-CN" sz="3600" dirty="0" smtClean="0"/>
                        <a:t>/</a:t>
                      </a:r>
                      <a:r>
                        <a:rPr lang="zh-CN" altLang="en-US" sz="3600" dirty="0" smtClean="0"/>
                        <a:t>还原</a:t>
                      </a:r>
                      <a:endParaRPr lang="zh-CN" altLang="en-US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1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CN" sz="3600" b="1" dirty="0" smtClean="0"/>
                        <a:t>K</a:t>
                      </a:r>
                      <a:r>
                        <a:rPr kumimoji="1" lang="en-US" altLang="zh-CN" sz="3600" b="1" u="sng" dirty="0" smtClean="0"/>
                        <a:t>Cl</a:t>
                      </a:r>
                      <a:r>
                        <a:rPr kumimoji="1" lang="en-US" altLang="zh-CN" sz="3600" b="1" dirty="0" smtClean="0"/>
                        <a:t>O</a:t>
                      </a:r>
                      <a:r>
                        <a:rPr kumimoji="1" lang="en-US" altLang="zh-CN" sz="3600" b="1" baseline="-25000" dirty="0" smtClean="0"/>
                        <a:t>3</a:t>
                      </a:r>
                      <a:r>
                        <a:rPr kumimoji="1" lang="en-US" altLang="zh-CN" sz="3600" b="1" dirty="0" smtClean="0"/>
                        <a:t>→KCl 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2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CN" sz="3600" b="1" dirty="0" smtClean="0"/>
                        <a:t>HCl</a:t>
                      </a:r>
                      <a:r>
                        <a:rPr kumimoji="1" lang="en-US" altLang="zh-CN" sz="3600" b="1" u="sng" dirty="0" smtClean="0"/>
                        <a:t>O</a:t>
                      </a:r>
                      <a:r>
                        <a:rPr kumimoji="1" lang="en-US" altLang="zh-CN" sz="3600" b="1" dirty="0" smtClean="0"/>
                        <a:t>→O</a:t>
                      </a:r>
                      <a:r>
                        <a:rPr kumimoji="1" lang="en-US" altLang="zh-CN" sz="3600" b="1" baseline="-25000" dirty="0" smtClean="0"/>
                        <a:t>2</a:t>
                      </a:r>
                      <a:r>
                        <a:rPr kumimoji="1" lang="en-US" altLang="zh-CN" sz="3600" b="1" dirty="0" smtClean="0"/>
                        <a:t> 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3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CN" sz="3600" b="1" dirty="0" smtClean="0"/>
                        <a:t>K</a:t>
                      </a:r>
                      <a:r>
                        <a:rPr kumimoji="1" lang="en-US" altLang="zh-CN" sz="3600" b="1" u="sng" dirty="0" smtClean="0"/>
                        <a:t>I</a:t>
                      </a:r>
                      <a:r>
                        <a:rPr kumimoji="1" lang="en-US" altLang="zh-CN" sz="3600" b="1" dirty="0" smtClean="0"/>
                        <a:t>→I</a:t>
                      </a:r>
                      <a:r>
                        <a:rPr kumimoji="1" lang="en-US" altLang="zh-CN" sz="3600" b="1" baseline="-25000" dirty="0" smtClean="0"/>
                        <a:t>2</a:t>
                      </a:r>
                      <a:r>
                        <a:rPr kumimoji="1" lang="en-US" altLang="zh-CN" sz="3600" b="1" dirty="0" smtClean="0"/>
                        <a:t> 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4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CN" sz="3600" b="1" u="sng" dirty="0" smtClean="0"/>
                        <a:t>N</a:t>
                      </a:r>
                      <a:r>
                        <a:rPr kumimoji="1" lang="en-US" altLang="zh-CN" sz="3600" b="1" dirty="0" smtClean="0"/>
                        <a:t>O</a:t>
                      </a:r>
                      <a:r>
                        <a:rPr kumimoji="1" lang="en-US" altLang="zh-CN" sz="3600" b="1" baseline="-25000" dirty="0" smtClean="0"/>
                        <a:t>2</a:t>
                      </a:r>
                      <a:r>
                        <a:rPr kumimoji="1" lang="en-US" altLang="zh-CN" sz="3600" b="1" dirty="0" smtClean="0"/>
                        <a:t>→HNO</a:t>
                      </a:r>
                      <a:r>
                        <a:rPr kumimoji="1" lang="en-US" altLang="zh-CN" sz="3600" b="1" baseline="-25000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6587543" y="2684393"/>
            <a:ext cx="1043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氧化</a:t>
            </a:r>
            <a:endParaRPr lang="zh-CN" altLang="en-US" sz="3200" dirty="0"/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404574" y="2524259"/>
            <a:ext cx="347729" cy="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3882980" y="3230451"/>
            <a:ext cx="347729" cy="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V="1">
            <a:off x="3346360" y="3887273"/>
            <a:ext cx="347729" cy="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4056845" y="4453944"/>
            <a:ext cx="347729" cy="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6587543" y="2064626"/>
            <a:ext cx="1043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还原</a:t>
            </a:r>
            <a:endParaRPr lang="zh-CN" altLang="en-US" sz="3200" dirty="0"/>
          </a:p>
        </p:txBody>
      </p:sp>
      <p:sp>
        <p:nvSpPr>
          <p:cNvPr id="26" name="文本框 25"/>
          <p:cNvSpPr txBox="1"/>
          <p:nvPr/>
        </p:nvSpPr>
        <p:spPr>
          <a:xfrm>
            <a:off x="6587543" y="3281277"/>
            <a:ext cx="1043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氧化</a:t>
            </a:r>
            <a:endParaRPr lang="zh-CN" altLang="en-US" sz="3200" dirty="0"/>
          </a:p>
        </p:txBody>
      </p:sp>
      <p:sp>
        <p:nvSpPr>
          <p:cNvPr id="27" name="文本框 26"/>
          <p:cNvSpPr txBox="1"/>
          <p:nvPr/>
        </p:nvSpPr>
        <p:spPr>
          <a:xfrm>
            <a:off x="6587543" y="3901044"/>
            <a:ext cx="1043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氧化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07519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5272" y="523220"/>
            <a:ext cx="543739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" y="0"/>
            <a:ext cx="24985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</a:t>
            </a:r>
            <a:r>
              <a:rPr lang="zh-CN" altLang="en-US" sz="2800" dirty="0" smtClean="0">
                <a:solidFill>
                  <a:srgbClr val="FF0000"/>
                </a:solidFill>
              </a:rPr>
              <a:t>双线桥</a:t>
            </a:r>
            <a:r>
              <a:rPr lang="zh-CN" altLang="en-US" sz="2800" dirty="0" smtClean="0"/>
              <a:t>分析法</a:t>
            </a:r>
            <a:endParaRPr lang="zh-CN" altLang="en-US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1028866" y="1619820"/>
            <a:ext cx="735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+4</a:t>
            </a:r>
            <a:endParaRPr lang="zh-CN" altLang="en-US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3383553" y="1651383"/>
            <a:ext cx="735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-1</a:t>
            </a:r>
            <a:endParaRPr lang="zh-CN" altLang="en-US" sz="2800" dirty="0"/>
          </a:p>
        </p:txBody>
      </p:sp>
      <p:sp>
        <p:nvSpPr>
          <p:cNvPr id="8" name="文本框 7"/>
          <p:cNvSpPr txBox="1"/>
          <p:nvPr/>
        </p:nvSpPr>
        <p:spPr>
          <a:xfrm>
            <a:off x="5535447" y="1666480"/>
            <a:ext cx="735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+2</a:t>
            </a:r>
            <a:endParaRPr lang="zh-CN" altLang="en-US" sz="2800" dirty="0"/>
          </a:p>
        </p:txBody>
      </p:sp>
      <p:sp>
        <p:nvSpPr>
          <p:cNvPr id="9" name="文本框 8"/>
          <p:cNvSpPr txBox="1"/>
          <p:nvPr/>
        </p:nvSpPr>
        <p:spPr>
          <a:xfrm>
            <a:off x="7455844" y="1691760"/>
            <a:ext cx="735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0</a:t>
            </a:r>
            <a:endParaRPr lang="zh-CN" altLang="en-US" sz="2800" dirty="0"/>
          </a:p>
        </p:txBody>
      </p:sp>
      <p:grpSp>
        <p:nvGrpSpPr>
          <p:cNvPr id="17" name="组合 16"/>
          <p:cNvGrpSpPr/>
          <p:nvPr/>
        </p:nvGrpSpPr>
        <p:grpSpPr>
          <a:xfrm>
            <a:off x="3670479" y="1262196"/>
            <a:ext cx="3979572" cy="460721"/>
            <a:chOff x="3670479" y="1159099"/>
            <a:chExt cx="4752304" cy="460721"/>
          </a:xfrm>
        </p:grpSpPr>
        <p:cxnSp>
          <p:nvCxnSpPr>
            <p:cNvPr id="10" name="直接连接符 9"/>
            <p:cNvCxnSpPr/>
            <p:nvPr/>
          </p:nvCxnSpPr>
          <p:spPr>
            <a:xfrm flipV="1">
              <a:off x="3670479" y="1159099"/>
              <a:ext cx="0" cy="46072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3670479" y="1159099"/>
              <a:ext cx="471366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箭头连接符 14"/>
            <p:cNvCxnSpPr/>
            <p:nvPr/>
          </p:nvCxnSpPr>
          <p:spPr>
            <a:xfrm rot="-360000" flipH="1">
              <a:off x="8384146" y="1159099"/>
              <a:ext cx="38637" cy="46072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1410237" y="2602524"/>
            <a:ext cx="4547452" cy="474308"/>
            <a:chOff x="1410237" y="2602523"/>
            <a:chExt cx="4547452" cy="787791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1410237" y="2602523"/>
              <a:ext cx="0" cy="773723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1410237" y="3362178"/>
              <a:ext cx="4547452" cy="28136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箭头连接符 26"/>
            <p:cNvCxnSpPr/>
            <p:nvPr/>
          </p:nvCxnSpPr>
          <p:spPr>
            <a:xfrm flipV="1">
              <a:off x="5957689" y="2602523"/>
              <a:ext cx="0" cy="78779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文本框 29"/>
              <p:cNvSpPr txBox="1"/>
              <p:nvPr/>
            </p:nvSpPr>
            <p:spPr>
              <a:xfrm>
                <a:off x="3413929" y="730164"/>
                <a:ext cx="47774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失去</a:t>
                </a:r>
                <a:r>
                  <a:rPr lang="en-US" altLang="zh-CN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2</a:t>
                </a:r>
                <a14:m>
                  <m:oMath xmlns:m="http://schemas.openxmlformats.org/officeDocument/2006/math"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sz="2400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化合价升高，被氧化</a:t>
                </a:r>
                <a:endParaRPr lang="zh-CN" altLang="en-US" sz="2400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0" name="文本框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3929" y="730164"/>
                <a:ext cx="4777454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1913" t="-15789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文本框 32"/>
              <p:cNvSpPr txBox="1"/>
              <p:nvPr/>
            </p:nvSpPr>
            <p:spPr>
              <a:xfrm>
                <a:off x="1332728" y="3161958"/>
                <a:ext cx="5119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得到</a:t>
                </a:r>
                <a:r>
                  <a:rPr lang="en-US" altLang="zh-CN" sz="2400" b="1" dirty="0">
                    <a:solidFill>
                      <a:schemeClr val="accent5">
                        <a:lumMod val="50000"/>
                      </a:schemeClr>
                    </a:solidFill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1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sz="2400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化合价降低，被还原</a:t>
                </a:r>
                <a:endParaRPr lang="zh-CN" altLang="en-US" sz="2400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3" name="文本框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2728" y="3161958"/>
                <a:ext cx="5119585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907" t="-16000" b="-32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文本框 33"/>
              <p:cNvSpPr txBox="1"/>
              <p:nvPr/>
            </p:nvSpPr>
            <p:spPr>
              <a:xfrm>
                <a:off x="1332727" y="3692495"/>
                <a:ext cx="5119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rgbClr val="00B050"/>
                    </a:solidFill>
                  </a:rPr>
                  <a:t>得到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400" b="1" i="0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sz="2400" b="1" i="0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sz="2400" b="1" i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b="1" dirty="0" smtClean="0">
                    <a:solidFill>
                      <a:srgbClr val="00B050"/>
                    </a:solidFill>
                  </a:rPr>
                  <a:t>化合价降低，被还原</a:t>
                </a:r>
                <a:endParaRPr lang="zh-CN" altLang="en-US" sz="2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4" name="文本框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2727" y="3692495"/>
                <a:ext cx="5119585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1907" t="-16000" b="-25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663751" y="1984747"/>
                <a:ext cx="9852338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4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4000" b="0" i="0" smtClean="0">
                              <a:latin typeface="Cambria Math" panose="02040503050406030204" pitchFamily="18" charset="0"/>
                            </a:rPr>
                            <m:t>MnO</m:t>
                          </m:r>
                        </m:e>
                        <m:sub>
                          <m:r>
                            <a:rPr lang="en-US" altLang="zh-CN" sz="40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4000" b="0" i="0" smtClean="0">
                          <a:latin typeface="Cambria Math" panose="02040503050406030204" pitchFamily="18" charset="0"/>
                        </a:rPr>
                        <m:t>+4</m:t>
                      </m:r>
                      <m:r>
                        <m:rPr>
                          <m:sty m:val="p"/>
                        </m:rPr>
                        <a:rPr lang="en-US" altLang="zh-CN" sz="4000" b="0" i="0" smtClean="0">
                          <a:latin typeface="Cambria Math" panose="02040503050406030204" pitchFamily="18" charset="0"/>
                        </a:rPr>
                        <m:t>HCl</m:t>
                      </m:r>
                      <m:d>
                        <m:dPr>
                          <m:begChr m:val="（"/>
                          <m:endChr m:val="）"/>
                          <m:ctrlPr>
                            <a:rPr lang="zh-CN" altLang="en-US" sz="4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zh-CN" altLang="en-US" sz="4000" i="0" smtClean="0">
                              <a:latin typeface="Cambria Math" panose="02040503050406030204" pitchFamily="18" charset="0"/>
                            </a:rPr>
                            <m:t>浓</m:t>
                          </m:r>
                        </m:e>
                      </m:d>
                      <m:r>
                        <a:rPr lang="en-US" altLang="zh-CN" sz="4000" i="0" smtClean="0">
                          <a:latin typeface="Cambria Math" panose="02040503050406030204" pitchFamily="18" charset="0"/>
                        </a:rPr>
                        <m:t>≜</m:t>
                      </m:r>
                      <m:sSub>
                        <m:sSubPr>
                          <m:ctrlPr>
                            <a:rPr lang="en-US" altLang="zh-CN" sz="4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4000" b="0" i="0" smtClean="0">
                              <a:latin typeface="Cambria Math" panose="02040503050406030204" pitchFamily="18" charset="0"/>
                            </a:rPr>
                            <m:t>MnCl</m:t>
                          </m:r>
                        </m:e>
                        <m:sub>
                          <m:r>
                            <a:rPr lang="en-US" altLang="zh-CN" sz="40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40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4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4000" b="0" i="0" smtClean="0">
                              <a:latin typeface="Cambria Math" panose="02040503050406030204" pitchFamily="18" charset="0"/>
                            </a:rPr>
                            <m:t>Cl</m:t>
                          </m:r>
                        </m:e>
                        <m:sub>
                          <m:r>
                            <a:rPr lang="en-US" altLang="zh-CN" sz="40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40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↑</m:t>
                      </m:r>
                      <m:sSub>
                        <m:sSubPr>
                          <m:ctrlPr>
                            <a:rPr lang="en-US" altLang="zh-CN" sz="4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4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altLang="zh-CN" sz="4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4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4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O</m:t>
                      </m:r>
                    </m:oMath>
                  </m:oMathPara>
                </a14:m>
                <a:endParaRPr lang="zh-CN" altLang="en-US" sz="4000" dirty="0"/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751" y="1984747"/>
                <a:ext cx="9852338" cy="707886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文本框 12"/>
          <p:cNvSpPr txBox="1"/>
          <p:nvPr/>
        </p:nvSpPr>
        <p:spPr>
          <a:xfrm>
            <a:off x="261354" y="2536750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氧化剂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2956307" y="2519326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957689" y="2606697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455844" y="2661654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</a:t>
            </a:r>
            <a:r>
              <a:rPr lang="zh-CN" altLang="en-US" sz="2400" dirty="0" smtClean="0">
                <a:solidFill>
                  <a:srgbClr val="FF0000"/>
                </a:solidFill>
              </a:rPr>
              <a:t>化产物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281561" y="0"/>
            <a:ext cx="3910439" cy="132343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 smtClean="0"/>
              <a:t>失升氧，还原剂；</a:t>
            </a:r>
            <a:endParaRPr lang="en-US" altLang="zh-CN" sz="4000" dirty="0" smtClean="0"/>
          </a:p>
          <a:p>
            <a:r>
              <a:rPr lang="zh-CN" altLang="en-US" sz="4000" dirty="0" smtClean="0"/>
              <a:t>得降还，氧化剂。</a:t>
            </a:r>
            <a:endParaRPr lang="zh-CN" altLang="en-US" sz="4000" dirty="0"/>
          </a:p>
        </p:txBody>
      </p:sp>
      <p:sp>
        <p:nvSpPr>
          <p:cNvPr id="32" name="文本框 31"/>
          <p:cNvSpPr txBox="1"/>
          <p:nvPr/>
        </p:nvSpPr>
        <p:spPr>
          <a:xfrm>
            <a:off x="261354" y="4718522"/>
            <a:ext cx="6706116" cy="523220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还原剂、还原产物的化合价有什么特点？</a:t>
            </a:r>
            <a:endParaRPr lang="zh-CN" altLang="en-US" sz="2800" dirty="0"/>
          </a:p>
        </p:txBody>
      </p:sp>
      <p:sp>
        <p:nvSpPr>
          <p:cNvPr id="35" name="文本框 34"/>
          <p:cNvSpPr txBox="1"/>
          <p:nvPr/>
        </p:nvSpPr>
        <p:spPr>
          <a:xfrm>
            <a:off x="261354" y="5612657"/>
            <a:ext cx="6706116" cy="523220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氧化剂、氧化产物的化合价有什么特点？</a:t>
            </a:r>
            <a:endParaRPr lang="zh-CN" altLang="en-US" sz="2800" dirty="0"/>
          </a:p>
        </p:txBody>
      </p:sp>
      <p:grpSp>
        <p:nvGrpSpPr>
          <p:cNvPr id="45" name="组合 44"/>
          <p:cNvGrpSpPr/>
          <p:nvPr/>
        </p:nvGrpSpPr>
        <p:grpSpPr>
          <a:xfrm>
            <a:off x="8054318" y="3362303"/>
            <a:ext cx="856840" cy="2609514"/>
            <a:chOff x="8054316" y="3362303"/>
            <a:chExt cx="947019" cy="2609514"/>
          </a:xfrm>
        </p:grpSpPr>
        <p:sp>
          <p:nvSpPr>
            <p:cNvPr id="11" name="文本框 10"/>
            <p:cNvSpPr txBox="1"/>
            <p:nvPr/>
          </p:nvSpPr>
          <p:spPr>
            <a:xfrm>
              <a:off x="8281561" y="3362303"/>
              <a:ext cx="719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Mn </a:t>
              </a:r>
              <a:endParaRPr lang="zh-CN" altLang="en-US" dirty="0"/>
            </a:p>
          </p:txBody>
        </p:sp>
        <p:cxnSp>
          <p:nvCxnSpPr>
            <p:cNvPr id="39" name="直接箭头连接符 38"/>
            <p:cNvCxnSpPr/>
            <p:nvPr/>
          </p:nvCxnSpPr>
          <p:spPr>
            <a:xfrm flipV="1">
              <a:off x="8551270" y="3692495"/>
              <a:ext cx="0" cy="218177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0" name="文本框 39"/>
            <p:cNvSpPr txBox="1"/>
            <p:nvPr/>
          </p:nvSpPr>
          <p:spPr>
            <a:xfrm>
              <a:off x="8066721" y="5225947"/>
              <a:ext cx="4845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+2</a:t>
              </a:r>
              <a:endParaRPr lang="zh-CN" altLang="en-US" dirty="0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8066721" y="4748149"/>
              <a:ext cx="4845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+4</a:t>
              </a:r>
              <a:endParaRPr lang="zh-CN" altLang="en-US" dirty="0"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8054316" y="4220246"/>
              <a:ext cx="4969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+6</a:t>
              </a:r>
              <a:endParaRPr lang="zh-CN" altLang="en-US" dirty="0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8054316" y="3901019"/>
              <a:ext cx="4969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+7</a:t>
              </a:r>
              <a:endParaRPr lang="zh-CN" altLang="en-US" dirty="0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8087157" y="5602485"/>
              <a:ext cx="4641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0</a:t>
              </a:r>
              <a:endParaRPr lang="zh-CN" altLang="en-US" dirty="0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9349566" y="3353941"/>
            <a:ext cx="856840" cy="2678741"/>
            <a:chOff x="9883141" y="3686140"/>
            <a:chExt cx="856840" cy="2678741"/>
          </a:xfrm>
        </p:grpSpPr>
        <p:grpSp>
          <p:nvGrpSpPr>
            <p:cNvPr id="46" name="组合 45"/>
            <p:cNvGrpSpPr/>
            <p:nvPr/>
          </p:nvGrpSpPr>
          <p:grpSpPr>
            <a:xfrm>
              <a:off x="9883141" y="3686140"/>
              <a:ext cx="856840" cy="2624508"/>
              <a:chOff x="8054316" y="3605051"/>
              <a:chExt cx="947019" cy="2624508"/>
            </a:xfrm>
          </p:grpSpPr>
          <p:sp>
            <p:nvSpPr>
              <p:cNvPr id="47" name="文本框 46"/>
              <p:cNvSpPr txBox="1"/>
              <p:nvPr/>
            </p:nvSpPr>
            <p:spPr>
              <a:xfrm>
                <a:off x="8281561" y="3605051"/>
                <a:ext cx="71977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Cl </a:t>
                </a:r>
                <a:endParaRPr lang="zh-CN" altLang="en-US" dirty="0"/>
              </a:p>
            </p:txBody>
          </p:sp>
          <p:cxnSp>
            <p:nvCxnSpPr>
              <p:cNvPr id="48" name="直接箭头连接符 47"/>
              <p:cNvCxnSpPr/>
              <p:nvPr/>
            </p:nvCxnSpPr>
            <p:spPr>
              <a:xfrm flipV="1">
                <a:off x="8551270" y="4004596"/>
                <a:ext cx="1" cy="2224963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9" name="文本框 48"/>
              <p:cNvSpPr txBox="1"/>
              <p:nvPr/>
            </p:nvSpPr>
            <p:spPr>
              <a:xfrm>
                <a:off x="8066721" y="5225947"/>
                <a:ext cx="4845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+2</a:t>
                </a:r>
                <a:endParaRPr lang="zh-CN" altLang="en-US" dirty="0"/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8066721" y="4748149"/>
                <a:ext cx="4845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+4</a:t>
                </a:r>
                <a:endParaRPr lang="zh-CN" altLang="en-US" dirty="0"/>
              </a:p>
            </p:txBody>
          </p:sp>
          <p:sp>
            <p:nvSpPr>
              <p:cNvPr id="51" name="文本框 50"/>
              <p:cNvSpPr txBox="1"/>
              <p:nvPr/>
            </p:nvSpPr>
            <p:spPr>
              <a:xfrm>
                <a:off x="8076938" y="4503798"/>
                <a:ext cx="49695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+5</a:t>
                </a:r>
                <a:endParaRPr lang="zh-CN" altLang="en-US" dirty="0"/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8054316" y="3901019"/>
                <a:ext cx="49695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+7</a:t>
                </a:r>
                <a:endParaRPr lang="zh-CN" altLang="en-US" dirty="0"/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8177335" y="5690066"/>
                <a:ext cx="46411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0</a:t>
                </a:r>
                <a:endParaRPr lang="zh-CN" altLang="en-US" dirty="0"/>
              </a:p>
            </p:txBody>
          </p:sp>
        </p:grpSp>
        <p:sp>
          <p:nvSpPr>
            <p:cNvPr id="54" name="文本框 53"/>
            <p:cNvSpPr txBox="1"/>
            <p:nvPr/>
          </p:nvSpPr>
          <p:spPr>
            <a:xfrm>
              <a:off x="9903606" y="5065521"/>
              <a:ext cx="4384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+3</a:t>
              </a:r>
              <a:endParaRPr lang="zh-CN" altLang="en-US" dirty="0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9903606" y="5544949"/>
              <a:ext cx="4384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+1</a:t>
              </a:r>
              <a:endParaRPr lang="zh-CN" altLang="en-US" dirty="0"/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9903606" y="5995549"/>
              <a:ext cx="4384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-1</a:t>
              </a:r>
              <a:endParaRPr lang="zh-CN" altLang="en-US" dirty="0"/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7130228" y="4710049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氧化剂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9856663" y="5787151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764318" y="5140820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9827931" y="5406324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</a:t>
            </a:r>
            <a:r>
              <a:rPr lang="zh-CN" altLang="en-US" sz="2400" dirty="0" smtClean="0">
                <a:solidFill>
                  <a:srgbClr val="FF0000"/>
                </a:solidFill>
              </a:rPr>
              <a:t>化产物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06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30" grpId="0"/>
      <p:bldP spid="33" grpId="0"/>
      <p:bldP spid="34" grpId="0"/>
      <p:bldP spid="13" grpId="0"/>
      <p:bldP spid="24" grpId="0"/>
      <p:bldP spid="26" grpId="0"/>
      <p:bldP spid="28" grpId="0"/>
      <p:bldP spid="14" grpId="0" animBg="1"/>
      <p:bldP spid="32" grpId="0" animBg="1"/>
      <p:bldP spid="35" grpId="0" animBg="1"/>
      <p:bldP spid="56" grpId="0"/>
      <p:bldP spid="58" grpId="0"/>
      <p:bldP spid="60" grpId="0"/>
      <p:bldP spid="6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7582119"/>
                  </p:ext>
                </p:extLst>
              </p:nvPr>
            </p:nvGraphicFramePr>
            <p:xfrm>
              <a:off x="174364" y="1126199"/>
              <a:ext cx="11777230" cy="5666041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1777230"/>
                  </a:tblGrid>
                  <a:tr h="5351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800" dirty="0" smtClean="0"/>
                            <a:t>反应</a:t>
                          </a:r>
                          <a:endParaRPr lang="zh-CN" altLang="en-US" sz="2800" dirty="0"/>
                        </a:p>
                      </a:txBody>
                      <a:tcPr/>
                    </a:tc>
                  </a:tr>
                  <a:tr h="102417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O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groupChr>
                                  <m:groupChrPr>
                                    <m:chr m:val="→"/>
                                    <m:vertJc m:val="bot"/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groupChrPr>
                                  <m:e>
                                    <m:r>
                                      <m:rPr>
                                        <m:brk m:alnAt="2"/>
                                      </m:rPr>
                                      <a:rPr lang="zh-CN" altLang="en-US" sz="2800" i="0" smtClean="0">
                                        <a:latin typeface="Cambria Math" panose="02040503050406030204" pitchFamily="18" charset="0"/>
                                      </a:rPr>
                                      <m:t>点</m:t>
                                    </m:r>
                                    <m:r>
                                      <a:rPr lang="zh-CN" altLang="en-US" sz="2800" i="0" smtClean="0">
                                        <a:latin typeface="Cambria Math" panose="02040503050406030204" pitchFamily="18" charset="0"/>
                                      </a:rPr>
                                      <m:t>燃</m:t>
                                    </m:r>
                                  </m:e>
                                </m:groupChr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80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O</m:t>
                                </m:r>
                              </m:oMath>
                            </m:oMathPara>
                          </a14:m>
                          <a:endParaRPr lang="en-US" altLang="zh-CN" sz="2800" i="0" dirty="0" smtClean="0"/>
                        </a:p>
                        <a:p>
                          <a:pPr algn="ctr"/>
                          <a:endParaRPr lang="zh-CN" altLang="en-US" sz="2800" i="0" dirty="0"/>
                        </a:p>
                      </a:txBody>
                      <a:tcPr/>
                    </a:tc>
                  </a:tr>
                  <a:tr h="102417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Fe</m:t>
                                    </m:r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+2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O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groupChr>
                                  <m:groupChrPr>
                                    <m:chr m:val="→"/>
                                    <m:vertJc m:val="bot"/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groupChrPr>
                                  <m:e>
                                    <m:r>
                                      <m:rPr>
                                        <m:brk m:alnAt="2"/>
                                      </m:rPr>
                                      <a:rPr lang="zh-CN" altLang="en-US" sz="2800" i="0" smtClean="0">
                                        <a:latin typeface="Cambria Math" panose="02040503050406030204" pitchFamily="18" charset="0"/>
                                      </a:rPr>
                                      <m:t>点</m:t>
                                    </m:r>
                                    <m:r>
                                      <a:rPr lang="zh-CN" altLang="en-US" sz="2800" i="0" smtClean="0">
                                        <a:latin typeface="Cambria Math" panose="02040503050406030204" pitchFamily="18" charset="0"/>
                                      </a:rPr>
                                      <m:t>燃</m:t>
                                    </m:r>
                                  </m:e>
                                </m:groupChr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Fe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O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altLang="zh-CN" sz="2800" i="0" dirty="0" smtClean="0"/>
                        </a:p>
                        <a:p>
                          <a:pPr algn="ctr"/>
                          <a:endParaRPr lang="zh-CN" altLang="en-US" sz="2800" i="0" dirty="0"/>
                        </a:p>
                      </a:txBody>
                      <a:tcPr/>
                    </a:tc>
                  </a:tr>
                  <a:tr h="1024171">
                    <a:tc>
                      <a:txBody>
                        <a:bodyPr/>
                        <a:lstStyle/>
                        <a:p>
                          <a:pPr algn="ctr"/>
                          <a:endParaRPr lang="en-US" altLang="zh-CN" sz="2400" i="0" dirty="0" smtClean="0">
                            <a:latin typeface="Cambria Math" panose="02040503050406030204" pitchFamily="18" charset="0"/>
                          </a:endParaRP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Cu</m:t>
                                    </m:r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+2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SO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  <m:d>
                                  <m:dPr>
                                    <m:begChr m:val="（"/>
                                    <m:endChr m:val="）"/>
                                    <m:ctrlPr>
                                      <a:rPr lang="zh-CN" alt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zh-CN" altLang="en-US" sz="2400" i="0" smtClean="0">
                                        <a:latin typeface="Cambria Math" panose="02040503050406030204" pitchFamily="18" charset="0"/>
                                      </a:rPr>
                                      <m:t>浓</m:t>
                                    </m:r>
                                  </m:e>
                                </m:d>
                                <m:groupChr>
                                  <m:groupChrPr>
                                    <m:chr m:val="→"/>
                                    <m:vertJc m:val="bot"/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groupChrPr>
                                  <m:e>
                                    <m:r>
                                      <m:rPr>
                                        <m:brk m:alnAt="2"/>
                                      </m:rPr>
                                      <a:rPr lang="en-US" altLang="zh-CN" sz="2400" i="0" smtClean="0">
                                        <a:latin typeface="Cambria Math" panose="02040503050406030204" pitchFamily="18" charset="0"/>
                                      </a:rPr>
                                      <m:t>△</m:t>
                                    </m:r>
                                  </m:e>
                                </m:groupChr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CuSO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SO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40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↑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+2</m:t>
                                </m:r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O</m:t>
                                </m:r>
                              </m:oMath>
                            </m:oMathPara>
                          </a14:m>
                          <a:endParaRPr lang="en-US" altLang="zh-CN" sz="2400" i="0" dirty="0" smtClean="0"/>
                        </a:p>
                        <a:p>
                          <a:pPr algn="ctr"/>
                          <a:endParaRPr lang="zh-CN" altLang="en-US" sz="2400" i="0" dirty="0"/>
                        </a:p>
                      </a:txBody>
                      <a:tcPr/>
                    </a:tc>
                  </a:tr>
                  <a:tr h="1024171">
                    <a:tc>
                      <a:txBody>
                        <a:bodyPr/>
                        <a:lstStyle/>
                        <a:p>
                          <a:pPr algn="ctr"/>
                          <a:endParaRPr lang="en-US" altLang="zh-CN" sz="2800" i="0" dirty="0" smtClean="0">
                            <a:latin typeface="Cambria Math" panose="02040503050406030204" pitchFamily="18" charset="0"/>
                          </a:endParaRP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NO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O</m:t>
                                </m:r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=2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HN</m:t>
                                </m:r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O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NO</m:t>
                                </m:r>
                              </m:oMath>
                            </m:oMathPara>
                          </a14:m>
                          <a:endParaRPr lang="en-US" altLang="zh-CN" sz="2800" i="0" dirty="0" smtClean="0"/>
                        </a:p>
                        <a:p>
                          <a:pPr algn="ctr"/>
                          <a:endParaRPr lang="zh-CN" altLang="en-US" sz="28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7582119"/>
                  </p:ext>
                </p:extLst>
              </p:nvPr>
            </p:nvGraphicFramePr>
            <p:xfrm>
              <a:off x="174364" y="1126199"/>
              <a:ext cx="11777230" cy="5666041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1777230"/>
                  </a:tblGrid>
                  <a:tr h="5351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800" dirty="0" smtClean="0"/>
                            <a:t>反应</a:t>
                          </a:r>
                          <a:endParaRPr lang="zh-CN" altLang="en-US" sz="2800" dirty="0"/>
                        </a:p>
                      </a:txBody>
                      <a:tcPr/>
                    </a:tc>
                  </a:tr>
                  <a:tr h="1217359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2" t="-51000" r="-103" b="-322500"/>
                          </a:stretch>
                        </a:blipFill>
                      </a:tcPr>
                    </a:tc>
                  </a:tr>
                  <a:tr h="1217359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2" t="-151000" r="-103" b="-222500"/>
                          </a:stretch>
                        </a:blipFill>
                      </a:tcPr>
                    </a:tc>
                  </a:tr>
                  <a:tr h="1324547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2" t="-230275" r="-103" b="-104128"/>
                          </a:stretch>
                        </a:blipFill>
                      </a:tcPr>
                    </a:tc>
                  </a:tr>
                  <a:tr h="13716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2" t="-320000" r="-103" b="-889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5" name="矩形 4"/>
          <p:cNvSpPr/>
          <p:nvPr/>
        </p:nvSpPr>
        <p:spPr>
          <a:xfrm>
            <a:off x="2964537" y="8389"/>
            <a:ext cx="2440348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练习</a:t>
            </a:r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1-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选择</a:t>
            </a:r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个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" y="0"/>
            <a:ext cx="253268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</a:t>
            </a:r>
            <a:r>
              <a:rPr lang="zh-CN" altLang="en-US" sz="2800" dirty="0" smtClean="0">
                <a:solidFill>
                  <a:srgbClr val="FF0000"/>
                </a:solidFill>
              </a:rPr>
              <a:t>双线桥</a:t>
            </a:r>
            <a:r>
              <a:rPr lang="zh-CN" altLang="en-US" sz="2800" dirty="0" smtClean="0"/>
              <a:t>分析法</a:t>
            </a:r>
            <a:endParaRPr lang="zh-CN" altLang="en-US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2901631" y="1642531"/>
            <a:ext cx="554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-2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532685" y="1642531"/>
            <a:ext cx="575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+1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1359" y="1651729"/>
            <a:ext cx="370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0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25479" y="1263822"/>
            <a:ext cx="2294994" cy="460721"/>
            <a:chOff x="3670479" y="1159099"/>
            <a:chExt cx="4752304" cy="460721"/>
          </a:xfrm>
        </p:grpSpPr>
        <p:cxnSp>
          <p:nvCxnSpPr>
            <p:cNvPr id="10" name="直接连接符 9"/>
            <p:cNvCxnSpPr/>
            <p:nvPr/>
          </p:nvCxnSpPr>
          <p:spPr>
            <a:xfrm flipV="1">
              <a:off x="3670479" y="1159099"/>
              <a:ext cx="0" cy="46072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3670479" y="1159099"/>
              <a:ext cx="471366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箭头连接符 14"/>
            <p:cNvCxnSpPr/>
            <p:nvPr/>
          </p:nvCxnSpPr>
          <p:spPr>
            <a:xfrm rot="-360000" flipH="1">
              <a:off x="8384146" y="1159099"/>
              <a:ext cx="38637" cy="46072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1426066" y="2391251"/>
            <a:ext cx="1858047" cy="264086"/>
            <a:chOff x="1410237" y="2602523"/>
            <a:chExt cx="4547452" cy="787792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1410237" y="2602523"/>
              <a:ext cx="0" cy="773723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1410237" y="3362178"/>
              <a:ext cx="4547452" cy="925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箭头连接符 26"/>
            <p:cNvCxnSpPr/>
            <p:nvPr/>
          </p:nvCxnSpPr>
          <p:spPr>
            <a:xfrm flipV="1">
              <a:off x="5957689" y="2602523"/>
              <a:ext cx="0" cy="78779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文本框 29"/>
              <p:cNvSpPr txBox="1"/>
              <p:nvPr/>
            </p:nvSpPr>
            <p:spPr>
              <a:xfrm>
                <a:off x="174364" y="679272"/>
                <a:ext cx="4777454" cy="461665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失去</a:t>
                </a:r>
                <a:r>
                  <a:rPr lang="en-US" altLang="zh-CN" sz="2400" b="1" dirty="0">
                    <a:solidFill>
                      <a:schemeClr val="accent5">
                        <a:lumMod val="50000"/>
                      </a:schemeClr>
                    </a:solidFill>
                  </a:rPr>
                  <a:t>4</a:t>
                </a:r>
                <a14:m>
                  <m:oMath xmlns:m="http://schemas.openxmlformats.org/officeDocument/2006/math"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sz="2400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化合价升高，被氧化</a:t>
                </a:r>
                <a:endParaRPr lang="zh-CN" altLang="en-US" sz="2400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0" name="文本框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364" y="679272"/>
                <a:ext cx="4777454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2043" t="-15789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文本框 32"/>
              <p:cNvSpPr txBox="1"/>
              <p:nvPr/>
            </p:nvSpPr>
            <p:spPr>
              <a:xfrm>
                <a:off x="231273" y="2643641"/>
                <a:ext cx="5119585" cy="461665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得到</a:t>
                </a:r>
                <a:r>
                  <a:rPr lang="en-US" altLang="zh-CN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2</a:t>
                </a:r>
                <a14:m>
                  <m:oMath xmlns:m="http://schemas.openxmlformats.org/officeDocument/2006/math"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1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sz="2400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化合价降低，被还原</a:t>
                </a:r>
                <a:endParaRPr lang="zh-CN" altLang="en-US" sz="2400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3" name="文本框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273" y="2643641"/>
                <a:ext cx="5119585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1905" t="-16000" b="-32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文本框 21"/>
          <p:cNvSpPr txBox="1"/>
          <p:nvPr/>
        </p:nvSpPr>
        <p:spPr>
          <a:xfrm>
            <a:off x="1197672" y="1651729"/>
            <a:ext cx="370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0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1368921" y="2669336"/>
            <a:ext cx="554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-2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文本框 25"/>
              <p:cNvSpPr txBox="1"/>
              <p:nvPr/>
            </p:nvSpPr>
            <p:spPr>
              <a:xfrm>
                <a:off x="10903927" y="2579055"/>
                <a:ext cx="575576" cy="7037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0070C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zh-CN" altLang="en-US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6" name="文本框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03927" y="2579055"/>
                <a:ext cx="575576" cy="703782"/>
              </a:xfrm>
              <a:prstGeom prst="rect">
                <a:avLst/>
              </a:prstGeom>
              <a:blipFill rotWithShape="0">
                <a:blip r:embed="rId6"/>
                <a:stretch>
                  <a:fillRect l="-22340" b="-1120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文本框 27"/>
          <p:cNvSpPr txBox="1"/>
          <p:nvPr/>
        </p:nvSpPr>
        <p:spPr>
          <a:xfrm>
            <a:off x="8738467" y="2777497"/>
            <a:ext cx="370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0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9564780" y="2777497"/>
            <a:ext cx="370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0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8896721" y="2209366"/>
            <a:ext cx="2294994" cy="460721"/>
            <a:chOff x="3670479" y="1159099"/>
            <a:chExt cx="4752304" cy="460721"/>
          </a:xfrm>
        </p:grpSpPr>
        <p:cxnSp>
          <p:nvCxnSpPr>
            <p:cNvPr id="35" name="直接连接符 34"/>
            <p:cNvCxnSpPr/>
            <p:nvPr/>
          </p:nvCxnSpPr>
          <p:spPr>
            <a:xfrm flipV="1">
              <a:off x="3670479" y="1159099"/>
              <a:ext cx="0" cy="46072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3670479" y="1159099"/>
              <a:ext cx="471366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箭头连接符 36"/>
            <p:cNvCxnSpPr/>
            <p:nvPr/>
          </p:nvCxnSpPr>
          <p:spPr>
            <a:xfrm rot="-360000" flipH="1">
              <a:off x="8384146" y="1159099"/>
              <a:ext cx="38637" cy="46072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文本框 37"/>
              <p:cNvSpPr txBox="1"/>
              <p:nvPr/>
            </p:nvSpPr>
            <p:spPr>
              <a:xfrm>
                <a:off x="7112978" y="1392753"/>
                <a:ext cx="4895746" cy="625812"/>
              </a:xfrm>
              <a:prstGeom prst="rect">
                <a:avLst/>
              </a:prstGeom>
              <a:solidFill>
                <a:srgbClr val="FFC0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失去</a:t>
                </a:r>
                <a:r>
                  <a:rPr lang="en-US" altLang="zh-CN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3</a:t>
                </a:r>
                <a14:m>
                  <m:oMath xmlns:m="http://schemas.openxmlformats.org/officeDocument/2006/math"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𝟖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</m:den>
                    </m:f>
                    <m:sSup>
                      <m:sSupPr>
                        <m:ctrlP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sz="2400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化合价升高，被氧化</a:t>
                </a:r>
                <a:endParaRPr lang="zh-CN" altLang="en-US" sz="2400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8" name="文本框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978" y="1392753"/>
                <a:ext cx="4895746" cy="625812"/>
              </a:xfrm>
              <a:prstGeom prst="rect">
                <a:avLst/>
              </a:prstGeom>
              <a:blipFill rotWithShape="0">
                <a:blip r:embed="rId7"/>
                <a:stretch>
                  <a:fillRect l="-1993" r="-747" b="-87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9" name="组合 38"/>
          <p:cNvGrpSpPr/>
          <p:nvPr/>
        </p:nvGrpSpPr>
        <p:grpSpPr>
          <a:xfrm>
            <a:off x="9788054" y="3574159"/>
            <a:ext cx="1858047" cy="257067"/>
            <a:chOff x="1410237" y="2602523"/>
            <a:chExt cx="4547452" cy="787792"/>
          </a:xfrm>
        </p:grpSpPr>
        <p:cxnSp>
          <p:nvCxnSpPr>
            <p:cNvPr id="40" name="直接连接符 39"/>
            <p:cNvCxnSpPr/>
            <p:nvPr/>
          </p:nvCxnSpPr>
          <p:spPr>
            <a:xfrm>
              <a:off x="1410237" y="2602523"/>
              <a:ext cx="0" cy="773723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1410237" y="3362178"/>
              <a:ext cx="4547452" cy="925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箭头连接符 41"/>
            <p:cNvCxnSpPr/>
            <p:nvPr/>
          </p:nvCxnSpPr>
          <p:spPr>
            <a:xfrm flipV="1">
              <a:off x="5957689" y="2602523"/>
              <a:ext cx="0" cy="78779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文本框 42"/>
              <p:cNvSpPr txBox="1"/>
              <p:nvPr/>
            </p:nvSpPr>
            <p:spPr>
              <a:xfrm>
                <a:off x="7017435" y="3880768"/>
                <a:ext cx="4991290" cy="4616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得到</a:t>
                </a:r>
                <a14:m>
                  <m:oMath xmlns:m="http://schemas.openxmlformats.org/officeDocument/2006/math"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𝟒</m:t>
                    </m:r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1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sz="2400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化合价降低，被还原</a:t>
                </a:r>
                <a:endParaRPr lang="zh-CN" altLang="en-US" sz="2400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3" name="文本框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7435" y="3880768"/>
                <a:ext cx="4991290" cy="461665"/>
              </a:xfrm>
              <a:prstGeom prst="rect">
                <a:avLst/>
              </a:prstGeom>
              <a:blipFill rotWithShape="0">
                <a:blip r:embed="rId8"/>
                <a:stretch>
                  <a:fillRect l="-1832" t="-16000" r="-488" b="-25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文本框 43"/>
          <p:cNvSpPr txBox="1"/>
          <p:nvPr/>
        </p:nvSpPr>
        <p:spPr>
          <a:xfrm>
            <a:off x="3870603" y="4263011"/>
            <a:ext cx="554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+4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2791066" y="4226413"/>
            <a:ext cx="575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+2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251852" y="4196993"/>
            <a:ext cx="370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0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238170" y="4227933"/>
            <a:ext cx="559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+6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437277" y="3882343"/>
            <a:ext cx="2670984" cy="460721"/>
            <a:chOff x="3670479" y="1159099"/>
            <a:chExt cx="4752304" cy="460721"/>
          </a:xfrm>
        </p:grpSpPr>
        <p:cxnSp>
          <p:nvCxnSpPr>
            <p:cNvPr id="49" name="直接连接符 48"/>
            <p:cNvCxnSpPr/>
            <p:nvPr/>
          </p:nvCxnSpPr>
          <p:spPr>
            <a:xfrm flipV="1">
              <a:off x="3670479" y="1159099"/>
              <a:ext cx="0" cy="46072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3670479" y="1159099"/>
              <a:ext cx="471366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箭头连接符 50"/>
            <p:cNvCxnSpPr/>
            <p:nvPr/>
          </p:nvCxnSpPr>
          <p:spPr>
            <a:xfrm rot="-360000" flipH="1">
              <a:off x="8384146" y="1159099"/>
              <a:ext cx="38637" cy="46072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/>
          <p:cNvGrpSpPr/>
          <p:nvPr/>
        </p:nvGrpSpPr>
        <p:grpSpPr>
          <a:xfrm>
            <a:off x="1568523" y="4982384"/>
            <a:ext cx="2681505" cy="370228"/>
            <a:chOff x="1410237" y="2602523"/>
            <a:chExt cx="4547452" cy="787792"/>
          </a:xfrm>
        </p:grpSpPr>
        <p:cxnSp>
          <p:nvCxnSpPr>
            <p:cNvPr id="53" name="直接连接符 52"/>
            <p:cNvCxnSpPr/>
            <p:nvPr/>
          </p:nvCxnSpPr>
          <p:spPr>
            <a:xfrm>
              <a:off x="1410237" y="2602523"/>
              <a:ext cx="0" cy="773723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1410237" y="3362178"/>
              <a:ext cx="4547452" cy="925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箭头连接符 54"/>
            <p:cNvCxnSpPr/>
            <p:nvPr/>
          </p:nvCxnSpPr>
          <p:spPr>
            <a:xfrm flipV="1">
              <a:off x="5957689" y="2602523"/>
              <a:ext cx="0" cy="78779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文本框 55"/>
              <p:cNvSpPr txBox="1"/>
              <p:nvPr/>
            </p:nvSpPr>
            <p:spPr>
              <a:xfrm>
                <a:off x="371358" y="3321400"/>
                <a:ext cx="4979499" cy="461665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失去</a:t>
                </a:r>
                <a:r>
                  <a:rPr lang="en-US" altLang="zh-CN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sSup>
                      <m:sSupPr>
                        <m:ctrlP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sz="2400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化合价升高，被氧化</a:t>
                </a:r>
                <a:endParaRPr lang="zh-CN" altLang="en-US" sz="2400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6" name="文本框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358" y="3321400"/>
                <a:ext cx="4979499" cy="461665"/>
              </a:xfrm>
              <a:prstGeom prst="rect">
                <a:avLst/>
              </a:prstGeom>
              <a:blipFill rotWithShape="0">
                <a:blip r:embed="rId9"/>
                <a:stretch>
                  <a:fillRect l="-1958" t="-15789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文本框 56"/>
              <p:cNvSpPr txBox="1"/>
              <p:nvPr/>
            </p:nvSpPr>
            <p:spPr>
              <a:xfrm>
                <a:off x="437277" y="5488853"/>
                <a:ext cx="5119585" cy="461665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得到</a:t>
                </a:r>
                <a:r>
                  <a:rPr lang="en-US" altLang="zh-CN" sz="2400" b="1" dirty="0">
                    <a:solidFill>
                      <a:schemeClr val="accent5">
                        <a:lumMod val="50000"/>
                      </a:schemeClr>
                    </a:solidFill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1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sz="2400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化合价降低，被还原</a:t>
                </a:r>
                <a:endParaRPr lang="zh-CN" altLang="en-US" sz="2400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7" name="文本框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277" y="5488853"/>
                <a:ext cx="5119585" cy="461665"/>
              </a:xfrm>
              <a:prstGeom prst="rect">
                <a:avLst/>
              </a:prstGeom>
              <a:blipFill rotWithShape="0">
                <a:blip r:embed="rId10"/>
                <a:stretch>
                  <a:fillRect l="-1905" t="-15789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8" name="组合 57"/>
          <p:cNvGrpSpPr/>
          <p:nvPr/>
        </p:nvGrpSpPr>
        <p:grpSpPr>
          <a:xfrm>
            <a:off x="7781572" y="5117661"/>
            <a:ext cx="2655492" cy="469901"/>
            <a:chOff x="3670479" y="1159099"/>
            <a:chExt cx="4752304" cy="460721"/>
          </a:xfrm>
        </p:grpSpPr>
        <p:cxnSp>
          <p:nvCxnSpPr>
            <p:cNvPr id="59" name="直接连接符 58"/>
            <p:cNvCxnSpPr/>
            <p:nvPr/>
          </p:nvCxnSpPr>
          <p:spPr>
            <a:xfrm flipV="1">
              <a:off x="3670479" y="1159099"/>
              <a:ext cx="0" cy="46072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3670479" y="1159099"/>
              <a:ext cx="471366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箭头连接符 60"/>
            <p:cNvCxnSpPr/>
            <p:nvPr/>
          </p:nvCxnSpPr>
          <p:spPr>
            <a:xfrm rot="-360000" flipH="1">
              <a:off x="8384146" y="1159099"/>
              <a:ext cx="38637" cy="46072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组合 61"/>
          <p:cNvGrpSpPr/>
          <p:nvPr/>
        </p:nvGrpSpPr>
        <p:grpSpPr>
          <a:xfrm>
            <a:off x="7829704" y="6195975"/>
            <a:ext cx="3681829" cy="257067"/>
            <a:chOff x="1410237" y="2602523"/>
            <a:chExt cx="4547452" cy="787792"/>
          </a:xfrm>
        </p:grpSpPr>
        <p:cxnSp>
          <p:nvCxnSpPr>
            <p:cNvPr id="63" name="直接连接符 62"/>
            <p:cNvCxnSpPr/>
            <p:nvPr/>
          </p:nvCxnSpPr>
          <p:spPr>
            <a:xfrm>
              <a:off x="1410237" y="2602523"/>
              <a:ext cx="0" cy="773723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1410237" y="3362178"/>
              <a:ext cx="4547452" cy="925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箭头连接符 64"/>
            <p:cNvCxnSpPr/>
            <p:nvPr/>
          </p:nvCxnSpPr>
          <p:spPr>
            <a:xfrm flipV="1">
              <a:off x="5957689" y="2602523"/>
              <a:ext cx="0" cy="78779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文本框 65"/>
          <p:cNvSpPr txBox="1"/>
          <p:nvPr/>
        </p:nvSpPr>
        <p:spPr>
          <a:xfrm>
            <a:off x="7574685" y="5560902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+4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0130480" y="5511111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+5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11215744" y="5545538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+2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文本框 68"/>
              <p:cNvSpPr txBox="1"/>
              <p:nvPr/>
            </p:nvSpPr>
            <p:spPr>
              <a:xfrm>
                <a:off x="7703080" y="4532241"/>
                <a:ext cx="3841046" cy="369332"/>
              </a:xfrm>
              <a:prstGeom prst="rect">
                <a:avLst/>
              </a:prstGeom>
              <a:solidFill>
                <a:srgbClr val="15EB15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失去</a:t>
                </a:r>
                <a:r>
                  <a:rPr lang="en-US" altLang="zh-CN" b="1" dirty="0">
                    <a:solidFill>
                      <a:schemeClr val="accent5">
                        <a:lumMod val="50000"/>
                      </a:schemeClr>
                    </a:solidFill>
                  </a:rPr>
                  <a:t>2</a:t>
                </a:r>
                <a14:m>
                  <m:oMath xmlns:m="http://schemas.openxmlformats.org/officeDocument/2006/math">
                    <m:r>
                      <a:rPr lang="en-US" altLang="zh-CN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化合价升高，被氧化</a:t>
                </a:r>
                <a:endParaRPr lang="zh-CN" altLang="en-US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69" name="文本框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3080" y="4532241"/>
                <a:ext cx="3841046" cy="369332"/>
              </a:xfrm>
              <a:prstGeom prst="rect">
                <a:avLst/>
              </a:prstGeom>
              <a:blipFill rotWithShape="0">
                <a:blip r:embed="rId11"/>
                <a:stretch>
                  <a:fillRect l="-1429" t="-13115" b="-2623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文本框 69"/>
              <p:cNvSpPr txBox="1"/>
              <p:nvPr/>
            </p:nvSpPr>
            <p:spPr>
              <a:xfrm>
                <a:off x="7749298" y="6443007"/>
                <a:ext cx="3849558" cy="369332"/>
              </a:xfrm>
              <a:prstGeom prst="rect">
                <a:avLst/>
              </a:prstGeom>
              <a:solidFill>
                <a:srgbClr val="ACFB9F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得到</a:t>
                </a:r>
                <a:r>
                  <a:rPr lang="en-US" altLang="zh-CN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1" i="1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化合价降低，被还原</a:t>
                </a:r>
                <a:endParaRPr lang="zh-CN" altLang="en-US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0" name="文本框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49298" y="6443007"/>
                <a:ext cx="3849558" cy="369332"/>
              </a:xfrm>
              <a:prstGeom prst="rect">
                <a:avLst/>
              </a:prstGeom>
              <a:blipFill rotWithShape="0">
                <a:blip r:embed="rId12"/>
                <a:stretch>
                  <a:fillRect l="-1266" t="-14754" b="-2623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文本框 70"/>
          <p:cNvSpPr txBox="1"/>
          <p:nvPr/>
        </p:nvSpPr>
        <p:spPr>
          <a:xfrm>
            <a:off x="9978394" y="-25758"/>
            <a:ext cx="2213606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失升氧，还原剂；</a:t>
            </a:r>
            <a:endParaRPr lang="en-US" altLang="zh-CN" sz="2000" dirty="0" smtClean="0"/>
          </a:p>
          <a:p>
            <a:r>
              <a:rPr lang="zh-CN" altLang="en-US" sz="2000" dirty="0" smtClean="0"/>
              <a:t>得降还，氧化剂。</a:t>
            </a:r>
            <a:endParaRPr lang="zh-CN" altLang="en-US" sz="2000" dirty="0"/>
          </a:p>
        </p:txBody>
      </p:sp>
      <p:sp>
        <p:nvSpPr>
          <p:cNvPr id="72" name="文本框 71"/>
          <p:cNvSpPr txBox="1"/>
          <p:nvPr/>
        </p:nvSpPr>
        <p:spPr>
          <a:xfrm>
            <a:off x="1368935" y="2257244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氧化剂</a:t>
            </a:r>
          </a:p>
        </p:txBody>
      </p:sp>
      <p:sp>
        <p:nvSpPr>
          <p:cNvPr id="73" name="文本框 72"/>
          <p:cNvSpPr txBox="1"/>
          <p:nvPr/>
        </p:nvSpPr>
        <p:spPr>
          <a:xfrm>
            <a:off x="121393" y="2301121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3237719" y="1859683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3374624" y="2209366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</a:t>
            </a:r>
            <a:r>
              <a:rPr lang="zh-CN" altLang="en-US" sz="2400" dirty="0" smtClean="0">
                <a:solidFill>
                  <a:srgbClr val="FF0000"/>
                </a:solidFill>
              </a:rPr>
              <a:t>化产物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8785423" y="3476726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氧化剂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7643210" y="3431293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10097436" y="3439537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10560152" y="2475944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</a:t>
            </a:r>
            <a:r>
              <a:rPr lang="zh-CN" altLang="en-US" sz="2400" dirty="0" smtClean="0">
                <a:solidFill>
                  <a:srgbClr val="FF0000"/>
                </a:solidFill>
              </a:rPr>
              <a:t>化产物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1490014" y="4909724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氧化剂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80463" y="4954629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4163495" y="4892747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2708181" y="4910499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</a:t>
            </a:r>
            <a:r>
              <a:rPr lang="zh-CN" altLang="en-US" sz="2400" dirty="0" smtClean="0">
                <a:solidFill>
                  <a:srgbClr val="FF0000"/>
                </a:solidFill>
              </a:rPr>
              <a:t>化产物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6642810" y="5573766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氧化剂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6633713" y="6162013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10872468" y="5281397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9026636" y="5504948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</a:t>
            </a:r>
            <a:r>
              <a:rPr lang="zh-CN" altLang="en-US" sz="2400" dirty="0" smtClean="0">
                <a:solidFill>
                  <a:srgbClr val="FF0000"/>
                </a:solidFill>
              </a:rPr>
              <a:t>化产物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27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30" grpId="0" animBg="1"/>
      <p:bldP spid="33" grpId="0" animBg="1"/>
      <p:bldP spid="22" grpId="0"/>
      <p:bldP spid="24" grpId="0"/>
      <p:bldP spid="26" grpId="0"/>
      <p:bldP spid="28" grpId="0"/>
      <p:bldP spid="31" grpId="0"/>
      <p:bldP spid="38" grpId="0" animBg="1"/>
      <p:bldP spid="43" grpId="0" animBg="1"/>
      <p:bldP spid="44" grpId="0"/>
      <p:bldP spid="45" grpId="0"/>
      <p:bldP spid="46" grpId="0"/>
      <p:bldP spid="47" grpId="0"/>
      <p:bldP spid="56" grpId="0" animBg="1"/>
      <p:bldP spid="57" grpId="0" animBg="1"/>
      <p:bldP spid="66" grpId="0"/>
      <p:bldP spid="67" grpId="0"/>
      <p:bldP spid="68" grpId="0"/>
      <p:bldP spid="69" grpId="0" animBg="1"/>
      <p:bldP spid="70" grpId="0" animBg="1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1603695"/>
                  </p:ext>
                </p:extLst>
              </p:nvPr>
            </p:nvGraphicFramePr>
            <p:xfrm>
              <a:off x="174364" y="1126197"/>
              <a:ext cx="11777230" cy="557243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1777230"/>
                  </a:tblGrid>
                  <a:tr h="2054434">
                    <a:tc>
                      <a:txBody>
                        <a:bodyPr/>
                        <a:lstStyle/>
                        <a:p>
                          <a:pPr algn="ctr"/>
                          <a:endParaRPr lang="en-US" altLang="zh-CN" sz="2800" i="0" dirty="0" smtClean="0">
                            <a:latin typeface="Cambria Math" panose="02040503050406030204" pitchFamily="18" charset="0"/>
                          </a:endParaRP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KClO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+6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HCl</m:t>
                                </m:r>
                                <m:d>
                                  <m:dPr>
                                    <m:begChr m:val="（"/>
                                    <m:endChr m:val="）"/>
                                    <m:ctrlPr>
                                      <a:rPr lang="zh-CN" altLang="en-US" sz="28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zh-CN" altLang="en-US" sz="2800" b="0" i="0" smtClean="0">
                                        <a:latin typeface="Cambria Math" panose="02040503050406030204" pitchFamily="18" charset="0"/>
                                      </a:rPr>
                                      <m:t>浓</m:t>
                                    </m:r>
                                  </m:e>
                                </m:d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Cl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80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↑</m:t>
                                </m:r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8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KCl</m:t>
                                </m:r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O</m:t>
                                </m:r>
                              </m:oMath>
                            </m:oMathPara>
                          </a14:m>
                          <a:endParaRPr lang="en-US" altLang="zh-CN" sz="2800" i="0" dirty="0" smtClean="0"/>
                        </a:p>
                        <a:p>
                          <a:pPr algn="ctr"/>
                          <a:endParaRPr lang="zh-CN" altLang="en-US" sz="2800" i="0" dirty="0"/>
                        </a:p>
                      </a:txBody>
                      <a:tcPr/>
                    </a:tc>
                  </a:tr>
                  <a:tr h="1534042">
                    <a:tc>
                      <a:txBody>
                        <a:bodyPr/>
                        <a:lstStyle/>
                        <a:p>
                          <a:pPr algn="ctr"/>
                          <a:endParaRPr lang="en-US" altLang="zh-CN" sz="28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SO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  <m:d>
                                  <m:dPr>
                                    <m:begChr m:val="（"/>
                                    <m:endChr m:val="）"/>
                                    <m:ctrlPr>
                                      <a:rPr lang="zh-CN" altLang="en-US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zh-CN" altLang="en-US" sz="2800" i="0" smtClean="0">
                                        <a:latin typeface="Cambria Math" panose="02040503050406030204" pitchFamily="18" charset="0"/>
                                      </a:rPr>
                                      <m:t>浓</m:t>
                                    </m:r>
                                  </m:e>
                                </m:d>
                                <m:r>
                                  <a:rPr lang="en-US" altLang="zh-CN" sz="2800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SO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80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↑</m:t>
                                </m:r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8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S</m:t>
                                </m:r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O</m:t>
                                </m:r>
                              </m:oMath>
                            </m:oMathPara>
                          </a14:m>
                          <a:endParaRPr lang="zh-CN" altLang="en-US" sz="2800" i="0" dirty="0"/>
                        </a:p>
                      </a:txBody>
                      <a:tcPr/>
                    </a:tc>
                  </a:tr>
                  <a:tr h="1983956">
                    <a:tc>
                      <a:txBody>
                        <a:bodyPr/>
                        <a:lstStyle/>
                        <a:p>
                          <a:pPr algn="ctr"/>
                          <a:endParaRPr lang="en-US" altLang="zh-CN" sz="2400" i="0" dirty="0" smtClean="0">
                            <a:latin typeface="Cambria Math" panose="02040503050406030204" pitchFamily="18" charset="0"/>
                          </a:endParaRPr>
                        </a:p>
                        <a:p>
                          <a:pPr algn="ctr"/>
                          <a:endParaRPr lang="en-US" altLang="zh-CN" sz="24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CuFeS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O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Cu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+2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FeS</m:t>
                                </m:r>
                                <m:r>
                                  <a:rPr lang="en-US" altLang="zh-CN" sz="2800" b="0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SO</m:t>
                                    </m:r>
                                  </m:e>
                                  <m:sub>
                                    <m:r>
                                      <a:rPr lang="en-US" altLang="zh-CN" sz="2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8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1603695"/>
                  </p:ext>
                </p:extLst>
              </p:nvPr>
            </p:nvGraphicFramePr>
            <p:xfrm>
              <a:off x="174364" y="1126197"/>
              <a:ext cx="11777230" cy="557243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1777230"/>
                  </a:tblGrid>
                  <a:tr h="2054434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2" t="-297" r="-103" b="-172107"/>
                          </a:stretch>
                        </a:blipFill>
                      </a:tcPr>
                    </a:tc>
                  </a:tr>
                  <a:tr h="1534042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2" t="-134127" r="-103" b="-130159"/>
                          </a:stretch>
                        </a:blipFill>
                      </a:tcPr>
                    </a:tc>
                  </a:tr>
                  <a:tr h="1983956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2" t="-180982" r="-103" b="-61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5" name="矩形 4"/>
          <p:cNvSpPr/>
          <p:nvPr/>
        </p:nvSpPr>
        <p:spPr>
          <a:xfrm>
            <a:off x="2710695" y="-30924"/>
            <a:ext cx="2716752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练习</a:t>
            </a:r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2-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选择一个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" y="0"/>
            <a:ext cx="250693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</a:t>
            </a:r>
            <a:r>
              <a:rPr lang="zh-CN" altLang="en-US" sz="2800" dirty="0" smtClean="0">
                <a:solidFill>
                  <a:srgbClr val="FF0000"/>
                </a:solidFill>
              </a:rPr>
              <a:t>双线桥</a:t>
            </a:r>
            <a:r>
              <a:rPr lang="zh-CN" altLang="en-US" sz="2800" dirty="0" smtClean="0"/>
              <a:t>分析法</a:t>
            </a:r>
            <a:endParaRPr lang="zh-CN" altLang="en-US" sz="2800" dirty="0"/>
          </a:p>
        </p:txBody>
      </p:sp>
      <p:grpSp>
        <p:nvGrpSpPr>
          <p:cNvPr id="32" name="组合 31"/>
          <p:cNvGrpSpPr/>
          <p:nvPr/>
        </p:nvGrpSpPr>
        <p:grpSpPr>
          <a:xfrm>
            <a:off x="2136820" y="1000004"/>
            <a:ext cx="1755632" cy="318426"/>
            <a:chOff x="3670479" y="1159099"/>
            <a:chExt cx="4752304" cy="460721"/>
          </a:xfrm>
        </p:grpSpPr>
        <p:cxnSp>
          <p:nvCxnSpPr>
            <p:cNvPr id="35" name="直接连接符 34"/>
            <p:cNvCxnSpPr/>
            <p:nvPr/>
          </p:nvCxnSpPr>
          <p:spPr>
            <a:xfrm flipV="1">
              <a:off x="3670479" y="1159099"/>
              <a:ext cx="0" cy="46072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3670479" y="1159099"/>
              <a:ext cx="471366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箭头连接符 36"/>
            <p:cNvCxnSpPr/>
            <p:nvPr/>
          </p:nvCxnSpPr>
          <p:spPr>
            <a:xfrm rot="-360000" flipH="1">
              <a:off x="8384146" y="1159099"/>
              <a:ext cx="38637" cy="46072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文本框 37"/>
              <p:cNvSpPr txBox="1"/>
              <p:nvPr/>
            </p:nvSpPr>
            <p:spPr>
              <a:xfrm>
                <a:off x="1156886" y="493063"/>
                <a:ext cx="4895746" cy="461665"/>
              </a:xfrm>
              <a:prstGeom prst="rect">
                <a:avLst/>
              </a:prstGeom>
              <a:solidFill>
                <a:srgbClr val="FFC0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失去</a:t>
                </a:r>
                <a:r>
                  <a:rPr lang="en-US" altLang="zh-CN" sz="2400" b="1" dirty="0">
                    <a:solidFill>
                      <a:schemeClr val="accent5">
                        <a:lumMod val="50000"/>
                      </a:schemeClr>
                    </a:solidFill>
                  </a:rPr>
                  <a:t>5</a:t>
                </a:r>
                <a14:m>
                  <m:oMath xmlns:m="http://schemas.openxmlformats.org/officeDocument/2006/math"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sz="2400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化合价升高，被氧化</a:t>
                </a:r>
                <a:endParaRPr lang="zh-CN" altLang="en-US" sz="2400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8" name="文本框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6886" y="493063"/>
                <a:ext cx="489574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993" t="-15789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9" name="组合 38"/>
          <p:cNvGrpSpPr/>
          <p:nvPr/>
        </p:nvGrpSpPr>
        <p:grpSpPr>
          <a:xfrm>
            <a:off x="633236" y="1939998"/>
            <a:ext cx="3275611" cy="305708"/>
            <a:chOff x="1410237" y="2602523"/>
            <a:chExt cx="4547452" cy="787792"/>
          </a:xfrm>
        </p:grpSpPr>
        <p:cxnSp>
          <p:nvCxnSpPr>
            <p:cNvPr id="40" name="直接连接符 39"/>
            <p:cNvCxnSpPr/>
            <p:nvPr/>
          </p:nvCxnSpPr>
          <p:spPr>
            <a:xfrm>
              <a:off x="1410237" y="2602523"/>
              <a:ext cx="0" cy="773723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1410237" y="3362178"/>
              <a:ext cx="4547452" cy="925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箭头连接符 41"/>
            <p:cNvCxnSpPr/>
            <p:nvPr/>
          </p:nvCxnSpPr>
          <p:spPr>
            <a:xfrm flipV="1">
              <a:off x="5957689" y="2602523"/>
              <a:ext cx="0" cy="78779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文本框 42"/>
              <p:cNvSpPr txBox="1"/>
              <p:nvPr/>
            </p:nvSpPr>
            <p:spPr>
              <a:xfrm>
                <a:off x="215050" y="2309616"/>
                <a:ext cx="4991290" cy="4616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得到</a:t>
                </a:r>
                <a:r>
                  <a:rPr lang="en-US" altLang="zh-CN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sz="2400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化合价降低，被还原</a:t>
                </a:r>
                <a:endParaRPr lang="zh-CN" altLang="en-US" sz="2400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3" name="文本框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050" y="2309616"/>
                <a:ext cx="4991290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1832" t="-15789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文本框 43"/>
          <p:cNvSpPr txBox="1"/>
          <p:nvPr/>
        </p:nvSpPr>
        <p:spPr>
          <a:xfrm>
            <a:off x="4908377" y="1185356"/>
            <a:ext cx="554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-1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706022" y="1208391"/>
            <a:ext cx="575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0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71391" y="1208391"/>
            <a:ext cx="563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+5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951350" y="1208391"/>
            <a:ext cx="559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-1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8613124" y="3067209"/>
            <a:ext cx="1866280" cy="363669"/>
            <a:chOff x="3670479" y="1159099"/>
            <a:chExt cx="4752304" cy="460721"/>
          </a:xfrm>
        </p:grpSpPr>
        <p:cxnSp>
          <p:nvCxnSpPr>
            <p:cNvPr id="49" name="直接连接符 48"/>
            <p:cNvCxnSpPr/>
            <p:nvPr/>
          </p:nvCxnSpPr>
          <p:spPr>
            <a:xfrm flipV="1">
              <a:off x="3670479" y="1159099"/>
              <a:ext cx="0" cy="46072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3670479" y="1159099"/>
              <a:ext cx="471366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箭头连接符 50"/>
            <p:cNvCxnSpPr/>
            <p:nvPr/>
          </p:nvCxnSpPr>
          <p:spPr>
            <a:xfrm rot="-360000" flipH="1">
              <a:off x="8384146" y="1159099"/>
              <a:ext cx="38637" cy="46072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/>
          <p:cNvGrpSpPr/>
          <p:nvPr/>
        </p:nvGrpSpPr>
        <p:grpSpPr>
          <a:xfrm>
            <a:off x="6594316" y="4066952"/>
            <a:ext cx="2784929" cy="197286"/>
            <a:chOff x="1410237" y="2602523"/>
            <a:chExt cx="4547452" cy="787792"/>
          </a:xfrm>
        </p:grpSpPr>
        <p:cxnSp>
          <p:nvCxnSpPr>
            <p:cNvPr id="53" name="直接连接符 52"/>
            <p:cNvCxnSpPr/>
            <p:nvPr/>
          </p:nvCxnSpPr>
          <p:spPr>
            <a:xfrm>
              <a:off x="1410237" y="2602523"/>
              <a:ext cx="0" cy="773723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1410237" y="3362178"/>
              <a:ext cx="4547452" cy="925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箭头连接符 54"/>
            <p:cNvCxnSpPr/>
            <p:nvPr/>
          </p:nvCxnSpPr>
          <p:spPr>
            <a:xfrm flipV="1">
              <a:off x="5957689" y="2602523"/>
              <a:ext cx="0" cy="78779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文本框 55"/>
              <p:cNvSpPr txBox="1"/>
              <p:nvPr/>
            </p:nvSpPr>
            <p:spPr>
              <a:xfrm>
                <a:off x="6878256" y="2534461"/>
                <a:ext cx="4979499" cy="461665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失去</a:t>
                </a:r>
                <a:r>
                  <a:rPr lang="en-US" altLang="zh-CN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sSup>
                      <m:sSupPr>
                        <m:ctrlP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sz="2400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化合价升高，被氧化</a:t>
                </a:r>
                <a:endParaRPr lang="zh-CN" altLang="en-US" sz="2400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6" name="文本框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8256" y="2534461"/>
                <a:ext cx="4979499" cy="461665"/>
              </a:xfrm>
              <a:prstGeom prst="rect">
                <a:avLst/>
              </a:prstGeom>
              <a:blipFill rotWithShape="0">
                <a:blip r:embed="rId5"/>
                <a:stretch>
                  <a:fillRect l="-1836" t="-16000" b="-32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文本框 56"/>
              <p:cNvSpPr txBox="1"/>
              <p:nvPr/>
            </p:nvSpPr>
            <p:spPr>
              <a:xfrm>
                <a:off x="6095694" y="4354996"/>
                <a:ext cx="5119585" cy="461665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得到</a:t>
                </a:r>
                <a:r>
                  <a:rPr lang="en-US" altLang="zh-CN" sz="2400" b="1" dirty="0">
                    <a:solidFill>
                      <a:schemeClr val="accent5">
                        <a:lumMod val="50000"/>
                      </a:schemeClr>
                    </a:solidFill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sz="2400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1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sz="2400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sz="2400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化合价降低，被还原</a:t>
                </a:r>
                <a:endParaRPr lang="zh-CN" altLang="en-US" sz="2400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7" name="文本框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5694" y="4354996"/>
                <a:ext cx="5119585" cy="461665"/>
              </a:xfrm>
              <a:prstGeom prst="rect">
                <a:avLst/>
              </a:prstGeom>
              <a:blipFill rotWithShape="0">
                <a:blip r:embed="rId6"/>
                <a:stretch>
                  <a:fillRect l="-1905" t="-15789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8" name="组合 57"/>
          <p:cNvGrpSpPr/>
          <p:nvPr/>
        </p:nvGrpSpPr>
        <p:grpSpPr>
          <a:xfrm>
            <a:off x="1325227" y="4652523"/>
            <a:ext cx="3945680" cy="469901"/>
            <a:chOff x="3670479" y="1159099"/>
            <a:chExt cx="4752304" cy="460721"/>
          </a:xfrm>
        </p:grpSpPr>
        <p:cxnSp>
          <p:nvCxnSpPr>
            <p:cNvPr id="59" name="直接连接符 58"/>
            <p:cNvCxnSpPr/>
            <p:nvPr/>
          </p:nvCxnSpPr>
          <p:spPr>
            <a:xfrm flipV="1">
              <a:off x="3670479" y="1159099"/>
              <a:ext cx="0" cy="46072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3670479" y="1159099"/>
              <a:ext cx="471366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箭头连接符 60"/>
            <p:cNvCxnSpPr/>
            <p:nvPr/>
          </p:nvCxnSpPr>
          <p:spPr>
            <a:xfrm rot="-360000" flipH="1">
              <a:off x="8384146" y="1159099"/>
              <a:ext cx="38637" cy="46072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组合 61"/>
          <p:cNvGrpSpPr/>
          <p:nvPr/>
        </p:nvGrpSpPr>
        <p:grpSpPr>
          <a:xfrm>
            <a:off x="584711" y="5924816"/>
            <a:ext cx="2519098" cy="197912"/>
            <a:chOff x="1410237" y="2602523"/>
            <a:chExt cx="4547452" cy="787792"/>
          </a:xfrm>
        </p:grpSpPr>
        <p:cxnSp>
          <p:nvCxnSpPr>
            <p:cNvPr id="63" name="直接连接符 62"/>
            <p:cNvCxnSpPr/>
            <p:nvPr/>
          </p:nvCxnSpPr>
          <p:spPr>
            <a:xfrm>
              <a:off x="1410237" y="2602523"/>
              <a:ext cx="0" cy="773723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1410237" y="3362178"/>
              <a:ext cx="4547452" cy="925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箭头连接符 64"/>
            <p:cNvCxnSpPr/>
            <p:nvPr/>
          </p:nvCxnSpPr>
          <p:spPr>
            <a:xfrm flipV="1">
              <a:off x="5957689" y="2602523"/>
              <a:ext cx="0" cy="78779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文本框 65"/>
          <p:cNvSpPr txBox="1"/>
          <p:nvPr/>
        </p:nvSpPr>
        <p:spPr>
          <a:xfrm>
            <a:off x="335122" y="4996530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+2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2782003" y="5034757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+1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896551" y="5070598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+4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文本框 68"/>
              <p:cNvSpPr txBox="1"/>
              <p:nvPr/>
            </p:nvSpPr>
            <p:spPr>
              <a:xfrm>
                <a:off x="1479198" y="4181129"/>
                <a:ext cx="3841046" cy="369332"/>
              </a:xfrm>
              <a:prstGeom prst="rect">
                <a:avLst/>
              </a:prstGeom>
              <a:solidFill>
                <a:srgbClr val="15EB15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失去</a:t>
                </a:r>
                <a:r>
                  <a:rPr lang="en-US" altLang="zh-CN" b="1" dirty="0">
                    <a:solidFill>
                      <a:schemeClr val="accent5">
                        <a:lumMod val="50000"/>
                      </a:schemeClr>
                    </a:solidFill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</m:t>
                    </m:r>
                    <m:sSup>
                      <m:sSupPr>
                        <m:ctrlPr>
                          <a:rPr lang="en-US" altLang="zh-CN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化合价升高，被氧化</a:t>
                </a:r>
                <a:endParaRPr lang="zh-CN" altLang="en-US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69" name="文本框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9198" y="4181129"/>
                <a:ext cx="3841046" cy="369332"/>
              </a:xfrm>
              <a:prstGeom prst="rect">
                <a:avLst/>
              </a:prstGeom>
              <a:blipFill rotWithShape="0">
                <a:blip r:embed="rId7"/>
                <a:stretch>
                  <a:fillRect l="-1429" t="-15000" b="-28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文本框 69"/>
              <p:cNvSpPr txBox="1"/>
              <p:nvPr/>
            </p:nvSpPr>
            <p:spPr>
              <a:xfrm>
                <a:off x="12016" y="6252542"/>
                <a:ext cx="3849558" cy="369332"/>
              </a:xfrm>
              <a:prstGeom prst="rect">
                <a:avLst/>
              </a:prstGeom>
              <a:solidFill>
                <a:srgbClr val="ACFB9F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得到</a:t>
                </a:r>
                <a:r>
                  <a:rPr lang="en-US" altLang="zh-CN" b="1" dirty="0">
                    <a:solidFill>
                      <a:schemeClr val="accent5">
                        <a:lumMod val="50000"/>
                      </a:schemeClr>
                    </a:solidFill>
                  </a:rPr>
                  <a:t>2</a:t>
                </a:r>
                <a14:m>
                  <m:oMath xmlns:m="http://schemas.openxmlformats.org/officeDocument/2006/math">
                    <m:r>
                      <a:rPr lang="en-US" altLang="zh-CN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化合价降低，被还原</a:t>
                </a:r>
                <a:endParaRPr lang="zh-CN" altLang="en-US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0" name="文本框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16" y="6252542"/>
                <a:ext cx="3849558" cy="369332"/>
              </a:xfrm>
              <a:prstGeom prst="rect">
                <a:avLst/>
              </a:prstGeom>
              <a:blipFill rotWithShape="0">
                <a:blip r:embed="rId8"/>
                <a:stretch>
                  <a:fillRect l="-1426" t="-15000" b="-28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文本框 70"/>
          <p:cNvSpPr txBox="1"/>
          <p:nvPr/>
        </p:nvSpPr>
        <p:spPr>
          <a:xfrm>
            <a:off x="9037851" y="3281959"/>
            <a:ext cx="554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+4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10297917" y="3327775"/>
            <a:ext cx="575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0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6256206" y="3316312"/>
            <a:ext cx="563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+6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8375717" y="3275060"/>
            <a:ext cx="559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-2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048713" y="5001184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70C0"/>
                </a:solidFill>
              </a:rPr>
              <a:t>-</a:t>
            </a:r>
            <a:r>
              <a:rPr lang="en-US" altLang="zh-CN" sz="2800" dirty="0" smtClean="0">
                <a:solidFill>
                  <a:srgbClr val="0070C0"/>
                </a:solidFill>
              </a:rPr>
              <a:t>2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1915358" y="5019362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0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5270907" y="5076137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70C0"/>
                </a:solidFill>
              </a:rPr>
              <a:t>-</a:t>
            </a:r>
            <a:r>
              <a:rPr lang="en-US" altLang="zh-CN" sz="2800" dirty="0" smtClean="0">
                <a:solidFill>
                  <a:srgbClr val="0070C0"/>
                </a:solidFill>
              </a:rPr>
              <a:t>2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grpSp>
        <p:nvGrpSpPr>
          <p:cNvPr id="81" name="组合 80"/>
          <p:cNvGrpSpPr/>
          <p:nvPr/>
        </p:nvGrpSpPr>
        <p:grpSpPr>
          <a:xfrm>
            <a:off x="2136819" y="6004091"/>
            <a:ext cx="3325917" cy="244704"/>
            <a:chOff x="1410237" y="2602523"/>
            <a:chExt cx="4547452" cy="787792"/>
          </a:xfrm>
        </p:grpSpPr>
        <p:cxnSp>
          <p:nvCxnSpPr>
            <p:cNvPr id="82" name="直接连接符 81"/>
            <p:cNvCxnSpPr/>
            <p:nvPr/>
          </p:nvCxnSpPr>
          <p:spPr>
            <a:xfrm>
              <a:off x="1410237" y="2602523"/>
              <a:ext cx="0" cy="773723"/>
            </a:xfrm>
            <a:prstGeom prst="line">
              <a:avLst/>
            </a:prstGeom>
            <a:ln w="57150">
              <a:solidFill>
                <a:srgbClr val="E020D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>
              <a:off x="1410237" y="3362178"/>
              <a:ext cx="4547452" cy="9250"/>
            </a:xfrm>
            <a:prstGeom prst="line">
              <a:avLst/>
            </a:prstGeom>
            <a:ln w="57150">
              <a:solidFill>
                <a:srgbClr val="E020D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箭头连接符 83"/>
            <p:cNvCxnSpPr/>
            <p:nvPr/>
          </p:nvCxnSpPr>
          <p:spPr>
            <a:xfrm flipV="1">
              <a:off x="5957689" y="2602523"/>
              <a:ext cx="0" cy="787792"/>
            </a:xfrm>
            <a:prstGeom prst="straightConnector1">
              <a:avLst/>
            </a:prstGeom>
            <a:ln w="57150">
              <a:solidFill>
                <a:srgbClr val="E020D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5" name="文本框 84"/>
              <p:cNvSpPr txBox="1"/>
              <p:nvPr/>
            </p:nvSpPr>
            <p:spPr>
              <a:xfrm>
                <a:off x="3937706" y="6286112"/>
                <a:ext cx="3849558" cy="369332"/>
              </a:xfrm>
              <a:prstGeom prst="rect">
                <a:avLst/>
              </a:prstGeom>
              <a:solidFill>
                <a:srgbClr val="A0FAE2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得到</a:t>
                </a:r>
                <a:r>
                  <a:rPr lang="en-US" altLang="zh-CN" b="1" dirty="0">
                    <a:solidFill>
                      <a:schemeClr val="accent5">
                        <a:lumMod val="50000"/>
                      </a:schemeClr>
                    </a:solidFill>
                  </a:rPr>
                  <a:t>2</a:t>
                </a:r>
                <a14:m>
                  <m:oMath xmlns:m="http://schemas.openxmlformats.org/officeDocument/2006/math">
                    <m:r>
                      <a:rPr lang="en-US" altLang="zh-CN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1" i="1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化合价降低，被还原</a:t>
                </a:r>
                <a:endParaRPr lang="zh-CN" altLang="en-US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85" name="文本框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7706" y="6286112"/>
                <a:ext cx="3849558" cy="369332"/>
              </a:xfrm>
              <a:prstGeom prst="rect">
                <a:avLst/>
              </a:prstGeom>
              <a:blipFill rotWithShape="0">
                <a:blip r:embed="rId9"/>
                <a:stretch>
                  <a:fillRect l="-1426" t="-13115" b="-2623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7" name="文本框 86"/>
          <p:cNvSpPr txBox="1"/>
          <p:nvPr/>
        </p:nvSpPr>
        <p:spPr>
          <a:xfrm>
            <a:off x="9978394" y="-25758"/>
            <a:ext cx="2213606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失升氧，还原剂；</a:t>
            </a:r>
            <a:endParaRPr lang="en-US" altLang="zh-CN" sz="2000" dirty="0" smtClean="0"/>
          </a:p>
          <a:p>
            <a:r>
              <a:rPr lang="zh-CN" altLang="en-US" sz="2000" dirty="0" smtClean="0"/>
              <a:t>得降还，氧化剂。</a:t>
            </a:r>
            <a:endParaRPr lang="zh-CN" altLang="en-US" sz="2000" dirty="0"/>
          </a:p>
        </p:txBody>
      </p:sp>
      <p:sp>
        <p:nvSpPr>
          <p:cNvPr id="93" name="文本框 92"/>
          <p:cNvSpPr txBox="1"/>
          <p:nvPr/>
        </p:nvSpPr>
        <p:spPr>
          <a:xfrm>
            <a:off x="648296" y="1871325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氧化剂</a:t>
            </a:r>
          </a:p>
        </p:txBody>
      </p:sp>
      <p:sp>
        <p:nvSpPr>
          <p:cNvPr id="94" name="文本框 93"/>
          <p:cNvSpPr txBox="1"/>
          <p:nvPr/>
        </p:nvSpPr>
        <p:spPr>
          <a:xfrm>
            <a:off x="1809198" y="1843144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3861574" y="1958033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2632659" y="1032430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</a:t>
            </a:r>
            <a:r>
              <a:rPr lang="zh-CN" altLang="en-US" sz="2400" dirty="0" smtClean="0">
                <a:solidFill>
                  <a:srgbClr val="FF0000"/>
                </a:solidFill>
              </a:rPr>
              <a:t>化产物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5506745" y="4026359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氧化剂</a:t>
            </a:r>
          </a:p>
        </p:txBody>
      </p:sp>
      <p:sp>
        <p:nvSpPr>
          <p:cNvPr id="98" name="文本框 97"/>
          <p:cNvSpPr txBox="1"/>
          <p:nvPr/>
        </p:nvSpPr>
        <p:spPr>
          <a:xfrm>
            <a:off x="7881907" y="3873213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10445265" y="3209362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345436" y="3941753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</a:t>
            </a:r>
            <a:r>
              <a:rPr lang="zh-CN" altLang="en-US" sz="2400" dirty="0" smtClean="0">
                <a:solidFill>
                  <a:srgbClr val="FF0000"/>
                </a:solidFill>
              </a:rPr>
              <a:t>化产物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1654205" y="4882147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氧化剂</a:t>
            </a:r>
          </a:p>
        </p:txBody>
      </p:sp>
      <p:sp>
        <p:nvSpPr>
          <p:cNvPr id="102" name="文本框 101"/>
          <p:cNvSpPr txBox="1"/>
          <p:nvPr/>
        </p:nvSpPr>
        <p:spPr>
          <a:xfrm>
            <a:off x="657440" y="5723597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3127875" y="5847627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4640381" y="5787130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</a:t>
            </a:r>
            <a:r>
              <a:rPr lang="zh-CN" altLang="en-US" sz="2400" dirty="0" smtClean="0">
                <a:solidFill>
                  <a:srgbClr val="FF0000"/>
                </a:solidFill>
              </a:rPr>
              <a:t>化产物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126233" y="4714568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氧化剂</a:t>
            </a:r>
          </a:p>
        </p:txBody>
      </p:sp>
      <p:sp>
        <p:nvSpPr>
          <p:cNvPr id="106" name="文本框 105"/>
          <p:cNvSpPr txBox="1"/>
          <p:nvPr/>
        </p:nvSpPr>
        <p:spPr>
          <a:xfrm>
            <a:off x="5648887" y="5456380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还原产物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98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3" grpId="0" animBg="1"/>
      <p:bldP spid="44" grpId="0"/>
      <p:bldP spid="45" grpId="0"/>
      <p:bldP spid="46" grpId="0"/>
      <p:bldP spid="47" grpId="0"/>
      <p:bldP spid="56" grpId="0" animBg="1"/>
      <p:bldP spid="57" grpId="0" animBg="1"/>
      <p:bldP spid="66" grpId="0"/>
      <p:bldP spid="67" grpId="0"/>
      <p:bldP spid="68" grpId="0"/>
      <p:bldP spid="69" grpId="0" animBg="1"/>
      <p:bldP spid="70" grpId="0" animBg="1"/>
      <p:bldP spid="71" grpId="0"/>
      <p:bldP spid="72" grpId="0"/>
      <p:bldP spid="73" grpId="0"/>
      <p:bldP spid="74" grpId="0"/>
      <p:bldP spid="76" grpId="0"/>
      <p:bldP spid="77" grpId="0"/>
      <p:bldP spid="78" grpId="0"/>
      <p:bldP spid="85" grpId="0" animBg="1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1067447" y="1765640"/>
            <a:ext cx="9673533" cy="6541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" y="0"/>
            <a:ext cx="24985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5</a:t>
            </a:r>
            <a:r>
              <a:rPr lang="zh-CN" altLang="en-US" sz="2800" dirty="0">
                <a:solidFill>
                  <a:srgbClr val="FF0000"/>
                </a:solidFill>
              </a:rPr>
              <a:t>单</a:t>
            </a:r>
            <a:r>
              <a:rPr lang="zh-CN" altLang="en-US" sz="2800" dirty="0" smtClean="0">
                <a:solidFill>
                  <a:srgbClr val="FF0000"/>
                </a:solidFill>
              </a:rPr>
              <a:t>线桥</a:t>
            </a:r>
            <a:r>
              <a:rPr lang="zh-CN" altLang="en-US" sz="2800" dirty="0" smtClean="0"/>
              <a:t>分析法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文本框 20"/>
              <p:cNvSpPr txBox="1"/>
              <p:nvPr/>
            </p:nvSpPr>
            <p:spPr>
              <a:xfrm>
                <a:off x="993574" y="1711885"/>
                <a:ext cx="9852338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4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4000" b="0" i="0" smtClean="0">
                              <a:latin typeface="Cambria Math" panose="02040503050406030204" pitchFamily="18" charset="0"/>
                            </a:rPr>
                            <m:t>MnO</m:t>
                          </m:r>
                        </m:e>
                        <m:sub>
                          <m:r>
                            <a:rPr lang="en-US" altLang="zh-CN" sz="40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4000" b="0" i="0" smtClean="0">
                          <a:latin typeface="Cambria Math" panose="02040503050406030204" pitchFamily="18" charset="0"/>
                        </a:rPr>
                        <m:t>+4</m:t>
                      </m:r>
                      <m:r>
                        <m:rPr>
                          <m:sty m:val="p"/>
                        </m:rPr>
                        <a:rPr lang="en-US" altLang="zh-CN" sz="4000" b="0" i="0" smtClean="0">
                          <a:latin typeface="Cambria Math" panose="02040503050406030204" pitchFamily="18" charset="0"/>
                        </a:rPr>
                        <m:t>HCl</m:t>
                      </m:r>
                      <m:d>
                        <m:dPr>
                          <m:begChr m:val="（"/>
                          <m:endChr m:val="）"/>
                          <m:ctrlPr>
                            <a:rPr lang="zh-CN" altLang="en-US" sz="4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zh-CN" altLang="en-US" sz="4000" i="0" smtClean="0">
                              <a:latin typeface="Cambria Math" panose="02040503050406030204" pitchFamily="18" charset="0"/>
                            </a:rPr>
                            <m:t>浓</m:t>
                          </m:r>
                        </m:e>
                      </m:d>
                      <m:r>
                        <a:rPr lang="en-US" altLang="zh-CN" sz="4000" i="0" smtClean="0">
                          <a:latin typeface="Cambria Math" panose="02040503050406030204" pitchFamily="18" charset="0"/>
                        </a:rPr>
                        <m:t>≜</m:t>
                      </m:r>
                      <m:sSub>
                        <m:sSubPr>
                          <m:ctrlPr>
                            <a:rPr lang="en-US" altLang="zh-CN" sz="4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4000" b="0" i="0" smtClean="0">
                              <a:latin typeface="Cambria Math" panose="02040503050406030204" pitchFamily="18" charset="0"/>
                            </a:rPr>
                            <m:t>MnCl</m:t>
                          </m:r>
                        </m:e>
                        <m:sub>
                          <m:r>
                            <a:rPr lang="en-US" altLang="zh-CN" sz="40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40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4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4000" b="0" i="0" smtClean="0">
                              <a:latin typeface="Cambria Math" panose="02040503050406030204" pitchFamily="18" charset="0"/>
                            </a:rPr>
                            <m:t>Cl</m:t>
                          </m:r>
                        </m:e>
                        <m:sub>
                          <m:r>
                            <a:rPr lang="en-US" altLang="zh-CN" sz="40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40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↑</m:t>
                      </m:r>
                      <m:sSub>
                        <m:sSubPr>
                          <m:ctrlPr>
                            <a:rPr lang="en-US" altLang="zh-CN" sz="4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4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altLang="zh-CN" sz="4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4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4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O</m:t>
                      </m:r>
                    </m:oMath>
                  </m:oMathPara>
                </a14:m>
                <a:endParaRPr lang="zh-CN" altLang="en-US" sz="4000" dirty="0"/>
              </a:p>
            </p:txBody>
          </p:sp>
        </mc:Choice>
        <mc:Fallback xmlns="">
          <p:sp>
            <p:nvSpPr>
              <p:cNvPr id="21" name="文本框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3574" y="1711885"/>
                <a:ext cx="9852338" cy="707886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9" name="组合 28"/>
          <p:cNvGrpSpPr/>
          <p:nvPr/>
        </p:nvGrpSpPr>
        <p:grpSpPr>
          <a:xfrm>
            <a:off x="1633262" y="1365065"/>
            <a:ext cx="2495744" cy="450856"/>
            <a:chOff x="1581746" y="4430332"/>
            <a:chExt cx="2495744" cy="656823"/>
          </a:xfrm>
        </p:grpSpPr>
        <p:cxnSp>
          <p:nvCxnSpPr>
            <p:cNvPr id="24" name="直接连接符 23"/>
            <p:cNvCxnSpPr/>
            <p:nvPr/>
          </p:nvCxnSpPr>
          <p:spPr>
            <a:xfrm flipV="1">
              <a:off x="4077490" y="4430332"/>
              <a:ext cx="0" cy="656823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H="1">
              <a:off x="1581746" y="4430332"/>
              <a:ext cx="2495744" cy="25758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直接箭头连接符 27"/>
            <p:cNvCxnSpPr/>
            <p:nvPr/>
          </p:nvCxnSpPr>
          <p:spPr>
            <a:xfrm>
              <a:off x="1581746" y="4430332"/>
              <a:ext cx="0" cy="64483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文本框 31"/>
              <p:cNvSpPr txBox="1"/>
              <p:nvPr/>
            </p:nvSpPr>
            <p:spPr>
              <a:xfrm>
                <a:off x="2292439" y="837683"/>
                <a:ext cx="11590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32" name="文本框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2439" y="837683"/>
                <a:ext cx="1159099" cy="52322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文本框 33"/>
          <p:cNvSpPr txBox="1"/>
          <p:nvPr/>
        </p:nvSpPr>
        <p:spPr>
          <a:xfrm>
            <a:off x="68195" y="3905218"/>
            <a:ext cx="999251" cy="584775"/>
          </a:xfrm>
          <a:prstGeom prst="rect">
            <a:avLst/>
          </a:prstGeom>
          <a:solidFill>
            <a:srgbClr val="A0FAE2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练习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文本框 35"/>
              <p:cNvSpPr txBox="1"/>
              <p:nvPr/>
            </p:nvSpPr>
            <p:spPr>
              <a:xfrm>
                <a:off x="1882216" y="3876151"/>
                <a:ext cx="8075054" cy="646331"/>
              </a:xfrm>
              <a:prstGeom prst="rect">
                <a:avLst/>
              </a:prstGeom>
              <a:solidFill>
                <a:srgbClr val="A0FAE2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SO</m:t>
                          </m:r>
                        </m:e>
                        <m:sub>
                          <m: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6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3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Br</m:t>
                          </m:r>
                        </m:e>
                        <m:sub>
                          <m: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600" b="0" i="0" smtClean="0">
                          <a:latin typeface="Cambria Math" panose="02040503050406030204" pitchFamily="18" charset="0"/>
                        </a:rPr>
                        <m:t>+2</m:t>
                      </m:r>
                      <m:sSub>
                        <m:sSubPr>
                          <m:ctrlPr>
                            <a:rPr lang="en-US" altLang="zh-CN" sz="3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3600" b="0" i="0" smtClean="0">
                          <a:latin typeface="Cambria Math" panose="02040503050406030204" pitchFamily="18" charset="0"/>
                        </a:rPr>
                        <m:t>O</m:t>
                      </m:r>
                      <m:r>
                        <a:rPr lang="en-US" altLang="zh-CN" sz="36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3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3600" b="0" i="0" smtClean="0">
                          <a:latin typeface="Cambria Math" panose="02040503050406030204" pitchFamily="18" charset="0"/>
                        </a:rPr>
                        <m:t>S</m:t>
                      </m:r>
                      <m:sSub>
                        <m:sSubPr>
                          <m:ctrlPr>
                            <a:rPr lang="en-US" altLang="zh-CN" sz="3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zh-CN" sz="3600" b="0" i="0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altLang="zh-CN" sz="3600" b="0" i="0" smtClean="0">
                          <a:latin typeface="Cambria Math" panose="02040503050406030204" pitchFamily="18" charset="0"/>
                        </a:rPr>
                        <m:t>HBr</m:t>
                      </m:r>
                    </m:oMath>
                  </m:oMathPara>
                </a14:m>
                <a:endParaRPr lang="zh-CN" altLang="en-US" sz="3600" dirty="0"/>
              </a:p>
            </p:txBody>
          </p:sp>
        </mc:Choice>
        <mc:Fallback xmlns="">
          <p:sp>
            <p:nvSpPr>
              <p:cNvPr id="36" name="文本框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2216" y="3876151"/>
                <a:ext cx="8075054" cy="64633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7" name="组合 36"/>
          <p:cNvGrpSpPr/>
          <p:nvPr/>
        </p:nvGrpSpPr>
        <p:grpSpPr>
          <a:xfrm flipH="1">
            <a:off x="2498501" y="3493257"/>
            <a:ext cx="1455313" cy="450856"/>
            <a:chOff x="1581746" y="4430332"/>
            <a:chExt cx="2495744" cy="656823"/>
          </a:xfrm>
        </p:grpSpPr>
        <p:cxnSp>
          <p:nvCxnSpPr>
            <p:cNvPr id="38" name="直接连接符 37"/>
            <p:cNvCxnSpPr/>
            <p:nvPr/>
          </p:nvCxnSpPr>
          <p:spPr>
            <a:xfrm flipV="1">
              <a:off x="4077490" y="4430332"/>
              <a:ext cx="0" cy="656823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1581746" y="4430332"/>
              <a:ext cx="2495744" cy="25758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直接箭头连接符 39"/>
            <p:cNvCxnSpPr/>
            <p:nvPr/>
          </p:nvCxnSpPr>
          <p:spPr>
            <a:xfrm>
              <a:off x="1581746" y="4430332"/>
              <a:ext cx="0" cy="64483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文本框 40"/>
              <p:cNvSpPr txBox="1"/>
              <p:nvPr/>
            </p:nvSpPr>
            <p:spPr>
              <a:xfrm>
                <a:off x="2794715" y="2962506"/>
                <a:ext cx="11590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41" name="文本框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4715" y="2962506"/>
                <a:ext cx="1159099" cy="52322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文本框 41"/>
          <p:cNvSpPr txBox="1"/>
          <p:nvPr/>
        </p:nvSpPr>
        <p:spPr>
          <a:xfrm>
            <a:off x="3599644" y="4541825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氧化剂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2092816" y="4526616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512791" y="2362085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氧化剂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487321" y="2388059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还原剂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86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21" grpId="0"/>
      <p:bldP spid="32" grpId="0"/>
      <p:bldP spid="34" grpId="0" animBg="1"/>
      <p:bldP spid="36" grpId="0" animBg="1"/>
      <p:bldP spid="41" grpId="0"/>
      <p:bldP spid="42" grpId="0"/>
      <p:bldP spid="43" grpId="0"/>
      <p:bldP spid="44" grpId="0"/>
      <p:bldP spid="4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222060"/>
              </p:ext>
            </p:extLst>
          </p:nvPr>
        </p:nvGraphicFramePr>
        <p:xfrm>
          <a:off x="1729758" y="3416294"/>
          <a:ext cx="9156878" cy="3261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799"/>
                <a:gridCol w="5473521"/>
                <a:gridCol w="1854558"/>
              </a:tblGrid>
              <a:tr h="370840"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i="0" dirty="0" smtClean="0"/>
                        <a:t>试剂</a:t>
                      </a:r>
                      <a:endParaRPr lang="en-US" altLang="zh-CN" sz="2800" i="0" dirty="0" smtClean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i="0" dirty="0" smtClean="0"/>
                        <a:t>现象</a:t>
                      </a:r>
                      <a:endParaRPr lang="en-US" altLang="zh-CN" sz="2800" i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 smtClean="0"/>
                        <a:t>氧化性</a:t>
                      </a:r>
                    </a:p>
                    <a:p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800" dirty="0" smtClean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altLang="zh-CN" sz="28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 smtClean="0"/>
                        <a:t>还原性</a:t>
                      </a:r>
                    </a:p>
                    <a:p>
                      <a:endParaRPr lang="en-US" altLang="zh-CN" sz="2800" dirty="0" smtClean="0"/>
                    </a:p>
                    <a:p>
                      <a:endParaRPr lang="en-US" altLang="zh-CN" sz="2800" dirty="0" smtClean="0"/>
                    </a:p>
                    <a:p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800" dirty="0" smtClean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altLang="zh-CN" sz="28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1875415" y="678895"/>
                <a:ext cx="8075054" cy="954107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zh-CN" altLang="en-US" sz="2800" i="1">
                        <a:latin typeface="Cambria Math" panose="02040503050406030204" pitchFamily="18" charset="0"/>
                      </a:rPr>
                      <m:t>判断</m:t>
                    </m:r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8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800" dirty="0" smtClean="0"/>
                  <a:t>有没有做氧化剂的可能，还原剂呢？</a:t>
                </a:r>
                <a:endParaRPr lang="en-US" altLang="zh-CN" sz="2800" dirty="0" smtClean="0"/>
              </a:p>
              <a:p>
                <a:r>
                  <a:rPr lang="zh-CN" altLang="en-US" sz="2800" dirty="0" smtClean="0"/>
                  <a:t>请选择试剂，设计实验方案并通过实验加以验证。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5415" y="678895"/>
                <a:ext cx="8075054" cy="954107"/>
              </a:xfrm>
              <a:prstGeom prst="rect">
                <a:avLst/>
              </a:prstGeom>
              <a:blipFill rotWithShape="0">
                <a:blip r:embed="rId2"/>
                <a:stretch>
                  <a:fillRect l="-1586" t="-8917" r="-302" b="-140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3552119" y="4003816"/>
                <a:ext cx="376462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240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zh-CN" altLang="en-US" sz="2400" i="1">
                          <a:latin typeface="Cambria Math" panose="02040503050406030204" pitchFamily="18" charset="0"/>
                        </a:rPr>
                        <m:t>溶液</m:t>
                      </m:r>
                      <m:r>
                        <a:rPr lang="zh-CN" altLang="en-US" sz="2400">
                          <a:latin typeface="Cambria Math" panose="02040503050406030204" pitchFamily="18" charset="0"/>
                        </a:rPr>
                        <m:t>、</m:t>
                      </m:r>
                      <m:r>
                        <m:rPr>
                          <m:sty m:val="p"/>
                        </m:rPr>
                        <a:rPr lang="en-US" altLang="zh-CN" sz="2400">
                          <a:latin typeface="Cambria Math" panose="02040503050406030204" pitchFamily="18" charset="0"/>
                        </a:rPr>
                        <m:t>KI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zh-CN" altLang="en-US" sz="2400" i="1" dirty="0">
                          <a:latin typeface="Cambria Math" panose="02040503050406030204" pitchFamily="18" charset="0"/>
                        </a:rPr>
                        <m:t>淀粉试纸</m:t>
                      </m:r>
                    </m:oMath>
                  </m:oMathPara>
                </a14:m>
                <a:endParaRPr lang="en-US" altLang="zh-CN" sz="2400" dirty="0"/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2119" y="4003816"/>
                <a:ext cx="3764620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92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矩形 11"/>
              <p:cNvSpPr/>
              <p:nvPr/>
            </p:nvSpPr>
            <p:spPr>
              <a:xfrm>
                <a:off x="3549669" y="4909896"/>
                <a:ext cx="560422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240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zh-CN" altLang="en-US" sz="2400" i="1">
                          <a:latin typeface="Cambria Math" panose="02040503050406030204" pitchFamily="18" charset="0"/>
                        </a:rPr>
                        <m:t>溶液</m:t>
                      </m:r>
                      <m:r>
                        <a:rPr lang="zh-CN" altLang="en-US" sz="2400">
                          <a:latin typeface="Cambria Math" panose="02040503050406030204" pitchFamily="18" charset="0"/>
                        </a:rPr>
                        <m:t>、</m:t>
                      </m:r>
                      <m:sSub>
                        <m:sSub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CN" altLang="en-US" sz="2400" i="1">
                              <a:latin typeface="Cambria Math" panose="02040503050406030204" pitchFamily="18" charset="0"/>
                            </a:rPr>
                            <m:t>酸性</m:t>
                          </m:r>
                          <m:r>
                            <m:rPr>
                              <m:sty m:val="p"/>
                            </m:rPr>
                            <a:rPr lang="en-US" altLang="zh-CN" sz="2400">
                              <a:latin typeface="Cambria Math" panose="02040503050406030204" pitchFamily="18" charset="0"/>
                            </a:rPr>
                            <m:t>KMnO</m:t>
                          </m:r>
                        </m:e>
                        <m:sub>
                          <m:r>
                            <a:rPr lang="en-US" altLang="zh-CN" sz="240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zh-CN" altLang="en-US" sz="2400" i="1">
                          <a:latin typeface="Cambria Math" panose="02040503050406030204" pitchFamily="18" charset="0"/>
                        </a:rPr>
                        <m:t>溶液（紫红色）</m:t>
                      </m:r>
                    </m:oMath>
                  </m:oMathPara>
                </a14:m>
                <a:endParaRPr lang="en-US" altLang="zh-CN" sz="2400" dirty="0"/>
              </a:p>
            </p:txBody>
          </p:sp>
        </mc:Choice>
        <mc:Fallback xmlns="">
          <p:sp>
            <p:nvSpPr>
              <p:cNvPr id="12" name="矩形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9669" y="4909896"/>
                <a:ext cx="5604226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92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文本框 8"/>
          <p:cNvSpPr txBox="1"/>
          <p:nvPr/>
        </p:nvSpPr>
        <p:spPr>
          <a:xfrm>
            <a:off x="9139100" y="3988106"/>
            <a:ext cx="811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变蓝</a:t>
            </a:r>
            <a:endParaRPr lang="zh-CN" altLang="en-US" sz="2400" dirty="0"/>
          </a:p>
        </p:txBody>
      </p:sp>
      <p:sp>
        <p:nvSpPr>
          <p:cNvPr id="14" name="文本框 13"/>
          <p:cNvSpPr txBox="1"/>
          <p:nvPr/>
        </p:nvSpPr>
        <p:spPr>
          <a:xfrm>
            <a:off x="9015335" y="4897231"/>
            <a:ext cx="19584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紫红色褪去；</a:t>
            </a:r>
            <a:endParaRPr lang="en-US" altLang="zh-CN" sz="2400" dirty="0" smtClean="0"/>
          </a:p>
          <a:p>
            <a:r>
              <a:rPr lang="zh-CN" altLang="en-US" sz="2400" dirty="0" smtClean="0"/>
              <a:t>生成使带火星木条复燃的气体</a:t>
            </a:r>
            <a:endParaRPr lang="zh-CN" altLang="en-US" sz="2400" dirty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1" y="12879"/>
            <a:ext cx="2975019" cy="61818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latin typeface="Times New Roman" panose="02020603050405020304" pitchFamily="18" charset="0"/>
              </a:rPr>
              <a:t>6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氧化剂与还原剂</a:t>
            </a:r>
            <a:endParaRPr kumimoji="1" lang="zh-CN" altLang="en-US" sz="2800" b="1" dirty="0">
              <a:latin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1875415" y="2470464"/>
                <a:ext cx="8075054" cy="862608"/>
              </a:xfrm>
              <a:prstGeom prst="rect">
                <a:avLst/>
              </a:prstGeom>
              <a:noFill/>
              <a:ln>
                <a:solidFill>
                  <a:srgbClr val="92D05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rgbClr val="E020D2"/>
                    </a:solidFill>
                    <a:latin typeface="+mn-ea"/>
                  </a:rPr>
                  <a:t>已知，碘单质遇到淀粉溶液呈蓝色；</a:t>
                </a:r>
                <a:endParaRPr lang="en-US" altLang="zh-CN" sz="2400" dirty="0" smtClean="0">
                  <a:solidFill>
                    <a:srgbClr val="E020D2"/>
                  </a:solidFill>
                  <a:latin typeface="+mn-ea"/>
                </a:endParaRPr>
              </a:p>
              <a:p>
                <a:r>
                  <a:rPr lang="zh-CN" altLang="en-US" sz="2400" dirty="0" smtClean="0">
                    <a:solidFill>
                      <a:srgbClr val="E020D2"/>
                    </a:solidFill>
                    <a:latin typeface="+mn-ea"/>
                  </a:rPr>
                  <a:t>酸性高锰酸钾为紫红色溶液，还原产物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rgbClr val="E020D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E020D2"/>
                            </a:solidFill>
                            <a:latin typeface="Cambria Math" panose="02040503050406030204" pitchFamily="18" charset="0"/>
                          </a:rPr>
                          <m:t>Mn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rgbClr val="E020D2"/>
                            </a:solidFill>
                            <a:latin typeface="Cambria Math" panose="02040503050406030204" pitchFamily="18" charset="0"/>
                          </a:rPr>
                          <m:t>2+</m:t>
                        </m:r>
                      </m:sup>
                    </m:sSup>
                    <m:r>
                      <a:rPr lang="zh-CN" altLang="en-US" sz="2400" i="0">
                        <a:solidFill>
                          <a:srgbClr val="E020D2"/>
                        </a:solidFill>
                        <a:latin typeface="Cambria Math" panose="02040503050406030204" pitchFamily="18" charset="0"/>
                      </a:rPr>
                      <m:t>接近</m:t>
                    </m:r>
                  </m:oMath>
                </a14:m>
                <a:r>
                  <a:rPr lang="zh-CN" altLang="en-US" sz="2400" dirty="0" smtClean="0">
                    <a:solidFill>
                      <a:srgbClr val="E020D2"/>
                    </a:solidFill>
                    <a:latin typeface="+mn-ea"/>
                  </a:rPr>
                  <a:t>无色</a:t>
                </a:r>
                <a:r>
                  <a:rPr lang="zh-CN" altLang="en-US" dirty="0" smtClean="0"/>
                  <a:t>。</a:t>
                </a:r>
                <a:endParaRPr lang="zh-CN" altLang="en-US" dirty="0"/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5415" y="2470464"/>
                <a:ext cx="8075054" cy="862608"/>
              </a:xfrm>
              <a:prstGeom prst="rect">
                <a:avLst/>
              </a:prstGeom>
              <a:blipFill rotWithShape="0">
                <a:blip r:embed="rId5"/>
                <a:stretch>
                  <a:fillRect l="-1131" t="-4861" b="-8333"/>
                </a:stretch>
              </a:blipFill>
              <a:ln>
                <a:solidFill>
                  <a:srgbClr val="92D05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1487510" y="1803432"/>
                <a:ext cx="9053849" cy="461665"/>
              </a:xfrm>
              <a:prstGeom prst="rect">
                <a:avLst/>
              </a:prstGeom>
              <a:ln>
                <a:solidFill>
                  <a:srgbClr val="15EB15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zh-CN" altLang="en-US" sz="2400" dirty="0"/>
                  <a:t>待选试剂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400" i="1">
                        <a:latin typeface="Cambria Math" panose="02040503050406030204" pitchFamily="18" charset="0"/>
                      </a:rPr>
                      <m:t>溶液</m:t>
                    </m:r>
                    <m:r>
                      <a:rPr lang="zh-CN" altLang="en-US" sz="2400">
                        <a:latin typeface="Cambria Math" panose="02040503050406030204" pitchFamily="18" charset="0"/>
                      </a:rPr>
                      <m:t>、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zh-CN" altLang="en-US" sz="2400" i="1">
                            <a:latin typeface="Cambria Math" panose="02040503050406030204" pitchFamily="18" charset="0"/>
                          </a:rPr>
                          <m:t>酸性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KMnO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zh-CN" altLang="en-US" sz="2400" i="1">
                        <a:latin typeface="Cambria Math" panose="02040503050406030204" pitchFamily="18" charset="0"/>
                      </a:rPr>
                      <m:t>溶液（紫红色）</m:t>
                    </m:r>
                    <m:r>
                      <a:rPr lang="zh-CN" altLang="en-US" sz="2400">
                        <a:latin typeface="Cambria Math" panose="02040503050406030204" pitchFamily="18" charset="0"/>
                      </a:rPr>
                      <m:t>、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KI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zh-CN" altLang="en-US" sz="2400" i="1" dirty="0">
                        <a:latin typeface="Cambria Math" panose="02040503050406030204" pitchFamily="18" charset="0"/>
                      </a:rPr>
                      <m:t>淀粉溶液</m:t>
                    </m:r>
                  </m:oMath>
                </a14:m>
                <a:endParaRPr lang="en-US" altLang="zh-CN" sz="2400" dirty="0"/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7510" y="1803432"/>
                <a:ext cx="9053849" cy="461665"/>
              </a:xfrm>
              <a:prstGeom prst="rect">
                <a:avLst/>
              </a:prstGeom>
              <a:blipFill rotWithShape="0">
                <a:blip r:embed="rId6"/>
                <a:stretch>
                  <a:fillRect l="-941" t="-14103" b="-21795"/>
                </a:stretch>
              </a:blipFill>
              <a:ln>
                <a:solidFill>
                  <a:srgbClr val="15EB15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6480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9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242077"/>
              </p:ext>
            </p:extLst>
          </p:nvPr>
        </p:nvGraphicFramePr>
        <p:xfrm>
          <a:off x="269233" y="1239763"/>
          <a:ext cx="11220174" cy="5059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9339"/>
                <a:gridCol w="9660835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氧化剂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3200" dirty="0" smtClean="0"/>
                    </a:p>
                    <a:p>
                      <a:endParaRPr lang="en-US" altLang="zh-CN" sz="3200" dirty="0" smtClean="0"/>
                    </a:p>
                    <a:p>
                      <a:endParaRPr lang="en-US" altLang="zh-CN" sz="3200" dirty="0" smtClean="0"/>
                    </a:p>
                    <a:p>
                      <a:endParaRPr lang="zh-CN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还原剂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3200" dirty="0" smtClean="0"/>
                    </a:p>
                    <a:p>
                      <a:endParaRPr lang="en-US" altLang="zh-CN" sz="3200" dirty="0" smtClean="0"/>
                    </a:p>
                    <a:p>
                      <a:endParaRPr lang="en-US" altLang="zh-CN" sz="3200" dirty="0" smtClean="0"/>
                    </a:p>
                    <a:p>
                      <a:endParaRPr lang="en-US" altLang="zh-CN" sz="3200" dirty="0" smtClean="0"/>
                    </a:p>
                    <a:p>
                      <a:endParaRPr lang="en-US" altLang="zh-CN" sz="3200" dirty="0" smtClean="0"/>
                    </a:p>
                    <a:p>
                      <a:endParaRPr lang="zh-CN" altLang="en-US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1" y="12879"/>
            <a:ext cx="2975019" cy="61818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latin typeface="Times New Roman" panose="02020603050405020304" pitchFamily="18" charset="0"/>
              </a:rPr>
              <a:t>6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氧化剂与还原剂</a:t>
            </a:r>
            <a:endParaRPr kumimoji="1"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1943736" y="4819246"/>
            <a:ext cx="7635011" cy="6276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xtLst/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kumimoji="1" lang="en-US" altLang="zh-CN" sz="2800" b="1" dirty="0" smtClean="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含有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低价态元素的化合物如：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S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CO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HI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等</a:t>
            </a:r>
            <a:endParaRPr kumimoji="1"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43736" y="1239763"/>
            <a:ext cx="8789817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1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活泼的非金属单质如：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F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Cl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Br</a:t>
            </a:r>
            <a:r>
              <a:rPr kumimoji="1" lang="en-US" altLang="zh-CN" sz="2800" b="1" baseline="-25000" dirty="0" smtClean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I</a:t>
            </a:r>
            <a:r>
              <a:rPr kumimoji="1" lang="en-US" altLang="zh-CN" sz="2800" b="1" baseline="-25000" dirty="0" smtClean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；</a:t>
            </a:r>
            <a:endParaRPr kumimoji="1"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43736" y="1933123"/>
            <a:ext cx="8879970" cy="104028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sz="2800" b="1" dirty="0">
                <a:latin typeface="+mn-ea"/>
              </a:rPr>
              <a:t>2</a:t>
            </a:r>
            <a:r>
              <a:rPr kumimoji="1" lang="zh-CN" altLang="en-US" sz="2800" b="1" dirty="0">
                <a:latin typeface="+mn-ea"/>
              </a:rPr>
              <a:t>含有高价态元素的化合物如：</a:t>
            </a:r>
            <a:endParaRPr kumimoji="1" lang="en-US" altLang="zh-CN" sz="2800" b="1" dirty="0">
              <a:latin typeface="+mn-ea"/>
            </a:endParaRPr>
          </a:p>
          <a:p>
            <a:pPr>
              <a:spcBef>
                <a:spcPct val="20000"/>
              </a:spcBef>
            </a:pPr>
            <a:r>
              <a:rPr kumimoji="1" lang="en-US" altLang="zh-CN" sz="2800" b="1" dirty="0">
                <a:latin typeface="+mn-ea"/>
              </a:rPr>
              <a:t>H</a:t>
            </a:r>
            <a:r>
              <a:rPr kumimoji="1" lang="en-US" altLang="zh-CN" sz="2800" b="1" baseline="-25000" dirty="0">
                <a:latin typeface="+mn-ea"/>
              </a:rPr>
              <a:t>2</a:t>
            </a:r>
            <a:r>
              <a:rPr kumimoji="1" lang="en-US" altLang="zh-CN" sz="2800" b="1" dirty="0">
                <a:latin typeface="+mn-ea"/>
              </a:rPr>
              <a:t>O</a:t>
            </a:r>
            <a:r>
              <a:rPr kumimoji="1" lang="en-US" altLang="zh-CN" sz="2800" b="1" baseline="-25000" dirty="0">
                <a:latin typeface="+mn-ea"/>
              </a:rPr>
              <a:t>2</a:t>
            </a:r>
            <a:r>
              <a:rPr kumimoji="1" lang="zh-CN" altLang="en-US" sz="2800" b="1" dirty="0">
                <a:latin typeface="+mn-ea"/>
              </a:rPr>
              <a:t>、</a:t>
            </a:r>
            <a:r>
              <a:rPr kumimoji="1" lang="en-US" altLang="zh-CN" sz="2800" b="1" dirty="0">
                <a:latin typeface="+mn-ea"/>
              </a:rPr>
              <a:t>HClO</a:t>
            </a:r>
            <a:r>
              <a:rPr kumimoji="1" lang="zh-CN" altLang="en-US" sz="2800" b="1" dirty="0">
                <a:latin typeface="+mn-ea"/>
              </a:rPr>
              <a:t>、</a:t>
            </a:r>
            <a:r>
              <a:rPr kumimoji="1" lang="en-US" altLang="zh-CN" sz="2800" b="1" dirty="0">
                <a:latin typeface="+mn-ea"/>
              </a:rPr>
              <a:t>KMnO</a:t>
            </a:r>
            <a:r>
              <a:rPr kumimoji="1" lang="en-US" altLang="zh-CN" sz="2800" b="1" baseline="-25000" dirty="0">
                <a:latin typeface="+mn-ea"/>
              </a:rPr>
              <a:t>4</a:t>
            </a:r>
            <a:r>
              <a:rPr kumimoji="1" lang="zh-CN" altLang="en-US" sz="2800" b="1" dirty="0">
                <a:latin typeface="+mn-ea"/>
              </a:rPr>
              <a:t>（</a:t>
            </a:r>
            <a:r>
              <a:rPr kumimoji="1" lang="en-US" altLang="zh-CN" sz="2800" b="1" dirty="0">
                <a:latin typeface="+mn-ea"/>
              </a:rPr>
              <a:t>H</a:t>
            </a:r>
            <a:r>
              <a:rPr kumimoji="1" lang="en-US" altLang="zh-CN" sz="2800" b="1" baseline="30000" dirty="0" smtClean="0">
                <a:latin typeface="+mn-ea"/>
              </a:rPr>
              <a:t>+</a:t>
            </a:r>
            <a:r>
              <a:rPr kumimoji="1" lang="zh-CN" altLang="en-US" sz="2800" b="1" dirty="0" smtClean="0">
                <a:latin typeface="+mn-ea"/>
              </a:rPr>
              <a:t>）、</a:t>
            </a:r>
            <a:r>
              <a:rPr kumimoji="1" lang="en-US" altLang="zh-CN" sz="2800" b="1" dirty="0">
                <a:latin typeface="+mn-ea"/>
              </a:rPr>
              <a:t>HNO</a:t>
            </a:r>
            <a:r>
              <a:rPr kumimoji="1" lang="en-US" altLang="zh-CN" sz="2800" b="1" baseline="-25000" dirty="0">
                <a:latin typeface="+mn-ea"/>
              </a:rPr>
              <a:t>3</a:t>
            </a:r>
            <a:r>
              <a:rPr kumimoji="1" lang="zh-CN" altLang="en-US" sz="2800" b="1" dirty="0" smtClean="0">
                <a:latin typeface="+mn-ea"/>
              </a:rPr>
              <a:t>、浓</a:t>
            </a:r>
            <a:r>
              <a:rPr kumimoji="1" lang="zh-CN" altLang="en-US" sz="2800" b="1" dirty="0">
                <a:latin typeface="+mn-ea"/>
              </a:rPr>
              <a:t>硫酸、</a:t>
            </a:r>
            <a:r>
              <a:rPr kumimoji="1" lang="en-US" altLang="zh-CN" sz="2800" b="1" dirty="0">
                <a:latin typeface="+mn-ea"/>
              </a:rPr>
              <a:t>FeCl</a:t>
            </a:r>
            <a:r>
              <a:rPr kumimoji="1" lang="en-US" altLang="zh-CN" sz="2800" b="1" baseline="-25000" dirty="0">
                <a:latin typeface="+mn-ea"/>
              </a:rPr>
              <a:t>3</a:t>
            </a:r>
            <a:r>
              <a:rPr kumimoji="1" lang="zh-CN" altLang="en-US" sz="2800" b="1" dirty="0">
                <a:latin typeface="+mn-ea"/>
              </a:rPr>
              <a:t>溶液</a:t>
            </a:r>
            <a:r>
              <a:rPr kumimoji="1" lang="zh-CN" altLang="zh-CN" sz="2800" b="1" dirty="0">
                <a:latin typeface="+mn-ea"/>
              </a:rPr>
              <a:t>等。</a:t>
            </a:r>
          </a:p>
        </p:txBody>
      </p:sp>
      <p:sp>
        <p:nvSpPr>
          <p:cNvPr id="6" name="矩形 5"/>
          <p:cNvSpPr/>
          <p:nvPr/>
        </p:nvSpPr>
        <p:spPr>
          <a:xfrm>
            <a:off x="1943736" y="3341325"/>
            <a:ext cx="6218335" cy="523220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1</a:t>
            </a:r>
            <a:r>
              <a:rPr kumimoji="1" lang="zh-CN" altLang="zh-CN" sz="2800" b="1" dirty="0">
                <a:latin typeface="Times New Roman" panose="02020603050405020304" pitchFamily="18" charset="0"/>
              </a:rPr>
              <a:t>活泼的金属如：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Na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K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Zn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Al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Fe</a:t>
            </a:r>
            <a:endParaRPr kumimoji="1"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943736" y="4071094"/>
            <a:ext cx="3727355" cy="52322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sz="2800" b="1" dirty="0">
                <a:latin typeface="+mn-ea"/>
              </a:rPr>
              <a:t>2</a:t>
            </a:r>
            <a:r>
              <a:rPr kumimoji="1" lang="zh-CN" altLang="en-US" sz="2800" b="1" dirty="0">
                <a:latin typeface="+mn-ea"/>
              </a:rPr>
              <a:t>某些非金属如：</a:t>
            </a:r>
            <a:r>
              <a:rPr kumimoji="1" lang="en-US" altLang="zh-CN" sz="2800" b="1" dirty="0">
                <a:latin typeface="+mn-ea"/>
              </a:rPr>
              <a:t>H</a:t>
            </a:r>
            <a:r>
              <a:rPr kumimoji="1" lang="en-US" altLang="zh-CN" sz="2800" b="1" baseline="-25000" dirty="0">
                <a:latin typeface="+mn-ea"/>
              </a:rPr>
              <a:t>2</a:t>
            </a:r>
            <a:r>
              <a:rPr kumimoji="1" lang="zh-CN" altLang="en-US" sz="2800" b="1" dirty="0">
                <a:latin typeface="+mn-ea"/>
              </a:rPr>
              <a:t>、</a:t>
            </a:r>
            <a:r>
              <a:rPr kumimoji="1" lang="en-US" altLang="zh-CN" sz="2800" b="1" dirty="0" smtClean="0">
                <a:latin typeface="+mn-ea"/>
              </a:rPr>
              <a:t>C  </a:t>
            </a:r>
            <a:endParaRPr kumimoji="1" lang="en-US" altLang="zh-CN" sz="2800" b="1" dirty="0">
              <a:latin typeface="+mn-ea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943736" y="5671810"/>
            <a:ext cx="6566066" cy="62763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kumimoji="1" lang="en-US" altLang="zh-CN" sz="2800" b="1" dirty="0" smtClean="0">
                <a:latin typeface="Times New Roman" panose="02020603050405020304" pitchFamily="18" charset="0"/>
              </a:rPr>
              <a:t>4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离子如：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S</a:t>
            </a:r>
            <a:r>
              <a:rPr kumimoji="1" lang="en-US" altLang="zh-CN" sz="2800" b="1" baseline="30000" dirty="0" smtClean="0">
                <a:latin typeface="Times New Roman" panose="02020603050405020304" pitchFamily="18" charset="0"/>
              </a:rPr>
              <a:t>2-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SO</a:t>
            </a:r>
            <a:r>
              <a:rPr kumimoji="1" lang="en-US" altLang="zh-CN" sz="2800" b="1" baseline="-25000" dirty="0" smtClean="0"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baseline="30000" dirty="0" smtClean="0">
                <a:latin typeface="Times New Roman" panose="02020603050405020304" pitchFamily="18" charset="0"/>
              </a:rPr>
              <a:t>2-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I</a:t>
            </a:r>
            <a:r>
              <a:rPr kumimoji="1" lang="en-US" altLang="zh-CN" sz="2800" b="1" baseline="30000" dirty="0" smtClean="0">
                <a:latin typeface="Times New Roman" panose="02020603050405020304" pitchFamily="18" charset="0"/>
              </a:rPr>
              <a:t>-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Fe</a:t>
            </a:r>
            <a:r>
              <a:rPr kumimoji="1" lang="en-US" altLang="zh-CN" sz="2800" b="1" baseline="30000" dirty="0" smtClean="0">
                <a:latin typeface="Times New Roman" panose="02020603050405020304" pitchFamily="18" charset="0"/>
              </a:rPr>
              <a:t>2+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Br</a:t>
            </a:r>
            <a:r>
              <a:rPr kumimoji="1" lang="en-US" altLang="zh-CN" sz="2800" b="1" baseline="30000" dirty="0" smtClean="0">
                <a:latin typeface="Times New Roman" panose="02020603050405020304" pitchFamily="18" charset="0"/>
              </a:rPr>
              <a:t>-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Cl</a:t>
            </a:r>
            <a:r>
              <a:rPr kumimoji="1" lang="en-US" altLang="zh-CN" sz="2800" b="1" baseline="30000" dirty="0" smtClean="0">
                <a:latin typeface="Times New Roman" panose="02020603050405020304" pitchFamily="18" charset="0"/>
              </a:rPr>
              <a:t>-</a:t>
            </a:r>
            <a:endParaRPr kumimoji="1" lang="zh-CN" altLang="en-US" sz="28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82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animBg="1"/>
      <p:bldP spid="3" grpId="0" animBg="1"/>
      <p:bldP spid="4" grpId="0" animBg="1"/>
      <p:bldP spid="6" grpId="0" animBg="1"/>
      <p:bldP spid="7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>
          <a:xfrm>
            <a:off x="0" y="606798"/>
            <a:ext cx="8486105" cy="518330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7.1</a:t>
            </a:r>
            <a:r>
              <a:rPr lang="zh-CN" altLang="en-US" dirty="0" smtClean="0"/>
              <a:t>守恒律：得失电子总数相等，化合价升降总数相等。</a:t>
            </a:r>
            <a:endParaRPr lang="zh-CN" altLang="en-US" dirty="0"/>
          </a:p>
        </p:txBody>
      </p:sp>
      <p:sp>
        <p:nvSpPr>
          <p:cNvPr id="4" name="矩形 3">
            <a:hlinkClick r:id="rId2" action="ppaction://hlinkfile"/>
          </p:cNvPr>
          <p:cNvSpPr/>
          <p:nvPr/>
        </p:nvSpPr>
        <p:spPr>
          <a:xfrm>
            <a:off x="3262211" y="1628797"/>
            <a:ext cx="45127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氧化还原反应方程式的计算</a:t>
            </a:r>
            <a:endParaRPr lang="en-US" altLang="zh-CN" sz="2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257578" y="2152017"/>
                <a:ext cx="10831131" cy="4064446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800" kern="100" dirty="0" smtClean="0">
                    <a:solidFill>
                      <a:srgbClr val="FF0000"/>
                    </a:solidFill>
                    <a:latin typeface="Calibri" panose="020F0502020204030204" pitchFamily="34" charset="0"/>
                    <a:cs typeface="宋体" panose="02010600030101010101" pitchFamily="2" charset="-122"/>
                  </a:rPr>
                  <a:t>例</a:t>
                </a:r>
                <a:r>
                  <a:rPr lang="en-US" altLang="zh-CN" sz="2800" kern="100" dirty="0" smtClean="0">
                    <a:solidFill>
                      <a:srgbClr val="FF0000"/>
                    </a:solidFill>
                    <a:latin typeface="Calibri" panose="020F0502020204030204" pitchFamily="34" charset="0"/>
                    <a:cs typeface="宋体" panose="02010600030101010101" pitchFamily="2" charset="-122"/>
                  </a:rPr>
                  <a:t>1</a:t>
                </a:r>
                <a:r>
                  <a:rPr lang="zh-CN" altLang="en-US" sz="2800" kern="100" dirty="0" smtClean="0">
                    <a:solidFill>
                      <a:srgbClr val="FF0000"/>
                    </a:solidFill>
                    <a:latin typeface="Calibri" panose="020F0502020204030204" pitchFamily="34" charset="0"/>
                    <a:cs typeface="宋体" panose="02010600030101010101" pitchFamily="2" charset="-122"/>
                  </a:rPr>
                  <a:t>：</a:t>
                </a:r>
                <a:r>
                  <a:rPr lang="zh-CN" altLang="zh-CN" sz="2800" kern="1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若</a:t>
                </a:r>
                <a:r>
                  <a:rPr lang="en-US" altLang="zh-CN" sz="2800" kern="1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3</a:t>
                </a:r>
                <a:r>
                  <a:rPr lang="zh-CN" altLang="en-US" sz="2800" kern="1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个</a:t>
                </a:r>
                <a:r>
                  <a:rPr lang="en-US" altLang="zh-CN" sz="2800" kern="1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2800" i="1" kern="10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 b="0" i="0" kern="100" smtClean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800" b="0" i="0" kern="10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zh-CN" sz="2800" b="0" i="0" kern="100" smtClean="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</m:oMath>
                </a14:m>
                <a:r>
                  <a:rPr lang="en-US" altLang="zh-CN" sz="2800" kern="100" baseline="300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 </a:t>
                </a:r>
                <a:r>
                  <a:rPr lang="zh-CN" altLang="zh-CN" sz="2800" kern="100" dirty="0">
                    <a:latin typeface="Calibri" panose="020F0502020204030204" pitchFamily="34" charset="0"/>
                    <a:cs typeface="宋体" panose="02010600030101010101" pitchFamily="2" charset="-122"/>
                  </a:rPr>
                  <a:t>恰好</a:t>
                </a:r>
                <a:r>
                  <a:rPr lang="zh-CN" altLang="zh-CN" sz="2800" kern="1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与</a:t>
                </a:r>
                <a:r>
                  <a:rPr lang="en-US" altLang="zh-CN" sz="2800" kern="1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1</a:t>
                </a:r>
                <a:r>
                  <a:rPr lang="zh-CN" altLang="en-US" sz="2800" kern="1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个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kern="10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kern="100" smtClean="0">
                            <a:latin typeface="Cambria Math" panose="02040503050406030204" pitchFamily="18" charset="0"/>
                          </a:rPr>
                          <m:t>R</m:t>
                        </m:r>
                      </m:e>
                      <m:sub>
                        <m:r>
                          <a:rPr lang="en-US" altLang="zh-CN" sz="2800" b="0" i="0" kern="10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Sup>
                      <m:sSubSupPr>
                        <m:ctrlPr>
                          <a:rPr lang="en-US" altLang="zh-CN" sz="2800" i="1" kern="10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 b="0" i="0" kern="10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800" b="0" i="0" kern="100" smtClean="0">
                            <a:latin typeface="Cambria Math" panose="02040503050406030204" pitchFamily="18" charset="0"/>
                          </a:rPr>
                          <m:t>7</m:t>
                        </m:r>
                      </m:sub>
                      <m:sup>
                        <m:r>
                          <a:rPr lang="en-US" altLang="zh-CN" sz="2800" b="0" i="0" kern="100" smtClean="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</m:oMath>
                </a14:m>
                <a:r>
                  <a:rPr lang="zh-CN" altLang="zh-CN" sz="2800" kern="1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发生</a:t>
                </a:r>
                <a:r>
                  <a:rPr lang="zh-CN" altLang="zh-CN" sz="2800" kern="100" dirty="0">
                    <a:latin typeface="Calibri" panose="020F0502020204030204" pitchFamily="34" charset="0"/>
                    <a:cs typeface="宋体" panose="02010600030101010101" pitchFamily="2" charset="-122"/>
                  </a:rPr>
                  <a:t>氧化还原反应</a:t>
                </a:r>
                <a:r>
                  <a:rPr lang="zh-CN" altLang="zh-CN" sz="2800" kern="1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，</a:t>
                </a:r>
                <a:endParaRPr lang="en-US" altLang="zh-CN" sz="2800" kern="100" dirty="0" smtClean="0">
                  <a:latin typeface="Calibri" panose="020F0502020204030204" pitchFamily="34" charset="0"/>
                  <a:cs typeface="宋体" panose="02010600030101010101" pitchFamily="2" charset="-122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kern="1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         </a:t>
                </a:r>
                <a:r>
                  <a:rPr lang="zh-CN" altLang="zh-CN" sz="2800" kern="1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其中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2800" i="1" kern="10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 kern="10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800" kern="10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zh-CN" sz="2800" kern="10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</m:oMath>
                </a14:m>
                <a:r>
                  <a:rPr lang="en-US" altLang="zh-CN" sz="2800" kern="100" dirty="0">
                    <a:latin typeface="Calibri" panose="020F0502020204030204" pitchFamily="34" charset="0"/>
                    <a:cs typeface="宋体" panose="02010600030101010101" pitchFamily="2" charset="-122"/>
                  </a:rPr>
                  <a:t>→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2800" i="1" kern="10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 kern="10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800" b="0" i="0" kern="10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 kern="10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</m:oMath>
                </a14:m>
                <a:r>
                  <a:rPr lang="zh-CN" altLang="zh-CN" sz="2800" kern="100" dirty="0">
                    <a:latin typeface="Calibri" panose="020F0502020204030204" pitchFamily="34" charset="0"/>
                    <a:cs typeface="宋体" panose="02010600030101010101" pitchFamily="2" charset="-122"/>
                  </a:rPr>
                  <a:t>，则</a:t>
                </a:r>
                <a:r>
                  <a:rPr lang="en-US" altLang="zh-CN" sz="2800" kern="100" dirty="0">
                    <a:latin typeface="Calibri" panose="020F0502020204030204" pitchFamily="34" charset="0"/>
                    <a:cs typeface="宋体" panose="02010600030101010101" pitchFamily="2" charset="-122"/>
                  </a:rPr>
                  <a:t>R</a:t>
                </a:r>
                <a:r>
                  <a:rPr lang="zh-CN" altLang="zh-CN" sz="2800" kern="100" dirty="0">
                    <a:latin typeface="Calibri" panose="020F0502020204030204" pitchFamily="34" charset="0"/>
                    <a:cs typeface="宋体" panose="02010600030101010101" pitchFamily="2" charset="-122"/>
                  </a:rPr>
                  <a:t>元素在</a:t>
                </a:r>
                <a:r>
                  <a:rPr lang="zh-CN" altLang="zh-CN" sz="2800" kern="100" dirty="0">
                    <a:solidFill>
                      <a:srgbClr val="FF0000"/>
                    </a:solidFill>
                    <a:latin typeface="Calibri" panose="020F0502020204030204" pitchFamily="34" charset="0"/>
                    <a:cs typeface="宋体" panose="02010600030101010101" pitchFamily="2" charset="-122"/>
                  </a:rPr>
                  <a:t>还原产物</a:t>
                </a:r>
                <a:r>
                  <a:rPr lang="zh-CN" altLang="zh-CN" sz="2800" kern="100" dirty="0">
                    <a:latin typeface="Calibri" panose="020F0502020204030204" pitchFamily="34" charset="0"/>
                    <a:cs typeface="宋体" panose="02010600030101010101" pitchFamily="2" charset="-122"/>
                  </a:rPr>
                  <a:t>中的化合价</a:t>
                </a:r>
                <a:r>
                  <a:rPr lang="zh-CN" altLang="zh-CN" sz="2800" kern="1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是</a:t>
                </a:r>
                <a:r>
                  <a:rPr lang="zh-CN" altLang="en-US" sz="2800" kern="100" dirty="0" smtClean="0">
                    <a:latin typeface="Calibri" panose="020F0502020204030204" pitchFamily="34" charset="0"/>
                    <a:cs typeface="宋体" panose="02010600030101010101" pitchFamily="2" charset="-122"/>
                  </a:rPr>
                  <a:t>（   </a:t>
                </a:r>
                <a:r>
                  <a:rPr lang="zh-CN" altLang="en-US" sz="2800" kern="100" dirty="0">
                    <a:latin typeface="Calibri" panose="020F0502020204030204" pitchFamily="34" charset="0"/>
                    <a:cs typeface="宋体" panose="02010600030101010101" pitchFamily="2" charset="-122"/>
                  </a:rPr>
                  <a:t>）</a:t>
                </a:r>
                <a:endParaRPr lang="zh-CN" altLang="zh-CN" sz="2800" kern="100" dirty="0">
                  <a:latin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kern="100" dirty="0" smtClean="0">
                    <a:latin typeface="Calibri" panose="020F0502020204030204" pitchFamily="34" charset="0"/>
                    <a:cs typeface="Times New Roman" panose="02020603050405020304" pitchFamily="18" charset="0"/>
                  </a:rPr>
                  <a:t>        A</a:t>
                </a:r>
                <a:r>
                  <a:rPr lang="zh-CN" altLang="zh-CN" sz="2800" kern="100" dirty="0">
                    <a:latin typeface="Calibri" panose="020F0502020204030204" pitchFamily="34" charset="0"/>
                    <a:cs typeface="Times New Roman" panose="02020603050405020304" pitchFamily="18" charset="0"/>
                  </a:rPr>
                  <a:t>． </a:t>
                </a:r>
                <a:r>
                  <a:rPr lang="en-US" altLang="zh-CN" sz="2800" kern="100" dirty="0">
                    <a:latin typeface="宋体" panose="02010600030101010101" pitchFamily="2" charset="-122"/>
                    <a:cs typeface="宋体" panose="02010600030101010101" pitchFamily="2" charset="-122"/>
                  </a:rPr>
                  <a:t>+1</a:t>
                </a:r>
                <a:r>
                  <a:rPr lang="en-US" altLang="zh-CN" sz="2800" kern="100" dirty="0">
                    <a:latin typeface="Calibri" panose="020F0502020204030204" pitchFamily="34" charset="0"/>
                    <a:cs typeface="Times New Roman" panose="02020603050405020304" pitchFamily="18" charset="0"/>
                  </a:rPr>
                  <a:t>    </a:t>
                </a:r>
                <a:endParaRPr lang="en-US" altLang="zh-CN" sz="2800" kern="100" dirty="0" smtClean="0">
                  <a:latin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kern="100" dirty="0" smtClean="0">
                    <a:latin typeface="Calibri" panose="020F0502020204030204" pitchFamily="34" charset="0"/>
                    <a:cs typeface="Times New Roman" panose="02020603050405020304" pitchFamily="18" charset="0"/>
                  </a:rPr>
                  <a:t>        B</a:t>
                </a:r>
                <a:r>
                  <a:rPr lang="zh-CN" altLang="zh-CN" sz="2800" kern="100" dirty="0">
                    <a:latin typeface="Calibri" panose="020F0502020204030204" pitchFamily="34" charset="0"/>
                    <a:cs typeface="Times New Roman" panose="02020603050405020304" pitchFamily="18" charset="0"/>
                  </a:rPr>
                  <a:t>． </a:t>
                </a:r>
                <a:r>
                  <a:rPr lang="en-US" altLang="zh-CN" sz="2800" kern="100" dirty="0">
                    <a:latin typeface="宋体" panose="02010600030101010101" pitchFamily="2" charset="-122"/>
                    <a:cs typeface="宋体" panose="02010600030101010101" pitchFamily="2" charset="-122"/>
                  </a:rPr>
                  <a:t>+2</a:t>
                </a:r>
                <a:r>
                  <a:rPr lang="en-US" altLang="zh-CN" sz="2800" kern="100" dirty="0">
                    <a:latin typeface="Calibri" panose="020F0502020204030204" pitchFamily="34" charset="0"/>
                    <a:cs typeface="Times New Roman" panose="02020603050405020304" pitchFamily="18" charset="0"/>
                  </a:rPr>
                  <a:t>    </a:t>
                </a:r>
                <a:endParaRPr lang="en-US" altLang="zh-CN" sz="2800" kern="100" dirty="0" smtClean="0">
                  <a:latin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kern="100" dirty="0" smtClean="0">
                    <a:latin typeface="Calibri" panose="020F0502020204030204" pitchFamily="34" charset="0"/>
                    <a:cs typeface="Times New Roman" panose="02020603050405020304" pitchFamily="18" charset="0"/>
                  </a:rPr>
                  <a:t>        C</a:t>
                </a:r>
                <a:r>
                  <a:rPr lang="zh-CN" altLang="zh-CN" sz="2800" kern="100" dirty="0">
                    <a:latin typeface="Calibri" panose="020F0502020204030204" pitchFamily="34" charset="0"/>
                    <a:cs typeface="Times New Roman" panose="02020603050405020304" pitchFamily="18" charset="0"/>
                  </a:rPr>
                  <a:t>． </a:t>
                </a:r>
                <a:r>
                  <a:rPr lang="en-US" altLang="zh-CN" sz="2800" kern="100" dirty="0">
                    <a:latin typeface="宋体" panose="02010600030101010101" pitchFamily="2" charset="-122"/>
                    <a:cs typeface="宋体" panose="02010600030101010101" pitchFamily="2" charset="-122"/>
                  </a:rPr>
                  <a:t>+3</a:t>
                </a:r>
                <a:r>
                  <a:rPr lang="en-US" altLang="zh-CN" sz="2800" kern="100" dirty="0">
                    <a:latin typeface="Calibri" panose="020F0502020204030204" pitchFamily="34" charset="0"/>
                    <a:cs typeface="Times New Roman" panose="02020603050405020304" pitchFamily="18" charset="0"/>
                  </a:rPr>
                  <a:t>    </a:t>
                </a:r>
                <a:endParaRPr lang="en-US" altLang="zh-CN" sz="2800" kern="100" dirty="0" smtClean="0">
                  <a:latin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kern="100" dirty="0" smtClean="0">
                    <a:latin typeface="Calibri" panose="020F0502020204030204" pitchFamily="34" charset="0"/>
                    <a:cs typeface="Times New Roman" panose="02020603050405020304" pitchFamily="18" charset="0"/>
                  </a:rPr>
                  <a:t>        D</a:t>
                </a:r>
                <a:r>
                  <a:rPr lang="zh-CN" altLang="zh-CN" sz="2800" kern="100" dirty="0">
                    <a:latin typeface="Calibri" panose="020F0502020204030204" pitchFamily="34" charset="0"/>
                    <a:cs typeface="Times New Roman" panose="02020603050405020304" pitchFamily="18" charset="0"/>
                  </a:rPr>
                  <a:t>． </a:t>
                </a:r>
                <a:r>
                  <a:rPr lang="en-US" altLang="zh-CN" sz="2800" kern="100" dirty="0">
                    <a:latin typeface="宋体" panose="02010600030101010101" pitchFamily="2" charset="-122"/>
                    <a:cs typeface="宋体" panose="02010600030101010101" pitchFamily="2" charset="-122"/>
                  </a:rPr>
                  <a:t>+4</a:t>
                </a:r>
                <a:endParaRPr lang="zh-CN" altLang="zh-CN" sz="2800" kern="100" dirty="0">
                  <a:latin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578" y="2152017"/>
                <a:ext cx="10831131" cy="4064446"/>
              </a:xfrm>
              <a:prstGeom prst="rect">
                <a:avLst/>
              </a:prstGeom>
              <a:blipFill rotWithShape="0">
                <a:blip r:embed="rId3"/>
                <a:stretch>
                  <a:fillRect l="-11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文本框 2"/>
          <p:cNvSpPr txBox="1"/>
          <p:nvPr/>
        </p:nvSpPr>
        <p:spPr>
          <a:xfrm>
            <a:off x="9427336" y="2969253"/>
            <a:ext cx="412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C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" y="12879"/>
            <a:ext cx="3670478" cy="6181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latin typeface="Times New Roman" panose="02020603050405020304" pitchFamily="18" charset="0"/>
              </a:rPr>
              <a:t>7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氧化还原反应的规律</a:t>
            </a:r>
            <a:endParaRPr kumimoji="1" lang="zh-CN" altLang="en-US" sz="28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49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309093" y="680129"/>
            <a:ext cx="4353059" cy="1561519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7.2</a:t>
            </a:r>
            <a:r>
              <a:rPr lang="zh-CN" altLang="en-US" dirty="0"/>
              <a:t>强弱律：</a:t>
            </a:r>
          </a:p>
          <a:p>
            <a:pPr marL="0" indent="0">
              <a:buNone/>
            </a:pPr>
            <a:r>
              <a:rPr lang="zh-CN" altLang="en-US" dirty="0"/>
              <a:t>氧化性：氧化剂</a:t>
            </a:r>
            <a:r>
              <a:rPr lang="en-US" altLang="zh-CN" dirty="0">
                <a:latin typeface="宋体" panose="02010600030101010101" pitchFamily="2" charset="-122"/>
              </a:rPr>
              <a:t>&gt;</a:t>
            </a:r>
            <a:r>
              <a:rPr lang="zh-CN" altLang="en-US" dirty="0">
                <a:latin typeface="宋体" panose="02010600030101010101" pitchFamily="2" charset="-122"/>
              </a:rPr>
              <a:t>氧化产物</a:t>
            </a:r>
          </a:p>
          <a:p>
            <a:pPr marL="0" indent="0">
              <a:buNone/>
            </a:pPr>
            <a:r>
              <a:rPr lang="zh-CN" altLang="en-US" dirty="0">
                <a:latin typeface="宋体" panose="02010600030101010101" pitchFamily="2" charset="-122"/>
              </a:rPr>
              <a:t>还原性：还原剂</a:t>
            </a:r>
            <a:r>
              <a:rPr lang="en-US" altLang="zh-CN" dirty="0">
                <a:latin typeface="宋体" panose="02010600030101010101" pitchFamily="2" charset="-122"/>
              </a:rPr>
              <a:t>&gt;</a:t>
            </a:r>
            <a:r>
              <a:rPr lang="zh-CN" altLang="en-US" dirty="0">
                <a:latin typeface="宋体" panose="02010600030101010101" pitchFamily="2" charset="-122"/>
              </a:rPr>
              <a:t>还原产物</a:t>
            </a:r>
          </a:p>
        </p:txBody>
      </p:sp>
      <p:sp>
        <p:nvSpPr>
          <p:cNvPr id="2" name="矩形 1"/>
          <p:cNvSpPr/>
          <p:nvPr/>
        </p:nvSpPr>
        <p:spPr>
          <a:xfrm>
            <a:off x="309093" y="2268130"/>
            <a:ext cx="9259910" cy="39703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kern="100" dirty="0" smtClean="0">
                <a:solidFill>
                  <a:srgbClr val="FF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例</a:t>
            </a:r>
            <a:r>
              <a:rPr lang="en-US" altLang="zh-CN" sz="2800" kern="100" dirty="0" smtClean="0">
                <a:solidFill>
                  <a:srgbClr val="FF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2</a:t>
            </a:r>
            <a:r>
              <a:rPr lang="zh-CN" altLang="en-US" sz="2800" kern="100" dirty="0" smtClean="0">
                <a:solidFill>
                  <a:srgbClr val="FF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：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铊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（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Tl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）盐与氰化钾（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KCN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）被列为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A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级危险品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endParaRPr lang="en-US" altLang="zh-CN" sz="2800" kern="100" dirty="0" smtClean="0">
              <a:latin typeface="Calibri" panose="020F0502020204030204" pitchFamily="34" charset="0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已知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下列反应在一定条件下能够发生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：</a:t>
            </a:r>
            <a:endParaRPr lang="en-US" altLang="zh-CN" sz="2800" kern="100" dirty="0" smtClean="0">
              <a:latin typeface="Calibri" panose="020F0502020204030204" pitchFamily="34" charset="0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①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TI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3+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+2Ag=Tl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+2Ag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+  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   ②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Ag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+Fe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2+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=Ag+Fe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3+ </a:t>
            </a:r>
            <a:r>
              <a:rPr lang="en-US" altLang="zh-CN" sz="2800" kern="100" baseline="30000" dirty="0" smtClean="0">
                <a:latin typeface="Calibri" panose="020F0502020204030204" pitchFamily="34" charset="0"/>
                <a:cs typeface="宋体" panose="02010600030101010101" pitchFamily="2" charset="-122"/>
              </a:rPr>
              <a:t>    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③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Fe+2Fe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3+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=3Fe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2+ </a:t>
            </a:r>
            <a:endParaRPr lang="en-US" altLang="zh-CN" sz="2800" kern="100" baseline="30000" dirty="0" smtClean="0">
              <a:latin typeface="Calibri" panose="020F0502020204030204" pitchFamily="34" charset="0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下列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离子氧化性比较顺序正确的是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    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(       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)</a:t>
            </a:r>
            <a:endParaRPr lang="zh-CN" altLang="zh-CN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zh-CN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TI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3</a:t>
            </a:r>
            <a:r>
              <a:rPr lang="en-US" altLang="zh-CN" sz="2800" kern="100" baseline="30000" dirty="0" smtClean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Fe</a:t>
            </a:r>
            <a:r>
              <a:rPr lang="en-US" altLang="zh-CN" sz="2800" kern="100" baseline="30000" dirty="0" smtClean="0">
                <a:latin typeface="Calibri" panose="020F0502020204030204" pitchFamily="34" charset="0"/>
                <a:cs typeface="宋体" panose="02010600030101010101" pitchFamily="2" charset="-122"/>
              </a:rPr>
              <a:t>3+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Ag</a:t>
            </a:r>
            <a:r>
              <a:rPr lang="en-US" altLang="zh-CN" sz="2800" kern="100" baseline="30000" dirty="0" smtClean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en-US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               B</a:t>
            </a:r>
            <a:r>
              <a:rPr lang="zh-CN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Fe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3+ 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Ag</a:t>
            </a:r>
            <a:r>
              <a:rPr lang="en-US" altLang="zh-CN" sz="2800" kern="100" baseline="30000" dirty="0" smtClean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TI</a:t>
            </a:r>
            <a:r>
              <a:rPr lang="en-US" altLang="zh-CN" sz="2800" kern="100" baseline="30000" dirty="0" smtClean="0">
                <a:latin typeface="Calibri" panose="020F0502020204030204" pitchFamily="34" charset="0"/>
                <a:cs typeface="宋体" panose="02010600030101010101" pitchFamily="2" charset="-122"/>
              </a:rPr>
              <a:t>3+</a:t>
            </a:r>
            <a:endParaRPr lang="zh-CN" altLang="zh-CN" sz="2800" kern="10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zh-CN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TI</a:t>
            </a:r>
            <a:r>
              <a:rPr lang="en-US" altLang="zh-CN" sz="2800" kern="100" baseline="30000" dirty="0" smtClean="0">
                <a:latin typeface="Calibri" panose="020F0502020204030204" pitchFamily="34" charset="0"/>
                <a:cs typeface="宋体" panose="02010600030101010101" pitchFamily="2" charset="-122"/>
              </a:rPr>
              <a:t>3+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Ag</a:t>
            </a:r>
            <a:r>
              <a:rPr lang="en-US" altLang="zh-CN" sz="2800" kern="100" baseline="30000" dirty="0" smtClean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Fe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3</a:t>
            </a:r>
            <a:r>
              <a:rPr lang="en-US" altLang="zh-CN" sz="2800" kern="100" baseline="30000" dirty="0" smtClean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en-US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                D</a:t>
            </a:r>
            <a:r>
              <a:rPr lang="zh-CN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TI</a:t>
            </a:r>
            <a:r>
              <a:rPr lang="en-US" altLang="zh-CN" sz="2800" kern="100" baseline="30000" dirty="0" smtClean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Ag</a:t>
            </a:r>
            <a:r>
              <a:rPr lang="en-US" altLang="zh-CN" sz="2800" kern="100" baseline="30000" dirty="0" smtClean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Fe</a:t>
            </a:r>
            <a:r>
              <a:rPr lang="en-US" altLang="zh-CN" sz="2800" kern="100" baseline="30000" dirty="0" smtClean="0">
                <a:latin typeface="Calibri" panose="020F0502020204030204" pitchFamily="34" charset="0"/>
                <a:cs typeface="宋体" panose="02010600030101010101" pitchFamily="2" charset="-122"/>
              </a:rPr>
              <a:t>2+</a:t>
            </a:r>
            <a:endParaRPr lang="zh-CN" altLang="zh-CN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12536" y="883135"/>
            <a:ext cx="4243589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还原性：钠</a:t>
            </a:r>
            <a:r>
              <a:rPr lang="en-US" altLang="zh-CN" sz="2800" dirty="0" smtClean="0"/>
              <a:t>&gt;</a:t>
            </a:r>
            <a:r>
              <a:rPr lang="zh-CN" altLang="en-US" sz="2800" dirty="0" smtClean="0"/>
              <a:t>铝</a:t>
            </a:r>
            <a:r>
              <a:rPr lang="en-US" altLang="zh-CN" sz="2800" dirty="0" smtClean="0"/>
              <a:t>&gt;</a:t>
            </a:r>
            <a:r>
              <a:rPr lang="zh-CN" altLang="en-US" sz="2800" dirty="0" smtClean="0"/>
              <a:t>锌</a:t>
            </a:r>
            <a:endParaRPr lang="en-US" altLang="zh-CN" sz="2800" dirty="0" smtClean="0"/>
          </a:p>
          <a:p>
            <a:r>
              <a:rPr lang="zh-CN" altLang="en-US" sz="2800" dirty="0" smtClean="0"/>
              <a:t>氧化性：</a:t>
            </a:r>
            <a:r>
              <a:rPr lang="en-US" altLang="zh-CN" sz="2800" dirty="0" smtClean="0"/>
              <a:t>Ag</a:t>
            </a:r>
            <a:r>
              <a:rPr lang="en-US" altLang="zh-CN" sz="2800" baseline="30000" dirty="0" smtClean="0"/>
              <a:t>+</a:t>
            </a:r>
            <a:r>
              <a:rPr lang="en-US" altLang="zh-CN" sz="2800" dirty="0" smtClean="0"/>
              <a:t>&gt;Cu</a:t>
            </a:r>
            <a:r>
              <a:rPr lang="en-US" altLang="zh-CN" sz="2800" baseline="30000" dirty="0" smtClean="0"/>
              <a:t>2+</a:t>
            </a:r>
          </a:p>
          <a:p>
            <a:r>
              <a:rPr lang="zh-CN" altLang="en-US" sz="2800" dirty="0" smtClean="0"/>
              <a:t>多少还是难易？</a:t>
            </a:r>
            <a:endParaRPr lang="zh-CN" altLang="en-US" sz="2800" dirty="0"/>
          </a:p>
        </p:txBody>
      </p:sp>
      <p:sp>
        <p:nvSpPr>
          <p:cNvPr id="6" name="文本框 5"/>
          <p:cNvSpPr txBox="1"/>
          <p:nvPr/>
        </p:nvSpPr>
        <p:spPr>
          <a:xfrm>
            <a:off x="6207618" y="4398808"/>
            <a:ext cx="412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C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-34227"/>
            <a:ext cx="3670478" cy="6181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latin typeface="Times New Roman" panose="02020603050405020304" pitchFamily="18" charset="0"/>
              </a:rPr>
              <a:t>7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氧化还原反应的规律</a:t>
            </a:r>
            <a:endParaRPr kumimoji="1" lang="zh-CN" altLang="en-US" sz="28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22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502277" y="680129"/>
            <a:ext cx="8794314" cy="2493505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</a:rPr>
              <a:t>7.3</a:t>
            </a:r>
            <a:r>
              <a:rPr lang="zh-CN" altLang="en-US" dirty="0">
                <a:latin typeface="Verdana" panose="020B0604030504040204" pitchFamily="34" charset="0"/>
              </a:rPr>
              <a:t>价态律：</a:t>
            </a:r>
          </a:p>
          <a:p>
            <a:pPr marL="0" indent="0">
              <a:buNone/>
            </a:pPr>
            <a:r>
              <a:rPr kumimoji="1" lang="zh-CN" altLang="en-US" b="1" dirty="0">
                <a:latin typeface="Verdana" panose="020B0604030504040204" pitchFamily="34" charset="0"/>
              </a:rPr>
              <a:t>（</a:t>
            </a:r>
            <a:r>
              <a:rPr kumimoji="1" lang="en-US" altLang="zh-CN" b="1" dirty="0">
                <a:latin typeface="Verdana" panose="020B0604030504040204" pitchFamily="34" charset="0"/>
                <a:ea typeface="Verdana" panose="020B0604030504040204" pitchFamily="34" charset="0"/>
              </a:rPr>
              <a:t>1</a:t>
            </a:r>
            <a:r>
              <a:rPr kumimoji="1" lang="zh-CN" altLang="en-US" b="1" dirty="0">
                <a:latin typeface="Verdana" panose="020B0604030504040204" pitchFamily="34" charset="0"/>
              </a:rPr>
              <a:t>）元素处于最高价态</a:t>
            </a:r>
            <a:r>
              <a:rPr kumimoji="1" lang="en-US" altLang="zh-CN" b="1" dirty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---</a:t>
            </a:r>
            <a:r>
              <a:rPr kumimoji="1" lang="zh-CN" altLang="en-US" b="1" dirty="0">
                <a:latin typeface="Verdana" panose="020B0604030504040204" pitchFamily="34" charset="0"/>
              </a:rPr>
              <a:t>只能得电子</a:t>
            </a:r>
            <a:r>
              <a:rPr kumimoji="1" lang="en-US" altLang="zh-CN" b="1" dirty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----</a:t>
            </a:r>
            <a:r>
              <a:rPr kumimoji="1" lang="zh-CN" altLang="en-US" b="1" dirty="0">
                <a:latin typeface="Verdana" panose="020B0604030504040204" pitchFamily="34" charset="0"/>
              </a:rPr>
              <a:t>只有氧化性</a:t>
            </a:r>
          </a:p>
          <a:p>
            <a:pPr marL="0" indent="0">
              <a:buNone/>
            </a:pPr>
            <a:r>
              <a:rPr kumimoji="1" lang="zh-CN" altLang="en-US" b="1" dirty="0">
                <a:latin typeface="Verdana" panose="020B0604030504040204" pitchFamily="34" charset="0"/>
              </a:rPr>
              <a:t>（</a:t>
            </a:r>
            <a:r>
              <a:rPr kumimoji="1" lang="en-US" altLang="zh-CN" b="1" dirty="0">
                <a:latin typeface="Verdana" panose="020B0604030504040204" pitchFamily="34" charset="0"/>
                <a:ea typeface="Verdana" panose="020B0604030504040204" pitchFamily="34" charset="0"/>
              </a:rPr>
              <a:t>2</a:t>
            </a:r>
            <a:r>
              <a:rPr kumimoji="1" lang="zh-CN" altLang="en-US" b="1" dirty="0">
                <a:latin typeface="Verdana" panose="020B0604030504040204" pitchFamily="34" charset="0"/>
              </a:rPr>
              <a:t>）元素处于最低价态</a:t>
            </a:r>
            <a:r>
              <a:rPr kumimoji="1" lang="en-US" altLang="zh-CN" b="1" dirty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---</a:t>
            </a:r>
            <a:r>
              <a:rPr kumimoji="1" lang="zh-CN" altLang="en-US" b="1" dirty="0">
                <a:latin typeface="Verdana" panose="020B0604030504040204" pitchFamily="34" charset="0"/>
              </a:rPr>
              <a:t>只能失电子</a:t>
            </a:r>
            <a:r>
              <a:rPr kumimoji="1" lang="en-US" altLang="zh-CN" b="1" dirty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----</a:t>
            </a:r>
            <a:r>
              <a:rPr kumimoji="1" lang="zh-CN" altLang="en-US" b="1" dirty="0">
                <a:latin typeface="Verdana" panose="020B0604030504040204" pitchFamily="34" charset="0"/>
              </a:rPr>
              <a:t>只有还原性</a:t>
            </a:r>
          </a:p>
          <a:p>
            <a:pPr marL="0" indent="0">
              <a:buNone/>
            </a:pPr>
            <a:r>
              <a:rPr kumimoji="1" lang="zh-CN" altLang="en-US" b="1" dirty="0" smtClean="0">
                <a:latin typeface="Verdana" panose="020B0604030504040204" pitchFamily="34" charset="0"/>
              </a:rPr>
              <a:t>（</a:t>
            </a:r>
            <a:r>
              <a:rPr kumimoji="1" lang="en-US" altLang="zh-CN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3</a:t>
            </a:r>
            <a:r>
              <a:rPr kumimoji="1" lang="zh-CN" altLang="en-US" b="1" dirty="0">
                <a:latin typeface="Verdana" panose="020B0604030504040204" pitchFamily="34" charset="0"/>
              </a:rPr>
              <a:t>）元素处于中间价态</a:t>
            </a:r>
            <a:r>
              <a:rPr kumimoji="1" lang="en-US" altLang="zh-CN" b="1" dirty="0" smtClean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---</a:t>
            </a:r>
            <a:r>
              <a:rPr kumimoji="1" lang="en-US" altLang="zh-CN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kumimoji="1" lang="zh-CN" altLang="en-US" b="1" dirty="0" smtClean="0">
                <a:latin typeface="Verdana" panose="020B0604030504040204" pitchFamily="34" charset="0"/>
              </a:rPr>
              <a:t>既能</a:t>
            </a:r>
            <a:r>
              <a:rPr kumimoji="1" lang="zh-CN" altLang="en-US" b="1" dirty="0">
                <a:latin typeface="Verdana" panose="020B0604030504040204" pitchFamily="34" charset="0"/>
              </a:rPr>
              <a:t>得</a:t>
            </a:r>
            <a:r>
              <a:rPr kumimoji="1" lang="zh-CN" altLang="en-US" b="1" dirty="0" smtClean="0">
                <a:latin typeface="Verdana" panose="020B0604030504040204" pitchFamily="34" charset="0"/>
              </a:rPr>
              <a:t>电子、又</a:t>
            </a:r>
            <a:r>
              <a:rPr kumimoji="1" lang="zh-CN" altLang="en-US" b="1" dirty="0">
                <a:latin typeface="Verdana" panose="020B0604030504040204" pitchFamily="34" charset="0"/>
              </a:rPr>
              <a:t>能失电子  </a:t>
            </a:r>
            <a:endParaRPr kumimoji="1" lang="en-US" altLang="zh-CN" b="1" dirty="0" smtClean="0">
              <a:latin typeface="Verdana" panose="020B0604030504040204" pitchFamily="34" charset="0"/>
            </a:endParaRPr>
          </a:p>
          <a:p>
            <a:pPr marL="0" indent="0">
              <a:buNone/>
            </a:pPr>
            <a:r>
              <a:rPr kumimoji="1" lang="en-US" altLang="zh-CN" b="1" dirty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kumimoji="1" lang="en-US" altLang="zh-CN" b="1" dirty="0" smtClean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---</a:t>
            </a:r>
            <a:r>
              <a:rPr kumimoji="1" lang="zh-CN" altLang="en-US" b="1" dirty="0" smtClean="0">
                <a:latin typeface="Verdana" panose="020B0604030504040204" pitchFamily="34" charset="0"/>
              </a:rPr>
              <a:t>既有</a:t>
            </a:r>
            <a:r>
              <a:rPr kumimoji="1" lang="zh-CN" altLang="en-US" b="1" dirty="0">
                <a:latin typeface="Verdana" panose="020B0604030504040204" pitchFamily="34" charset="0"/>
              </a:rPr>
              <a:t>氧</a:t>
            </a:r>
            <a:r>
              <a:rPr kumimoji="1" lang="zh-CN" altLang="en-US" b="1" dirty="0" smtClean="0">
                <a:latin typeface="Verdana" panose="020B0604030504040204" pitchFamily="34" charset="0"/>
              </a:rPr>
              <a:t>化性、又</a:t>
            </a:r>
            <a:r>
              <a:rPr kumimoji="1" lang="zh-CN" altLang="en-US" b="1" dirty="0">
                <a:latin typeface="Verdana" panose="020B0604030504040204" pitchFamily="34" charset="0"/>
              </a:rPr>
              <a:t>有</a:t>
            </a:r>
            <a:r>
              <a:rPr kumimoji="1" lang="zh-CN" altLang="en-US" b="1" dirty="0" smtClean="0">
                <a:latin typeface="Verdana" panose="020B0604030504040204" pitchFamily="34" charset="0"/>
              </a:rPr>
              <a:t>还原性</a:t>
            </a:r>
            <a:endParaRPr kumimoji="1" lang="zh-CN" altLang="en-US" b="1" dirty="0">
              <a:latin typeface="Verdana" panose="020B060403050404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2277" y="3204823"/>
            <a:ext cx="8794314" cy="26776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kern="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</a:t>
            </a:r>
            <a:r>
              <a:rPr lang="en-US" altLang="zh-CN" sz="2800" kern="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kern="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在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2800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800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</a:t>
            </a:r>
            <a:r>
              <a:rPr lang="en-US" altLang="zh-CN" sz="2800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altLang="zh-CN" sz="2800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kern="1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中，</a:t>
            </a:r>
            <a:endParaRPr lang="en-US" altLang="zh-CN" sz="2800" kern="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只有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氧化性的是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</a:t>
            </a: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en-US" altLang="zh-CN" sz="2800" kern="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只有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还原性的是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</a:t>
            </a: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en-US" altLang="zh-CN" sz="2800" kern="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既有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氧化性又有还原性的是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30965" y="4635252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2800" kern="100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833934" y="4635252"/>
            <a:ext cx="444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zh-CN" sz="2800" kern="100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118033" y="3942434"/>
            <a:ext cx="9380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</a:t>
            </a:r>
            <a:r>
              <a:rPr lang="en-US" altLang="zh-CN" sz="2800" kern="100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93334" y="3911245"/>
            <a:ext cx="5790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kern="100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899434" y="5253438"/>
            <a:ext cx="7986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800" kern="100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698051" y="5253438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-15331"/>
            <a:ext cx="3670478" cy="6181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latin typeface="Times New Roman" panose="02020603050405020304" pitchFamily="18" charset="0"/>
              </a:rPr>
              <a:t>7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氧化还原反应的规律</a:t>
            </a:r>
            <a:endParaRPr kumimoji="1" lang="zh-CN" altLang="en-US" sz="28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65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6" grpId="0"/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112" y="2113311"/>
            <a:ext cx="7268135" cy="753956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>
          <a:xfrm>
            <a:off x="0" y="705492"/>
            <a:ext cx="12192000" cy="762387"/>
          </a:xfrm>
          <a:solidFill>
            <a:srgbClr val="FFFF0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dirty="0" smtClean="0">
                <a:solidFill>
                  <a:srgbClr val="FF0000"/>
                </a:solidFill>
              </a:rPr>
              <a:t>7.4</a:t>
            </a:r>
            <a:r>
              <a:rPr lang="zh-CN" altLang="en-US" dirty="0">
                <a:solidFill>
                  <a:srgbClr val="FF0000"/>
                </a:solidFill>
              </a:rPr>
              <a:t>转化律：</a:t>
            </a:r>
            <a:r>
              <a:rPr lang="zh-CN" altLang="en-US" dirty="0"/>
              <a:t>同种元素不同价态，元素的化合价只接近而不交叉，最多只能达到相同价态。</a:t>
            </a:r>
          </a:p>
        </p:txBody>
      </p:sp>
      <p:sp>
        <p:nvSpPr>
          <p:cNvPr id="2" name="矩形 1"/>
          <p:cNvSpPr/>
          <p:nvPr/>
        </p:nvSpPr>
        <p:spPr>
          <a:xfrm>
            <a:off x="102080" y="4801311"/>
            <a:ext cx="8494633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例</a:t>
            </a:r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5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：浓硫酸</a:t>
            </a:r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(H</a:t>
            </a:r>
            <a:r>
              <a:rPr lang="en-US" altLang="zh-CN" sz="24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2</a:t>
            </a:r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SO</a:t>
            </a:r>
            <a:r>
              <a:rPr lang="en-US" altLang="zh-CN" sz="24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4</a:t>
            </a:r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)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和氢硫酸溶液</a:t>
            </a:r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(H</a:t>
            </a:r>
            <a:r>
              <a:rPr lang="en-US" altLang="zh-CN" sz="24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2</a:t>
            </a:r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S)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混合反应的可能性产物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9463" y="1945677"/>
            <a:ext cx="64793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</a:t>
            </a:r>
            <a:r>
              <a:rPr lang="en-US" altLang="zh-CN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0260186" y="1982912"/>
            <a:ext cx="856840" cy="2678741"/>
            <a:chOff x="9883141" y="3686140"/>
            <a:chExt cx="856840" cy="2678741"/>
          </a:xfrm>
        </p:grpSpPr>
        <p:grpSp>
          <p:nvGrpSpPr>
            <p:cNvPr id="36" name="组合 35"/>
            <p:cNvGrpSpPr/>
            <p:nvPr/>
          </p:nvGrpSpPr>
          <p:grpSpPr>
            <a:xfrm>
              <a:off x="9883141" y="3686140"/>
              <a:ext cx="856840" cy="2624508"/>
              <a:chOff x="8054316" y="3605051"/>
              <a:chExt cx="947019" cy="2624508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8281561" y="3605051"/>
                <a:ext cx="71977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Cl </a:t>
                </a:r>
                <a:endParaRPr lang="zh-CN" altLang="en-US" dirty="0"/>
              </a:p>
            </p:txBody>
          </p:sp>
          <p:cxnSp>
            <p:nvCxnSpPr>
              <p:cNvPr id="41" name="直接箭头连接符 40"/>
              <p:cNvCxnSpPr/>
              <p:nvPr/>
            </p:nvCxnSpPr>
            <p:spPr>
              <a:xfrm flipV="1">
                <a:off x="8551270" y="4004596"/>
                <a:ext cx="1" cy="2224963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2" name="文本框 41"/>
              <p:cNvSpPr txBox="1"/>
              <p:nvPr/>
            </p:nvSpPr>
            <p:spPr>
              <a:xfrm>
                <a:off x="8066721" y="5225947"/>
                <a:ext cx="4845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+2</a:t>
                </a:r>
                <a:endParaRPr lang="zh-CN" altLang="en-US" dirty="0"/>
              </a:p>
            </p:txBody>
          </p:sp>
          <p:sp>
            <p:nvSpPr>
              <p:cNvPr id="43" name="文本框 42"/>
              <p:cNvSpPr txBox="1"/>
              <p:nvPr/>
            </p:nvSpPr>
            <p:spPr>
              <a:xfrm>
                <a:off x="8066721" y="4748149"/>
                <a:ext cx="4845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+4</a:t>
                </a:r>
                <a:endParaRPr lang="zh-CN" altLang="en-US" dirty="0"/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8076938" y="4503798"/>
                <a:ext cx="49695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+5</a:t>
                </a:r>
                <a:endParaRPr lang="zh-CN" altLang="en-US" dirty="0"/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8054316" y="3901019"/>
                <a:ext cx="49695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+7</a:t>
                </a:r>
                <a:endParaRPr lang="zh-CN" altLang="en-US" dirty="0"/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8177335" y="5690066"/>
                <a:ext cx="46411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0</a:t>
                </a:r>
                <a:endParaRPr lang="zh-CN" altLang="en-US" dirty="0"/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9903606" y="5065521"/>
              <a:ext cx="4384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+3</a:t>
              </a:r>
              <a:endParaRPr lang="zh-CN" altLang="en-US" dirty="0"/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9903606" y="5544949"/>
              <a:ext cx="4384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+1</a:t>
              </a:r>
              <a:endParaRPr lang="zh-CN" altLang="en-US" dirty="0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9903606" y="5995549"/>
              <a:ext cx="4384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-1</a:t>
              </a:r>
              <a:endParaRPr lang="zh-CN" altLang="en-US" dirty="0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795774" y="1945677"/>
            <a:ext cx="3020095" cy="324727"/>
            <a:chOff x="3670479" y="1159099"/>
            <a:chExt cx="4752304" cy="460721"/>
          </a:xfrm>
        </p:grpSpPr>
        <p:cxnSp>
          <p:nvCxnSpPr>
            <p:cNvPr id="49" name="直接连接符 48"/>
            <p:cNvCxnSpPr/>
            <p:nvPr/>
          </p:nvCxnSpPr>
          <p:spPr>
            <a:xfrm flipV="1">
              <a:off x="3670479" y="1159099"/>
              <a:ext cx="0" cy="46072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3670479" y="1159099"/>
              <a:ext cx="471366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箭头连接符 50"/>
            <p:cNvCxnSpPr/>
            <p:nvPr/>
          </p:nvCxnSpPr>
          <p:spPr>
            <a:xfrm rot="-360000" flipH="1">
              <a:off x="8384146" y="1159099"/>
              <a:ext cx="38637" cy="46072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/>
          <p:cNvGrpSpPr/>
          <p:nvPr/>
        </p:nvGrpSpPr>
        <p:grpSpPr>
          <a:xfrm>
            <a:off x="2024929" y="2708064"/>
            <a:ext cx="4648937" cy="474308"/>
            <a:chOff x="1410237" y="2602523"/>
            <a:chExt cx="4547452" cy="787791"/>
          </a:xfrm>
        </p:grpSpPr>
        <p:cxnSp>
          <p:nvCxnSpPr>
            <p:cNvPr id="53" name="直接连接符 52"/>
            <p:cNvCxnSpPr/>
            <p:nvPr/>
          </p:nvCxnSpPr>
          <p:spPr>
            <a:xfrm>
              <a:off x="1410237" y="2602523"/>
              <a:ext cx="0" cy="773723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1410237" y="3362178"/>
              <a:ext cx="4547452" cy="28136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箭头连接符 54"/>
            <p:cNvCxnSpPr/>
            <p:nvPr/>
          </p:nvCxnSpPr>
          <p:spPr>
            <a:xfrm flipV="1">
              <a:off x="5957689" y="2602523"/>
              <a:ext cx="0" cy="78779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文本框 55"/>
              <p:cNvSpPr txBox="1"/>
              <p:nvPr/>
            </p:nvSpPr>
            <p:spPr>
              <a:xfrm>
                <a:off x="3586421" y="1485872"/>
                <a:ext cx="477745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失去</a:t>
                </a:r>
                <a:r>
                  <a:rPr lang="en-US" altLang="zh-CN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5</a:t>
                </a:r>
                <a14:m>
                  <m:oMath xmlns:m="http://schemas.openxmlformats.org/officeDocument/2006/math">
                    <m:r>
                      <a:rPr lang="en-US" altLang="zh-CN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化合价升高，被氧化</a:t>
                </a:r>
                <a:endParaRPr lang="zh-CN" altLang="en-US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6" name="文本框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6421" y="1485872"/>
                <a:ext cx="4777454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1020" t="-15000" b="-28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文本框 56"/>
              <p:cNvSpPr txBox="1"/>
              <p:nvPr/>
            </p:nvSpPr>
            <p:spPr>
              <a:xfrm>
                <a:off x="2590386" y="3236075"/>
                <a:ext cx="51195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得到</a:t>
                </a:r>
                <a:r>
                  <a:rPr lang="en-US" altLang="zh-CN" b="1" dirty="0">
                    <a:solidFill>
                      <a:schemeClr val="accent5">
                        <a:lumMod val="50000"/>
                      </a:schemeClr>
                    </a:solidFill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1" i="1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zh-CN" altLang="en-US" b="1" i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化合价降低，被还原</a:t>
                </a:r>
                <a:endParaRPr lang="zh-CN" altLang="en-US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7" name="文本框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0386" y="3236075"/>
                <a:ext cx="5119585" cy="369332"/>
              </a:xfrm>
              <a:prstGeom prst="rect">
                <a:avLst/>
              </a:prstGeom>
              <a:blipFill rotWithShape="0">
                <a:blip r:embed="rId4"/>
                <a:stretch>
                  <a:fillRect l="-1071" t="-15000" b="-28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1707" name="组合 71706"/>
          <p:cNvGrpSpPr/>
          <p:nvPr/>
        </p:nvGrpSpPr>
        <p:grpSpPr>
          <a:xfrm>
            <a:off x="9504608" y="3066325"/>
            <a:ext cx="866883" cy="1186268"/>
            <a:chOff x="9504608" y="3066325"/>
            <a:chExt cx="866883" cy="1186268"/>
          </a:xfrm>
        </p:grpSpPr>
        <p:cxnSp>
          <p:nvCxnSpPr>
            <p:cNvPr id="71702" name="直接连接符 71701"/>
            <p:cNvCxnSpPr>
              <a:stCxn id="44" idx="1"/>
            </p:cNvCxnSpPr>
            <p:nvPr/>
          </p:nvCxnSpPr>
          <p:spPr>
            <a:xfrm flipH="1">
              <a:off x="9504608" y="3066325"/>
              <a:ext cx="776046" cy="428613"/>
            </a:xfrm>
            <a:prstGeom prst="line">
              <a:avLst/>
            </a:prstGeom>
            <a:ln w="381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1704" name="直接箭头连接符 71703"/>
            <p:cNvCxnSpPr>
              <a:endCxn id="46" idx="1"/>
            </p:cNvCxnSpPr>
            <p:nvPr/>
          </p:nvCxnSpPr>
          <p:spPr>
            <a:xfrm>
              <a:off x="9517487" y="3493712"/>
              <a:ext cx="854004" cy="75888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71709" name="组合 71708"/>
          <p:cNvGrpSpPr/>
          <p:nvPr/>
        </p:nvGrpSpPr>
        <p:grpSpPr>
          <a:xfrm>
            <a:off x="9762186" y="4252593"/>
            <a:ext cx="609305" cy="224394"/>
            <a:chOff x="9762186" y="4252593"/>
            <a:chExt cx="609305" cy="224394"/>
          </a:xfrm>
        </p:grpSpPr>
        <p:cxnSp>
          <p:nvCxnSpPr>
            <p:cNvPr id="71698" name="直接连接符 71697"/>
            <p:cNvCxnSpPr>
              <a:stCxn id="39" idx="1"/>
            </p:cNvCxnSpPr>
            <p:nvPr/>
          </p:nvCxnSpPr>
          <p:spPr>
            <a:xfrm flipH="1">
              <a:off x="9762186" y="4476987"/>
              <a:ext cx="518465" cy="0"/>
            </a:xfrm>
            <a:prstGeom prst="line">
              <a:avLst/>
            </a:prstGeom>
            <a:ln w="381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1706" name="直接箭头连接符 71705"/>
            <p:cNvCxnSpPr>
              <a:endCxn id="46" idx="1"/>
            </p:cNvCxnSpPr>
            <p:nvPr/>
          </p:nvCxnSpPr>
          <p:spPr>
            <a:xfrm flipV="1">
              <a:off x="9762186" y="4252593"/>
              <a:ext cx="609305" cy="22399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7" name="Rectangle 2"/>
          <p:cNvSpPr>
            <a:spLocks noChangeArrowheads="1"/>
          </p:cNvSpPr>
          <p:nvPr/>
        </p:nvSpPr>
        <p:spPr bwMode="auto">
          <a:xfrm>
            <a:off x="0" y="-13558"/>
            <a:ext cx="3670478" cy="6181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latin typeface="Times New Roman" panose="02020603050405020304" pitchFamily="18" charset="0"/>
              </a:rPr>
              <a:t>7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氧化还原反应的规律</a:t>
            </a:r>
            <a:endParaRPr kumimoji="1" lang="zh-CN" altLang="en-US" sz="2800" b="1" dirty="0">
              <a:latin typeface="Times New Roman" panose="02020603050405020304" pitchFamily="18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0811445" y="3129559"/>
            <a:ext cx="914432" cy="1410258"/>
            <a:chOff x="10889959" y="3066325"/>
            <a:chExt cx="914432" cy="1410258"/>
          </a:xfrm>
        </p:grpSpPr>
        <p:cxnSp>
          <p:nvCxnSpPr>
            <p:cNvPr id="59" name="直接连接符 58"/>
            <p:cNvCxnSpPr/>
            <p:nvPr/>
          </p:nvCxnSpPr>
          <p:spPr>
            <a:xfrm>
              <a:off x="10972202" y="3066325"/>
              <a:ext cx="832189" cy="428613"/>
            </a:xfrm>
            <a:prstGeom prst="line">
              <a:avLst/>
            </a:prstGeom>
            <a:ln w="381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0" name="直接箭头连接符 59"/>
            <p:cNvCxnSpPr/>
            <p:nvPr/>
          </p:nvCxnSpPr>
          <p:spPr>
            <a:xfrm flipH="1">
              <a:off x="10889959" y="3493712"/>
              <a:ext cx="900622" cy="98287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10791409" y="4252593"/>
            <a:ext cx="821425" cy="225103"/>
            <a:chOff x="10791409" y="4252593"/>
            <a:chExt cx="821425" cy="225103"/>
          </a:xfrm>
        </p:grpSpPr>
        <p:cxnSp>
          <p:nvCxnSpPr>
            <p:cNvPr id="62" name="直接连接符 61"/>
            <p:cNvCxnSpPr/>
            <p:nvPr/>
          </p:nvCxnSpPr>
          <p:spPr>
            <a:xfrm>
              <a:off x="10889959" y="4476583"/>
              <a:ext cx="722875" cy="1113"/>
            </a:xfrm>
            <a:prstGeom prst="line">
              <a:avLst/>
            </a:prstGeom>
            <a:ln w="381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直接箭头连接符 62"/>
            <p:cNvCxnSpPr>
              <a:endCxn id="46" idx="3"/>
            </p:cNvCxnSpPr>
            <p:nvPr/>
          </p:nvCxnSpPr>
          <p:spPr>
            <a:xfrm flipH="1" flipV="1">
              <a:off x="10791409" y="4252593"/>
              <a:ext cx="821425" cy="22482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3" name="文本框 12"/>
          <p:cNvSpPr txBox="1"/>
          <p:nvPr/>
        </p:nvSpPr>
        <p:spPr>
          <a:xfrm>
            <a:off x="8907441" y="3611542"/>
            <a:ext cx="543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11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6" grpId="0"/>
      <p:bldP spid="57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517765" y="1159629"/>
            <a:ext cx="10223216" cy="1104362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7.5</a:t>
            </a:r>
            <a:r>
              <a:rPr lang="zh-CN" altLang="en-US" dirty="0" smtClean="0"/>
              <a:t>优先律</a:t>
            </a:r>
            <a:r>
              <a:rPr lang="zh-CN" altLang="en-US" dirty="0"/>
              <a:t>：</a:t>
            </a:r>
            <a:r>
              <a:rPr lang="zh-CN" altLang="en-US" dirty="0">
                <a:solidFill>
                  <a:srgbClr val="FF0000"/>
                </a:solidFill>
              </a:rPr>
              <a:t>氧化剂</a:t>
            </a:r>
            <a:r>
              <a:rPr lang="zh-CN" altLang="en-US" dirty="0"/>
              <a:t>遇见</a:t>
            </a:r>
            <a:r>
              <a:rPr lang="zh-CN" altLang="en-US" dirty="0">
                <a:solidFill>
                  <a:srgbClr val="FF0000"/>
                </a:solidFill>
              </a:rPr>
              <a:t>多种还原剂</a:t>
            </a:r>
            <a:r>
              <a:rPr lang="zh-CN" altLang="en-US" dirty="0"/>
              <a:t>时，和</a:t>
            </a:r>
            <a:r>
              <a:rPr lang="zh-CN" altLang="en-US" dirty="0">
                <a:solidFill>
                  <a:srgbClr val="FF0000"/>
                </a:solidFill>
              </a:rPr>
              <a:t>最强</a:t>
            </a:r>
            <a:r>
              <a:rPr lang="zh-CN" altLang="en-US" dirty="0"/>
              <a:t>的还原剂先反应。</a:t>
            </a:r>
          </a:p>
          <a:p>
            <a:pPr marL="0" indent="0">
              <a:buNone/>
            </a:pPr>
            <a:r>
              <a:rPr lang="zh-CN" altLang="en-US" dirty="0" smtClean="0"/>
              <a:t>                       </a:t>
            </a:r>
            <a:r>
              <a:rPr lang="zh-CN" altLang="en-US" dirty="0" smtClean="0">
                <a:solidFill>
                  <a:srgbClr val="FF0000"/>
                </a:solidFill>
              </a:rPr>
              <a:t>还原剂</a:t>
            </a:r>
            <a:r>
              <a:rPr lang="zh-CN" altLang="en-US" dirty="0"/>
              <a:t>遇见</a:t>
            </a:r>
            <a:r>
              <a:rPr lang="zh-CN" altLang="en-US" dirty="0">
                <a:solidFill>
                  <a:srgbClr val="FF0000"/>
                </a:solidFill>
              </a:rPr>
              <a:t>多种氧化剂</a:t>
            </a:r>
            <a:r>
              <a:rPr lang="zh-CN" altLang="en-US" dirty="0"/>
              <a:t>时，和</a:t>
            </a:r>
            <a:r>
              <a:rPr lang="zh-CN" altLang="en-US" dirty="0">
                <a:solidFill>
                  <a:srgbClr val="FF0000"/>
                </a:solidFill>
              </a:rPr>
              <a:t>最强</a:t>
            </a:r>
            <a:r>
              <a:rPr lang="zh-CN" altLang="en-US" dirty="0"/>
              <a:t>的氧化剂先反应。</a:t>
            </a:r>
          </a:p>
        </p:txBody>
      </p:sp>
      <p:sp>
        <p:nvSpPr>
          <p:cNvPr id="2" name="矩形 1"/>
          <p:cNvSpPr/>
          <p:nvPr/>
        </p:nvSpPr>
        <p:spPr>
          <a:xfrm>
            <a:off x="286352" y="2799909"/>
            <a:ext cx="10454629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</a:t>
            </a:r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：硝酸银、硝酸铜混合溶液中，加入铁粉，哪一种单质先被置换出来？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5525"/>
            <a:ext cx="3670478" cy="6181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latin typeface="Times New Roman" panose="02020603050405020304" pitchFamily="18" charset="0"/>
              </a:rPr>
              <a:t>7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氧化还原反应的规律</a:t>
            </a:r>
            <a:endParaRPr kumimoji="1"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6352" y="3797492"/>
            <a:ext cx="4250028" cy="461665"/>
          </a:xfrm>
          <a:prstGeom prst="rect">
            <a:avLst/>
          </a:prstGeom>
          <a:solidFill>
            <a:srgbClr val="ACFB9F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银离子先反应，铜离子后反应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16099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4673074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+mn-ea"/>
              </a:rPr>
              <a:t>8</a:t>
            </a:r>
            <a:r>
              <a:rPr lang="zh-CN" altLang="en-US" sz="2800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+mn-ea"/>
              </a:rPr>
              <a:t>氧化还原反应方程式的配平</a:t>
            </a:r>
            <a:endParaRPr lang="zh-CN" altLang="en-US" sz="2800" cap="none" spc="0" dirty="0">
              <a:ln w="22225">
                <a:solidFill>
                  <a:schemeClr val="accent2"/>
                </a:solidFill>
                <a:prstDash val="solid"/>
              </a:ln>
              <a:effectLst/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706196" y="0"/>
            <a:ext cx="3416320" cy="523220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质量守恒、电荷守恒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336904" y="830551"/>
            <a:ext cx="33361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</a:t>
            </a:r>
            <a:r>
              <a:rPr lang="en-US" altLang="zh-CN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en-US" altLang="zh-CN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  <a:r>
              <a:rPr lang="zh-CN" altLang="en-US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配平化学方程式</a:t>
            </a:r>
            <a:endParaRPr lang="zh-CN" alt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矩形 6"/>
              <p:cNvSpPr/>
              <p:nvPr/>
            </p:nvSpPr>
            <p:spPr>
              <a:xfrm>
                <a:off x="1901174" y="1409170"/>
                <a:ext cx="3090783" cy="461665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CN" altLang="en-US" sz="2400" i="1">
                              <a:latin typeface="Cambria Math" panose="02040503050406030204" pitchFamily="18" charset="0"/>
                            </a:rPr>
                            <m:t>酸性</m:t>
                          </m:r>
                          <m:r>
                            <m:rPr>
                              <m:sty m:val="p"/>
                            </m:rPr>
                            <a:rPr lang="en-US" altLang="zh-CN" sz="240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240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zh-CN" altLang="en-US" sz="2400" i="1">
                          <a:latin typeface="Cambria Math" panose="02040503050406030204" pitchFamily="18" charset="0"/>
                        </a:rPr>
                        <m:t>溶液氧化</m:t>
                      </m:r>
                      <m:r>
                        <m:rPr>
                          <m:sty m:val="p"/>
                        </m:rPr>
                        <a:rPr lang="en-US" altLang="zh-CN" sz="2400">
                          <a:latin typeface="Cambria Math" panose="02040503050406030204" pitchFamily="18" charset="0"/>
                        </a:rPr>
                        <m:t>KI</m:t>
                      </m:r>
                    </m:oMath>
                  </m:oMathPara>
                </a14:m>
                <a:endParaRPr lang="en-US" altLang="zh-CN" sz="2400" dirty="0"/>
              </a:p>
            </p:txBody>
          </p:sp>
        </mc:Choice>
        <mc:Fallback xmlns=""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1174" y="1409170"/>
                <a:ext cx="3090783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197" b="-92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2717442" y="3451538"/>
                <a:ext cx="687731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+  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KI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  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S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=  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  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SO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  </m:t>
                          </m:r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O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7442" y="3451538"/>
                <a:ext cx="6877318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组合 8"/>
          <p:cNvGrpSpPr/>
          <p:nvPr/>
        </p:nvGrpSpPr>
        <p:grpSpPr>
          <a:xfrm>
            <a:off x="4510473" y="2838135"/>
            <a:ext cx="2075131" cy="324727"/>
            <a:chOff x="3670479" y="1159099"/>
            <a:chExt cx="4752304" cy="460721"/>
          </a:xfrm>
        </p:grpSpPr>
        <p:cxnSp>
          <p:nvCxnSpPr>
            <p:cNvPr id="10" name="直接连接符 9"/>
            <p:cNvCxnSpPr/>
            <p:nvPr/>
          </p:nvCxnSpPr>
          <p:spPr>
            <a:xfrm flipV="1">
              <a:off x="3670479" y="1159099"/>
              <a:ext cx="0" cy="46072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3670479" y="1159099"/>
              <a:ext cx="471366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箭头连接符 12"/>
            <p:cNvCxnSpPr/>
            <p:nvPr/>
          </p:nvCxnSpPr>
          <p:spPr>
            <a:xfrm rot="-360000" flipH="1">
              <a:off x="8384146" y="1159099"/>
              <a:ext cx="38637" cy="46072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3596309" y="3893460"/>
            <a:ext cx="5470576" cy="474308"/>
            <a:chOff x="1410237" y="2602523"/>
            <a:chExt cx="4547452" cy="787791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410237" y="2602523"/>
              <a:ext cx="0" cy="773723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1410237" y="3362178"/>
              <a:ext cx="4547452" cy="28136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箭头连接符 16"/>
            <p:cNvCxnSpPr/>
            <p:nvPr/>
          </p:nvCxnSpPr>
          <p:spPr>
            <a:xfrm flipV="1">
              <a:off x="5957689" y="2602523"/>
              <a:ext cx="0" cy="78779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/>
              <p:cNvSpPr txBox="1"/>
              <p:nvPr/>
            </p:nvSpPr>
            <p:spPr>
              <a:xfrm>
                <a:off x="4420320" y="2402229"/>
                <a:ext cx="1735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失去</a:t>
                </a:r>
                <a:r>
                  <a:rPr lang="en-US" altLang="zh-CN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endParaRPr lang="zh-CN" altLang="en-US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8" name="文本框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0320" y="2402229"/>
                <a:ext cx="1735781" cy="369332"/>
              </a:xfrm>
              <a:prstGeom prst="rect">
                <a:avLst/>
              </a:prstGeom>
              <a:blipFill rotWithShape="0">
                <a:blip r:embed="rId4"/>
                <a:stretch>
                  <a:fillRect l="-2807" t="-13115" b="-2623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文本框 18"/>
              <p:cNvSpPr txBox="1"/>
              <p:nvPr/>
            </p:nvSpPr>
            <p:spPr>
              <a:xfrm>
                <a:off x="3596309" y="4467029"/>
                <a:ext cx="12793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得到</a:t>
                </a:r>
                <a:r>
                  <a:rPr lang="en-US" altLang="zh-CN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2</a:t>
                </a:r>
                <a14:m>
                  <m:oMath xmlns:m="http://schemas.openxmlformats.org/officeDocument/2006/math">
                    <m:r>
                      <a:rPr lang="en-US" altLang="zh-CN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endParaRPr lang="zh-CN" altLang="en-US" b="1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9" name="文本框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6309" y="4467029"/>
                <a:ext cx="1279336" cy="369332"/>
              </a:xfrm>
              <a:prstGeom prst="rect">
                <a:avLst/>
              </a:prstGeom>
              <a:blipFill rotWithShape="0">
                <a:blip r:embed="rId5"/>
                <a:stretch>
                  <a:fillRect l="-4286" t="-15000" b="-28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文本框 19"/>
          <p:cNvSpPr txBox="1"/>
          <p:nvPr/>
        </p:nvSpPr>
        <p:spPr>
          <a:xfrm>
            <a:off x="4284066" y="3091988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-1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326120" y="3091988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-1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414355" y="3116394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0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715893" y="3127222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-</a:t>
            </a:r>
            <a:r>
              <a:rPr lang="en-US" altLang="zh-CN" sz="2800" dirty="0" smtClean="0">
                <a:solidFill>
                  <a:srgbClr val="FF0000"/>
                </a:solidFill>
              </a:rPr>
              <a:t>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96777" y="3424386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矩形 7"/>
              <p:cNvSpPr/>
              <p:nvPr/>
            </p:nvSpPr>
            <p:spPr>
              <a:xfrm>
                <a:off x="5539603" y="2411064"/>
                <a:ext cx="4667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b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altLang="zh-CN" b="1" dirty="0">
                    <a:solidFill>
                      <a:srgbClr val="FF0000"/>
                    </a:solidFill>
                  </a:rPr>
                  <a:t>2</a:t>
                </a:r>
                <a:endParaRPr lang="zh-CN" altLang="en-US" dirty="0"/>
              </a:p>
            </p:txBody>
          </p:sp>
        </mc:Choice>
        <mc:Fallback xmlns=""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9603" y="2411064"/>
                <a:ext cx="466794" cy="369332"/>
              </a:xfrm>
              <a:prstGeom prst="rect">
                <a:avLst/>
              </a:prstGeom>
              <a:blipFill rotWithShape="0">
                <a:blip r:embed="rId6"/>
                <a:stretch>
                  <a:fillRect t="-10000" r="-10526" b="-26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696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4673074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+mn-ea"/>
              </a:rPr>
              <a:t>8</a:t>
            </a:r>
            <a:r>
              <a:rPr lang="zh-CN" altLang="en-US" sz="2800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+mn-ea"/>
              </a:rPr>
              <a:t>氧化还原反应方程式的配平</a:t>
            </a:r>
            <a:endParaRPr lang="zh-CN" altLang="en-US" sz="2800" cap="none" spc="0" dirty="0">
              <a:ln w="22225">
                <a:solidFill>
                  <a:schemeClr val="accent2"/>
                </a:solidFill>
                <a:prstDash val="solid"/>
              </a:ln>
              <a:effectLst/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706196" y="0"/>
            <a:ext cx="3416320" cy="523220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质量守恒、电荷守恒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293924" y="830552"/>
            <a:ext cx="46762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</a:t>
            </a:r>
            <a:r>
              <a:rPr lang="en-US" altLang="zh-CN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：配平并补全离子方程式</a:t>
            </a:r>
            <a:endParaRPr lang="zh-CN" alt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1412896" y="1578258"/>
                <a:ext cx="348281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400" i="1">
                        <a:latin typeface="Cambria Math" panose="02040503050406030204" pitchFamily="18" charset="0"/>
                      </a:rPr>
                      <m:t>还原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KMnO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zh-CN" altLang="en-US" sz="2400" dirty="0" smtClean="0"/>
                  <a:t>（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zh-CN" altLang="en-US" sz="2400" dirty="0" smtClean="0"/>
                  <a:t>）</a:t>
                </a:r>
                <a:endParaRPr lang="en-US" altLang="zh-CN" sz="2400" dirty="0"/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2896" y="1578258"/>
                <a:ext cx="3482813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525" t="-15789" r="-1401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2007340" y="3285227"/>
                <a:ext cx="72187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MnO</m:t>
                          </m:r>
                        </m:e>
                        <m:sub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bSup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Mn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2+</m:t>
                          </m:r>
                        </m:sup>
                      </m:sSup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8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↑</m:t>
                      </m:r>
                      <m:r>
                        <a:rPr lang="en-US" altLang="zh-CN" sz="28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 </m:t>
                          </m:r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8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O</m:t>
                      </m:r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7340" y="3285227"/>
                <a:ext cx="7218701" cy="52322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组合 7"/>
          <p:cNvGrpSpPr/>
          <p:nvPr/>
        </p:nvGrpSpPr>
        <p:grpSpPr>
          <a:xfrm>
            <a:off x="3715639" y="3827447"/>
            <a:ext cx="2358590" cy="474308"/>
            <a:chOff x="1410237" y="2602523"/>
            <a:chExt cx="4547452" cy="787791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1410237" y="2602523"/>
              <a:ext cx="0" cy="773723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1410237" y="3362178"/>
              <a:ext cx="4547452" cy="28136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箭头连接符 11"/>
            <p:cNvCxnSpPr/>
            <p:nvPr/>
          </p:nvCxnSpPr>
          <p:spPr>
            <a:xfrm flipV="1">
              <a:off x="5957689" y="2602523"/>
              <a:ext cx="0" cy="78779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2898580" y="2640421"/>
            <a:ext cx="4439742" cy="324727"/>
            <a:chOff x="3670479" y="1159099"/>
            <a:chExt cx="4752304" cy="460721"/>
          </a:xfrm>
        </p:grpSpPr>
        <p:cxnSp>
          <p:nvCxnSpPr>
            <p:cNvPr id="14" name="直接连接符 13"/>
            <p:cNvCxnSpPr/>
            <p:nvPr/>
          </p:nvCxnSpPr>
          <p:spPr>
            <a:xfrm flipV="1">
              <a:off x="3670479" y="1159099"/>
              <a:ext cx="0" cy="46072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670479" y="1159099"/>
              <a:ext cx="471366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箭头连接符 15"/>
            <p:cNvCxnSpPr/>
            <p:nvPr/>
          </p:nvCxnSpPr>
          <p:spPr>
            <a:xfrm rot="-360000" flipH="1">
              <a:off x="8384146" y="1159099"/>
              <a:ext cx="38637" cy="46072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/>
              <p:cNvSpPr txBox="1"/>
              <p:nvPr/>
            </p:nvSpPr>
            <p:spPr>
              <a:xfrm>
                <a:off x="3746968" y="4339756"/>
                <a:ext cx="17759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得到</a:t>
                </a:r>
                <a:r>
                  <a:rPr lang="en-US" altLang="zh-CN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b="1" i="1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</m:t>
                    </m:r>
                    <m:sSup>
                      <m:sSupPr>
                        <m:ctrlPr>
                          <a:rPr lang="en-US" altLang="zh-CN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endParaRPr lang="zh-CN" altLang="en-US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7" name="文本框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6968" y="4339756"/>
                <a:ext cx="1775959" cy="369332"/>
              </a:xfrm>
              <a:prstGeom prst="rect">
                <a:avLst/>
              </a:prstGeom>
              <a:blipFill rotWithShape="0">
                <a:blip r:embed="rId4"/>
                <a:stretch>
                  <a:fillRect l="-3093" t="-15000" b="-28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/>
              <p:cNvSpPr txBox="1"/>
              <p:nvPr/>
            </p:nvSpPr>
            <p:spPr>
              <a:xfrm>
                <a:off x="4587370" y="2178721"/>
                <a:ext cx="1735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失去</a:t>
                </a:r>
                <a:r>
                  <a:rPr lang="en-US" altLang="zh-CN" b="1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2</a:t>
                </a:r>
                <a14:m>
                  <m:oMath xmlns:m="http://schemas.openxmlformats.org/officeDocument/2006/math">
                    <m:r>
                      <a:rPr lang="en-US" altLang="zh-CN" b="1" i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b="1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𝐞</m:t>
                        </m:r>
                      </m:e>
                      <m:sup>
                        <m:r>
                          <a:rPr lang="en-US" altLang="zh-CN" b="1" i="0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b="1" dirty="0">
                    <a:solidFill>
                      <a:schemeClr val="accent5">
                        <a:lumMod val="50000"/>
                      </a:schemeClr>
                    </a:solidFill>
                    <a:ea typeface="Cambria Math" panose="02040503050406030204" pitchFamily="18" charset="0"/>
                  </a:rPr>
                  <a:t> </a:t>
                </a:r>
                <a:endParaRPr lang="zh-CN" altLang="en-US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8" name="文本框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7370" y="2178721"/>
                <a:ext cx="1735781" cy="369332"/>
              </a:xfrm>
              <a:prstGeom prst="rect">
                <a:avLst/>
              </a:prstGeom>
              <a:blipFill rotWithShape="0">
                <a:blip r:embed="rId5"/>
                <a:stretch>
                  <a:fillRect l="-3169" t="-13115" b="-2623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文本框 18"/>
          <p:cNvSpPr txBox="1"/>
          <p:nvPr/>
        </p:nvSpPr>
        <p:spPr>
          <a:xfrm>
            <a:off x="3534493" y="3015090"/>
            <a:ext cx="591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+7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618582" y="3034791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-1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731573" y="2938451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+2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086983" y="2938451"/>
            <a:ext cx="59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0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270335" y="3293279"/>
            <a:ext cx="445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2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548180" y="3292140"/>
            <a:ext cx="664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2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996328" y="3307477"/>
            <a:ext cx="1201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5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812810" y="3327179"/>
            <a:ext cx="602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5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634948" y="3320326"/>
            <a:ext cx="371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6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100908" y="3328512"/>
            <a:ext cx="341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8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975338" y="2257787"/>
            <a:ext cx="31330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1</a:t>
            </a:r>
            <a:r>
              <a:rPr lang="zh-CN" altLang="en-US" sz="2400" dirty="0" smtClean="0">
                <a:solidFill>
                  <a:srgbClr val="FF0000"/>
                </a:solidFill>
              </a:rPr>
              <a:t>标化合价</a:t>
            </a:r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en-US" altLang="zh-CN" sz="2400" dirty="0" smtClean="0">
                <a:solidFill>
                  <a:srgbClr val="FF0000"/>
                </a:solidFill>
              </a:rPr>
              <a:t>2</a:t>
            </a:r>
            <a:r>
              <a:rPr lang="zh-CN" altLang="en-US" sz="2400" dirty="0" smtClean="0">
                <a:solidFill>
                  <a:srgbClr val="FF0000"/>
                </a:solidFill>
              </a:rPr>
              <a:t>得失电子双线桥分析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r>
              <a:rPr lang="en-US" altLang="zh-CN" sz="2400" dirty="0" smtClean="0">
                <a:solidFill>
                  <a:srgbClr val="FF0000"/>
                </a:solidFill>
              </a:rPr>
              <a:t>3</a:t>
            </a:r>
            <a:r>
              <a:rPr lang="zh-CN" altLang="en-US" sz="2400" dirty="0" smtClean="0">
                <a:solidFill>
                  <a:srgbClr val="FF0000"/>
                </a:solidFill>
              </a:rPr>
              <a:t>电荷守恒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r>
              <a:rPr lang="en-US" altLang="zh-CN" sz="2400" dirty="0" smtClean="0">
                <a:solidFill>
                  <a:srgbClr val="FF0000"/>
                </a:solidFill>
              </a:rPr>
              <a:t>4</a:t>
            </a:r>
            <a:r>
              <a:rPr lang="zh-CN" altLang="en-US" sz="2400" dirty="0">
                <a:solidFill>
                  <a:srgbClr val="FF0000"/>
                </a:solidFill>
              </a:rPr>
              <a:t>质量</a:t>
            </a:r>
            <a:r>
              <a:rPr lang="zh-CN" altLang="en-US" sz="2400" dirty="0" smtClean="0">
                <a:solidFill>
                  <a:srgbClr val="FF0000"/>
                </a:solidFill>
              </a:rPr>
              <a:t>守恒</a:t>
            </a:r>
            <a:endParaRPr lang="en-US" altLang="zh-CN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矩形 28"/>
              <p:cNvSpPr/>
              <p:nvPr/>
            </p:nvSpPr>
            <p:spPr>
              <a:xfrm>
                <a:off x="5808832" y="2213333"/>
                <a:ext cx="4667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b="1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altLang="zh-CN" b="1" dirty="0">
                    <a:solidFill>
                      <a:srgbClr val="FF0000"/>
                    </a:solidFill>
                  </a:rPr>
                  <a:t>5</a:t>
                </a:r>
                <a:endParaRPr lang="zh-CN" altLang="en-US" dirty="0"/>
              </a:p>
            </p:txBody>
          </p:sp>
        </mc:Choice>
        <mc:Fallback xmlns="">
          <p:sp>
            <p:nvSpPr>
              <p:cNvPr id="29" name="矩形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8832" y="2213333"/>
                <a:ext cx="466794" cy="369332"/>
              </a:xfrm>
              <a:prstGeom prst="rect">
                <a:avLst/>
              </a:prstGeom>
              <a:blipFill rotWithShape="0">
                <a:blip r:embed="rId6"/>
                <a:stretch>
                  <a:fillRect t="-8197" r="-10526" b="-245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矩形 29"/>
              <p:cNvSpPr/>
              <p:nvPr/>
            </p:nvSpPr>
            <p:spPr>
              <a:xfrm>
                <a:off x="5006116" y="4385885"/>
                <a:ext cx="4667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b="1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altLang="zh-CN" b="1" dirty="0">
                    <a:solidFill>
                      <a:srgbClr val="FF0000"/>
                    </a:solidFill>
                  </a:rPr>
                  <a:t>2</a:t>
                </a:r>
                <a:endParaRPr lang="zh-CN" altLang="en-US" dirty="0"/>
              </a:p>
            </p:txBody>
          </p:sp>
        </mc:Choice>
        <mc:Fallback xmlns="">
          <p:sp>
            <p:nvSpPr>
              <p:cNvPr id="30" name="矩形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6116" y="4385885"/>
                <a:ext cx="466794" cy="369332"/>
              </a:xfrm>
              <a:prstGeom prst="rect">
                <a:avLst/>
              </a:prstGeom>
              <a:blipFill rotWithShape="0">
                <a:blip r:embed="rId7"/>
                <a:stretch>
                  <a:fillRect t="-8197" r="-10390" b="-245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389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5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" y="5525"/>
            <a:ext cx="5036035" cy="6181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latin typeface="Times New Roman" panose="02020603050405020304" pitchFamily="18" charset="0"/>
              </a:rPr>
              <a:t>9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氧化还原反应的应用</a:t>
            </a:r>
            <a:r>
              <a:rPr kumimoji="1" lang="zh-CN" altLang="en-US" sz="2000" b="1" dirty="0" smtClean="0">
                <a:latin typeface="Times New Roman" panose="02020603050405020304" pitchFamily="18" charset="0"/>
              </a:rPr>
              <a:t>课本</a:t>
            </a:r>
            <a:r>
              <a:rPr kumimoji="1" lang="en-US" altLang="zh-CN" sz="2000" b="1" dirty="0" smtClean="0">
                <a:latin typeface="Times New Roman" panose="02020603050405020304" pitchFamily="18" charset="0"/>
              </a:rPr>
              <a:t>P24</a:t>
            </a:r>
            <a:endParaRPr kumimoji="1" lang="zh-CN" altLang="en-US" sz="2000" b="1" dirty="0">
              <a:latin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86501484"/>
                  </p:ext>
                </p:extLst>
              </p:nvPr>
            </p:nvGraphicFramePr>
            <p:xfrm>
              <a:off x="600765" y="918449"/>
              <a:ext cx="10226262" cy="4626261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408754"/>
                    <a:gridCol w="1702169"/>
                    <a:gridCol w="5115339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生活中的氧化还原反应</a:t>
                          </a:r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有益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zh-CN" altLang="en-US" sz="2400" dirty="0" smtClean="0"/>
                            <a:t>有害</a:t>
                          </a:r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solidFill>
                                <a:srgbClr val="FF0000"/>
                              </a:solidFill>
                            </a:rPr>
                            <a:t>配平</a:t>
                          </a:r>
                          <a:r>
                            <a:rPr lang="zh-CN" altLang="en-US" sz="2400" dirty="0" smtClean="0"/>
                            <a:t>化学方程式</a:t>
                          </a:r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877221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液化石油气（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C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）</a:t>
                          </a:r>
                          <a:endParaRPr lang="en-US" altLang="zh-CN" sz="2400" dirty="0" smtClean="0">
                            <a:latin typeface="+mn-ea"/>
                            <a:ea typeface="+mn-ea"/>
                          </a:endParaRPr>
                        </a:p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燃烧做饭</a:t>
                          </a:r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>
                            <a:latin typeface="+mn-ea"/>
                            <a:ea typeface="+mn-ea"/>
                          </a:endParaRPr>
                        </a:p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绿色植物的光合作用</a:t>
                          </a:r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暂不要求</a:t>
                          </a:r>
                          <a:endParaRPr lang="en-US" altLang="zh-CN" sz="2400" dirty="0" smtClean="0">
                            <a:latin typeface="+mn-ea"/>
                            <a:ea typeface="+mn-ea"/>
                          </a:endParaRPr>
                        </a:p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食物的腐败</a:t>
                          </a:r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暂不要求</a:t>
                          </a:r>
                          <a:endParaRPr lang="en-US" altLang="zh-CN" sz="2400" dirty="0" smtClean="0">
                            <a:latin typeface="+mn-ea"/>
                            <a:ea typeface="+mn-ea"/>
                          </a:endParaRPr>
                        </a:p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钢铁的生锈</a:t>
                          </a:r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>
                            <a:latin typeface="+mn-ea"/>
                            <a:ea typeface="+mn-ea"/>
                          </a:endParaRPr>
                        </a:p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汽车尾气催化转化器</a:t>
                          </a:r>
                          <a:endParaRPr lang="en-US" altLang="zh-CN" sz="2400" dirty="0" smtClean="0">
                            <a:latin typeface="+mn-ea"/>
                            <a:ea typeface="+mn-ea"/>
                          </a:endParaRPr>
                        </a:p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>
                            <a:latin typeface="+mn-ea"/>
                            <a:ea typeface="+mn-ea"/>
                          </a:endParaRPr>
                        </a:p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86501484"/>
                  </p:ext>
                </p:extLst>
              </p:nvPr>
            </p:nvGraphicFramePr>
            <p:xfrm>
              <a:off x="600765" y="918449"/>
              <a:ext cx="10226262" cy="4626261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408754"/>
                    <a:gridCol w="1702169"/>
                    <a:gridCol w="5115339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生活中的氧化还原反应</a:t>
                          </a:r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有益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zh-CN" altLang="en-US" sz="2400" dirty="0" smtClean="0"/>
                            <a:t>有害</a:t>
                          </a:r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solidFill>
                                <a:srgbClr val="FF0000"/>
                              </a:solidFill>
                            </a:rPr>
                            <a:t>配平</a:t>
                          </a:r>
                          <a:r>
                            <a:rPr lang="zh-CN" altLang="en-US" sz="2400" dirty="0" smtClean="0"/>
                            <a:t>化学方程式</a:t>
                          </a:r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877221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79" t="-59722" r="-200179" b="-377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>
                            <a:latin typeface="+mn-ea"/>
                            <a:ea typeface="+mn-ea"/>
                          </a:endParaRPr>
                        </a:p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绿色植物的光合作用</a:t>
                          </a:r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暂不要求</a:t>
                          </a:r>
                          <a:endParaRPr lang="en-US" altLang="zh-CN" sz="2400" dirty="0" smtClean="0">
                            <a:latin typeface="+mn-ea"/>
                            <a:ea typeface="+mn-ea"/>
                          </a:endParaRPr>
                        </a:p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食物的腐败</a:t>
                          </a:r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暂不要求</a:t>
                          </a:r>
                          <a:endParaRPr lang="en-US" altLang="zh-CN" sz="2400" dirty="0" smtClean="0">
                            <a:latin typeface="+mn-ea"/>
                            <a:ea typeface="+mn-ea"/>
                          </a:endParaRPr>
                        </a:p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钢铁的生锈</a:t>
                          </a:r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>
                            <a:latin typeface="+mn-ea"/>
                            <a:ea typeface="+mn-ea"/>
                          </a:endParaRPr>
                        </a:p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latin typeface="+mn-ea"/>
                              <a:ea typeface="+mn-ea"/>
                            </a:rPr>
                            <a:t>汽车尾气催化转化器</a:t>
                          </a:r>
                          <a:endParaRPr lang="en-US" altLang="zh-CN" sz="2400" dirty="0" smtClean="0">
                            <a:latin typeface="+mn-ea"/>
                            <a:ea typeface="+mn-ea"/>
                          </a:endParaRPr>
                        </a:p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sz="2400" dirty="0" smtClean="0">
                            <a:latin typeface="+mn-ea"/>
                            <a:ea typeface="+mn-ea"/>
                          </a:endParaRPr>
                        </a:p>
                        <a:p>
                          <a:endParaRPr lang="zh-CN" altLang="en-US" sz="24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5713896" y="1351722"/>
                <a:ext cx="4890052" cy="6974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+   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groupChr>
                        <m:groupChrPr>
                          <m:chr m:val="→"/>
                          <m:vertJc m:val="bot"/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zh-CN" altLang="en-US" sz="2400" i="0">
                              <a:latin typeface="Cambria Math" panose="02040503050406030204" pitchFamily="18" charset="0"/>
                            </a:rPr>
                            <m:t>点</m:t>
                          </m:r>
                          <m:r>
                            <a:rPr lang="zh-CN" altLang="en-US" sz="2400" i="0">
                              <a:latin typeface="Cambria Math" panose="02040503050406030204" pitchFamily="18" charset="0"/>
                            </a:rPr>
                            <m:t>燃</m:t>
                          </m:r>
                          <m:r>
                            <m:rPr>
                              <m:brk m:alnAt="2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groupCh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   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CO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   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O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3896" y="1351722"/>
                <a:ext cx="4890052" cy="69749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7029612" y="1587556"/>
            <a:ext cx="457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5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45328" y="1587556"/>
            <a:ext cx="457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3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421734" y="1579985"/>
            <a:ext cx="457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4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175698" y="1469638"/>
            <a:ext cx="860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有益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175697" y="2411365"/>
            <a:ext cx="860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有益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148159" y="3231579"/>
            <a:ext cx="860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有害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175696" y="4012370"/>
            <a:ext cx="860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有害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148158" y="4955327"/>
            <a:ext cx="860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有益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文本框 12"/>
              <p:cNvSpPr txBox="1"/>
              <p:nvPr/>
            </p:nvSpPr>
            <p:spPr>
              <a:xfrm>
                <a:off x="5651387" y="4009331"/>
                <a:ext cx="465940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Fe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  +  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+  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O</m:t>
                      </m:r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 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Fe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OH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3" name="文本框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1387" y="4009331"/>
                <a:ext cx="4659401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186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文本框 13"/>
          <p:cNvSpPr txBox="1"/>
          <p:nvPr/>
        </p:nvSpPr>
        <p:spPr>
          <a:xfrm>
            <a:off x="5735072" y="4009329"/>
            <a:ext cx="457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4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647877" y="4009330"/>
            <a:ext cx="457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3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23220" y="4009330"/>
            <a:ext cx="457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6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627496" y="4009331"/>
            <a:ext cx="457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4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/>
              <p:cNvSpPr txBox="1"/>
              <p:nvPr/>
            </p:nvSpPr>
            <p:spPr>
              <a:xfrm>
                <a:off x="5834217" y="4717120"/>
                <a:ext cx="4293739" cy="6998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CO  +  NO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zh-CN" altLang="en-US" sz="2400" i="1" smtClean="0"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zh-CN" altLang="en-US" sz="2400" i="0">
                            <a:latin typeface="Cambria Math" panose="02040503050406030204" pitchFamily="18" charset="0"/>
                          </a:rPr>
                          <m:t>催</m:t>
                        </m:r>
                        <m:r>
                          <a:rPr lang="zh-CN" altLang="en-US" sz="2400" i="0">
                            <a:latin typeface="Cambria Math" panose="02040503050406030204" pitchFamily="18" charset="0"/>
                          </a:rPr>
                          <m:t>化剂</m:t>
                        </m:r>
                      </m:e>
                    </m:groupChr>
                    <m:r>
                      <a:rPr lang="en-US" altLang="zh-CN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CO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N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zh-CN" altLang="en-US" sz="240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8" name="文本框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4217" y="4717120"/>
                <a:ext cx="4293739" cy="699872"/>
              </a:xfrm>
              <a:prstGeom prst="rect">
                <a:avLst/>
              </a:prstGeom>
              <a:blipFill rotWithShape="0">
                <a:blip r:embed="rId5"/>
                <a:stretch>
                  <a:fillRect l="-2131" b="-1826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文本框 18"/>
          <p:cNvSpPr txBox="1"/>
          <p:nvPr/>
        </p:nvSpPr>
        <p:spPr>
          <a:xfrm>
            <a:off x="5681814" y="4953780"/>
            <a:ext cx="457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2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568976" y="4953780"/>
            <a:ext cx="457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2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315282" y="4939956"/>
            <a:ext cx="457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2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289212" y="4939956"/>
            <a:ext cx="457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1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05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303521" y="195943"/>
            <a:ext cx="979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小结</a:t>
            </a:r>
            <a:endParaRPr lang="zh-CN" altLang="en-US" sz="28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133" y="830988"/>
            <a:ext cx="11751902" cy="584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87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3935</TotalTime>
  <Words>1451</Words>
  <Application>Microsoft Office PowerPoint</Application>
  <PresentationFormat>宽屏</PresentationFormat>
  <Paragraphs>416</Paragraphs>
  <Slides>23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黑体</vt:lpstr>
      <vt:lpstr>宋体</vt:lpstr>
      <vt:lpstr>Arial</vt:lpstr>
      <vt:lpstr>Calibri</vt:lpstr>
      <vt:lpstr>Calibri Light</vt:lpstr>
      <vt:lpstr>Cambria Math</vt:lpstr>
      <vt:lpstr>Tahoma</vt:lpstr>
      <vt:lpstr>Times New Roman</vt:lpstr>
      <vt:lpstr>Verdana</vt:lpstr>
      <vt:lpstr>Office 主题</vt:lpstr>
      <vt:lpstr>Flash.Movie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http://www.kingedu.net</cp:lastModifiedBy>
  <cp:revision>130</cp:revision>
  <dcterms:created xsi:type="dcterms:W3CDTF">2015-11-02T01:07:46Z</dcterms:created>
  <dcterms:modified xsi:type="dcterms:W3CDTF">2021-10-26T08:28:52Z</dcterms:modified>
</cp:coreProperties>
</file>