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87" r:id="rId3"/>
    <p:sldId id="288" r:id="rId5"/>
    <p:sldId id="289" r:id="rId6"/>
    <p:sldId id="308" r:id="rId7"/>
    <p:sldId id="290" r:id="rId8"/>
    <p:sldId id="291" r:id="rId9"/>
    <p:sldId id="292" r:id="rId10"/>
    <p:sldId id="293" r:id="rId11"/>
    <p:sldId id="294" r:id="rId12"/>
    <p:sldId id="295" r:id="rId13"/>
    <p:sldId id="296" r:id="rId14"/>
    <p:sldId id="298" r:id="rId15"/>
    <p:sldId id="299" r:id="rId16"/>
    <p:sldId id="300" r:id="rId17"/>
    <p:sldId id="301" r:id="rId18"/>
    <p:sldId id="302" r:id="rId19"/>
    <p:sldId id="313" r:id="rId20"/>
    <p:sldId id="304" r:id="rId21"/>
    <p:sldId id="309" r:id="rId22"/>
    <p:sldId id="310" r:id="rId23"/>
    <p:sldId id="314" r:id="rId24"/>
    <p:sldId id="315" r:id="rId25"/>
    <p:sldId id="306" r:id="rId26"/>
    <p:sldId id="307" r:id="rId27"/>
  </p:sldIdLst>
  <p:sldSz cx="12192000" cy="6858000" type="screen16x9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6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8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729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30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p>
            <a:endParaRPr lang="zh-CN" altLang="en-US"/>
          </a:p>
        </p:txBody>
      </p:sp>
      <p:sp>
        <p:nvSpPr>
          <p:cNvPr id="1048731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048732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1048733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6" name=""/>
        <p:cNvGrpSpPr/>
        <p:nvPr/>
      </p:nvGrpSpPr>
      <p:grpSpPr/>
      <p:sp>
        <p:nvSpPr>
          <p:cNvPr id="1048589" name="幻灯片图像占位符 1"/>
          <p:cNvSpPr/>
          <p:nvPr>
            <p:ph type="sldImg" idx="2"/>
          </p:nvPr>
        </p:nvSpPr>
        <p:spPr/>
      </p:sp>
      <p:sp>
        <p:nvSpPr>
          <p:cNvPr id="1048590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幻灯片图像占位符 1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117762" name="文本占位符 2"/>
          <p:cNvSpPr>
            <a:spLocks noGrp="1"/>
          </p:cNvSpPr>
          <p:nvPr>
            <p:ph type="body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2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2" name="标题 1"/>
          <p:cNvSpPr>
            <a:spLocks noGrp="1"/>
          </p:cNvSpPr>
          <p:nvPr>
            <p:ph type="ctrTitle" hasCustomPrompt="1"/>
          </p:nvPr>
        </p:nvSpPr>
        <p:spPr>
          <a:xfrm>
            <a:off x="838200" y="1943099"/>
            <a:ext cx="9829799" cy="1475219"/>
          </a:xfrm>
        </p:spPr>
        <p:txBody>
          <a:bodyPr anchor="b">
            <a:normAutofit/>
          </a:bodyPr>
          <a:lstStyle>
            <a:lvl1pPr algn="ctr">
              <a:defRPr sz="5400" b="1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104858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838200" y="3586594"/>
            <a:ext cx="9829799" cy="1252106"/>
          </a:xfrm>
        </p:spPr>
        <p:txBody>
          <a:bodyPr>
            <a:normAutofit/>
          </a:bodyPr>
          <a:lstStyle>
            <a:lvl1pPr marL="0" indent="0" algn="ctr">
              <a:buNone/>
              <a:defRPr sz="3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单击以编辑副标题</a:t>
            </a:r>
            <a:endParaRPr lang="zh-CN" altLang="en-US" dirty="0"/>
          </a:p>
        </p:txBody>
      </p:sp>
      <p:sp>
        <p:nvSpPr>
          <p:cNvPr id="104858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58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58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5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8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8699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p>
            <a:pPr lvl="0"/>
            <a:r>
              <a:rPr lang="zh-CN" altLang="en-US" dirty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48700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01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702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6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3" name="标题 1"/>
          <p:cNvSpPr>
            <a:spLocks noGrp="1"/>
          </p:cNvSpPr>
          <p:nvPr>
            <p:ph type="title"/>
          </p:nvPr>
        </p:nvSpPr>
        <p:spPr>
          <a:xfrm>
            <a:off x="831850" y="2183632"/>
            <a:ext cx="10515600" cy="1469838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8714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3680458"/>
            <a:ext cx="10515600" cy="1007693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  <p:sp>
        <p:nvSpPr>
          <p:cNvPr id="104871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1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71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5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4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8685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p>
            <a:pPr lvl="0"/>
            <a:r>
              <a:rPr lang="zh-CN" altLang="en-US" dirty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48686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p>
            <a:pPr lvl="0"/>
            <a:r>
              <a:rPr lang="zh-CN" altLang="en-US" dirty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48687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688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689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5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0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48691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757365"/>
            <a:ext cx="5157787" cy="90116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  <p:sp>
        <p:nvSpPr>
          <p:cNvPr id="1048692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728685"/>
            <a:ext cx="5157787" cy="3460977"/>
          </a:xfrm>
        </p:spPr>
        <p:txBody>
          <a:bodyPr/>
          <a:p>
            <a:pPr lvl="0"/>
            <a:r>
              <a:rPr lang="zh-CN" altLang="en-US" dirty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48693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757365"/>
            <a:ext cx="5183188" cy="90116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  <p:sp>
        <p:nvSpPr>
          <p:cNvPr id="1048694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728685"/>
            <a:ext cx="5183188" cy="3460977"/>
          </a:xfrm>
        </p:spPr>
        <p:txBody>
          <a:bodyPr/>
          <a:p>
            <a:pPr lvl="0"/>
            <a:r>
              <a:rPr lang="zh-CN" altLang="en-US" dirty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48695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696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697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6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3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1871663"/>
            <a:ext cx="10374271" cy="2162969"/>
          </a:xfrm>
        </p:spPr>
        <p:txBody>
          <a:bodyPr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1048704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05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706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104870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838200" y="4150180"/>
            <a:ext cx="10374271" cy="1484313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3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1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592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593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6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2" name="标题 1"/>
          <p:cNvSpPr>
            <a:spLocks noGrp="1"/>
          </p:cNvSpPr>
          <p:nvPr>
            <p:ph type="title"/>
          </p:nvPr>
        </p:nvSpPr>
        <p:spPr>
          <a:xfrm>
            <a:off x="839787" y="749808"/>
            <a:ext cx="4165200" cy="1600200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4872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749808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104872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350008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04872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4872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 dirty="0"/>
          </a:p>
        </p:txBody>
      </p:sp>
      <p:sp>
        <p:nvSpPr>
          <p:cNvPr id="104872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6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8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098156" y="365125"/>
            <a:ext cx="1255643" cy="5811838"/>
          </a:xfrm>
        </p:spPr>
        <p:txBody>
          <a:bodyPr vert="eaVert"/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1048709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090991" cy="5811838"/>
          </a:xfrm>
        </p:spPr>
        <p:txBody>
          <a:bodyPr vert="eaVert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48710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11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712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6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8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719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48720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1048721" name="内容占位符 6"/>
          <p:cNvSpPr>
            <a:spLocks noGrp="1"/>
          </p:cNvSpPr>
          <p:nvPr>
            <p:ph sz="quarter" idx="13" hasCustomPrompt="1"/>
          </p:nvPr>
        </p:nvSpPr>
        <p:spPr>
          <a:xfrm>
            <a:off x="838200" y="271463"/>
            <a:ext cx="10515599" cy="594398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tags" Target="../tags/tag3.xml"/><Relationship Id="rId13" Type="http://schemas.openxmlformats.org/officeDocument/2006/relationships/tags" Target="../tags/tag2.xml"/><Relationship Id="rId12" Type="http://schemas.openxmlformats.org/officeDocument/2006/relationships/tags" Target="../tags/tag1.xml"/><Relationship Id="rId11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1"/>
          <a:stretch>
            <a:fillRect/>
          </a:stretch>
        </a:blipFill>
        <a:effectLst/>
      </p:bgPr>
    </p:bg>
    <p:spTree>
      <p:nvGrpSpPr>
        <p:cNvPr id="1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48577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48578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485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1048581" name="KSO_TEMPLATE" hidden="1"/>
          <p:cNvSpPr/>
          <p:nvPr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>
              <a:lumMod val="8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>
              <a:lumMod val="8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>
              <a:lumMod val="8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>
              <a:lumMod val="8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>
              <a:lumMod val="8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4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tags" Target="../tags/tag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png"/><Relationship Id="rId1" Type="http://schemas.openxmlformats.org/officeDocument/2006/relationships/tags" Target="../tags/tag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24" name=""/>
        <p:cNvGrpSpPr/>
        <p:nvPr/>
      </p:nvGrpSpPr>
      <p:grpSpPr/>
      <p:sp>
        <p:nvSpPr>
          <p:cNvPr id="1048587" name="标题 1"/>
          <p:cNvSpPr>
            <a:spLocks noGrp="1"/>
          </p:cNvSpPr>
          <p:nvPr>
            <p:ph type="ctrTitle"/>
          </p:nvPr>
        </p:nvSpPr>
        <p:spPr>
          <a:xfrm>
            <a:off x="838200" y="1650364"/>
            <a:ext cx="9829799" cy="1475219"/>
          </a:xfrm>
        </p:spPr>
        <p:txBody>
          <a:bodyPr>
            <a:scene3d>
              <a:camera prst="orthographicFront"/>
              <a:lightRig rig="threePt" dir="t"/>
            </a:scene3d>
          </a:bodyPr>
          <a:p>
            <a:r>
              <a:rPr lang="zh-CN" altLang="en-US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锐字工房云字库行楷GBK" panose="02010604000000000000" charset="-122"/>
                <a:ea typeface="锐字工房云字库行楷GBK" panose="02010604000000000000" charset="-122"/>
              </a:rPr>
              <a:t>山水画的意境</a:t>
            </a:r>
            <a:endParaRPr lang="zh-CN" altLang="en-US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锐字工房云字库行楷GBK" panose="02010604000000000000" charset="-122"/>
              <a:ea typeface="锐字工房云字库行楷GBK" panose="02010604000000000000" charset="-122"/>
            </a:endParaRPr>
          </a:p>
        </p:txBody>
      </p:sp>
      <p:sp>
        <p:nvSpPr>
          <p:cNvPr id="1048588" name="副标题 2"/>
          <p:cNvSpPr>
            <a:spLocks noGrp="1"/>
          </p:cNvSpPr>
          <p:nvPr>
            <p:ph type="subTitle" idx="1"/>
          </p:nvPr>
        </p:nvSpPr>
        <p:spPr>
          <a:xfrm>
            <a:off x="838200" y="3295015"/>
            <a:ext cx="9765665" cy="1543685"/>
          </a:xfrm>
        </p:spPr>
        <p:txBody>
          <a:bodyPr/>
          <a:p>
            <a:r>
              <a:rPr lang="zh-CN" altLang="en-US">
                <a:solidFill>
                  <a:schemeClr val="tx1"/>
                </a:solidFill>
              </a:rPr>
              <a:t>李可染</a:t>
            </a:r>
            <a:endParaRPr lang="zh-CN" altLang="en-US">
              <a:solidFill>
                <a:schemeClr val="tx1"/>
              </a:solidFill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38" name=""/>
        <p:cNvGrpSpPr/>
        <p:nvPr/>
      </p:nvGrpSpPr>
      <p:grpSpPr/>
      <p:sp>
        <p:nvSpPr>
          <p:cNvPr id="1048594" name="文本框 1"/>
          <p:cNvSpPr txBox="1"/>
          <p:nvPr/>
        </p:nvSpPr>
        <p:spPr>
          <a:xfrm>
            <a:off x="1353185" y="502285"/>
            <a:ext cx="6146800" cy="726440"/>
          </a:xfrm>
          <a:prstGeom prst="rect">
            <a:avLst/>
          </a:prstGeom>
          <a:noFill/>
          <a:effectLst>
            <a:glow rad="127000">
              <a:schemeClr val="accent5"/>
            </a:glow>
            <a:softEdge rad="127000"/>
          </a:effectLst>
          <a:scene3d>
            <a:camera prst="orthographicFront"/>
            <a:lightRig rig="threePt" dir="t"/>
          </a:scene3d>
          <a:sp3d extrusionH="76200">
            <a:extrusionClr>
              <a:srgbClr val="FFC000"/>
            </a:extrusionClr>
          </a:sp3d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4800">
                <a:solidFill>
                  <a:schemeClr val="accent1"/>
                </a:solidFill>
                <a:effectLst>
                  <a:outerShdw blurRad="50800" dist="38100" dir="5400000" sx="104000" sy="104000" algn="t" rotWithShape="0">
                    <a:prstClr val="black">
                      <a:alpha val="100000"/>
                    </a:prstClr>
                  </a:outerShdw>
                </a:effectLst>
              </a:rPr>
              <a:t>目标明确</a:t>
            </a:r>
            <a:endParaRPr lang="zh-CN" altLang="en-US" sz="4800">
              <a:solidFill>
                <a:schemeClr val="accent1"/>
              </a:solidFill>
              <a:effectLst>
                <a:outerShdw blurRad="50800" dist="38100" dir="5400000" sx="104000" sy="104000" algn="t" rotWithShape="0">
                  <a:prstClr val="black">
                    <a:alpha val="100000"/>
                  </a:prstClr>
                </a:outerShdw>
              </a:effectLst>
            </a:endParaRPr>
          </a:p>
        </p:txBody>
      </p:sp>
      <p:sp>
        <p:nvSpPr>
          <p:cNvPr id="1048595" name="文本框 2"/>
          <p:cNvSpPr txBox="1"/>
          <p:nvPr/>
        </p:nvSpPr>
        <p:spPr>
          <a:xfrm>
            <a:off x="1353185" y="2179320"/>
            <a:ext cx="9067800" cy="3012441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400">
                <a:solidFill>
                  <a:schemeClr val="tx1"/>
                </a:solidFill>
              </a:rPr>
              <a:t>1.</a:t>
            </a:r>
            <a:r>
              <a:rPr lang="zh-CN" altLang="en-US" sz="4400">
                <a:solidFill>
                  <a:schemeClr val="tx1"/>
                </a:solidFill>
              </a:rPr>
              <a:t>通读课文，了解什么是意境。理清意境与意匠的关系。</a:t>
            </a:r>
            <a:endParaRPr lang="zh-CN" altLang="en-US" sz="4400">
              <a:solidFill>
                <a:schemeClr val="tx1"/>
              </a:solidFill>
            </a:endParaRPr>
          </a:p>
          <a:p>
            <a:r>
              <a:rPr lang="en-US" altLang="zh-CN" sz="4400">
                <a:solidFill>
                  <a:schemeClr val="tx1"/>
                </a:solidFill>
              </a:rPr>
              <a:t>2.</a:t>
            </a:r>
            <a:r>
              <a:rPr lang="zh-CN" altLang="en-US" sz="4400">
                <a:solidFill>
                  <a:schemeClr val="tx1"/>
                </a:solidFill>
              </a:rPr>
              <a:t>理清文章论证思路，学习层层深入的论证方式。</a:t>
            </a:r>
            <a:endParaRPr lang="zh-CN" altLang="en-US" sz="4400">
              <a:solidFill>
                <a:schemeClr val="tx1"/>
              </a:solidFill>
            </a:endParaRPr>
          </a:p>
          <a:p>
            <a:r>
              <a:rPr lang="en-US" altLang="zh-CN" sz="4400">
                <a:solidFill>
                  <a:schemeClr val="tx1"/>
                </a:solidFill>
              </a:rPr>
              <a:t>3.</a:t>
            </a:r>
            <a:r>
              <a:rPr lang="zh-CN" altLang="en-US" sz="4400">
                <a:solidFill>
                  <a:schemeClr val="tx1"/>
                </a:solidFill>
              </a:rPr>
              <a:t>提高自己艺术鉴赏的能力。</a:t>
            </a:r>
            <a:endParaRPr lang="zh-CN" altLang="en-US" sz="4400">
              <a:solidFill>
                <a:schemeClr val="tx1"/>
              </a:solidFill>
            </a:endParaRPr>
          </a:p>
        </p:txBody>
      </p:sp>
      <p:sp>
        <p:nvSpPr>
          <p:cNvPr id="1048596" name="文本框 3"/>
          <p:cNvSpPr txBox="1"/>
          <p:nvPr/>
        </p:nvSpPr>
        <p:spPr>
          <a:xfrm>
            <a:off x="6305550" y="2958465"/>
            <a:ext cx="1753870" cy="4089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24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（重点）</a:t>
            </a:r>
            <a:endParaRPr lang="zh-CN" altLang="en-US" sz="24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48597" name="文本框 4"/>
          <p:cNvSpPr txBox="1"/>
          <p:nvPr/>
        </p:nvSpPr>
        <p:spPr>
          <a:xfrm>
            <a:off x="4650105" y="4361815"/>
            <a:ext cx="1289685" cy="40894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24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（重点）</a:t>
            </a:r>
            <a:endParaRPr lang="zh-CN" altLang="en-US" sz="24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8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8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85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485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596" grpId="0"/>
      <p:bldP spid="104859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9" name=""/>
        <p:cNvGrpSpPr/>
        <p:nvPr/>
      </p:nvGrpSpPr>
      <p:grpSpPr/>
      <p:sp>
        <p:nvSpPr>
          <p:cNvPr id="1048598" name="矩形 1"/>
          <p:cNvSpPr/>
          <p:nvPr/>
        </p:nvSpPr>
        <p:spPr>
          <a:xfrm>
            <a:off x="141605" y="-1270"/>
            <a:ext cx="3840481" cy="104394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7200" b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</a:rPr>
              <a:t>了解作者</a:t>
            </a:r>
            <a:endParaRPr lang="zh-CN" altLang="en-US" sz="7200" b="1">
              <a:ln w="25400">
                <a:solidFill>
                  <a:srgbClr val="861E1D">
                    <a:alpha val="94000"/>
                  </a:srgbClr>
                </a:solidFill>
                <a:prstDash val="solid"/>
              </a:ln>
              <a:gradFill>
                <a:gsLst>
                  <a:gs pos="0">
                    <a:srgbClr val="FFF9BB"/>
                  </a:gs>
                  <a:gs pos="64000">
                    <a:srgbClr val="FCE95F"/>
                  </a:gs>
                  <a:gs pos="100000">
                    <a:srgbClr val="F8AD1C"/>
                  </a:gs>
                </a:gsLst>
                <a:lin ang="5400000"/>
              </a:gradFill>
              <a:effectLst>
                <a:outerShdw blurRad="177800" dist="12700" dir="10200000" sx="102000" sy="102000" algn="bl" rotWithShape="0">
                  <a:srgbClr val="480F08"/>
                </a:outerShdw>
              </a:effectLst>
            </a:endParaRPr>
          </a:p>
        </p:txBody>
      </p:sp>
      <p:sp>
        <p:nvSpPr>
          <p:cNvPr id="1048599" name="文本框 3"/>
          <p:cNvSpPr txBox="1"/>
          <p:nvPr/>
        </p:nvSpPr>
        <p:spPr>
          <a:xfrm>
            <a:off x="630555" y="1210310"/>
            <a:ext cx="5504180" cy="42189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/>
              <a:t>李可染(1907年3月26日-1989年12月5日)，江苏徐州人。中国近代杰出的画家、诗人，画家齐白石的弟子。李可染自幼即喜绘画，13岁时学画山水。43岁任中央美术学院教授，49岁为变革山水画，行程数万里旅行写生。72岁任中国美术家协会副主席、中国画研究院院长。晚年用笔趋于老辣。</a:t>
            </a:r>
            <a:r>
              <a:rPr lang="zh-CN" altLang="en-US" sz="2400">
                <a:solidFill>
                  <a:srgbClr val="FF0000"/>
                </a:solidFill>
              </a:rPr>
              <a:t>擅长画山水</a:t>
            </a:r>
            <a:r>
              <a:rPr lang="zh-CN" altLang="en-US" sz="2400"/>
              <a:t>、人物，尤其擅长画牛。</a:t>
            </a:r>
            <a:endParaRPr lang="zh-CN" altLang="en-US" sz="2400"/>
          </a:p>
          <a:p>
            <a:r>
              <a:rPr lang="zh-CN" altLang="en-US" sz="2400"/>
              <a:t>代表画作有《漓江胜境图》、《万山红遍》、《井冈山》等。代表画集有《李可染水墨写生画集》、《李可染中国画集》、《李可染画牛》等。</a:t>
            </a:r>
            <a:endParaRPr lang="zh-CN" altLang="en-US" sz="2400"/>
          </a:p>
        </p:txBody>
      </p:sp>
      <p:pic>
        <p:nvPicPr>
          <p:cNvPr id="2097152" name="图片 4" descr="t01017e27f3ad2fdd9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57950" y="1048385"/>
            <a:ext cx="5091430" cy="4545965"/>
          </a:xfrm>
          <a:prstGeom prst="rect">
            <a:avLst/>
          </a:prstGeom>
        </p:spPr>
      </p:pic>
      <p:sp>
        <p:nvSpPr>
          <p:cNvPr id="1048600" name="文本框 1048599"/>
          <p:cNvSpPr txBox="1"/>
          <p:nvPr/>
        </p:nvSpPr>
        <p:spPr>
          <a:xfrm>
            <a:off x="7839772" y="5594350"/>
            <a:ext cx="2327786" cy="6375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2800">
                <a:solidFill>
                  <a:srgbClr val="000000"/>
                </a:solidFill>
                <a:latin typeface="bbk"/>
                <a:ea typeface="bbk"/>
                <a:cs typeface="bbk"/>
              </a:rPr>
              <a:t>李可染在作画</a:t>
            </a:r>
            <a:endParaRPr lang="zh-CN" sz="2800">
              <a:solidFill>
                <a:srgbClr val="000000"/>
              </a:solidFill>
              <a:latin typeface="bbk"/>
              <a:ea typeface="bbk"/>
              <a:cs typeface="bbk"/>
            </a:endParaRPr>
          </a:p>
        </p:txBody>
      </p:sp>
    </p:spTree>
    <p:custDataLst>
      <p:tags r:id="rId2"/>
    </p:custData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"/>
                                        <p:tgtEl>
                                          <p:spTgt spid="10485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"/>
                                        <p:tgtEl>
                                          <p:spTgt spid="1048599"/>
                                        </p:tgtEl>
                                        <p:attrNameLst>
                                          <p:attrName>fill.color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"/>
                                        <p:tgtEl>
                                          <p:spTgt spid="10485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59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4514" name="Picture 8" descr="http://pic.baike.soso.com/p/20131119/20131119153020-1277354975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3905" y="592455"/>
            <a:ext cx="4201795" cy="5648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4515" name="Picture 10" descr="http://ww2.sinaimg.cn/large/ec5c62d5gw1eo61dlxd2vj20j509mte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5080" y="596900"/>
            <a:ext cx="6328410" cy="27590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4516" name="Picture 12" descr="http://file07.zk71.com/File/CorpProductImages/2014/03/13/0_guwan_1812_2014031314093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5080" y="3440430"/>
            <a:ext cx="6328410" cy="2800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noFill/>
        <a:effectLst/>
      </p:bgPr>
    </p:bg>
    <p:spTree>
      <p:nvGrpSpPr>
        <p:cNvPr id="40" name=""/>
        <p:cNvGrpSpPr/>
        <p:nvPr/>
      </p:nvGrpSpPr>
      <p:grpSpPr/>
      <p:sp>
        <p:nvSpPr>
          <p:cNvPr id="1048601" name="矩形 1"/>
          <p:cNvSpPr/>
          <p:nvPr/>
        </p:nvSpPr>
        <p:spPr>
          <a:xfrm>
            <a:off x="73660" y="115570"/>
            <a:ext cx="3840481" cy="104394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72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课前预习</a:t>
            </a:r>
            <a:endParaRPr lang="zh-CN" altLang="en-US" sz="7200" b="1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48602" name="文本框 2"/>
          <p:cNvSpPr txBox="1"/>
          <p:nvPr/>
        </p:nvSpPr>
        <p:spPr>
          <a:xfrm>
            <a:off x="574675" y="1314450"/>
            <a:ext cx="2473960" cy="4597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一、重点词语</a:t>
            </a:r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048603" name="文本框 3"/>
          <p:cNvSpPr txBox="1"/>
          <p:nvPr/>
        </p:nvSpPr>
        <p:spPr>
          <a:xfrm>
            <a:off x="632460" y="2146300"/>
            <a:ext cx="11179810" cy="358141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000"/>
              <a:t>1.</a:t>
            </a:r>
            <a:r>
              <a:rPr lang="zh-CN" altLang="en-US" sz="2000">
                <a:solidFill>
                  <a:srgbClr val="FF0000"/>
                </a:solidFill>
              </a:rPr>
              <a:t>意境</a:t>
            </a:r>
            <a:r>
              <a:rPr lang="zh-CN" altLang="en-US" sz="2000"/>
              <a:t>：</a:t>
            </a:r>
            <a:r>
              <a:rPr sz="2000"/>
              <a:t>指抒情性作品中呈现的那种情景交融、虚实相生、活跃着生命律动的韵味无穷的诗意空间。</a:t>
            </a:r>
            <a:endParaRPr lang="zh-CN" altLang="en-US" sz="2000"/>
          </a:p>
        </p:txBody>
      </p:sp>
      <p:sp>
        <p:nvSpPr>
          <p:cNvPr id="1048604" name="文本框 4"/>
          <p:cNvSpPr txBox="1"/>
          <p:nvPr/>
        </p:nvSpPr>
        <p:spPr>
          <a:xfrm>
            <a:off x="633095" y="2692400"/>
            <a:ext cx="11362690" cy="3581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000"/>
              <a:t>2.</a:t>
            </a:r>
            <a:r>
              <a:rPr lang="zh-CN" altLang="en-US" sz="2000">
                <a:solidFill>
                  <a:srgbClr val="FF0000"/>
                </a:solidFill>
              </a:rPr>
              <a:t>惆怅</a:t>
            </a:r>
            <a:r>
              <a:rPr lang="zh-CN" altLang="en-US" sz="2000"/>
              <a:t>：</a:t>
            </a:r>
            <a:r>
              <a:rPr sz="2000"/>
              <a:t>犹豫不决或指有些不知所措，大多用来形容很无奈的意思。</a:t>
            </a:r>
            <a:endParaRPr lang="zh-CN" altLang="en-US" sz="2000"/>
          </a:p>
        </p:txBody>
      </p:sp>
      <p:sp>
        <p:nvSpPr>
          <p:cNvPr id="1048605" name="文本框 5"/>
          <p:cNvSpPr txBox="1"/>
          <p:nvPr/>
        </p:nvSpPr>
        <p:spPr>
          <a:xfrm>
            <a:off x="633095" y="3244850"/>
            <a:ext cx="8613775" cy="3327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/>
              <a:t>3.</a:t>
            </a:r>
            <a:r>
              <a:rPr lang="zh-CN" altLang="en-US" sz="2000">
                <a:solidFill>
                  <a:srgbClr val="FF0000"/>
                </a:solidFill>
              </a:rPr>
              <a:t>真挚</a:t>
            </a:r>
            <a:r>
              <a:rPr lang="zh-CN" altLang="en-US" sz="2000"/>
              <a:t>：真诚恳切，多指朋友之间的感情。</a:t>
            </a:r>
            <a:endParaRPr lang="zh-CN" altLang="en-US" sz="2000"/>
          </a:p>
        </p:txBody>
      </p:sp>
      <p:sp>
        <p:nvSpPr>
          <p:cNvPr id="1048606" name="文本框 5"/>
          <p:cNvSpPr txBox="1"/>
          <p:nvPr/>
        </p:nvSpPr>
        <p:spPr>
          <a:xfrm>
            <a:off x="632460" y="3806190"/>
            <a:ext cx="8613775" cy="3581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/>
              <a:t>4.</a:t>
            </a:r>
            <a:r>
              <a:rPr lang="zh-CN" altLang="zh-CN" sz="2000">
                <a:solidFill>
                  <a:srgbClr val="FF0000"/>
                </a:solidFill>
              </a:rPr>
              <a:t>渲染</a:t>
            </a:r>
            <a:r>
              <a:rPr lang="en-US" altLang="zh-CN" sz="2000"/>
              <a:t>:画国画时用水墨或淡色涂抹画面以加强艺术效果</a:t>
            </a:r>
            <a:r>
              <a:rPr lang="zh-CN" altLang="en-US" sz="2000"/>
              <a:t>；比喻夸大的形容</a:t>
            </a:r>
            <a:endParaRPr lang="zh-CN" altLang="en-US" sz="2000"/>
          </a:p>
        </p:txBody>
      </p:sp>
      <p:sp>
        <p:nvSpPr>
          <p:cNvPr id="1048607" name="文本框 0"/>
          <p:cNvSpPr txBox="1"/>
          <p:nvPr/>
        </p:nvSpPr>
        <p:spPr>
          <a:xfrm>
            <a:off x="633095" y="4348480"/>
            <a:ext cx="8143240" cy="3327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/>
              <a:t>5.</a:t>
            </a:r>
            <a:r>
              <a:rPr lang="zh-CN" altLang="zh-CN" sz="2000">
                <a:solidFill>
                  <a:srgbClr val="FF0000"/>
                </a:solidFill>
              </a:rPr>
              <a:t>身临其境</a:t>
            </a:r>
            <a:r>
              <a:rPr lang="zh-CN" altLang="zh-CN" sz="2000"/>
              <a:t>：形容自己仿佛亲自到了那个境地中去了。</a:t>
            </a:r>
            <a:endParaRPr lang="zh-CN" altLang="zh-CN" sz="2000"/>
          </a:p>
        </p:txBody>
      </p:sp>
      <p:sp>
        <p:nvSpPr>
          <p:cNvPr id="1048608" name="文本框 1"/>
          <p:cNvSpPr txBox="1"/>
          <p:nvPr/>
        </p:nvSpPr>
        <p:spPr>
          <a:xfrm>
            <a:off x="632460" y="4895215"/>
            <a:ext cx="10345074" cy="358141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/>
              <a:t>6.</a:t>
            </a:r>
            <a:r>
              <a:rPr lang="zh-CN" altLang="en-US" sz="2000">
                <a:solidFill>
                  <a:srgbClr val="FF0000"/>
                </a:solidFill>
              </a:rPr>
              <a:t>胸有成竹</a:t>
            </a:r>
            <a:r>
              <a:rPr lang="zh-CN" altLang="en-US" sz="2000"/>
              <a:t>：原指画竹子要在心里有一幅竹子的形象。 后比喻在做事之前已经拿定主意。</a:t>
            </a:r>
            <a:endParaRPr lang="zh-CN" altLang="en-US" sz="2000"/>
          </a:p>
        </p:txBody>
      </p:sp>
      <p:sp>
        <p:nvSpPr>
          <p:cNvPr id="1048609" name="文本框 2"/>
          <p:cNvSpPr txBox="1"/>
          <p:nvPr/>
        </p:nvSpPr>
        <p:spPr>
          <a:xfrm>
            <a:off x="633095" y="5441315"/>
            <a:ext cx="8682990" cy="3581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000"/>
              <a:t>7.</a:t>
            </a:r>
            <a:r>
              <a:rPr lang="zh-CN" altLang="en-US" sz="2000">
                <a:solidFill>
                  <a:srgbClr val="FF0000"/>
                </a:solidFill>
              </a:rPr>
              <a:t>朝朝暮暮：</a:t>
            </a:r>
            <a:r>
              <a:rPr lang="zh-CN" altLang="en-US" sz="2000">
                <a:solidFill>
                  <a:schemeClr val="tx1"/>
                </a:solidFill>
              </a:rPr>
              <a:t>每天的早晨和黄昏，指短暂的时间。</a:t>
            </a:r>
            <a:endParaRPr lang="zh-CN" altLang="en-US" sz="2000">
              <a:solidFill>
                <a:schemeClr val="tx1"/>
              </a:solidFill>
            </a:endParaRPr>
          </a:p>
        </p:txBody>
      </p:sp>
      <p:sp>
        <p:nvSpPr>
          <p:cNvPr id="1048610" name="文本框 3"/>
          <p:cNvSpPr txBox="1"/>
          <p:nvPr/>
        </p:nvSpPr>
        <p:spPr>
          <a:xfrm>
            <a:off x="632460" y="6004560"/>
            <a:ext cx="11179810" cy="6248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000"/>
              <a:t>8.</a:t>
            </a:r>
            <a:r>
              <a:rPr lang="zh-CN" altLang="en-US" sz="2000">
                <a:solidFill>
                  <a:srgbClr val="FF0000"/>
                </a:solidFill>
              </a:rPr>
              <a:t>浮光掠影</a:t>
            </a:r>
            <a:r>
              <a:rPr lang="zh-CN" altLang="en-US" sz="2000"/>
              <a:t>：</a:t>
            </a:r>
            <a:r>
              <a:rPr sz="2000"/>
              <a:t>比喻观察不细致或印象很不深刻，像水上的反光和一闪而过的影子，一晃就过去了。也比喻景物景象飘忽不定，难以捉摸。</a:t>
            </a:r>
            <a:endParaRPr lang="zh-CN" altLang="en-US" sz="2000"/>
          </a:p>
        </p:txBody>
      </p:sp>
    </p:spTree>
    <p:custDataLst>
      <p:tags r:id="rId1"/>
    </p:custData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48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48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48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0486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048604"/>
                                        </p:tgtEl>
                                        <p:attrNameLst>
                                          <p:attrName>fill.color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0486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10486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1048605"/>
                                        </p:tgtEl>
                                        <p:attrNameLst>
                                          <p:attrName>fill.color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10486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48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48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48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48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48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48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48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48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48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48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04" grpId="0"/>
      <p:bldP spid="1048605" grpId="0"/>
      <p:bldP spid="1048606" grpId="0"/>
      <p:bldP spid="1048607" grpId="0"/>
      <p:bldP spid="1048608" grpId="0"/>
      <p:bldP spid="1048609" grpId="0"/>
      <p:bldP spid="10486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1" name="文本框 2"/>
          <p:cNvSpPr txBox="1"/>
          <p:nvPr/>
        </p:nvSpPr>
        <p:spPr>
          <a:xfrm>
            <a:off x="485917" y="420198"/>
            <a:ext cx="2473960" cy="459739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rgbClr val="000000"/>
                </a:solidFill>
              </a:rPr>
              <a:t>二、字音字形</a:t>
            </a: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048612" name="文本框 1048611"/>
          <p:cNvSpPr txBox="1"/>
          <p:nvPr/>
        </p:nvSpPr>
        <p:spPr>
          <a:xfrm>
            <a:off x="1040565" y="2092504"/>
            <a:ext cx="10681051" cy="561339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600" b="1">
                <a:solidFill>
                  <a:srgbClr val="000000"/>
                </a:solidFill>
              </a:rPr>
              <a:t>惆怅</a:t>
            </a:r>
            <a:r>
              <a:rPr lang="en-US" altLang="zh-CN" sz="3600">
                <a:solidFill>
                  <a:srgbClr val="000000"/>
                </a:solidFill>
              </a:rPr>
              <a:t>           </a:t>
            </a:r>
            <a:r>
              <a:rPr lang="zh-CN" altLang="zh-CN" sz="3600">
                <a:solidFill>
                  <a:srgbClr val="000000"/>
                </a:solidFill>
              </a:rPr>
              <a:t>真</a:t>
            </a:r>
            <a:r>
              <a:rPr lang="zh-CN" altLang="zh-CN" sz="3600" b="1">
                <a:solidFill>
                  <a:srgbClr val="000000"/>
                </a:solidFill>
              </a:rPr>
              <a:t>挚</a:t>
            </a:r>
            <a:r>
              <a:rPr lang="en-US" altLang="zh-CN" sz="3600" b="1">
                <a:solidFill>
                  <a:srgbClr val="000000"/>
                </a:solidFill>
              </a:rPr>
              <a:t>        </a:t>
            </a:r>
            <a:r>
              <a:rPr lang="zh-CN" altLang="zh-CN" sz="3600" b="0">
                <a:solidFill>
                  <a:srgbClr val="000000"/>
                </a:solidFill>
              </a:rPr>
              <a:t>暮</a:t>
            </a:r>
            <a:r>
              <a:rPr lang="zh-CN" altLang="zh-CN" sz="3600" b="1">
                <a:solidFill>
                  <a:srgbClr val="000000"/>
                </a:solidFill>
              </a:rPr>
              <a:t>霭</a:t>
            </a:r>
            <a:endParaRPr lang="zh-CN" sz="3600" b="1">
              <a:solidFill>
                <a:srgbClr val="000000"/>
              </a:solidFill>
            </a:endParaRPr>
          </a:p>
        </p:txBody>
      </p:sp>
      <p:sp>
        <p:nvSpPr>
          <p:cNvPr id="1048613" name="文本框 1048612"/>
          <p:cNvSpPr txBox="1"/>
          <p:nvPr/>
        </p:nvSpPr>
        <p:spPr>
          <a:xfrm>
            <a:off x="610603" y="1632763"/>
            <a:ext cx="3298283" cy="4597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rgbClr val="FF0000"/>
                </a:solidFill>
              </a:rPr>
              <a:t>ch</a:t>
            </a:r>
            <a:r>
              <a:rPr lang="zh-CN" altLang="en-US" sz="2800">
                <a:solidFill>
                  <a:srgbClr val="FF0000"/>
                </a:solidFill>
              </a:rPr>
              <a:t>ó</a:t>
            </a:r>
            <a:r>
              <a:rPr lang="en-US" altLang="zh-CN" sz="2800">
                <a:solidFill>
                  <a:srgbClr val="FF0000"/>
                </a:solidFill>
              </a:rPr>
              <a:t>u ch</a:t>
            </a:r>
            <a:r>
              <a:rPr lang="zh-CN" altLang="en-US" sz="2800">
                <a:solidFill>
                  <a:srgbClr val="FF0000"/>
                </a:solidFill>
              </a:rPr>
              <a:t>à</a:t>
            </a:r>
            <a:r>
              <a:rPr lang="en-US" altLang="zh-CN" sz="2800">
                <a:solidFill>
                  <a:srgbClr val="FF0000"/>
                </a:solidFill>
              </a:rPr>
              <a:t>ng</a:t>
            </a:r>
            <a:endParaRPr lang="zh-CN" sz="2800">
              <a:solidFill>
                <a:srgbClr val="FF0000"/>
              </a:solidFill>
            </a:endParaRPr>
          </a:p>
        </p:txBody>
      </p:sp>
      <p:sp>
        <p:nvSpPr>
          <p:cNvPr id="1048614" name="文本框 1048613"/>
          <p:cNvSpPr txBox="1"/>
          <p:nvPr/>
        </p:nvSpPr>
        <p:spPr>
          <a:xfrm>
            <a:off x="3909033" y="1632763"/>
            <a:ext cx="772775" cy="4597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rgbClr val="FF0000"/>
                </a:solidFill>
              </a:rPr>
              <a:t>zh</a:t>
            </a:r>
            <a:r>
              <a:rPr lang="zh-CN" altLang="en-US" sz="2800">
                <a:solidFill>
                  <a:srgbClr val="FF0000"/>
                </a:solidFill>
              </a:rPr>
              <a:t>ì</a:t>
            </a:r>
            <a:endParaRPr lang="zh-CN" sz="2800">
              <a:solidFill>
                <a:srgbClr val="FF0000"/>
              </a:solidFill>
            </a:endParaRPr>
          </a:p>
        </p:txBody>
      </p:sp>
      <p:sp>
        <p:nvSpPr>
          <p:cNvPr id="1048615" name="文本框 1048614"/>
          <p:cNvSpPr txBox="1"/>
          <p:nvPr/>
        </p:nvSpPr>
        <p:spPr>
          <a:xfrm>
            <a:off x="5832486" y="1632762"/>
            <a:ext cx="883588" cy="4597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altLang="zh-CN" sz="2800">
                <a:solidFill>
                  <a:srgbClr val="FF0000"/>
                </a:solidFill>
              </a:rPr>
              <a:t>ǎ</a:t>
            </a:r>
            <a:r>
              <a:rPr lang="en-US" altLang="zh-CN" sz="2800">
                <a:solidFill>
                  <a:srgbClr val="FF0000"/>
                </a:solidFill>
              </a:rPr>
              <a:t>i</a:t>
            </a:r>
            <a:endParaRPr lang="zh-CN" sz="2800">
              <a:solidFill>
                <a:srgbClr val="FF0000"/>
              </a:solidFill>
            </a:endParaRPr>
          </a:p>
        </p:txBody>
      </p:sp>
      <p:sp>
        <p:nvSpPr>
          <p:cNvPr id="1048616" name="文本框 1048615"/>
          <p:cNvSpPr txBox="1"/>
          <p:nvPr/>
        </p:nvSpPr>
        <p:spPr>
          <a:xfrm>
            <a:off x="1040565" y="3333657"/>
            <a:ext cx="10681051" cy="561339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600" b="1">
                <a:solidFill>
                  <a:srgbClr val="000000"/>
                </a:solidFill>
              </a:rPr>
              <a:t>朝</a:t>
            </a:r>
            <a:r>
              <a:rPr lang="zh-CN" sz="3600" b="0">
                <a:solidFill>
                  <a:srgbClr val="000000"/>
                </a:solidFill>
              </a:rPr>
              <a:t>朝暮暮</a:t>
            </a:r>
            <a:r>
              <a:rPr lang="en-US" altLang="zh-CN" sz="3600" b="0">
                <a:solidFill>
                  <a:srgbClr val="000000"/>
                </a:solidFill>
              </a:rPr>
              <a:t>       </a:t>
            </a:r>
            <a:r>
              <a:rPr lang="zh-CN" altLang="zh-CN" sz="3600" b="0">
                <a:solidFill>
                  <a:srgbClr val="000000"/>
                </a:solidFill>
              </a:rPr>
              <a:t>浮光</a:t>
            </a:r>
            <a:r>
              <a:rPr lang="zh-CN" altLang="zh-CN" sz="3600" b="1">
                <a:solidFill>
                  <a:srgbClr val="000000"/>
                </a:solidFill>
              </a:rPr>
              <a:t>掠</a:t>
            </a:r>
            <a:r>
              <a:rPr lang="zh-CN" altLang="zh-CN" sz="3600" b="0">
                <a:solidFill>
                  <a:srgbClr val="000000"/>
                </a:solidFill>
              </a:rPr>
              <a:t>影</a:t>
            </a:r>
            <a:r>
              <a:rPr lang="en-US" altLang="zh-CN" sz="3600" b="0">
                <a:solidFill>
                  <a:srgbClr val="000000"/>
                </a:solidFill>
              </a:rPr>
              <a:t>    </a:t>
            </a:r>
            <a:r>
              <a:rPr lang="zh-CN" altLang="zh-CN" sz="3600" b="1">
                <a:solidFill>
                  <a:srgbClr val="000000"/>
                </a:solidFill>
              </a:rPr>
              <a:t>渲</a:t>
            </a:r>
            <a:r>
              <a:rPr lang="zh-CN" altLang="zh-CN" sz="3600" b="0">
                <a:solidFill>
                  <a:srgbClr val="000000"/>
                </a:solidFill>
              </a:rPr>
              <a:t>染</a:t>
            </a:r>
            <a:endParaRPr lang="zh-CN" sz="3600" b="0">
              <a:solidFill>
                <a:srgbClr val="000000"/>
              </a:solidFill>
            </a:endParaRPr>
          </a:p>
        </p:txBody>
      </p:sp>
      <p:sp>
        <p:nvSpPr>
          <p:cNvPr id="1048617" name="文本框 1048616"/>
          <p:cNvSpPr txBox="1"/>
          <p:nvPr/>
        </p:nvSpPr>
        <p:spPr>
          <a:xfrm>
            <a:off x="764570" y="2845329"/>
            <a:ext cx="1052830" cy="4597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rgbClr val="FF0000"/>
                </a:solidFill>
              </a:rPr>
              <a:t>zh</a:t>
            </a:r>
            <a:r>
              <a:rPr lang="zh-CN" altLang="en-US" sz="2800">
                <a:solidFill>
                  <a:srgbClr val="FF0000"/>
                </a:solidFill>
              </a:rPr>
              <a:t>ā</a:t>
            </a:r>
            <a:r>
              <a:rPr lang="en-US" altLang="zh-CN" sz="2800">
                <a:solidFill>
                  <a:srgbClr val="FF0000"/>
                </a:solidFill>
              </a:rPr>
              <a:t>o</a:t>
            </a:r>
            <a:endParaRPr lang="zh-CN" sz="2800">
              <a:solidFill>
                <a:srgbClr val="FF0000"/>
              </a:solidFill>
            </a:endParaRPr>
          </a:p>
        </p:txBody>
      </p:sp>
      <p:sp>
        <p:nvSpPr>
          <p:cNvPr id="1048618" name="文本框 1048683"/>
          <p:cNvSpPr txBox="1"/>
          <p:nvPr/>
        </p:nvSpPr>
        <p:spPr>
          <a:xfrm>
            <a:off x="4558322" y="2969259"/>
            <a:ext cx="1052830" cy="4597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rgbClr val="FF0000"/>
                </a:solidFill>
              </a:rPr>
              <a:t>l</a:t>
            </a:r>
            <a:r>
              <a:rPr lang="zh-CN" altLang="en-US" sz="2800">
                <a:solidFill>
                  <a:srgbClr val="FF0000"/>
                </a:solidFill>
              </a:rPr>
              <a:t>üè</a:t>
            </a:r>
            <a:endParaRPr lang="zh-CN" sz="2800">
              <a:solidFill>
                <a:srgbClr val="FF0000"/>
              </a:solidFill>
            </a:endParaRPr>
          </a:p>
        </p:txBody>
      </p:sp>
      <p:sp>
        <p:nvSpPr>
          <p:cNvPr id="1048619" name="文本框 1048684"/>
          <p:cNvSpPr txBox="1"/>
          <p:nvPr/>
        </p:nvSpPr>
        <p:spPr>
          <a:xfrm>
            <a:off x="6115529" y="2969258"/>
            <a:ext cx="1052830" cy="4597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rgbClr val="FF0000"/>
                </a:solidFill>
              </a:rPr>
              <a:t>xu</a:t>
            </a:r>
            <a:r>
              <a:rPr lang="zh-CN" altLang="en-US" sz="2800">
                <a:solidFill>
                  <a:srgbClr val="FF0000"/>
                </a:solidFill>
              </a:rPr>
              <a:t>à</a:t>
            </a:r>
            <a:r>
              <a:rPr lang="en-US" altLang="zh-CN" sz="2800">
                <a:solidFill>
                  <a:srgbClr val="FF0000"/>
                </a:solidFill>
              </a:rPr>
              <a:t>n</a:t>
            </a:r>
            <a:endParaRPr lang="zh-CN" sz="2800">
              <a:solidFill>
                <a:srgbClr val="FF0000"/>
              </a:solidFill>
            </a:endParaRPr>
          </a:p>
        </p:txBody>
      </p:sp>
      <p:sp>
        <p:nvSpPr>
          <p:cNvPr id="1048620" name="文本框 1048687"/>
          <p:cNvSpPr txBox="1"/>
          <p:nvPr/>
        </p:nvSpPr>
        <p:spPr>
          <a:xfrm>
            <a:off x="1040564" y="4445738"/>
            <a:ext cx="10681051" cy="561339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600" b="1">
                <a:solidFill>
                  <a:srgbClr val="000000"/>
                </a:solidFill>
              </a:rPr>
              <a:t>夔</a:t>
            </a:r>
            <a:r>
              <a:rPr lang="zh-CN" sz="3600" b="0">
                <a:solidFill>
                  <a:srgbClr val="000000"/>
                </a:solidFill>
              </a:rPr>
              <a:t>门</a:t>
            </a:r>
            <a:endParaRPr lang="zh-CN" sz="3600" b="0">
              <a:solidFill>
                <a:srgbClr val="000000"/>
              </a:solidFill>
            </a:endParaRPr>
          </a:p>
        </p:txBody>
      </p:sp>
      <p:sp>
        <p:nvSpPr>
          <p:cNvPr id="1048621" name="文本框 1048688"/>
          <p:cNvSpPr txBox="1"/>
          <p:nvPr/>
        </p:nvSpPr>
        <p:spPr>
          <a:xfrm>
            <a:off x="1040564" y="3985997"/>
            <a:ext cx="1052830" cy="4597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rgbClr val="FF0000"/>
                </a:solidFill>
              </a:rPr>
              <a:t>ku</a:t>
            </a:r>
            <a:r>
              <a:rPr lang="zh-CN" altLang="en-US" sz="2800">
                <a:solidFill>
                  <a:srgbClr val="FF0000"/>
                </a:solidFill>
              </a:rPr>
              <a:t>í</a:t>
            </a:r>
            <a:endParaRPr lang="zh-CN" sz="2800">
              <a:solidFill>
                <a:srgbClr val="FF0000"/>
              </a:solidFill>
            </a:endParaRPr>
          </a:p>
        </p:txBody>
      </p:sp>
      <p:sp>
        <p:nvSpPr>
          <p:cNvPr id="1048622" name="文本框 1048689"/>
          <p:cNvSpPr txBox="1"/>
          <p:nvPr/>
        </p:nvSpPr>
        <p:spPr>
          <a:xfrm>
            <a:off x="7715270" y="4445738"/>
            <a:ext cx="1449328" cy="1678941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1200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汉仪长宋简"/>
              </a:rPr>
              <a:t>夔</a:t>
            </a:r>
            <a:endParaRPr lang="zh-CN" sz="12000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  <a:cs typeface="汉仪长宋简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48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48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48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48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48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48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48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48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48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2000" fill="hold"/>
                                        <p:tgtEl>
                                          <p:spTgt spid="10486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13" grpId="0"/>
      <p:bldP spid="1048614" grpId="0"/>
      <p:bldP spid="1048615" grpId="0"/>
      <p:bldP spid="1048617" grpId="0"/>
      <p:bldP spid="1048618" grpId="0"/>
      <p:bldP spid="1048619" grpId="0"/>
      <p:bldP spid="1048621" grpId="0"/>
      <p:bldP spid="1048622" grpId="0"/>
      <p:bldP spid="104862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3" name="矩形 1"/>
          <p:cNvSpPr/>
          <p:nvPr/>
        </p:nvSpPr>
        <p:spPr>
          <a:xfrm>
            <a:off x="73660" y="115570"/>
            <a:ext cx="3840480" cy="104394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72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整体感知</a:t>
            </a:r>
            <a:endParaRPr lang="zh-CN" altLang="en-US" sz="7200" b="1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48624" name="文本框 1048618"/>
          <p:cNvSpPr txBox="1"/>
          <p:nvPr/>
        </p:nvSpPr>
        <p:spPr>
          <a:xfrm>
            <a:off x="847172" y="2664965"/>
            <a:ext cx="8549701" cy="561339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600" b="1">
                <a:solidFill>
                  <a:srgbClr val="000000"/>
                </a:solidFill>
              </a:rPr>
              <a:t>2.</a:t>
            </a:r>
            <a:r>
              <a:rPr lang="zh-CN" altLang="zh-CN" sz="3600" b="1">
                <a:solidFill>
                  <a:srgbClr val="000000"/>
                </a:solidFill>
              </a:rPr>
              <a:t>什么是意境</a:t>
            </a:r>
            <a:r>
              <a:rPr lang="en-US" altLang="zh-CN" sz="3600" b="1">
                <a:solidFill>
                  <a:srgbClr val="000000"/>
                </a:solidFill>
              </a:rPr>
              <a:t>? </a:t>
            </a:r>
            <a:r>
              <a:rPr lang="zh-CN" altLang="zh-CN" sz="3600" b="1">
                <a:solidFill>
                  <a:srgbClr val="000000"/>
                </a:solidFill>
              </a:rPr>
              <a:t>怎样获得意境</a:t>
            </a:r>
            <a:r>
              <a:rPr lang="en-US" altLang="zh-CN" sz="3600" b="1">
                <a:solidFill>
                  <a:srgbClr val="000000"/>
                </a:solidFill>
              </a:rPr>
              <a:t>?</a:t>
            </a:r>
            <a:endParaRPr lang="zh-CN" sz="3600" b="1">
              <a:solidFill>
                <a:srgbClr val="000000"/>
              </a:solidFill>
            </a:endParaRPr>
          </a:p>
        </p:txBody>
      </p:sp>
      <p:sp>
        <p:nvSpPr>
          <p:cNvPr id="1048625" name="文本框 1048619"/>
          <p:cNvSpPr txBox="1"/>
          <p:nvPr/>
        </p:nvSpPr>
        <p:spPr>
          <a:xfrm>
            <a:off x="858918" y="1226602"/>
            <a:ext cx="5735176" cy="561339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600" b="1">
                <a:solidFill>
                  <a:srgbClr val="000000"/>
                </a:solidFill>
              </a:rPr>
              <a:t>1.</a:t>
            </a:r>
            <a:r>
              <a:rPr lang="zh-CN" altLang="zh-CN" sz="3600" b="1">
                <a:solidFill>
                  <a:srgbClr val="000000"/>
                </a:solidFill>
              </a:rPr>
              <a:t>找出本文中心论点。</a:t>
            </a:r>
            <a:endParaRPr lang="zh-CN" sz="3600" b="1">
              <a:solidFill>
                <a:srgbClr val="000000"/>
              </a:solidFill>
            </a:endParaRPr>
          </a:p>
        </p:txBody>
      </p:sp>
      <p:sp>
        <p:nvSpPr>
          <p:cNvPr id="1048626" name="文本框 1048620"/>
          <p:cNvSpPr txBox="1"/>
          <p:nvPr/>
        </p:nvSpPr>
        <p:spPr>
          <a:xfrm>
            <a:off x="847171" y="1855032"/>
            <a:ext cx="10497657" cy="5232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画山水，最重要的问题是“意境”，意境是山水画的灵魂</a:t>
            </a:r>
            <a:endParaRPr lang="zh-CN" sz="3200">
              <a:solidFill>
                <a:srgbClr val="FF0000"/>
              </a:solidFill>
            </a:endParaRPr>
          </a:p>
        </p:txBody>
      </p:sp>
      <p:sp>
        <p:nvSpPr>
          <p:cNvPr id="1048627" name="文本框 1048621"/>
          <p:cNvSpPr txBox="1"/>
          <p:nvPr/>
        </p:nvSpPr>
        <p:spPr>
          <a:xfrm>
            <a:off x="858917" y="3429000"/>
            <a:ext cx="7317732" cy="5232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意境就是景与情的结合，写景就是写情。</a:t>
            </a:r>
            <a:endParaRPr lang="zh-CN" sz="3200">
              <a:solidFill>
                <a:srgbClr val="FF0000"/>
              </a:solidFill>
            </a:endParaRPr>
          </a:p>
        </p:txBody>
      </p:sp>
      <p:sp>
        <p:nvSpPr>
          <p:cNvPr id="1048628" name="文本框 1048622"/>
          <p:cNvSpPr txBox="1"/>
          <p:nvPr/>
        </p:nvSpPr>
        <p:spPr>
          <a:xfrm>
            <a:off x="847171" y="3952240"/>
            <a:ext cx="10706222" cy="5232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要深刻认识对象；要有强烈、真挚的思想感情。</a:t>
            </a:r>
            <a:endParaRPr lang="zh-CN" sz="3200">
              <a:solidFill>
                <a:srgbClr val="FF0000"/>
              </a:solidFill>
            </a:endParaRPr>
          </a:p>
        </p:txBody>
      </p:sp>
      <p:sp>
        <p:nvSpPr>
          <p:cNvPr id="1048629" name="文本框 1048623"/>
          <p:cNvSpPr txBox="1"/>
          <p:nvPr/>
        </p:nvSpPr>
        <p:spPr>
          <a:xfrm>
            <a:off x="847172" y="4475479"/>
            <a:ext cx="8549701" cy="561339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600" b="1">
                <a:solidFill>
                  <a:srgbClr val="000000"/>
                </a:solidFill>
              </a:rPr>
              <a:t>3.</a:t>
            </a:r>
            <a:r>
              <a:rPr lang="zh-CN" altLang="zh-CN" sz="3600" b="1">
                <a:solidFill>
                  <a:srgbClr val="000000"/>
                </a:solidFill>
              </a:rPr>
              <a:t>什么是意匠</a:t>
            </a:r>
            <a:r>
              <a:rPr lang="en-US" altLang="zh-CN" sz="3600" b="1">
                <a:solidFill>
                  <a:srgbClr val="000000"/>
                </a:solidFill>
              </a:rPr>
              <a:t>?</a:t>
            </a:r>
            <a:endParaRPr lang="zh-CN" sz="3600" b="1">
              <a:solidFill>
                <a:srgbClr val="000000"/>
              </a:solidFill>
            </a:endParaRPr>
          </a:p>
        </p:txBody>
      </p:sp>
      <p:sp>
        <p:nvSpPr>
          <p:cNvPr id="1048630" name="文本框 1048624"/>
          <p:cNvSpPr txBox="1"/>
          <p:nvPr/>
        </p:nvSpPr>
        <p:spPr>
          <a:xfrm>
            <a:off x="847171" y="5201416"/>
            <a:ext cx="11235476" cy="523241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意匠即表现方法、表现手段的设计，简单的说，就是加工工程</a:t>
            </a:r>
            <a:endParaRPr lang="zh-CN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48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8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8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48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48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48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48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48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48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23" grpId="0"/>
      <p:bldP spid="1048626" grpId="0"/>
      <p:bldP spid="1048627" grpId="0"/>
      <p:bldP spid="1048628" grpId="0"/>
      <p:bldP spid="10486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文本框 1048626"/>
          <p:cNvSpPr txBox="1"/>
          <p:nvPr/>
        </p:nvSpPr>
        <p:spPr>
          <a:xfrm>
            <a:off x="689469" y="940069"/>
            <a:ext cx="5735176" cy="561339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600" b="1">
                <a:solidFill>
                  <a:srgbClr val="000000"/>
                </a:solidFill>
              </a:rPr>
              <a:t>4.</a:t>
            </a:r>
            <a:r>
              <a:rPr lang="zh-CN" altLang="zh-CN" sz="3600" b="1">
                <a:solidFill>
                  <a:srgbClr val="000000"/>
                </a:solidFill>
              </a:rPr>
              <a:t>为本文划分合适的层次。</a:t>
            </a:r>
            <a:endParaRPr lang="zh-CN" sz="3600" b="1">
              <a:solidFill>
                <a:srgbClr val="000000"/>
              </a:solidFill>
            </a:endParaRPr>
          </a:p>
        </p:txBody>
      </p:sp>
      <p:sp>
        <p:nvSpPr>
          <p:cNvPr id="1048632" name="文本框 1048680"/>
          <p:cNvSpPr txBox="1"/>
          <p:nvPr/>
        </p:nvSpPr>
        <p:spPr>
          <a:xfrm>
            <a:off x="689470" y="2103545"/>
            <a:ext cx="10497657" cy="5232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第一部分（</a:t>
            </a:r>
            <a:r>
              <a:rPr lang="en-US" altLang="zh-CN" sz="3200">
                <a:solidFill>
                  <a:srgbClr val="FF0000"/>
                </a:solidFill>
              </a:rPr>
              <a:t>1~4</a:t>
            </a:r>
            <a:r>
              <a:rPr lang="zh-CN" sz="3200">
                <a:solidFill>
                  <a:srgbClr val="FF0000"/>
                </a:solidFill>
              </a:rPr>
              <a:t>）</a:t>
            </a:r>
            <a:r>
              <a:rPr lang="en-US" altLang="zh-CN" sz="3200">
                <a:solidFill>
                  <a:srgbClr val="FF0000"/>
                </a:solidFill>
              </a:rPr>
              <a:t>:</a:t>
            </a:r>
            <a:r>
              <a:rPr lang="zh-CN" altLang="zh-CN" sz="3200">
                <a:solidFill>
                  <a:srgbClr val="FF0000"/>
                </a:solidFill>
              </a:rPr>
              <a:t>阐明什么是山水画的意境。</a:t>
            </a:r>
            <a:endParaRPr lang="zh-CN" sz="3200">
              <a:solidFill>
                <a:srgbClr val="FF0000"/>
              </a:solidFill>
            </a:endParaRPr>
          </a:p>
        </p:txBody>
      </p:sp>
      <p:sp>
        <p:nvSpPr>
          <p:cNvPr id="1048633" name="文本框 1048681"/>
          <p:cNvSpPr txBox="1"/>
          <p:nvPr/>
        </p:nvSpPr>
        <p:spPr>
          <a:xfrm>
            <a:off x="689469" y="2905760"/>
            <a:ext cx="11014493" cy="5232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第二部分（</a:t>
            </a:r>
            <a:r>
              <a:rPr lang="en-US" altLang="zh-CN" sz="3200">
                <a:solidFill>
                  <a:srgbClr val="FF0000"/>
                </a:solidFill>
              </a:rPr>
              <a:t>5~8</a:t>
            </a:r>
            <a:r>
              <a:rPr lang="zh-CN" sz="3200">
                <a:solidFill>
                  <a:srgbClr val="FF0000"/>
                </a:solidFill>
              </a:rPr>
              <a:t>）</a:t>
            </a:r>
            <a:r>
              <a:rPr lang="en-US" altLang="zh-CN" sz="3200">
                <a:solidFill>
                  <a:srgbClr val="FF0000"/>
                </a:solidFill>
              </a:rPr>
              <a:t>:</a:t>
            </a:r>
            <a:r>
              <a:rPr lang="zh-CN" altLang="zh-CN" sz="3200">
                <a:solidFill>
                  <a:srgbClr val="FF0000"/>
                </a:solidFill>
              </a:rPr>
              <a:t>论述意境的产生必须身临其境，长期观察。</a:t>
            </a:r>
            <a:endParaRPr lang="zh-CN" sz="3200">
              <a:solidFill>
                <a:srgbClr val="FF0000"/>
              </a:solidFill>
            </a:endParaRPr>
          </a:p>
        </p:txBody>
      </p:sp>
      <p:sp>
        <p:nvSpPr>
          <p:cNvPr id="1048634" name="文本框 1048682"/>
          <p:cNvSpPr txBox="1"/>
          <p:nvPr/>
        </p:nvSpPr>
        <p:spPr>
          <a:xfrm>
            <a:off x="689469" y="3848233"/>
            <a:ext cx="11014493" cy="5232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第三部分（</a:t>
            </a:r>
            <a:r>
              <a:rPr lang="en-US" altLang="zh-CN" sz="3200">
                <a:solidFill>
                  <a:srgbClr val="FF0000"/>
                </a:solidFill>
              </a:rPr>
              <a:t>9~10</a:t>
            </a:r>
            <a:r>
              <a:rPr lang="zh-CN" sz="3200">
                <a:solidFill>
                  <a:srgbClr val="FF0000"/>
                </a:solidFill>
              </a:rPr>
              <a:t>）</a:t>
            </a:r>
            <a:r>
              <a:rPr lang="en-US" altLang="zh-CN" sz="3200">
                <a:solidFill>
                  <a:srgbClr val="FF0000"/>
                </a:solidFill>
              </a:rPr>
              <a:t>:</a:t>
            </a:r>
            <a:r>
              <a:rPr lang="zh-CN" altLang="zh-CN" sz="3200">
                <a:solidFill>
                  <a:srgbClr val="FF0000"/>
                </a:solidFill>
              </a:rPr>
              <a:t>论述山水画是意境和意匠紧密结合的产物。</a:t>
            </a:r>
            <a:endParaRPr lang="zh-CN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48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48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48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32" grpId="0"/>
      <p:bldP spid="1048633" grpId="0"/>
      <p:bldP spid="10486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4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5" name="矩形 1"/>
          <p:cNvSpPr/>
          <p:nvPr/>
        </p:nvSpPr>
        <p:spPr>
          <a:xfrm>
            <a:off x="73660" y="115570"/>
            <a:ext cx="3840480" cy="104394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72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合作</a:t>
            </a:r>
            <a:r>
              <a:rPr lang="zh-CN" altLang="en-US" sz="72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探究</a:t>
            </a:r>
            <a:endParaRPr lang="zh-CN" altLang="en-US" sz="7200" b="1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48636" name="文本框 1048619"/>
          <p:cNvSpPr txBox="1"/>
          <p:nvPr/>
        </p:nvSpPr>
        <p:spPr>
          <a:xfrm>
            <a:off x="1042402" y="1394153"/>
            <a:ext cx="9675866" cy="6756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4400" b="1">
                <a:solidFill>
                  <a:srgbClr val="000000"/>
                </a:solidFill>
              </a:rPr>
              <a:t>阅读</a:t>
            </a:r>
            <a:r>
              <a:rPr lang="en-US" altLang="zh-CN" sz="4400" b="1">
                <a:solidFill>
                  <a:srgbClr val="000000"/>
                </a:solidFill>
              </a:rPr>
              <a:t>1</a:t>
            </a:r>
            <a:r>
              <a:rPr lang="en-US" altLang="zh-CN" sz="4400" b="1">
                <a:solidFill>
                  <a:srgbClr val="000000"/>
                </a:solidFill>
              </a:rPr>
              <a:t>~</a:t>
            </a:r>
            <a:r>
              <a:rPr lang="en-US" altLang="zh-CN" sz="4400" b="1">
                <a:solidFill>
                  <a:srgbClr val="000000"/>
                </a:solidFill>
              </a:rPr>
              <a:t>4</a:t>
            </a:r>
            <a:r>
              <a:rPr lang="zh-CN" altLang="zh-CN" sz="4400" b="1">
                <a:solidFill>
                  <a:srgbClr val="000000"/>
                </a:solidFill>
              </a:rPr>
              <a:t>段</a:t>
            </a:r>
            <a:r>
              <a:rPr lang="zh-CN" altLang="zh-CN" sz="4400" b="1">
                <a:solidFill>
                  <a:srgbClr val="000000"/>
                </a:solidFill>
              </a:rPr>
              <a:t>，</a:t>
            </a:r>
            <a:r>
              <a:rPr lang="zh-CN" altLang="zh-CN" sz="4400" b="1">
                <a:solidFill>
                  <a:srgbClr val="000000"/>
                </a:solidFill>
              </a:rPr>
              <a:t>回答下列问题</a:t>
            </a:r>
            <a:endParaRPr lang="zh-CN" sz="4400" b="1">
              <a:solidFill>
                <a:srgbClr val="000000"/>
              </a:solidFill>
            </a:endParaRPr>
          </a:p>
        </p:txBody>
      </p:sp>
      <p:sp>
        <p:nvSpPr>
          <p:cNvPr id="1048637" name="文本框 1048626"/>
          <p:cNvSpPr txBox="1"/>
          <p:nvPr/>
        </p:nvSpPr>
        <p:spPr>
          <a:xfrm>
            <a:off x="708394" y="2304439"/>
            <a:ext cx="10775213" cy="4978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100" b="1">
                <a:solidFill>
                  <a:srgbClr val="000000"/>
                </a:solidFill>
              </a:rPr>
              <a:t>1</a:t>
            </a:r>
            <a:r>
              <a:rPr lang="en-US" altLang="zh-CN" sz="3100" b="1">
                <a:solidFill>
                  <a:srgbClr val="000000"/>
                </a:solidFill>
              </a:rPr>
              <a:t>.</a:t>
            </a:r>
            <a:r>
              <a:rPr lang="zh-CN" altLang="zh-CN" sz="3100" b="1">
                <a:solidFill>
                  <a:srgbClr val="000000"/>
                </a:solidFill>
              </a:rPr>
              <a:t>作者认为</a:t>
            </a:r>
            <a:r>
              <a:rPr lang="zh-CN" altLang="zh-CN" sz="3100" b="1">
                <a:solidFill>
                  <a:srgbClr val="000000"/>
                </a:solidFill>
              </a:rPr>
              <a:t>“</a:t>
            </a:r>
            <a:r>
              <a:rPr lang="zh-CN" altLang="zh-CN" sz="3100" b="1">
                <a:solidFill>
                  <a:srgbClr val="000000"/>
                </a:solidFill>
              </a:rPr>
              <a:t>意境</a:t>
            </a:r>
            <a:r>
              <a:rPr lang="zh-CN" altLang="zh-CN" sz="3100" b="1">
                <a:solidFill>
                  <a:srgbClr val="000000"/>
                </a:solidFill>
              </a:rPr>
              <a:t>”</a:t>
            </a:r>
            <a:r>
              <a:rPr lang="zh-CN" altLang="zh-CN" sz="3100" b="1">
                <a:solidFill>
                  <a:srgbClr val="000000"/>
                </a:solidFill>
              </a:rPr>
              <a:t>是什么</a:t>
            </a:r>
            <a:r>
              <a:rPr lang="zh-CN" altLang="zh-CN" sz="3100" b="1">
                <a:solidFill>
                  <a:srgbClr val="000000"/>
                </a:solidFill>
              </a:rPr>
              <a:t>？</a:t>
            </a:r>
            <a:r>
              <a:rPr lang="zh-CN" altLang="zh-CN" sz="3100" b="1">
                <a:solidFill>
                  <a:srgbClr val="000000"/>
                </a:solidFill>
              </a:rPr>
              <a:t>作者</a:t>
            </a:r>
            <a:r>
              <a:rPr lang="zh-CN" altLang="zh-CN" sz="3100" b="1">
                <a:solidFill>
                  <a:srgbClr val="000000"/>
                </a:solidFill>
              </a:rPr>
              <a:t>是怎样阐释</a:t>
            </a:r>
            <a:r>
              <a:rPr lang="zh-CN" altLang="zh-CN" sz="3100" b="1">
                <a:solidFill>
                  <a:srgbClr val="000000"/>
                </a:solidFill>
              </a:rPr>
              <a:t>的</a:t>
            </a:r>
            <a:r>
              <a:rPr lang="zh-CN" altLang="zh-CN" sz="3100" b="1">
                <a:solidFill>
                  <a:srgbClr val="000000"/>
                </a:solidFill>
              </a:rPr>
              <a:t>意境的概念</a:t>
            </a:r>
            <a:r>
              <a:rPr lang="en-US" altLang="zh-CN" sz="3100" b="1">
                <a:solidFill>
                  <a:srgbClr val="000000"/>
                </a:solidFill>
              </a:rPr>
              <a:t>?</a:t>
            </a:r>
            <a:endParaRPr lang="zh-CN" sz="3100" b="1">
              <a:solidFill>
                <a:srgbClr val="000000"/>
              </a:solidFill>
            </a:endParaRPr>
          </a:p>
        </p:txBody>
      </p:sp>
      <p:sp>
        <p:nvSpPr>
          <p:cNvPr id="1048638" name="文本框 1048626"/>
          <p:cNvSpPr txBox="1"/>
          <p:nvPr/>
        </p:nvSpPr>
        <p:spPr>
          <a:xfrm>
            <a:off x="708393" y="3010448"/>
            <a:ext cx="10775213" cy="4978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100" b="1">
                <a:solidFill>
                  <a:srgbClr val="000000"/>
                </a:solidFill>
              </a:rPr>
              <a:t>2</a:t>
            </a:r>
            <a:r>
              <a:rPr lang="en-US" altLang="zh-CN" sz="3100" b="1">
                <a:solidFill>
                  <a:srgbClr val="000000"/>
                </a:solidFill>
              </a:rPr>
              <a:t>.</a:t>
            </a:r>
            <a:r>
              <a:rPr lang="zh-CN" altLang="zh-CN" sz="3100" b="1">
                <a:solidFill>
                  <a:srgbClr val="000000"/>
                </a:solidFill>
              </a:rPr>
              <a:t>第</a:t>
            </a:r>
            <a:r>
              <a:rPr lang="en-US" altLang="zh-CN" sz="3100" b="1">
                <a:solidFill>
                  <a:srgbClr val="000000"/>
                </a:solidFill>
              </a:rPr>
              <a:t>3</a:t>
            </a:r>
            <a:r>
              <a:rPr lang="zh-CN" altLang="en-US" sz="3100" b="1">
                <a:solidFill>
                  <a:srgbClr val="000000"/>
                </a:solidFill>
              </a:rPr>
              <a:t>、</a:t>
            </a:r>
            <a:r>
              <a:rPr lang="en-US" altLang="zh-CN" sz="3100" b="1">
                <a:solidFill>
                  <a:srgbClr val="000000"/>
                </a:solidFill>
              </a:rPr>
              <a:t>4</a:t>
            </a:r>
            <a:r>
              <a:rPr lang="zh-CN" altLang="zh-CN" sz="3100" b="1">
                <a:solidFill>
                  <a:srgbClr val="000000"/>
                </a:solidFill>
              </a:rPr>
              <a:t>段</a:t>
            </a:r>
            <a:r>
              <a:rPr lang="zh-CN" altLang="zh-CN" sz="3100" b="1">
                <a:solidFill>
                  <a:srgbClr val="000000"/>
                </a:solidFill>
              </a:rPr>
              <a:t>，</a:t>
            </a:r>
            <a:r>
              <a:rPr lang="zh-CN" altLang="zh-CN" sz="3100" b="1">
                <a:solidFill>
                  <a:srgbClr val="000000"/>
                </a:solidFill>
              </a:rPr>
              <a:t>作者列举的李白和毛泽东的诗</a:t>
            </a:r>
            <a:r>
              <a:rPr lang="zh-CN" altLang="zh-CN" sz="3100" b="1">
                <a:solidFill>
                  <a:srgbClr val="000000"/>
                </a:solidFill>
              </a:rPr>
              <a:t>，</a:t>
            </a:r>
            <a:r>
              <a:rPr lang="zh-CN" altLang="zh-CN" sz="3100" b="1">
                <a:solidFill>
                  <a:srgbClr val="000000"/>
                </a:solidFill>
              </a:rPr>
              <a:t>其目的是什么？</a:t>
            </a:r>
            <a:endParaRPr lang="zh-CN" sz="3100" b="1">
              <a:solidFill>
                <a:srgbClr val="000000"/>
              </a:solidFill>
            </a:endParaRPr>
          </a:p>
        </p:txBody>
      </p:sp>
      <p:sp>
        <p:nvSpPr>
          <p:cNvPr id="1048639" name="文本框 1048626"/>
          <p:cNvSpPr txBox="1"/>
          <p:nvPr/>
        </p:nvSpPr>
        <p:spPr>
          <a:xfrm>
            <a:off x="708394" y="3716457"/>
            <a:ext cx="10775213" cy="4978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100" b="1">
                <a:solidFill>
                  <a:srgbClr val="000000"/>
                </a:solidFill>
              </a:rPr>
              <a:t>3</a:t>
            </a:r>
            <a:r>
              <a:rPr lang="en-US" altLang="zh-CN" sz="3100" b="1">
                <a:solidFill>
                  <a:srgbClr val="000000"/>
                </a:solidFill>
              </a:rPr>
              <a:t>.</a:t>
            </a:r>
            <a:r>
              <a:rPr lang="zh-CN" altLang="zh-CN" sz="3100" b="1">
                <a:solidFill>
                  <a:srgbClr val="000000"/>
                </a:solidFill>
              </a:rPr>
              <a:t>说说</a:t>
            </a:r>
            <a:r>
              <a:rPr lang="en-US" altLang="zh-CN" sz="3100" b="1">
                <a:solidFill>
                  <a:srgbClr val="000000"/>
                </a:solidFill>
              </a:rPr>
              <a:t>1</a:t>
            </a:r>
            <a:r>
              <a:rPr lang="en-US" altLang="zh-CN" sz="3100" b="1">
                <a:solidFill>
                  <a:srgbClr val="000000"/>
                </a:solidFill>
              </a:rPr>
              <a:t>~</a:t>
            </a:r>
            <a:r>
              <a:rPr lang="en-US" altLang="zh-CN" sz="3100" b="1">
                <a:solidFill>
                  <a:srgbClr val="000000"/>
                </a:solidFill>
              </a:rPr>
              <a:t>4</a:t>
            </a:r>
            <a:r>
              <a:rPr lang="zh-CN" altLang="zh-CN" sz="3100" b="1">
                <a:solidFill>
                  <a:srgbClr val="000000"/>
                </a:solidFill>
              </a:rPr>
              <a:t>段</a:t>
            </a:r>
            <a:r>
              <a:rPr lang="zh-CN" altLang="zh-CN" sz="3100" b="1">
                <a:solidFill>
                  <a:srgbClr val="000000"/>
                </a:solidFill>
              </a:rPr>
              <a:t>的</a:t>
            </a:r>
            <a:r>
              <a:rPr lang="zh-CN" altLang="zh-CN" sz="3100" b="1">
                <a:solidFill>
                  <a:srgbClr val="000000"/>
                </a:solidFill>
              </a:rPr>
              <a:t>论证思路</a:t>
            </a:r>
            <a:r>
              <a:rPr lang="zh-CN" altLang="zh-CN" sz="3100" b="1">
                <a:solidFill>
                  <a:srgbClr val="000000"/>
                </a:solidFill>
              </a:rPr>
              <a:t>。</a:t>
            </a:r>
            <a:endParaRPr lang="zh-CN" sz="3100" b="1">
              <a:solidFill>
                <a:srgbClr val="000000"/>
              </a:solidFill>
            </a:endParaRPr>
          </a:p>
        </p:txBody>
      </p:sp>
      <p:pic>
        <p:nvPicPr>
          <p:cNvPr id="66564" name="Picture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931218" y="3716655"/>
            <a:ext cx="5919787" cy="554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4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0" name="文本框 1048626"/>
          <p:cNvSpPr txBox="1"/>
          <p:nvPr/>
        </p:nvSpPr>
        <p:spPr>
          <a:xfrm>
            <a:off x="708394" y="307994"/>
            <a:ext cx="10775213" cy="4978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100" b="1">
                <a:solidFill>
                  <a:srgbClr val="000000"/>
                </a:solidFill>
              </a:rPr>
              <a:t>1</a:t>
            </a:r>
            <a:r>
              <a:rPr lang="en-US" altLang="zh-CN" sz="3100" b="1">
                <a:solidFill>
                  <a:srgbClr val="000000"/>
                </a:solidFill>
              </a:rPr>
              <a:t>.</a:t>
            </a:r>
            <a:r>
              <a:rPr lang="zh-CN" altLang="zh-CN" sz="3100" b="1">
                <a:solidFill>
                  <a:srgbClr val="000000"/>
                </a:solidFill>
              </a:rPr>
              <a:t>作者认为</a:t>
            </a:r>
            <a:r>
              <a:rPr lang="zh-CN" altLang="zh-CN" sz="3100" b="1">
                <a:solidFill>
                  <a:srgbClr val="000000"/>
                </a:solidFill>
              </a:rPr>
              <a:t>“</a:t>
            </a:r>
            <a:r>
              <a:rPr lang="zh-CN" altLang="zh-CN" sz="3100" b="1">
                <a:solidFill>
                  <a:srgbClr val="000000"/>
                </a:solidFill>
              </a:rPr>
              <a:t>意境</a:t>
            </a:r>
            <a:r>
              <a:rPr lang="zh-CN" altLang="zh-CN" sz="3100" b="1">
                <a:solidFill>
                  <a:srgbClr val="000000"/>
                </a:solidFill>
              </a:rPr>
              <a:t>”</a:t>
            </a:r>
            <a:r>
              <a:rPr lang="zh-CN" altLang="zh-CN" sz="3100" b="1">
                <a:solidFill>
                  <a:srgbClr val="000000"/>
                </a:solidFill>
              </a:rPr>
              <a:t>是什么</a:t>
            </a:r>
            <a:r>
              <a:rPr lang="zh-CN" altLang="zh-CN" sz="3100" b="1">
                <a:solidFill>
                  <a:srgbClr val="000000"/>
                </a:solidFill>
              </a:rPr>
              <a:t>？</a:t>
            </a:r>
            <a:r>
              <a:rPr lang="zh-CN" altLang="zh-CN" sz="3100" b="1">
                <a:solidFill>
                  <a:srgbClr val="000000"/>
                </a:solidFill>
              </a:rPr>
              <a:t>作者</a:t>
            </a:r>
            <a:r>
              <a:rPr lang="zh-CN" altLang="zh-CN" sz="3100" b="1">
                <a:solidFill>
                  <a:srgbClr val="000000"/>
                </a:solidFill>
              </a:rPr>
              <a:t>是怎样阐释</a:t>
            </a:r>
            <a:r>
              <a:rPr lang="zh-CN" altLang="zh-CN" sz="3100" b="1">
                <a:solidFill>
                  <a:srgbClr val="000000"/>
                </a:solidFill>
              </a:rPr>
              <a:t>的</a:t>
            </a:r>
            <a:r>
              <a:rPr lang="zh-CN" altLang="zh-CN" sz="3100" b="1">
                <a:solidFill>
                  <a:srgbClr val="000000"/>
                </a:solidFill>
              </a:rPr>
              <a:t>意境的概念</a:t>
            </a:r>
            <a:r>
              <a:rPr lang="en-US" altLang="zh-CN" sz="3100" b="1">
                <a:solidFill>
                  <a:srgbClr val="000000"/>
                </a:solidFill>
              </a:rPr>
              <a:t>?</a:t>
            </a:r>
            <a:endParaRPr lang="zh-CN" sz="3100" b="1">
              <a:solidFill>
                <a:srgbClr val="000000"/>
              </a:solidFill>
            </a:endParaRPr>
          </a:p>
        </p:txBody>
      </p:sp>
      <p:sp>
        <p:nvSpPr>
          <p:cNvPr id="1048641" name="文本框 1048621"/>
          <p:cNvSpPr txBox="1"/>
          <p:nvPr/>
        </p:nvSpPr>
        <p:spPr>
          <a:xfrm>
            <a:off x="708395" y="1084084"/>
            <a:ext cx="10354007" cy="5232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作者认为</a:t>
            </a:r>
            <a:r>
              <a:rPr lang="zh-CN" sz="3200">
                <a:solidFill>
                  <a:srgbClr val="FF0000"/>
                </a:solidFill>
              </a:rPr>
              <a:t>“</a:t>
            </a:r>
            <a:r>
              <a:rPr lang="zh-CN" sz="3200">
                <a:solidFill>
                  <a:srgbClr val="FF0000"/>
                </a:solidFill>
              </a:rPr>
              <a:t>意境就是景与情的结合，写景就是写情。</a:t>
            </a:r>
            <a:r>
              <a:rPr lang="zh-CN" sz="3200">
                <a:solidFill>
                  <a:srgbClr val="FF0000"/>
                </a:solidFill>
              </a:rPr>
              <a:t>”</a:t>
            </a:r>
            <a:endParaRPr lang="zh-CN" sz="3200">
              <a:solidFill>
                <a:srgbClr val="FF0000"/>
              </a:solidFill>
            </a:endParaRPr>
          </a:p>
        </p:txBody>
      </p:sp>
      <p:sp>
        <p:nvSpPr>
          <p:cNvPr id="1048642" name="文本框 1048621"/>
          <p:cNvSpPr txBox="1"/>
          <p:nvPr/>
        </p:nvSpPr>
        <p:spPr>
          <a:xfrm>
            <a:off x="708394" y="1804128"/>
            <a:ext cx="11172695" cy="1076325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作者通过列举山水画和</a:t>
            </a:r>
            <a:r>
              <a:rPr lang="zh-CN" sz="3200">
                <a:solidFill>
                  <a:srgbClr val="FF0000"/>
                </a:solidFill>
              </a:rPr>
              <a:t>“</a:t>
            </a:r>
            <a:r>
              <a:rPr lang="zh-CN" sz="3200">
                <a:solidFill>
                  <a:srgbClr val="FF0000"/>
                </a:solidFill>
              </a:rPr>
              <a:t>地理，自然环境的说明和图解”</a:t>
            </a:r>
            <a:r>
              <a:rPr lang="zh-CN" sz="3200">
                <a:solidFill>
                  <a:srgbClr val="FF0000"/>
                </a:solidFill>
              </a:rPr>
              <a:t>的区别</a:t>
            </a:r>
            <a:r>
              <a:rPr lang="zh-CN" sz="3200">
                <a:solidFill>
                  <a:srgbClr val="FF0000"/>
                </a:solidFill>
              </a:rPr>
              <a:t>，</a:t>
            </a:r>
            <a:r>
              <a:rPr lang="zh-CN" sz="3200">
                <a:solidFill>
                  <a:srgbClr val="FF0000"/>
                </a:solidFill>
              </a:rPr>
              <a:t>阐释山水画的意境。</a:t>
            </a:r>
            <a:endParaRPr lang="zh-CN" sz="3200">
              <a:solidFill>
                <a:srgbClr val="FF0000"/>
              </a:solidFill>
            </a:endParaRPr>
          </a:p>
        </p:txBody>
      </p:sp>
      <p:sp>
        <p:nvSpPr>
          <p:cNvPr id="1048643" name="文本框 1048626"/>
          <p:cNvSpPr txBox="1"/>
          <p:nvPr/>
        </p:nvSpPr>
        <p:spPr>
          <a:xfrm>
            <a:off x="708394" y="2931159"/>
            <a:ext cx="10775213" cy="4978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100" b="1">
                <a:solidFill>
                  <a:srgbClr val="000000"/>
                </a:solidFill>
              </a:rPr>
              <a:t>2</a:t>
            </a:r>
            <a:r>
              <a:rPr lang="en-US" altLang="zh-CN" sz="3100" b="1">
                <a:solidFill>
                  <a:srgbClr val="000000"/>
                </a:solidFill>
              </a:rPr>
              <a:t>.</a:t>
            </a:r>
            <a:r>
              <a:rPr lang="zh-CN" altLang="zh-CN" sz="3100" b="1">
                <a:solidFill>
                  <a:srgbClr val="000000"/>
                </a:solidFill>
              </a:rPr>
              <a:t>第</a:t>
            </a:r>
            <a:r>
              <a:rPr lang="en-US" altLang="zh-CN" sz="3100" b="1">
                <a:solidFill>
                  <a:srgbClr val="000000"/>
                </a:solidFill>
              </a:rPr>
              <a:t>3</a:t>
            </a:r>
            <a:r>
              <a:rPr lang="zh-CN" altLang="en-US" sz="3100" b="1">
                <a:solidFill>
                  <a:srgbClr val="000000"/>
                </a:solidFill>
              </a:rPr>
              <a:t>、</a:t>
            </a:r>
            <a:r>
              <a:rPr lang="en-US" altLang="zh-CN" sz="3100" b="1">
                <a:solidFill>
                  <a:srgbClr val="000000"/>
                </a:solidFill>
              </a:rPr>
              <a:t>4</a:t>
            </a:r>
            <a:r>
              <a:rPr lang="zh-CN" altLang="zh-CN" sz="3100" b="1">
                <a:solidFill>
                  <a:srgbClr val="000000"/>
                </a:solidFill>
              </a:rPr>
              <a:t>段</a:t>
            </a:r>
            <a:r>
              <a:rPr lang="zh-CN" altLang="zh-CN" sz="3100" b="1">
                <a:solidFill>
                  <a:srgbClr val="000000"/>
                </a:solidFill>
              </a:rPr>
              <a:t>，</a:t>
            </a:r>
            <a:r>
              <a:rPr lang="zh-CN" altLang="zh-CN" sz="3100" b="1">
                <a:solidFill>
                  <a:srgbClr val="000000"/>
                </a:solidFill>
              </a:rPr>
              <a:t>作者列举的李白和毛泽东的诗</a:t>
            </a:r>
            <a:r>
              <a:rPr lang="zh-CN" altLang="zh-CN" sz="3100" b="1">
                <a:solidFill>
                  <a:srgbClr val="000000"/>
                </a:solidFill>
              </a:rPr>
              <a:t>，</a:t>
            </a:r>
            <a:r>
              <a:rPr lang="zh-CN" altLang="zh-CN" sz="3100" b="1">
                <a:solidFill>
                  <a:srgbClr val="000000"/>
                </a:solidFill>
              </a:rPr>
              <a:t>其目的是什么？</a:t>
            </a:r>
            <a:endParaRPr lang="zh-CN" sz="3100" b="1">
              <a:solidFill>
                <a:srgbClr val="000000"/>
              </a:solidFill>
            </a:endParaRPr>
          </a:p>
        </p:txBody>
      </p:sp>
      <p:sp>
        <p:nvSpPr>
          <p:cNvPr id="1048644" name="文本框 1048621"/>
          <p:cNvSpPr txBox="1"/>
          <p:nvPr/>
        </p:nvSpPr>
        <p:spPr>
          <a:xfrm>
            <a:off x="708393" y="3600991"/>
            <a:ext cx="11172695" cy="9550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列举</a:t>
            </a:r>
            <a:r>
              <a:rPr lang="zh-CN" sz="3200">
                <a:solidFill>
                  <a:srgbClr val="FF0000"/>
                </a:solidFill>
              </a:rPr>
              <a:t>《</a:t>
            </a:r>
            <a:r>
              <a:rPr lang="zh-CN" sz="3200">
                <a:solidFill>
                  <a:srgbClr val="FF0000"/>
                </a:solidFill>
              </a:rPr>
              <a:t>送</a:t>
            </a:r>
            <a:r>
              <a:rPr lang="zh-CN" sz="3200">
                <a:solidFill>
                  <a:srgbClr val="FF0000"/>
                </a:solidFill>
              </a:rPr>
              <a:t>孟浩然之广</a:t>
            </a:r>
            <a:r>
              <a:rPr lang="zh-CN" sz="3200">
                <a:solidFill>
                  <a:srgbClr val="FF0000"/>
                </a:solidFill>
              </a:rPr>
              <a:t>陵</a:t>
            </a:r>
            <a:r>
              <a:rPr lang="zh-CN" sz="3200">
                <a:solidFill>
                  <a:srgbClr val="FF0000"/>
                </a:solidFill>
              </a:rPr>
              <a:t>》</a:t>
            </a:r>
            <a:r>
              <a:rPr lang="zh-CN" sz="3200">
                <a:solidFill>
                  <a:srgbClr val="FF0000"/>
                </a:solidFill>
              </a:rPr>
              <a:t>中的</a:t>
            </a:r>
            <a:r>
              <a:rPr lang="zh-CN" sz="3200">
                <a:solidFill>
                  <a:srgbClr val="FF0000"/>
                </a:solidFill>
              </a:rPr>
              <a:t>诗句</a:t>
            </a:r>
            <a:r>
              <a:rPr lang="zh-CN" sz="3200">
                <a:solidFill>
                  <a:srgbClr val="FF0000"/>
                </a:solidFill>
              </a:rPr>
              <a:t>。说明诗歌的意境是怎样融入到自然环境中去的。</a:t>
            </a:r>
            <a:endParaRPr lang="zh-CN" sz="3200">
              <a:solidFill>
                <a:srgbClr val="FF0000"/>
              </a:solidFill>
            </a:endParaRPr>
          </a:p>
        </p:txBody>
      </p:sp>
      <p:sp>
        <p:nvSpPr>
          <p:cNvPr id="1048645" name="文本框 1048621"/>
          <p:cNvSpPr txBox="1"/>
          <p:nvPr/>
        </p:nvSpPr>
        <p:spPr>
          <a:xfrm>
            <a:off x="708394" y="4556030"/>
            <a:ext cx="11172695" cy="9550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列举毛泽东的</a:t>
            </a:r>
            <a:r>
              <a:rPr lang="zh-CN" sz="3200">
                <a:solidFill>
                  <a:srgbClr val="FF0000"/>
                </a:solidFill>
              </a:rPr>
              <a:t>《</a:t>
            </a:r>
            <a:r>
              <a:rPr lang="zh-CN" sz="3200">
                <a:solidFill>
                  <a:srgbClr val="FF0000"/>
                </a:solidFill>
              </a:rPr>
              <a:t>十六</a:t>
            </a:r>
            <a:r>
              <a:rPr lang="zh-CN" sz="3200">
                <a:solidFill>
                  <a:srgbClr val="FF0000"/>
                </a:solidFill>
              </a:rPr>
              <a:t>字令三首</a:t>
            </a:r>
            <a:r>
              <a:rPr lang="zh-CN" sz="3200">
                <a:solidFill>
                  <a:srgbClr val="FF0000"/>
                </a:solidFill>
              </a:rPr>
              <a:t>》</a:t>
            </a:r>
            <a:r>
              <a:rPr lang="zh-CN" sz="3200">
                <a:solidFill>
                  <a:srgbClr val="FF0000"/>
                </a:solidFill>
              </a:rPr>
              <a:t>，进一步说明了</a:t>
            </a:r>
            <a:r>
              <a:rPr lang="zh-CN" sz="3200">
                <a:solidFill>
                  <a:srgbClr val="FF0000"/>
                </a:solidFill>
              </a:rPr>
              <a:t>“</a:t>
            </a:r>
            <a:r>
              <a:rPr lang="zh-CN" sz="3200">
                <a:solidFill>
                  <a:srgbClr val="FF0000"/>
                </a:solidFill>
              </a:rPr>
              <a:t>写景就是写情，</a:t>
            </a:r>
            <a:r>
              <a:rPr lang="zh-CN" sz="3200">
                <a:solidFill>
                  <a:srgbClr val="FF0000"/>
                </a:solidFill>
              </a:rPr>
              <a:t>诗画有了意境</a:t>
            </a:r>
            <a:r>
              <a:rPr lang="zh-CN" sz="3200">
                <a:solidFill>
                  <a:srgbClr val="FF0000"/>
                </a:solidFill>
              </a:rPr>
              <a:t>，</a:t>
            </a:r>
            <a:r>
              <a:rPr lang="zh-CN" sz="3200">
                <a:solidFill>
                  <a:srgbClr val="FF0000"/>
                </a:solidFill>
              </a:rPr>
              <a:t>就有了</a:t>
            </a:r>
            <a:r>
              <a:rPr lang="zh-CN" sz="3200">
                <a:solidFill>
                  <a:srgbClr val="FF0000"/>
                </a:solidFill>
              </a:rPr>
              <a:t>灵魂。</a:t>
            </a:r>
            <a:endParaRPr lang="zh-CN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8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48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48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48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41" grpId="0"/>
      <p:bldP spid="1048642" grpId="0"/>
      <p:bldP spid="1048644" grpId="0"/>
      <p:bldP spid="10486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6" name="文本框 1048626"/>
          <p:cNvSpPr txBox="1"/>
          <p:nvPr/>
        </p:nvSpPr>
        <p:spPr>
          <a:xfrm>
            <a:off x="708393" y="257875"/>
            <a:ext cx="10775213" cy="4978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100" b="1">
                <a:solidFill>
                  <a:srgbClr val="000000"/>
                </a:solidFill>
              </a:rPr>
              <a:t>3</a:t>
            </a:r>
            <a:r>
              <a:rPr lang="en-US" altLang="zh-CN" sz="3100" b="1">
                <a:solidFill>
                  <a:srgbClr val="000000"/>
                </a:solidFill>
              </a:rPr>
              <a:t>.</a:t>
            </a:r>
            <a:r>
              <a:rPr lang="zh-CN" altLang="zh-CN" sz="3100" b="1">
                <a:solidFill>
                  <a:srgbClr val="000000"/>
                </a:solidFill>
              </a:rPr>
              <a:t>说说</a:t>
            </a:r>
            <a:r>
              <a:rPr lang="en-US" altLang="zh-CN" sz="3100" b="1">
                <a:solidFill>
                  <a:srgbClr val="000000"/>
                </a:solidFill>
              </a:rPr>
              <a:t>1</a:t>
            </a:r>
            <a:r>
              <a:rPr lang="en-US" altLang="zh-CN" sz="3100" b="1">
                <a:solidFill>
                  <a:srgbClr val="000000"/>
                </a:solidFill>
              </a:rPr>
              <a:t>~</a:t>
            </a:r>
            <a:r>
              <a:rPr lang="en-US" altLang="zh-CN" sz="3100" b="1">
                <a:solidFill>
                  <a:srgbClr val="000000"/>
                </a:solidFill>
              </a:rPr>
              <a:t>4</a:t>
            </a:r>
            <a:r>
              <a:rPr lang="zh-CN" altLang="zh-CN" sz="3100" b="1">
                <a:solidFill>
                  <a:srgbClr val="000000"/>
                </a:solidFill>
              </a:rPr>
              <a:t>段</a:t>
            </a:r>
            <a:r>
              <a:rPr lang="zh-CN" altLang="zh-CN" sz="3100" b="1">
                <a:solidFill>
                  <a:srgbClr val="000000"/>
                </a:solidFill>
              </a:rPr>
              <a:t>的</a:t>
            </a:r>
            <a:r>
              <a:rPr lang="zh-CN" altLang="zh-CN" sz="3100" b="1">
                <a:solidFill>
                  <a:srgbClr val="000000"/>
                </a:solidFill>
              </a:rPr>
              <a:t>论证思路</a:t>
            </a:r>
            <a:r>
              <a:rPr lang="zh-CN" altLang="zh-CN" sz="3100" b="1">
                <a:solidFill>
                  <a:srgbClr val="000000"/>
                </a:solidFill>
              </a:rPr>
              <a:t>。</a:t>
            </a:r>
            <a:endParaRPr lang="zh-CN" sz="3100" b="1">
              <a:solidFill>
                <a:srgbClr val="000000"/>
              </a:solidFill>
            </a:endParaRPr>
          </a:p>
        </p:txBody>
      </p:sp>
      <p:sp>
        <p:nvSpPr>
          <p:cNvPr id="1048647" name="矩形 1048646"/>
          <p:cNvSpPr/>
          <p:nvPr/>
        </p:nvSpPr>
        <p:spPr>
          <a:xfrm>
            <a:off x="635770" y="1247040"/>
            <a:ext cx="4260010" cy="988543"/>
          </a:xfrm>
          <a:prstGeom prst="rect">
            <a:avLst/>
          </a:prstGeom>
          <a:solidFill>
            <a:srgbClr val="FFFFFF"/>
          </a:solidFill>
          <a:ln w="25400">
            <a:solidFill>
              <a:srgbClr val="666666"/>
            </a:solidFill>
          </a:ln>
        </p:spPr>
        <p:txBody>
          <a:bodyPr anchor="ctr"/>
          <a:p>
            <a:pPr algn="ctr"/>
            <a:r>
              <a:rPr lang="zh-CN" sz="3200"/>
              <a:t>由画山水引出</a:t>
            </a:r>
            <a:r>
              <a:rPr lang="zh-CN" sz="3200"/>
              <a:t>“</a:t>
            </a:r>
            <a:r>
              <a:rPr lang="zh-CN" sz="3200"/>
              <a:t>意境</a:t>
            </a:r>
            <a:r>
              <a:rPr lang="zh-CN" sz="3200"/>
              <a:t>”</a:t>
            </a:r>
            <a:endParaRPr lang="zh-CN" sz="3200"/>
          </a:p>
        </p:txBody>
      </p:sp>
      <p:sp>
        <p:nvSpPr>
          <p:cNvPr id="1048648" name="右箭头 1048647"/>
          <p:cNvSpPr/>
          <p:nvPr/>
        </p:nvSpPr>
        <p:spPr>
          <a:xfrm>
            <a:off x="5298201" y="1555740"/>
            <a:ext cx="891535" cy="475946"/>
          </a:xfrm>
          <a:prstGeom prst="rightArrow">
            <a:avLst/>
          </a:prstGeom>
          <a:solidFill>
            <a:srgbClr val="FFFFFF"/>
          </a:solidFill>
          <a:ln w="25400">
            <a:solidFill>
              <a:srgbClr val="666666"/>
            </a:solidFill>
          </a:ln>
        </p:spPr>
        <p:txBody>
          <a:bodyPr anchor="ctr"/>
          <a:p>
            <a:pPr algn="ctr"/>
            <a:endParaRPr lang="zh-CN"/>
          </a:p>
        </p:txBody>
      </p:sp>
      <p:sp>
        <p:nvSpPr>
          <p:cNvPr id="1048649" name="矩形 1048648"/>
          <p:cNvSpPr/>
          <p:nvPr/>
        </p:nvSpPr>
        <p:spPr>
          <a:xfrm>
            <a:off x="6347655" y="1247040"/>
            <a:ext cx="4260010" cy="988543"/>
          </a:xfrm>
          <a:prstGeom prst="rect">
            <a:avLst/>
          </a:prstGeom>
          <a:solidFill>
            <a:srgbClr val="FFFFFF"/>
          </a:solidFill>
          <a:ln w="25400">
            <a:solidFill>
              <a:srgbClr val="666666"/>
            </a:solidFill>
          </a:ln>
        </p:spPr>
        <p:txBody>
          <a:bodyPr anchor="ctr"/>
          <a:p>
            <a:pPr algn="ctr"/>
            <a:r>
              <a:rPr lang="zh-CN" sz="3200"/>
              <a:t>阐释什么是意境</a:t>
            </a:r>
            <a:endParaRPr lang="zh-CN" sz="3200"/>
          </a:p>
        </p:txBody>
      </p:sp>
      <p:sp>
        <p:nvSpPr>
          <p:cNvPr id="1048650" name="右箭头 1048649"/>
          <p:cNvSpPr/>
          <p:nvPr/>
        </p:nvSpPr>
        <p:spPr>
          <a:xfrm rot="5400000">
            <a:off x="8031893" y="2745260"/>
            <a:ext cx="891535" cy="475946"/>
          </a:xfrm>
          <a:prstGeom prst="rightArrow">
            <a:avLst/>
          </a:prstGeom>
          <a:solidFill>
            <a:srgbClr val="FFFFFF"/>
          </a:solidFill>
          <a:ln w="25400">
            <a:solidFill>
              <a:srgbClr val="666666"/>
            </a:solidFill>
          </a:ln>
        </p:spPr>
        <p:txBody>
          <a:bodyPr anchor="ctr"/>
          <a:p>
            <a:pPr algn="ctr"/>
            <a:endParaRPr lang="zh-CN"/>
          </a:p>
        </p:txBody>
      </p:sp>
      <p:sp>
        <p:nvSpPr>
          <p:cNvPr id="1048651" name="矩形 1048650"/>
          <p:cNvSpPr/>
          <p:nvPr/>
        </p:nvSpPr>
        <p:spPr>
          <a:xfrm>
            <a:off x="6347656" y="3622472"/>
            <a:ext cx="4260010" cy="988543"/>
          </a:xfrm>
          <a:prstGeom prst="rect">
            <a:avLst/>
          </a:prstGeom>
          <a:solidFill>
            <a:srgbClr val="FFFFFF"/>
          </a:solidFill>
          <a:ln w="25400">
            <a:solidFill>
              <a:srgbClr val="666666"/>
            </a:solidFill>
          </a:ln>
        </p:spPr>
        <p:txBody>
          <a:bodyPr anchor="ctr"/>
          <a:p>
            <a:pPr algn="ctr"/>
            <a:r>
              <a:rPr lang="zh-CN" sz="2300"/>
              <a:t>表</a:t>
            </a:r>
            <a:r>
              <a:rPr lang="zh-CN" sz="2300"/>
              <a:t>明</a:t>
            </a:r>
            <a:r>
              <a:rPr lang="zh-CN" sz="2300"/>
              <a:t>山水画</a:t>
            </a:r>
            <a:r>
              <a:rPr lang="zh-CN" sz="2300"/>
              <a:t>与</a:t>
            </a:r>
            <a:r>
              <a:rPr lang="zh-CN" sz="2300"/>
              <a:t>“</a:t>
            </a:r>
            <a:r>
              <a:rPr lang="zh-CN" sz="2300"/>
              <a:t>地理，自然环境的说明和图解”</a:t>
            </a:r>
            <a:r>
              <a:rPr lang="zh-CN" sz="2300"/>
              <a:t>不同</a:t>
            </a:r>
            <a:r>
              <a:rPr lang="zh-CN" sz="2300"/>
              <a:t>。</a:t>
            </a:r>
            <a:endParaRPr lang="zh-CN" sz="2300"/>
          </a:p>
        </p:txBody>
      </p:sp>
      <p:sp>
        <p:nvSpPr>
          <p:cNvPr id="1048652" name="右箭头 1048651"/>
          <p:cNvSpPr/>
          <p:nvPr/>
        </p:nvSpPr>
        <p:spPr>
          <a:xfrm rot="10800000">
            <a:off x="5298200" y="3878769"/>
            <a:ext cx="891535" cy="475946"/>
          </a:xfrm>
          <a:prstGeom prst="rightArrow">
            <a:avLst/>
          </a:prstGeom>
          <a:solidFill>
            <a:srgbClr val="FFFFFF"/>
          </a:solidFill>
          <a:ln w="25400">
            <a:solidFill>
              <a:srgbClr val="666666"/>
            </a:solidFill>
          </a:ln>
        </p:spPr>
        <p:txBody>
          <a:bodyPr anchor="ctr"/>
          <a:p>
            <a:pPr algn="ctr"/>
            <a:endParaRPr lang="zh-CN"/>
          </a:p>
        </p:txBody>
      </p:sp>
      <p:sp>
        <p:nvSpPr>
          <p:cNvPr id="1048653" name="矩形 1048652"/>
          <p:cNvSpPr/>
          <p:nvPr/>
        </p:nvSpPr>
        <p:spPr>
          <a:xfrm>
            <a:off x="635769" y="3622471"/>
            <a:ext cx="4260010" cy="988543"/>
          </a:xfrm>
          <a:prstGeom prst="rect">
            <a:avLst/>
          </a:prstGeom>
          <a:solidFill>
            <a:srgbClr val="FFFFFF"/>
          </a:solidFill>
          <a:ln w="25400">
            <a:solidFill>
              <a:srgbClr val="666666"/>
            </a:solidFill>
          </a:ln>
        </p:spPr>
        <p:txBody>
          <a:bodyPr anchor="ctr"/>
          <a:p>
            <a:pPr algn="ctr"/>
            <a:r>
              <a:rPr lang="zh-CN" sz="1900"/>
              <a:t>列举</a:t>
            </a:r>
            <a:r>
              <a:rPr lang="zh-CN" sz="1900"/>
              <a:t>李白</a:t>
            </a:r>
            <a:r>
              <a:rPr lang="zh-CN" sz="1900"/>
              <a:t>和毛泽东的诗</a:t>
            </a:r>
            <a:r>
              <a:rPr lang="zh-CN" sz="1900"/>
              <a:t>，</a:t>
            </a:r>
            <a:r>
              <a:rPr lang="zh-CN" sz="1900"/>
              <a:t>分别说明了</a:t>
            </a:r>
            <a:r>
              <a:rPr lang="en-US" altLang="zh-CN" sz="1900"/>
              <a:t>x</a:t>
            </a:r>
            <a:r>
              <a:rPr lang="en-US" altLang="zh-CN" sz="1900"/>
              <a:t>x</a:t>
            </a:r>
            <a:r>
              <a:rPr lang="en-US" altLang="zh-CN" sz="1900"/>
              <a:t>x</a:t>
            </a:r>
            <a:r>
              <a:rPr lang="en-US" altLang="zh-CN" sz="1900"/>
              <a:t>x</a:t>
            </a:r>
            <a:r>
              <a:rPr lang="en-US" altLang="zh-CN" sz="1900"/>
              <a:t>x</a:t>
            </a:r>
            <a:endParaRPr lang="zh-CN" sz="1900"/>
          </a:p>
        </p:txBody>
      </p:sp>
      <p:sp>
        <p:nvSpPr>
          <p:cNvPr id="1048654" name="文本框 1048653"/>
          <p:cNvSpPr txBox="1"/>
          <p:nvPr/>
        </p:nvSpPr>
        <p:spPr>
          <a:xfrm rot="20713990">
            <a:off x="6969563" y="5398307"/>
            <a:ext cx="4000000" cy="459742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2800">
                <a:solidFill>
                  <a:srgbClr val="FF0000"/>
                </a:solidFill>
              </a:rPr>
              <a:t>自己组织语言</a:t>
            </a:r>
            <a:r>
              <a:rPr lang="zh-CN" sz="2800">
                <a:solidFill>
                  <a:srgbClr val="FF0000"/>
                </a:solidFill>
              </a:rPr>
              <a:t>说一说吧</a:t>
            </a:r>
            <a:r>
              <a:rPr lang="zh-CN" sz="2800">
                <a:solidFill>
                  <a:srgbClr val="FF0000"/>
                </a:solidFill>
              </a:rPr>
              <a:t>！</a:t>
            </a:r>
            <a:endParaRPr lang="zh-CN" sz="28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5" name="文本框 1048619"/>
          <p:cNvSpPr txBox="1"/>
          <p:nvPr/>
        </p:nvSpPr>
        <p:spPr>
          <a:xfrm>
            <a:off x="1147703" y="1159510"/>
            <a:ext cx="8170312" cy="6756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4400" b="1">
                <a:solidFill>
                  <a:srgbClr val="000000"/>
                </a:solidFill>
              </a:rPr>
              <a:t>阅读</a:t>
            </a:r>
            <a:r>
              <a:rPr lang="en-US" altLang="zh-CN" sz="4400" b="1">
                <a:solidFill>
                  <a:srgbClr val="000000"/>
                </a:solidFill>
              </a:rPr>
              <a:t>5</a:t>
            </a:r>
            <a:r>
              <a:rPr lang="en-US" altLang="zh-CN" sz="4400" b="1">
                <a:solidFill>
                  <a:srgbClr val="000000"/>
                </a:solidFill>
              </a:rPr>
              <a:t>~</a:t>
            </a:r>
            <a:r>
              <a:rPr lang="en-US" altLang="zh-CN" sz="4400" b="1">
                <a:solidFill>
                  <a:srgbClr val="000000"/>
                </a:solidFill>
              </a:rPr>
              <a:t>1</a:t>
            </a:r>
            <a:r>
              <a:rPr lang="en-US" altLang="zh-CN" sz="4400" b="1">
                <a:solidFill>
                  <a:srgbClr val="000000"/>
                </a:solidFill>
              </a:rPr>
              <a:t>0</a:t>
            </a:r>
            <a:r>
              <a:rPr lang="zh-CN" altLang="zh-CN" sz="4400" b="1">
                <a:solidFill>
                  <a:srgbClr val="000000"/>
                </a:solidFill>
              </a:rPr>
              <a:t>段</a:t>
            </a:r>
            <a:r>
              <a:rPr lang="zh-CN" altLang="zh-CN" sz="4400" b="1">
                <a:solidFill>
                  <a:srgbClr val="000000"/>
                </a:solidFill>
              </a:rPr>
              <a:t>，</a:t>
            </a:r>
            <a:r>
              <a:rPr lang="zh-CN" altLang="zh-CN" sz="4400" b="1">
                <a:solidFill>
                  <a:srgbClr val="000000"/>
                </a:solidFill>
              </a:rPr>
              <a:t>回答下列问题</a:t>
            </a:r>
            <a:endParaRPr lang="zh-CN" sz="4400" b="1">
              <a:solidFill>
                <a:srgbClr val="000000"/>
              </a:solidFill>
            </a:endParaRPr>
          </a:p>
        </p:txBody>
      </p:sp>
      <p:sp>
        <p:nvSpPr>
          <p:cNvPr id="1048656" name="文本框 1048626"/>
          <p:cNvSpPr txBox="1"/>
          <p:nvPr/>
        </p:nvSpPr>
        <p:spPr>
          <a:xfrm>
            <a:off x="708394" y="2210651"/>
            <a:ext cx="10775213" cy="29362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100" b="1">
                <a:solidFill>
                  <a:srgbClr val="000000"/>
                </a:solidFill>
              </a:rPr>
              <a:t>1</a:t>
            </a:r>
            <a:r>
              <a:rPr lang="en-US" altLang="zh-CN" sz="3100" b="1">
                <a:solidFill>
                  <a:srgbClr val="000000"/>
                </a:solidFill>
              </a:rPr>
              <a:t>.</a:t>
            </a:r>
            <a:r>
              <a:rPr lang="zh-CN" altLang="zh-CN" sz="3100" b="1">
                <a:solidFill>
                  <a:srgbClr val="000000"/>
                </a:solidFill>
              </a:rPr>
              <a:t>文章第五</a:t>
            </a:r>
            <a:r>
              <a:rPr lang="zh-CN" altLang="zh-CN" sz="3100" b="1">
                <a:solidFill>
                  <a:srgbClr val="000000"/>
                </a:solidFill>
              </a:rPr>
              <a:t>段</a:t>
            </a:r>
            <a:r>
              <a:rPr lang="zh-CN" altLang="zh-CN" sz="3100" b="1">
                <a:solidFill>
                  <a:srgbClr val="000000"/>
                </a:solidFill>
              </a:rPr>
              <a:t>有什么作用</a:t>
            </a:r>
            <a:r>
              <a:rPr lang="en-US" altLang="zh-CN" sz="3100" b="1">
                <a:solidFill>
                  <a:srgbClr val="000000"/>
                </a:solidFill>
              </a:rPr>
              <a:t>?</a:t>
            </a:r>
            <a:endParaRPr lang="zh-CN" sz="3100" b="1">
              <a:solidFill>
                <a:srgbClr val="000000"/>
              </a:solidFill>
            </a:endParaRPr>
          </a:p>
          <a:p>
            <a:endParaRPr lang="zh-CN" sz="3100" b="1">
              <a:solidFill>
                <a:srgbClr val="000000"/>
              </a:solidFill>
            </a:endParaRPr>
          </a:p>
          <a:p>
            <a:r>
              <a:rPr lang="en-US" altLang="zh-CN" sz="3100" b="1">
                <a:solidFill>
                  <a:srgbClr val="000000"/>
                </a:solidFill>
              </a:rPr>
              <a:t>2</a:t>
            </a:r>
            <a:r>
              <a:rPr lang="en-US" altLang="zh-CN" sz="3100" b="1">
                <a:solidFill>
                  <a:srgbClr val="000000"/>
                </a:solidFill>
              </a:rPr>
              <a:t>.</a:t>
            </a:r>
            <a:r>
              <a:rPr lang="zh-CN" altLang="zh-CN" sz="3100" b="1">
                <a:solidFill>
                  <a:srgbClr val="000000"/>
                </a:solidFill>
              </a:rPr>
              <a:t>第</a:t>
            </a:r>
            <a:r>
              <a:rPr lang="zh-CN" altLang="zh-CN" sz="3100" b="1">
                <a:solidFill>
                  <a:srgbClr val="000000"/>
                </a:solidFill>
              </a:rPr>
              <a:t>六</a:t>
            </a:r>
            <a:r>
              <a:rPr lang="zh-CN" altLang="zh-CN" sz="3100" b="1">
                <a:solidFill>
                  <a:srgbClr val="000000"/>
                </a:solidFill>
              </a:rPr>
              <a:t>段</a:t>
            </a:r>
            <a:r>
              <a:rPr lang="zh-CN" altLang="zh-CN" sz="3100" b="1">
                <a:solidFill>
                  <a:srgbClr val="000000"/>
                </a:solidFill>
              </a:rPr>
              <a:t>运用了哪种</a:t>
            </a:r>
            <a:r>
              <a:rPr lang="zh-CN" altLang="zh-CN" sz="3100" b="1">
                <a:solidFill>
                  <a:srgbClr val="000000"/>
                </a:solidFill>
              </a:rPr>
              <a:t>论证方法</a:t>
            </a:r>
            <a:r>
              <a:rPr lang="en-US" altLang="zh-CN" sz="3100" b="1">
                <a:solidFill>
                  <a:srgbClr val="000000"/>
                </a:solidFill>
              </a:rPr>
              <a:t>?</a:t>
            </a:r>
            <a:r>
              <a:rPr lang="zh-CN" altLang="zh-CN" sz="3100" b="1">
                <a:solidFill>
                  <a:srgbClr val="000000"/>
                </a:solidFill>
              </a:rPr>
              <a:t>有什么作用</a:t>
            </a:r>
            <a:r>
              <a:rPr lang="en-US" altLang="zh-CN" sz="3100" b="1">
                <a:solidFill>
                  <a:srgbClr val="000000"/>
                </a:solidFill>
              </a:rPr>
              <a:t>?</a:t>
            </a:r>
            <a:endParaRPr lang="zh-CN" sz="3100" b="1">
              <a:solidFill>
                <a:srgbClr val="000000"/>
              </a:solidFill>
            </a:endParaRPr>
          </a:p>
          <a:p>
            <a:endParaRPr lang="zh-CN" sz="3100" b="1">
              <a:solidFill>
                <a:srgbClr val="000000"/>
              </a:solidFill>
            </a:endParaRPr>
          </a:p>
          <a:p>
            <a:r>
              <a:rPr lang="en-US" altLang="zh-CN" sz="3100" b="1">
                <a:solidFill>
                  <a:srgbClr val="000000"/>
                </a:solidFill>
              </a:rPr>
              <a:t>3</a:t>
            </a:r>
            <a:r>
              <a:rPr lang="en-US" altLang="zh-CN" sz="3100" b="1">
                <a:solidFill>
                  <a:srgbClr val="000000"/>
                </a:solidFill>
              </a:rPr>
              <a:t>.</a:t>
            </a:r>
            <a:r>
              <a:rPr lang="zh-CN" altLang="zh-CN" sz="3100" b="1">
                <a:solidFill>
                  <a:srgbClr val="000000"/>
                </a:solidFill>
              </a:rPr>
              <a:t>概括</a:t>
            </a:r>
            <a:r>
              <a:rPr lang="zh-CN" altLang="zh-CN" sz="3100" b="1">
                <a:solidFill>
                  <a:srgbClr val="000000"/>
                </a:solidFill>
              </a:rPr>
              <a:t>第</a:t>
            </a:r>
            <a:r>
              <a:rPr lang="zh-CN" altLang="zh-CN" sz="3100" b="1">
                <a:solidFill>
                  <a:srgbClr val="000000"/>
                </a:solidFill>
              </a:rPr>
              <a:t>八段的</a:t>
            </a:r>
            <a:r>
              <a:rPr lang="zh-CN" altLang="zh-CN" sz="3100" b="1">
                <a:solidFill>
                  <a:srgbClr val="000000"/>
                </a:solidFill>
              </a:rPr>
              <a:t>主要内容</a:t>
            </a:r>
            <a:r>
              <a:rPr lang="zh-CN" altLang="zh-CN" sz="3100" b="1">
                <a:solidFill>
                  <a:srgbClr val="000000"/>
                </a:solidFill>
              </a:rPr>
              <a:t>。</a:t>
            </a:r>
            <a:endParaRPr lang="zh-CN" sz="3100" b="1">
              <a:solidFill>
                <a:srgbClr val="000000"/>
              </a:solidFill>
            </a:endParaRPr>
          </a:p>
          <a:p>
            <a:endParaRPr lang="zh-CN" sz="3100" b="1">
              <a:solidFill>
                <a:srgbClr val="000000"/>
              </a:solidFill>
            </a:endParaRPr>
          </a:p>
          <a:p>
            <a:r>
              <a:rPr lang="en-US" altLang="zh-CN" sz="3100" b="1">
                <a:solidFill>
                  <a:srgbClr val="000000"/>
                </a:solidFill>
              </a:rPr>
              <a:t>4</a:t>
            </a:r>
            <a:r>
              <a:rPr lang="en-US" altLang="zh-CN" sz="3100" b="1">
                <a:solidFill>
                  <a:srgbClr val="000000"/>
                </a:solidFill>
              </a:rPr>
              <a:t>.</a:t>
            </a:r>
            <a:r>
              <a:rPr lang="zh-CN" altLang="zh-CN" sz="3100" b="1">
                <a:solidFill>
                  <a:srgbClr val="000000"/>
                </a:solidFill>
              </a:rPr>
              <a:t>依据课文</a:t>
            </a:r>
            <a:r>
              <a:rPr lang="zh-CN" altLang="zh-CN" sz="3100" b="1">
                <a:solidFill>
                  <a:srgbClr val="000000"/>
                </a:solidFill>
              </a:rPr>
              <a:t>，</a:t>
            </a:r>
            <a:r>
              <a:rPr lang="zh-CN" altLang="zh-CN" sz="3100" b="1">
                <a:solidFill>
                  <a:srgbClr val="000000"/>
                </a:solidFill>
              </a:rPr>
              <a:t>说说意境与意匠有什么关系</a:t>
            </a:r>
            <a:r>
              <a:rPr lang="zh-CN" altLang="zh-CN" sz="3100" b="1">
                <a:solidFill>
                  <a:srgbClr val="000000"/>
                </a:solidFill>
              </a:rPr>
              <a:t>。</a:t>
            </a:r>
            <a:endParaRPr lang="zh-CN" sz="3100" b="1">
              <a:solidFill>
                <a:srgbClr val="000000"/>
              </a:solidFill>
            </a:endParaRPr>
          </a:p>
        </p:txBody>
      </p:sp>
      <p:pic>
        <p:nvPicPr>
          <p:cNvPr id="2097154" name="图片 2097153"/>
          <p:cNvPicPr/>
          <p:nvPr/>
        </p:nvPicPr>
        <p:blipFill>
          <a:blip r:embed="rId1"/>
          <a:stretch>
            <a:fillRect/>
          </a:stretch>
        </p:blipFill>
        <p:spPr>
          <a:xfrm flipH="1">
            <a:off x="8904212" y="3527748"/>
            <a:ext cx="1286153" cy="3238286"/>
          </a:xfrm>
          <a:prstGeom prst="rect">
            <a:avLst/>
          </a:prstGeom>
        </p:spPr>
      </p:pic>
      <p:pic>
        <p:nvPicPr>
          <p:cNvPr id="2097155" name="图片 2097154"/>
          <p:cNvPicPr/>
          <p:nvPr/>
        </p:nvPicPr>
        <p:blipFill>
          <a:blip r:embed="rId1"/>
          <a:stretch>
            <a:fillRect/>
          </a:stretch>
        </p:blipFill>
        <p:spPr>
          <a:xfrm>
            <a:off x="10413941" y="5146891"/>
            <a:ext cx="1033539" cy="148845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7" name="文本框 1048656"/>
          <p:cNvSpPr txBox="1"/>
          <p:nvPr/>
        </p:nvSpPr>
        <p:spPr>
          <a:xfrm>
            <a:off x="824990" y="1508396"/>
            <a:ext cx="4572000" cy="4978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100" b="1">
                <a:solidFill>
                  <a:srgbClr val="000000"/>
                </a:solidFill>
              </a:rPr>
              <a:t>1</a:t>
            </a:r>
            <a:r>
              <a:rPr lang="en-US" altLang="zh-CN" sz="3100" b="1">
                <a:solidFill>
                  <a:srgbClr val="000000"/>
                </a:solidFill>
              </a:rPr>
              <a:t>.</a:t>
            </a:r>
            <a:r>
              <a:rPr lang="zh-CN" altLang="zh-CN" sz="3100" b="1">
                <a:solidFill>
                  <a:srgbClr val="000000"/>
                </a:solidFill>
              </a:rPr>
              <a:t>文章第五</a:t>
            </a:r>
            <a:r>
              <a:rPr lang="zh-CN" altLang="zh-CN" sz="3100" b="1">
                <a:solidFill>
                  <a:srgbClr val="000000"/>
                </a:solidFill>
              </a:rPr>
              <a:t>段</a:t>
            </a:r>
            <a:r>
              <a:rPr lang="zh-CN" altLang="zh-CN" sz="3100" b="1">
                <a:solidFill>
                  <a:srgbClr val="000000"/>
                </a:solidFill>
              </a:rPr>
              <a:t>有什么作用</a:t>
            </a:r>
            <a:r>
              <a:rPr lang="en-US" altLang="zh-CN" sz="3100" b="1">
                <a:solidFill>
                  <a:srgbClr val="000000"/>
                </a:solidFill>
              </a:rPr>
              <a:t>?</a:t>
            </a:r>
            <a:endParaRPr lang="zh-CN" sz="3100" b="1">
              <a:solidFill>
                <a:srgbClr val="000000"/>
              </a:solidFill>
            </a:endParaRPr>
          </a:p>
        </p:txBody>
      </p:sp>
      <p:sp>
        <p:nvSpPr>
          <p:cNvPr id="1048658" name="文本框 1048621"/>
          <p:cNvSpPr txBox="1"/>
          <p:nvPr/>
        </p:nvSpPr>
        <p:spPr>
          <a:xfrm>
            <a:off x="824991" y="2221957"/>
            <a:ext cx="10354007" cy="5232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一问一答</a:t>
            </a:r>
            <a:r>
              <a:rPr lang="zh-CN" sz="3200">
                <a:solidFill>
                  <a:srgbClr val="FF0000"/>
                </a:solidFill>
              </a:rPr>
              <a:t>，</a:t>
            </a:r>
            <a:r>
              <a:rPr lang="zh-CN" sz="3200">
                <a:solidFill>
                  <a:srgbClr val="FF0000"/>
                </a:solidFill>
              </a:rPr>
              <a:t>自然过渡</a:t>
            </a:r>
            <a:r>
              <a:rPr lang="zh-CN" sz="3200">
                <a:solidFill>
                  <a:srgbClr val="FF0000"/>
                </a:solidFill>
              </a:rPr>
              <a:t>。</a:t>
            </a:r>
            <a:r>
              <a:rPr lang="zh-CN" sz="3200">
                <a:solidFill>
                  <a:srgbClr val="FF0000"/>
                </a:solidFill>
              </a:rPr>
              <a:t>引出</a:t>
            </a:r>
            <a:r>
              <a:rPr lang="zh-CN" sz="3200">
                <a:solidFill>
                  <a:srgbClr val="FF0000"/>
                </a:solidFill>
              </a:rPr>
              <a:t>对</a:t>
            </a:r>
            <a:r>
              <a:rPr lang="zh-CN" sz="3200">
                <a:solidFill>
                  <a:srgbClr val="FF0000"/>
                </a:solidFill>
              </a:rPr>
              <a:t>“</a:t>
            </a:r>
            <a:r>
              <a:rPr lang="zh-CN" sz="3200">
                <a:solidFill>
                  <a:srgbClr val="FF0000"/>
                </a:solidFill>
              </a:rPr>
              <a:t>意境</a:t>
            </a:r>
            <a:r>
              <a:rPr lang="zh-CN" sz="3200">
                <a:solidFill>
                  <a:srgbClr val="FF0000"/>
                </a:solidFill>
              </a:rPr>
              <a:t>”</a:t>
            </a:r>
            <a:r>
              <a:rPr lang="zh-CN" sz="3200">
                <a:solidFill>
                  <a:srgbClr val="FF0000"/>
                </a:solidFill>
              </a:rPr>
              <a:t>产生原因的论述</a:t>
            </a:r>
            <a:r>
              <a:rPr lang="zh-CN" sz="3200">
                <a:solidFill>
                  <a:srgbClr val="FF0000"/>
                </a:solidFill>
              </a:rPr>
              <a:t>。</a:t>
            </a:r>
            <a:endParaRPr lang="zh-CN" sz="3200">
              <a:solidFill>
                <a:srgbClr val="FF0000"/>
              </a:solidFill>
            </a:endParaRPr>
          </a:p>
        </p:txBody>
      </p:sp>
      <p:sp>
        <p:nvSpPr>
          <p:cNvPr id="1048659" name="文本框 1048658"/>
          <p:cNvSpPr txBox="1"/>
          <p:nvPr/>
        </p:nvSpPr>
        <p:spPr>
          <a:xfrm>
            <a:off x="824990" y="3122157"/>
            <a:ext cx="8734376" cy="4978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100" b="1">
                <a:solidFill>
                  <a:srgbClr val="000000"/>
                </a:solidFill>
              </a:rPr>
              <a:t>2</a:t>
            </a:r>
            <a:r>
              <a:rPr lang="en-US" altLang="zh-CN" sz="3100" b="1">
                <a:solidFill>
                  <a:srgbClr val="000000"/>
                </a:solidFill>
              </a:rPr>
              <a:t>.</a:t>
            </a:r>
            <a:r>
              <a:rPr lang="zh-CN" altLang="zh-CN" sz="3100" b="1">
                <a:solidFill>
                  <a:srgbClr val="000000"/>
                </a:solidFill>
              </a:rPr>
              <a:t>第</a:t>
            </a:r>
            <a:r>
              <a:rPr lang="zh-CN" altLang="zh-CN" sz="3100" b="1">
                <a:solidFill>
                  <a:srgbClr val="000000"/>
                </a:solidFill>
              </a:rPr>
              <a:t>六</a:t>
            </a:r>
            <a:r>
              <a:rPr lang="zh-CN" altLang="zh-CN" sz="3100" b="1">
                <a:solidFill>
                  <a:srgbClr val="000000"/>
                </a:solidFill>
              </a:rPr>
              <a:t>段</a:t>
            </a:r>
            <a:r>
              <a:rPr lang="zh-CN" altLang="zh-CN" sz="3100" b="1">
                <a:solidFill>
                  <a:srgbClr val="000000"/>
                </a:solidFill>
              </a:rPr>
              <a:t>运用了哪种</a:t>
            </a:r>
            <a:r>
              <a:rPr lang="zh-CN" altLang="zh-CN" sz="3100" b="1">
                <a:solidFill>
                  <a:srgbClr val="000000"/>
                </a:solidFill>
              </a:rPr>
              <a:t>论证方法</a:t>
            </a:r>
            <a:r>
              <a:rPr lang="en-US" altLang="zh-CN" sz="3100" b="1">
                <a:solidFill>
                  <a:srgbClr val="000000"/>
                </a:solidFill>
              </a:rPr>
              <a:t>?</a:t>
            </a:r>
            <a:r>
              <a:rPr lang="zh-CN" altLang="zh-CN" sz="3100" b="1">
                <a:solidFill>
                  <a:srgbClr val="000000"/>
                </a:solidFill>
              </a:rPr>
              <a:t>有什么作用</a:t>
            </a:r>
            <a:r>
              <a:rPr lang="en-US" altLang="zh-CN" sz="3100" b="1">
                <a:solidFill>
                  <a:srgbClr val="000000"/>
                </a:solidFill>
              </a:rPr>
              <a:t>?</a:t>
            </a:r>
            <a:endParaRPr lang="zh-CN" sz="3100" b="1">
              <a:solidFill>
                <a:srgbClr val="000000"/>
              </a:solidFill>
            </a:endParaRPr>
          </a:p>
        </p:txBody>
      </p:sp>
      <p:sp>
        <p:nvSpPr>
          <p:cNvPr id="1048660" name="文本框 1048621"/>
          <p:cNvSpPr txBox="1"/>
          <p:nvPr/>
        </p:nvSpPr>
        <p:spPr>
          <a:xfrm>
            <a:off x="824991" y="3996957"/>
            <a:ext cx="10354007" cy="18186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举例论证</a:t>
            </a:r>
            <a:r>
              <a:rPr lang="zh-CN" sz="3200">
                <a:solidFill>
                  <a:srgbClr val="FF0000"/>
                </a:solidFill>
              </a:rPr>
              <a:t>。</a:t>
            </a:r>
            <a:r>
              <a:rPr lang="zh-CN" sz="3200">
                <a:solidFill>
                  <a:srgbClr val="FF0000"/>
                </a:solidFill>
              </a:rPr>
              <a:t>作者列举齐白石画虾的例子，</a:t>
            </a:r>
            <a:r>
              <a:rPr lang="zh-CN" sz="3200">
                <a:solidFill>
                  <a:srgbClr val="FF0000"/>
                </a:solidFill>
              </a:rPr>
              <a:t>其目的是为了说明意境的产生有</a:t>
            </a:r>
            <a:r>
              <a:rPr lang="zh-CN" sz="3200">
                <a:solidFill>
                  <a:srgbClr val="FF0000"/>
                </a:solidFill>
              </a:rPr>
              <a:t>赖于思想感情，而思想感情则有赖</a:t>
            </a:r>
            <a:r>
              <a:rPr lang="zh-CN" sz="3200">
                <a:solidFill>
                  <a:srgbClr val="FF0000"/>
                </a:solidFill>
              </a:rPr>
              <a:t>于长期的观察；证明只有身临</a:t>
            </a:r>
            <a:r>
              <a:rPr lang="zh-CN" sz="3200">
                <a:solidFill>
                  <a:srgbClr val="FF0000"/>
                </a:solidFill>
              </a:rPr>
              <a:t>其</a:t>
            </a:r>
            <a:r>
              <a:rPr lang="zh-CN" sz="3200">
                <a:solidFill>
                  <a:srgbClr val="FF0000"/>
                </a:solidFill>
              </a:rPr>
              <a:t>境，长期观察，才会对事物有深刻</a:t>
            </a:r>
            <a:r>
              <a:rPr lang="zh-CN" sz="3200">
                <a:solidFill>
                  <a:srgbClr val="FF0000"/>
                </a:solidFill>
              </a:rPr>
              <a:t>的认识。</a:t>
            </a:r>
            <a:endParaRPr lang="zh-CN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8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48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58" grpId="0"/>
      <p:bldP spid="104866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1" name="文本框 1048660"/>
          <p:cNvSpPr txBox="1"/>
          <p:nvPr/>
        </p:nvSpPr>
        <p:spPr>
          <a:xfrm>
            <a:off x="969739" y="634488"/>
            <a:ext cx="4572000" cy="4978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100" b="1">
                <a:solidFill>
                  <a:srgbClr val="000000"/>
                </a:solidFill>
              </a:rPr>
              <a:t>3</a:t>
            </a:r>
            <a:r>
              <a:rPr lang="en-US" altLang="zh-CN" sz="3100" b="1">
                <a:solidFill>
                  <a:srgbClr val="000000"/>
                </a:solidFill>
              </a:rPr>
              <a:t>.</a:t>
            </a:r>
            <a:r>
              <a:rPr lang="zh-CN" altLang="zh-CN" sz="3100" b="1">
                <a:solidFill>
                  <a:srgbClr val="000000"/>
                </a:solidFill>
              </a:rPr>
              <a:t>概括</a:t>
            </a:r>
            <a:r>
              <a:rPr lang="zh-CN" altLang="zh-CN" sz="3100" b="1">
                <a:solidFill>
                  <a:srgbClr val="000000"/>
                </a:solidFill>
              </a:rPr>
              <a:t>第</a:t>
            </a:r>
            <a:r>
              <a:rPr lang="zh-CN" altLang="zh-CN" sz="3100" b="1">
                <a:solidFill>
                  <a:srgbClr val="000000"/>
                </a:solidFill>
              </a:rPr>
              <a:t>八段的</a:t>
            </a:r>
            <a:r>
              <a:rPr lang="zh-CN" altLang="zh-CN" sz="3100" b="1">
                <a:solidFill>
                  <a:srgbClr val="000000"/>
                </a:solidFill>
              </a:rPr>
              <a:t>主要内容</a:t>
            </a:r>
            <a:r>
              <a:rPr lang="zh-CN" altLang="zh-CN" sz="3100" b="1">
                <a:solidFill>
                  <a:srgbClr val="000000"/>
                </a:solidFill>
              </a:rPr>
              <a:t>。</a:t>
            </a:r>
            <a:endParaRPr lang="zh-CN" sz="3100" b="1">
              <a:solidFill>
                <a:srgbClr val="000000"/>
              </a:solidFill>
            </a:endParaRPr>
          </a:p>
        </p:txBody>
      </p:sp>
      <p:sp>
        <p:nvSpPr>
          <p:cNvPr id="1048662" name="文本框 1048621"/>
          <p:cNvSpPr txBox="1"/>
          <p:nvPr/>
        </p:nvSpPr>
        <p:spPr>
          <a:xfrm>
            <a:off x="969739" y="1438999"/>
            <a:ext cx="10354007" cy="13868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第</a:t>
            </a:r>
            <a:r>
              <a:rPr lang="zh-CN" sz="3200">
                <a:solidFill>
                  <a:srgbClr val="FF0000"/>
                </a:solidFill>
              </a:rPr>
              <a:t>八</a:t>
            </a:r>
            <a:r>
              <a:rPr lang="zh-CN" sz="3200">
                <a:solidFill>
                  <a:srgbClr val="FF0000"/>
                </a:solidFill>
              </a:rPr>
              <a:t>段主要通过列举画松树</a:t>
            </a:r>
            <a:r>
              <a:rPr lang="zh-CN" sz="3200">
                <a:solidFill>
                  <a:srgbClr val="FF0000"/>
                </a:solidFill>
              </a:rPr>
              <a:t>和苏州四棵古老的柏树的例子，论</a:t>
            </a:r>
            <a:r>
              <a:rPr lang="zh-CN" sz="3200">
                <a:solidFill>
                  <a:srgbClr val="FF0000"/>
                </a:solidFill>
              </a:rPr>
              <a:t>述了山水画的意境是靠长期观察，</a:t>
            </a:r>
            <a:r>
              <a:rPr lang="zh-CN" sz="3200">
                <a:solidFill>
                  <a:srgbClr val="FF0000"/>
                </a:solidFill>
              </a:rPr>
              <a:t>并经过画家思想感情的渲染而最</a:t>
            </a:r>
            <a:r>
              <a:rPr lang="zh-CN" sz="3200">
                <a:solidFill>
                  <a:srgbClr val="FF0000"/>
                </a:solidFill>
              </a:rPr>
              <a:t>终创造出来的。</a:t>
            </a:r>
            <a:endParaRPr lang="zh-CN" sz="3200">
              <a:solidFill>
                <a:srgbClr val="FF0000"/>
              </a:solidFill>
            </a:endParaRPr>
          </a:p>
        </p:txBody>
      </p:sp>
      <p:sp>
        <p:nvSpPr>
          <p:cNvPr id="1048663" name="文本框 1048662"/>
          <p:cNvSpPr txBox="1"/>
          <p:nvPr/>
        </p:nvSpPr>
        <p:spPr>
          <a:xfrm>
            <a:off x="969738" y="2976879"/>
            <a:ext cx="10836923" cy="4978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100" b="1">
                <a:solidFill>
                  <a:srgbClr val="000000"/>
                </a:solidFill>
              </a:rPr>
              <a:t>4</a:t>
            </a:r>
            <a:r>
              <a:rPr lang="en-US" altLang="zh-CN" sz="3100" b="1">
                <a:solidFill>
                  <a:srgbClr val="000000"/>
                </a:solidFill>
              </a:rPr>
              <a:t>.</a:t>
            </a:r>
            <a:r>
              <a:rPr lang="zh-CN" altLang="zh-CN" sz="3100" b="1">
                <a:solidFill>
                  <a:srgbClr val="000000"/>
                </a:solidFill>
              </a:rPr>
              <a:t>依据课文</a:t>
            </a:r>
            <a:r>
              <a:rPr lang="zh-CN" altLang="zh-CN" sz="3100" b="1">
                <a:solidFill>
                  <a:srgbClr val="000000"/>
                </a:solidFill>
              </a:rPr>
              <a:t>，</a:t>
            </a:r>
            <a:r>
              <a:rPr lang="zh-CN" altLang="zh-CN" sz="3100" b="1">
                <a:solidFill>
                  <a:srgbClr val="000000"/>
                </a:solidFill>
              </a:rPr>
              <a:t>说说意境与意匠有什么关系</a:t>
            </a:r>
            <a:r>
              <a:rPr lang="zh-CN" altLang="zh-CN" sz="3100" b="1">
                <a:solidFill>
                  <a:srgbClr val="000000"/>
                </a:solidFill>
              </a:rPr>
              <a:t>。</a:t>
            </a:r>
            <a:endParaRPr lang="zh-CN" sz="2800">
              <a:solidFill>
                <a:srgbClr val="000000"/>
              </a:solidFill>
            </a:endParaRPr>
          </a:p>
        </p:txBody>
      </p:sp>
      <p:sp>
        <p:nvSpPr>
          <p:cNvPr id="1048664" name="文本框 1048621"/>
          <p:cNvSpPr txBox="1"/>
          <p:nvPr/>
        </p:nvSpPr>
        <p:spPr>
          <a:xfrm>
            <a:off x="969739" y="3726147"/>
            <a:ext cx="10354007" cy="1818641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“意境”是绘画的内涵，“意匠”</a:t>
            </a:r>
            <a:r>
              <a:rPr lang="zh-CN" sz="3200">
                <a:solidFill>
                  <a:srgbClr val="FF0000"/>
                </a:solidFill>
              </a:rPr>
              <a:t>则是绘画的表现方法、表现手段的</a:t>
            </a:r>
            <a:r>
              <a:rPr lang="zh-CN" sz="3200">
                <a:solidFill>
                  <a:srgbClr val="FF0000"/>
                </a:solidFill>
              </a:rPr>
              <a:t>设计。意境和意匠是山水画的两</a:t>
            </a:r>
            <a:r>
              <a:rPr lang="zh-CN" sz="3200">
                <a:solidFill>
                  <a:srgbClr val="FF0000"/>
                </a:solidFill>
              </a:rPr>
              <a:t>个关键，有了意境，没有意匠，意境</a:t>
            </a:r>
            <a:r>
              <a:rPr lang="zh-CN" sz="3200">
                <a:solidFill>
                  <a:srgbClr val="FF0000"/>
                </a:solidFill>
              </a:rPr>
              <a:t>也就落了空。由此可见，二者是相</a:t>
            </a:r>
            <a:endParaRPr lang="zh-CN" sz="3200">
              <a:solidFill>
                <a:srgbClr val="FF0000"/>
              </a:solidFill>
            </a:endParaRPr>
          </a:p>
          <a:p>
            <a:r>
              <a:rPr lang="zh-CN" sz="3200">
                <a:solidFill>
                  <a:srgbClr val="FF0000"/>
                </a:solidFill>
              </a:rPr>
              <a:t>辅相成的关系。</a:t>
            </a:r>
            <a:endParaRPr lang="zh-CN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8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48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62" grpId="0"/>
      <p:bldP spid="104866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5" name="矩形 1"/>
          <p:cNvSpPr/>
          <p:nvPr/>
        </p:nvSpPr>
        <p:spPr>
          <a:xfrm>
            <a:off x="0" y="0"/>
            <a:ext cx="3840480" cy="104394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72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深入思考</a:t>
            </a:r>
            <a:endParaRPr lang="zh-CN" altLang="en-US" sz="7200" b="1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48666" name="文本框 1048665"/>
          <p:cNvSpPr txBox="1"/>
          <p:nvPr/>
        </p:nvSpPr>
        <p:spPr>
          <a:xfrm>
            <a:off x="872015" y="1705533"/>
            <a:ext cx="10641626" cy="9042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100" b="1" i="0" u="none">
                <a:solidFill>
                  <a:srgbClr val="000000"/>
                </a:solidFill>
              </a:rPr>
              <a:t>思考</a:t>
            </a:r>
            <a:r>
              <a:rPr lang="en-US" altLang="zh-CN" sz="3100" b="1" i="0" u="none">
                <a:solidFill>
                  <a:srgbClr val="000000"/>
                </a:solidFill>
              </a:rPr>
              <a:t>1</a:t>
            </a:r>
            <a:r>
              <a:rPr lang="en-US" altLang="zh-CN" sz="3100" b="1" i="0" u="none">
                <a:solidFill>
                  <a:srgbClr val="000000"/>
                </a:solidFill>
              </a:rPr>
              <a:t>:</a:t>
            </a:r>
            <a:r>
              <a:rPr lang="zh-CN" sz="3100" b="1">
                <a:solidFill>
                  <a:srgbClr val="000000"/>
                </a:solidFill>
              </a:rPr>
              <a:t>在摄影技术如此发达的今天，山水画是否会被取代？请结合本文观点简要分析。</a:t>
            </a:r>
            <a:endParaRPr lang="zh-CN" sz="3100" b="1">
              <a:solidFill>
                <a:srgbClr val="000000"/>
              </a:solidFill>
            </a:endParaRPr>
          </a:p>
        </p:txBody>
      </p:sp>
      <p:sp>
        <p:nvSpPr>
          <p:cNvPr id="1048667" name="文本框 1048621"/>
          <p:cNvSpPr txBox="1"/>
          <p:nvPr/>
        </p:nvSpPr>
        <p:spPr>
          <a:xfrm>
            <a:off x="918997" y="2960845"/>
            <a:ext cx="10354007" cy="18186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山水画不仅是地理、自然环境的说明和图解，更重要的是其中包含着人对自然的认知和情感，景与情是相融合的。而摄影往往是从实用性和视觉美感出发的，这也就意味着山水画不会被摄影作品所取代。</a:t>
            </a:r>
            <a:endParaRPr lang="zh-CN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8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6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noFill/>
        <a:effectLst/>
      </p:bgPr>
    </p:bg>
    <p:spTree>
      <p:nvGrpSpPr>
        <p:cNvPr id="5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8" name="文本框 1048667"/>
          <p:cNvSpPr txBox="1"/>
          <p:nvPr/>
        </p:nvSpPr>
        <p:spPr>
          <a:xfrm>
            <a:off x="351237" y="665086"/>
            <a:ext cx="11489523" cy="1310641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100" b="1">
                <a:solidFill>
                  <a:srgbClr val="000000"/>
                </a:solidFill>
              </a:rPr>
              <a:t>思考</a:t>
            </a:r>
            <a:r>
              <a:rPr lang="en-US" altLang="zh-CN" sz="3100" b="1">
                <a:solidFill>
                  <a:srgbClr val="000000"/>
                </a:solidFill>
              </a:rPr>
              <a:t>2</a:t>
            </a:r>
            <a:r>
              <a:rPr lang="en-US" altLang="zh-CN" sz="3100" b="1">
                <a:solidFill>
                  <a:srgbClr val="000000"/>
                </a:solidFill>
              </a:rPr>
              <a:t>:</a:t>
            </a:r>
            <a:r>
              <a:rPr lang="zh-CN" sz="3100" b="1">
                <a:solidFill>
                  <a:srgbClr val="000000"/>
                </a:solidFill>
              </a:rPr>
              <a:t>“意境的产生，有赖于思想感情，而思想感情的产生，又与对客观事物认识的深度有关。”作者是如何论述此观点的？你认为这个观点正确吗？请结合你的个人经历简要说明。</a:t>
            </a:r>
            <a:endParaRPr lang="zh-CN" sz="3100" b="1">
              <a:solidFill>
                <a:srgbClr val="000000"/>
              </a:solidFill>
            </a:endParaRPr>
          </a:p>
        </p:txBody>
      </p:sp>
      <p:sp>
        <p:nvSpPr>
          <p:cNvPr id="1048669" name="文本框 1048668"/>
          <p:cNvSpPr txBox="1"/>
          <p:nvPr/>
        </p:nvSpPr>
        <p:spPr>
          <a:xfrm>
            <a:off x="3571875" y="2670810"/>
            <a:ext cx="7851775" cy="353822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作者以</a:t>
            </a:r>
            <a:r>
              <a:rPr lang="zh-CN" sz="3200">
                <a:solidFill>
                  <a:srgbClr val="FF0000"/>
                </a:solidFill>
              </a:rPr>
              <a:t>齐</a:t>
            </a:r>
            <a:r>
              <a:rPr lang="zh-CN" sz="3200">
                <a:solidFill>
                  <a:srgbClr val="FF0000"/>
                </a:solidFill>
              </a:rPr>
              <a:t>白石老人画虾为例来论证他的观点。 
这个观点正确，如我们知道松树的耐寒可以象征它的坚韧，而当我们在雪地里认真观察，会发现只有松树傲然长青，松针贯穿积雪依然向上，此刻，我们会真正感受到这种坚韧的品质是那样真实。</a:t>
            </a:r>
            <a:endParaRPr lang="zh-CN" sz="3200">
              <a:solidFill>
                <a:srgbClr val="FF0000"/>
              </a:solidFill>
            </a:endParaRPr>
          </a:p>
        </p:txBody>
      </p:sp>
      <p:pic>
        <p:nvPicPr>
          <p:cNvPr id="72707" name="图片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0" y="2565400"/>
            <a:ext cx="3571875" cy="4400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3" name="文本框 6147"/>
          <p:cNvSpPr txBox="1">
            <a:spLocks noChangeArrowheads="1"/>
          </p:cNvSpPr>
          <p:nvPr/>
        </p:nvSpPr>
        <p:spPr bwMode="auto">
          <a:xfrm>
            <a:off x="292735" y="371475"/>
            <a:ext cx="11283950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rgbClr val="00CCFF"/>
              </a:buClr>
              <a:buFont typeface="Wingdings" panose="05000000000000000000" pitchFamily="2" charset="2"/>
              <a:buNone/>
            </a:pPr>
            <a:r>
              <a:rPr lang="en-US" altLang="zh-CN" sz="30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30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探究：山水画创作的心得体会，对你的写作有哪些启示？</a:t>
            </a:r>
            <a:endParaRPr lang="zh-CN" altLang="zh-CN" sz="3000" b="1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" name="文本框 6147"/>
          <p:cNvSpPr txBox="1">
            <a:spLocks noChangeArrowheads="1"/>
          </p:cNvSpPr>
          <p:nvPr/>
        </p:nvSpPr>
        <p:spPr bwMode="auto">
          <a:xfrm>
            <a:off x="1086485" y="2312035"/>
            <a:ext cx="9528810" cy="37090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rgbClr val="00CCFF"/>
              </a:buClr>
              <a:buFont typeface="Wingdings" panose="05000000000000000000" pitchFamily="2" charset="2"/>
              <a:buNone/>
            </a:pPr>
            <a:r>
              <a:rPr lang="en-US" altLang="zh-CN" sz="2800" b="1">
                <a:latin typeface="宋体" panose="02010600030101010101" pitchFamily="2" charset="-122"/>
              </a:rPr>
              <a:t>1</a:t>
            </a:r>
            <a:r>
              <a:rPr lang="zh-CN" altLang="en-US" sz="2800" b="1">
                <a:latin typeface="宋体" panose="02010600030101010101" pitchFamily="2" charset="-122"/>
              </a:rPr>
              <a:t>、对客观对象不熟悉或不太熟悉，就一定画不出好画。</a:t>
            </a:r>
            <a:endParaRPr lang="zh-CN" altLang="en-US" sz="2800" b="1"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  <a:buClr>
                <a:srgbClr val="00CCFF"/>
              </a:buClr>
              <a:buFont typeface="Wingdings" panose="05000000000000000000" pitchFamily="2" charset="2"/>
              <a:buNone/>
            </a:pPr>
            <a:r>
              <a:rPr lang="zh-CN" altLang="en-US" sz="2800" b="1">
                <a:latin typeface="宋体" panose="02010600030101010101" pitchFamily="2" charset="-122"/>
              </a:rPr>
              <a:t>2、一棵树、一座山，观其精神实质，经过画家思想感情的夸张渲染，意境会更鲜明；木然地画画，是画不出好画的。</a:t>
            </a:r>
            <a:endParaRPr lang="zh-CN" altLang="en-US" sz="2800" b="1"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  <a:buClr>
                <a:srgbClr val="00CCFF"/>
              </a:buClr>
              <a:buFont typeface="Wingdings" panose="05000000000000000000" pitchFamily="2" charset="2"/>
              <a:buNone/>
            </a:pPr>
            <a:r>
              <a:rPr lang="zh-CN" altLang="en-US" sz="2800" b="1">
                <a:latin typeface="宋体" panose="02010600030101010101" pitchFamily="2" charset="-122"/>
              </a:rPr>
              <a:t>3、一个山水画家，对所描绘的景物 ，一定要有强烈、真挚、朴素的感情，说假话不行。</a:t>
            </a:r>
            <a:endParaRPr lang="zh-CN" altLang="en-US" sz="2800" b="1"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  <a:buClr>
                <a:srgbClr val="00CCFF"/>
              </a:buClr>
              <a:buFont typeface="Wingdings" panose="05000000000000000000" pitchFamily="2" charset="2"/>
              <a:buNone/>
            </a:pPr>
            <a:r>
              <a:rPr lang="zh-CN" altLang="en-US" sz="2800" b="1">
                <a:latin typeface="宋体" panose="02010600030101010101" pitchFamily="2" charset="-122"/>
              </a:rPr>
              <a:t>4、有的画家，没有深刻感受，没有表现自己亲身感受的强烈欲望，总是重复别人的，就谈不到意境的独创性。</a:t>
            </a:r>
            <a:endParaRPr lang="zh-CN" altLang="zh-CN" sz="2800" b="1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5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6" name="图片 2097155"/>
          <p:cNvPicPr/>
          <p:nvPr/>
        </p:nvPicPr>
        <p:blipFill>
          <a:blip r:embed="rId1"/>
          <a:stretch>
            <a:fillRect/>
          </a:stretch>
        </p:blipFill>
        <p:spPr>
          <a:xfrm>
            <a:off x="5343711" y="1656078"/>
            <a:ext cx="6577792" cy="7285442"/>
          </a:xfrm>
          <a:prstGeom prst="rect">
            <a:avLst/>
          </a:prstGeom>
        </p:spPr>
      </p:pic>
      <p:sp>
        <p:nvSpPr>
          <p:cNvPr id="1048673" name="矩形 1"/>
          <p:cNvSpPr/>
          <p:nvPr/>
        </p:nvSpPr>
        <p:spPr>
          <a:xfrm>
            <a:off x="0" y="0"/>
            <a:ext cx="3840480" cy="104394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72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主旨归纳</a:t>
            </a:r>
            <a:endParaRPr lang="zh-CN" altLang="en-US" sz="7200" b="1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48674" name="文本框 1048621"/>
          <p:cNvSpPr txBox="1"/>
          <p:nvPr/>
        </p:nvSpPr>
        <p:spPr>
          <a:xfrm>
            <a:off x="707304" y="1907868"/>
            <a:ext cx="4636406" cy="35458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chemeClr val="tx1"/>
                </a:solidFill>
              </a:rPr>
              <a:t>本文运用了引用论证、举例论证和正反对比论证的论证方法，论述了意境是山水画的灵魂的观点，并且论述了获得意境的途径是深刻认识对象，有强烈、真挚的思想感情。</a:t>
            </a:r>
            <a:endParaRPr lang="zh-CN" sz="320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220" name=" 220"/>
          <p:cNvSpPr/>
          <p:nvPr/>
        </p:nvSpPr>
        <p:spPr>
          <a:xfrm>
            <a:off x="1855788" y="741363"/>
            <a:ext cx="1525588" cy="631825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欣赏</a:t>
            </a:r>
            <a:endParaRPr kumimoji="0" lang="zh-CN" altLang="en-US" sz="3200" b="1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pic>
        <p:nvPicPr>
          <p:cNvPr id="75779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9155" y="1630680"/>
            <a:ext cx="10286365" cy="43922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5780" name="文本框 1"/>
          <p:cNvSpPr txBox="1"/>
          <p:nvPr/>
        </p:nvSpPr>
        <p:spPr>
          <a:xfrm>
            <a:off x="4257675" y="741680"/>
            <a:ext cx="3835400" cy="56070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p>
            <a:pPr lvl="0" eaLnBrk="1" hangingPunct="1">
              <a:spcBef>
                <a:spcPts val="18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李可染《万山红遍》</a:t>
            </a:r>
            <a:endParaRPr lang="zh-CN" altLang="en-US" sz="32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76802" name="文本框 6147"/>
          <p:cNvSpPr txBox="1"/>
          <p:nvPr/>
        </p:nvSpPr>
        <p:spPr>
          <a:xfrm>
            <a:off x="509270" y="382270"/>
            <a:ext cx="9765030" cy="3449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>
              <a:lnSpc>
                <a:spcPct val="130000"/>
              </a:lnSpc>
              <a:buClr>
                <a:srgbClr val="00CCFF"/>
              </a:buClr>
              <a:buFont typeface="Wingdings" panose="05000000000000000000" pitchFamily="2" charset="2"/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“看万山红遍、层林尽染”是毛泽东词作《沁园春·长沙》中的名句，描述了深秋时分，湘江之滨的岳麓山漫山古树皆红的壮丽奇景。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万山红遍”这一题材其实很少有画家敢尝试。一方面，“万山”之意境颇为辽阔深远，极大地考验着画家的空间驾驭能力，若非胸有千山万壑，则根本无法表现“万山”；</a:t>
            </a:r>
            <a:endParaRPr lang="zh-CN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75779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31565" y="3500755"/>
            <a:ext cx="8163560" cy="31591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文本框 6147"/>
          <p:cNvSpPr txBox="1">
            <a:spLocks noChangeArrowheads="1"/>
          </p:cNvSpPr>
          <p:nvPr/>
        </p:nvSpPr>
        <p:spPr bwMode="auto">
          <a:xfrm>
            <a:off x="770255" y="389255"/>
            <a:ext cx="10263505" cy="34499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buClr>
                <a:srgbClr val="00CCFF"/>
              </a:buClr>
              <a:buFont typeface="Wingdings" panose="05000000000000000000" pitchFamily="2" charset="2"/>
              <a:buNone/>
            </a:pPr>
            <a:r>
              <a:rPr lang="en-US" altLang="zh-CN" sz="2800" b="1">
                <a:latin typeface="宋体" panose="02010600030101010101" pitchFamily="2" charset="-122"/>
              </a:rPr>
              <a:t>    </a:t>
            </a:r>
            <a:r>
              <a:rPr lang="zh-CN" altLang="zh-CN" sz="2800" b="1">
                <a:latin typeface="宋体" panose="02010600030101010101" pitchFamily="2" charset="-122"/>
              </a:rPr>
              <a:t>1954年李可染踏上写生之旅，从江南到桂林，从中国到欧洲，可谓千山万水走过；1960年先生重回画室时，已然是胸中有丘壑。这时，他动笔作出此画，而“红遍”的问题也在此间解决了。他采取了大面积使用朱砂来表现秋色的方法，红为主调，以墨作底，既强调了“遍”字，</a:t>
            </a:r>
            <a:r>
              <a:rPr lang="zh-CN" altLang="zh-CN" sz="2800" b="1">
                <a:solidFill>
                  <a:srgbClr val="FF0000"/>
                </a:solidFill>
                <a:latin typeface="宋体" panose="02010600030101010101" pitchFamily="2" charset="-122"/>
              </a:rPr>
              <a:t>同时也使秋色更红火、更热烈，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更能表现对</a:t>
            </a:r>
            <a:r>
              <a:rPr lang="zh-CN" altLang="zh-CN" sz="2800" b="1">
                <a:solidFill>
                  <a:srgbClr val="FF0000"/>
                </a:solidFill>
                <a:latin typeface="宋体" panose="02010600030101010101" pitchFamily="2" charset="-122"/>
              </a:rPr>
              <a:t>中华民族前途的乐观主义精神和以天下事为己任的豪情壮志。</a:t>
            </a:r>
            <a:endParaRPr lang="zh-CN" altLang="zh-CN" sz="28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pic>
        <p:nvPicPr>
          <p:cNvPr id="75779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70255" y="3839210"/>
            <a:ext cx="10109835" cy="28733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2300605" y="3514725"/>
            <a:ext cx="7279640" cy="14224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8580" tIns="34290" rIns="68580" bIns="34290">
            <a:spAutoFit/>
          </a:bodyPr>
          <a:lstStyle/>
          <a:p>
            <a:pPr>
              <a:spcBef>
                <a:spcPts val="1800"/>
              </a:spcBef>
              <a:buFont typeface="Arial" panose="020B0604020202020204" pitchFamily="34" charset="0"/>
              <a:buNone/>
            </a:pPr>
            <a:r>
              <a:rPr lang="zh-CN" altLang="en-US" sz="4400" b="1">
                <a:solidFill>
                  <a:schemeClr val="tx1"/>
                </a:solidFill>
                <a:latin typeface="宋体" panose="02010600030101010101" pitchFamily="2" charset="-122"/>
              </a:rPr>
              <a:t>请你从诗歌意境的角度，再赏析一首自己喜欢的古诗词。</a:t>
            </a:r>
            <a:endParaRPr lang="zh-CN" altLang="en-US" sz="4400" b="1">
              <a:solidFill>
                <a:schemeClr val="tx1"/>
              </a:solidFill>
              <a:latin typeface="宋体" panose="02010600030101010101" pitchFamily="2" charset="-122"/>
            </a:endParaRPr>
          </a:p>
        </p:txBody>
      </p:sp>
      <p:grpSp>
        <p:nvGrpSpPr>
          <p:cNvPr id="116747" name="Group 19"/>
          <p:cNvGrpSpPr/>
          <p:nvPr/>
        </p:nvGrpSpPr>
        <p:grpSpPr bwMode="auto">
          <a:xfrm>
            <a:off x="1887538" y="522288"/>
            <a:ext cx="3887787" cy="946150"/>
            <a:chOff x="138" y="461"/>
            <a:chExt cx="1461" cy="441"/>
          </a:xfrm>
        </p:grpSpPr>
        <p:pic>
          <p:nvPicPr>
            <p:cNvPr id="116748" name="Picture 18" descr="未标题-1"/>
            <p:cNvPicPr>
              <a:picLocks noChangeAspect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138" y="461"/>
              <a:ext cx="1461" cy="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6749" name="文本框 2"/>
            <p:cNvSpPr txBox="1">
              <a:spLocks noChangeArrowheads="1"/>
            </p:cNvSpPr>
            <p:nvPr/>
          </p:nvSpPr>
          <p:spPr bwMode="auto">
            <a:xfrm>
              <a:off x="476" y="509"/>
              <a:ext cx="1080" cy="27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3200" b="1">
                  <a:solidFill>
                    <a:srgbClr val="FF0000"/>
                  </a:solidFill>
                  <a:latin typeface="黑体" panose="02010609060101010101" charset="-122"/>
                  <a:ea typeface="黑体" panose="02010609060101010101" charset="-122"/>
                </a:rPr>
                <a:t>拓展延伸</a:t>
              </a:r>
              <a:endPara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7" name="矩形 1"/>
          <p:cNvSpPr/>
          <p:nvPr/>
        </p:nvSpPr>
        <p:spPr>
          <a:xfrm>
            <a:off x="0" y="0"/>
            <a:ext cx="3840480" cy="104394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72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拓展延伸</a:t>
            </a:r>
            <a:endParaRPr lang="zh-CN" altLang="en-US" sz="7200" b="1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48678" name="文本框 1048677"/>
          <p:cNvSpPr txBox="1"/>
          <p:nvPr/>
        </p:nvSpPr>
        <p:spPr>
          <a:xfrm>
            <a:off x="1402295" y="1043939"/>
            <a:ext cx="8105212" cy="5994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800" b="1">
                <a:solidFill>
                  <a:srgbClr val="000000"/>
                </a:solidFill>
              </a:rPr>
              <a:t>赏析</a:t>
            </a:r>
            <a:r>
              <a:rPr lang="zh-CN" sz="3800" b="1">
                <a:solidFill>
                  <a:srgbClr val="000000"/>
                </a:solidFill>
              </a:rPr>
              <a:t>毛主席</a:t>
            </a:r>
            <a:r>
              <a:rPr lang="zh-CN" sz="3800" b="1">
                <a:solidFill>
                  <a:srgbClr val="000000"/>
                </a:solidFill>
              </a:rPr>
              <a:t>的</a:t>
            </a:r>
            <a:r>
              <a:rPr lang="zh-CN" sz="3800" b="1">
                <a:solidFill>
                  <a:srgbClr val="000000"/>
                </a:solidFill>
              </a:rPr>
              <a:t>《</a:t>
            </a:r>
            <a:r>
              <a:rPr lang="zh-CN" sz="3800" b="1">
                <a:solidFill>
                  <a:srgbClr val="000000"/>
                </a:solidFill>
              </a:rPr>
              <a:t>十六字令三首</a:t>
            </a:r>
            <a:r>
              <a:rPr lang="zh-CN" sz="3800" b="1">
                <a:solidFill>
                  <a:srgbClr val="000000"/>
                </a:solidFill>
              </a:rPr>
              <a:t>》</a:t>
            </a:r>
            <a:endParaRPr lang="zh-CN" sz="3800" b="1">
              <a:solidFill>
                <a:srgbClr val="000000"/>
              </a:solidFill>
            </a:endParaRPr>
          </a:p>
        </p:txBody>
      </p:sp>
      <p:sp>
        <p:nvSpPr>
          <p:cNvPr id="1048679" name="文本框 1048678"/>
          <p:cNvSpPr txBox="1"/>
          <p:nvPr/>
        </p:nvSpPr>
        <p:spPr>
          <a:xfrm>
            <a:off x="272765" y="2323210"/>
            <a:ext cx="11919235" cy="4978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100" b="1">
                <a:solidFill>
                  <a:srgbClr val="000000"/>
                </a:solidFill>
              </a:rPr>
              <a:t>(</a:t>
            </a:r>
            <a:r>
              <a:rPr lang="zh-CN" altLang="zh-CN" sz="3100" b="1">
                <a:solidFill>
                  <a:srgbClr val="000000"/>
                </a:solidFill>
              </a:rPr>
              <a:t>其一</a:t>
            </a:r>
            <a:r>
              <a:rPr lang="en-US" altLang="zh-CN" sz="3100" b="1">
                <a:solidFill>
                  <a:srgbClr val="000000"/>
                </a:solidFill>
              </a:rPr>
              <a:t>)</a:t>
            </a:r>
            <a:r>
              <a:rPr lang="en-US" altLang="zh-CN" sz="3100" b="1">
                <a:solidFill>
                  <a:srgbClr val="000000"/>
                </a:solidFill>
              </a:rPr>
              <a:t> </a:t>
            </a:r>
            <a:r>
              <a:rPr lang="en-US" altLang="zh-CN" sz="3100" b="1">
                <a:solidFill>
                  <a:srgbClr val="000000"/>
                </a:solidFill>
              </a:rPr>
              <a:t> </a:t>
            </a:r>
            <a:r>
              <a:rPr lang="zh-CN" sz="3100" b="1">
                <a:solidFill>
                  <a:srgbClr val="000000"/>
                </a:solidFill>
              </a:rPr>
              <a:t>山</a:t>
            </a:r>
            <a:r>
              <a:rPr lang="zh-CN" sz="3100" b="1">
                <a:solidFill>
                  <a:srgbClr val="000000"/>
                </a:solidFill>
              </a:rPr>
              <a:t>，</a:t>
            </a:r>
            <a:r>
              <a:rPr lang="zh-CN" sz="3100" b="1">
                <a:solidFill>
                  <a:srgbClr val="000000"/>
                </a:solidFill>
              </a:rPr>
              <a:t>快马加鞭未下鞍</a:t>
            </a:r>
            <a:r>
              <a:rPr lang="zh-CN" sz="3100" b="1">
                <a:solidFill>
                  <a:srgbClr val="000000"/>
                </a:solidFill>
              </a:rPr>
              <a:t>。</a:t>
            </a:r>
            <a:r>
              <a:rPr lang="zh-CN" sz="3100" b="1">
                <a:solidFill>
                  <a:srgbClr val="000000"/>
                </a:solidFill>
              </a:rPr>
              <a:t>惊回首</a:t>
            </a:r>
            <a:r>
              <a:rPr lang="zh-CN" sz="3100" b="1">
                <a:solidFill>
                  <a:srgbClr val="000000"/>
                </a:solidFill>
              </a:rPr>
              <a:t>，</a:t>
            </a:r>
            <a:r>
              <a:rPr lang="zh-CN" sz="3100" b="1">
                <a:solidFill>
                  <a:srgbClr val="000000"/>
                </a:solidFill>
              </a:rPr>
              <a:t>离天三尺三</a:t>
            </a:r>
            <a:r>
              <a:rPr lang="zh-CN" sz="3100" b="1">
                <a:solidFill>
                  <a:srgbClr val="000000"/>
                </a:solidFill>
              </a:rPr>
              <a:t>。</a:t>
            </a:r>
            <a:endParaRPr lang="zh-CN" sz="3100" b="0">
              <a:solidFill>
                <a:srgbClr val="000000"/>
              </a:solidFill>
            </a:endParaRPr>
          </a:p>
        </p:txBody>
      </p:sp>
      <p:sp>
        <p:nvSpPr>
          <p:cNvPr id="1048680" name="文本框 1048679"/>
          <p:cNvSpPr txBox="1"/>
          <p:nvPr/>
        </p:nvSpPr>
        <p:spPr>
          <a:xfrm>
            <a:off x="272765" y="3180080"/>
            <a:ext cx="11919235" cy="4978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100" b="1">
                <a:solidFill>
                  <a:srgbClr val="000000"/>
                </a:solidFill>
              </a:rPr>
              <a:t>(</a:t>
            </a:r>
            <a:r>
              <a:rPr lang="zh-CN" altLang="zh-CN" sz="3100" b="1">
                <a:solidFill>
                  <a:srgbClr val="000000"/>
                </a:solidFill>
              </a:rPr>
              <a:t>其二</a:t>
            </a:r>
            <a:r>
              <a:rPr lang="en-US" altLang="zh-CN" sz="3100" b="1">
                <a:solidFill>
                  <a:srgbClr val="000000"/>
                </a:solidFill>
              </a:rPr>
              <a:t>)</a:t>
            </a:r>
            <a:r>
              <a:rPr lang="en-US" altLang="zh-CN" sz="3100" b="1">
                <a:solidFill>
                  <a:srgbClr val="000000"/>
                </a:solidFill>
              </a:rPr>
              <a:t> </a:t>
            </a:r>
            <a:r>
              <a:rPr lang="en-US" altLang="zh-CN" sz="3100" b="1">
                <a:solidFill>
                  <a:srgbClr val="000000"/>
                </a:solidFill>
              </a:rPr>
              <a:t> </a:t>
            </a:r>
            <a:r>
              <a:rPr lang="zh-CN" altLang="zh-CN" sz="3100" b="1">
                <a:solidFill>
                  <a:srgbClr val="000000"/>
                </a:solidFill>
              </a:rPr>
              <a:t>山</a:t>
            </a:r>
            <a:r>
              <a:rPr lang="zh-CN" altLang="zh-CN" sz="3100" b="1">
                <a:solidFill>
                  <a:srgbClr val="000000"/>
                </a:solidFill>
              </a:rPr>
              <a:t>，</a:t>
            </a:r>
            <a:r>
              <a:rPr lang="zh-CN" altLang="zh-CN" sz="3100" b="1">
                <a:solidFill>
                  <a:srgbClr val="000000"/>
                </a:solidFill>
              </a:rPr>
              <a:t>倒海翻江卷巨澜</a:t>
            </a:r>
            <a:r>
              <a:rPr lang="zh-CN" altLang="zh-CN" sz="3100" b="1">
                <a:solidFill>
                  <a:srgbClr val="000000"/>
                </a:solidFill>
              </a:rPr>
              <a:t>。</a:t>
            </a:r>
            <a:r>
              <a:rPr lang="zh-CN" altLang="zh-CN" sz="3100" b="1">
                <a:solidFill>
                  <a:srgbClr val="000000"/>
                </a:solidFill>
              </a:rPr>
              <a:t>奔腾急</a:t>
            </a:r>
            <a:r>
              <a:rPr lang="zh-CN" altLang="zh-CN" sz="3100" b="1">
                <a:solidFill>
                  <a:srgbClr val="000000"/>
                </a:solidFill>
              </a:rPr>
              <a:t>，</a:t>
            </a:r>
            <a:r>
              <a:rPr lang="zh-CN" altLang="zh-CN" sz="3100" b="1">
                <a:solidFill>
                  <a:srgbClr val="000000"/>
                </a:solidFill>
              </a:rPr>
              <a:t>万马战犹酣</a:t>
            </a:r>
            <a:r>
              <a:rPr lang="zh-CN" altLang="zh-CN" sz="3100" b="1">
                <a:solidFill>
                  <a:srgbClr val="000000"/>
                </a:solidFill>
              </a:rPr>
              <a:t>。</a:t>
            </a:r>
            <a:endParaRPr lang="zh-CN" sz="3100" b="0">
              <a:solidFill>
                <a:srgbClr val="000000"/>
              </a:solidFill>
            </a:endParaRPr>
          </a:p>
        </p:txBody>
      </p:sp>
      <p:sp>
        <p:nvSpPr>
          <p:cNvPr id="1048681" name="文本框 1048680"/>
          <p:cNvSpPr txBox="1"/>
          <p:nvPr/>
        </p:nvSpPr>
        <p:spPr>
          <a:xfrm>
            <a:off x="272764" y="4036949"/>
            <a:ext cx="11919235" cy="4978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en-US" altLang="zh-CN" sz="3100" b="1">
                <a:solidFill>
                  <a:srgbClr val="000000"/>
                </a:solidFill>
              </a:rPr>
              <a:t>(</a:t>
            </a:r>
            <a:r>
              <a:rPr lang="zh-CN" altLang="zh-CN" sz="3100" b="1">
                <a:solidFill>
                  <a:srgbClr val="000000"/>
                </a:solidFill>
              </a:rPr>
              <a:t>其三</a:t>
            </a:r>
            <a:r>
              <a:rPr lang="en-US" altLang="zh-CN" sz="3100" b="1">
                <a:solidFill>
                  <a:srgbClr val="000000"/>
                </a:solidFill>
              </a:rPr>
              <a:t>)</a:t>
            </a:r>
            <a:r>
              <a:rPr lang="en-US" altLang="zh-CN" sz="3100" b="1">
                <a:solidFill>
                  <a:srgbClr val="000000"/>
                </a:solidFill>
              </a:rPr>
              <a:t> </a:t>
            </a:r>
            <a:r>
              <a:rPr lang="en-US" altLang="zh-CN" sz="3100" b="1">
                <a:solidFill>
                  <a:srgbClr val="000000"/>
                </a:solidFill>
              </a:rPr>
              <a:t> </a:t>
            </a:r>
            <a:r>
              <a:rPr lang="zh-CN" altLang="zh-CN" sz="3100" b="1">
                <a:solidFill>
                  <a:srgbClr val="000000"/>
                </a:solidFill>
              </a:rPr>
              <a:t>山</a:t>
            </a:r>
            <a:r>
              <a:rPr lang="zh-CN" altLang="zh-CN" sz="3100" b="1">
                <a:solidFill>
                  <a:srgbClr val="000000"/>
                </a:solidFill>
              </a:rPr>
              <a:t>，</a:t>
            </a:r>
            <a:r>
              <a:rPr lang="zh-CN" altLang="zh-CN" sz="3100" b="1">
                <a:solidFill>
                  <a:srgbClr val="000000"/>
                </a:solidFill>
              </a:rPr>
              <a:t>刺破青天锷未残</a:t>
            </a:r>
            <a:r>
              <a:rPr lang="zh-CN" altLang="zh-CN" sz="3100" b="1">
                <a:solidFill>
                  <a:srgbClr val="000000"/>
                </a:solidFill>
              </a:rPr>
              <a:t>。</a:t>
            </a:r>
            <a:r>
              <a:rPr lang="zh-CN" altLang="zh-CN" sz="3100" b="1">
                <a:solidFill>
                  <a:srgbClr val="000000"/>
                </a:solidFill>
              </a:rPr>
              <a:t>天欲坠</a:t>
            </a:r>
            <a:r>
              <a:rPr lang="zh-CN" altLang="zh-CN" sz="3100" b="1">
                <a:solidFill>
                  <a:srgbClr val="000000"/>
                </a:solidFill>
              </a:rPr>
              <a:t>，</a:t>
            </a:r>
            <a:r>
              <a:rPr lang="zh-CN" altLang="zh-CN" sz="3100" b="1">
                <a:solidFill>
                  <a:srgbClr val="000000"/>
                </a:solidFill>
              </a:rPr>
              <a:t>赖以拄其间</a:t>
            </a:r>
            <a:r>
              <a:rPr lang="zh-CN" altLang="zh-CN" sz="3100" b="1">
                <a:solidFill>
                  <a:srgbClr val="000000"/>
                </a:solidFill>
              </a:rPr>
              <a:t>。</a:t>
            </a:r>
            <a:endParaRPr lang="zh-CN" sz="3100" b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7" name="图片 2097156"/>
          <p:cNvPicPr/>
          <p:nvPr/>
        </p:nvPicPr>
        <p:blipFill>
          <a:blip r:embed="rId1"/>
          <a:stretch>
            <a:fillRect/>
          </a:stretch>
        </p:blipFill>
        <p:spPr>
          <a:xfrm>
            <a:off x="1622328" y="4850403"/>
            <a:ext cx="2102495" cy="2007597"/>
          </a:xfrm>
          <a:prstGeom prst="rect">
            <a:avLst/>
          </a:prstGeom>
        </p:spPr>
      </p:pic>
      <p:sp>
        <p:nvSpPr>
          <p:cNvPr id="1048682" name="圆角矩形标注 1048681"/>
          <p:cNvSpPr/>
          <p:nvPr/>
        </p:nvSpPr>
        <p:spPr>
          <a:xfrm>
            <a:off x="221663" y="1528"/>
            <a:ext cx="11669334" cy="4529893"/>
          </a:xfrm>
          <a:prstGeom prst="wedgeRoundRectCallout">
            <a:avLst/>
          </a:prstGeom>
          <a:solidFill>
            <a:srgbClr val="FFFFFF"/>
          </a:solidFill>
          <a:ln w="25400">
            <a:solidFill>
              <a:srgbClr val="666666"/>
            </a:solidFill>
          </a:ln>
        </p:spPr>
        <p:txBody>
          <a:bodyPr anchor="ctr"/>
          <a:p>
            <a:pPr algn="ctr"/>
            <a:endParaRPr lang="zh-CN"/>
          </a:p>
        </p:txBody>
      </p:sp>
      <p:sp>
        <p:nvSpPr>
          <p:cNvPr id="1048683" name="文本框 1048682"/>
          <p:cNvSpPr txBox="1"/>
          <p:nvPr/>
        </p:nvSpPr>
        <p:spPr>
          <a:xfrm>
            <a:off x="519962" y="157394"/>
            <a:ext cx="11072737" cy="440944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sz="3200">
                <a:solidFill>
                  <a:srgbClr val="FF0000"/>
                </a:solidFill>
              </a:rPr>
              <a:t>这三首小令都以山为题材，它</a:t>
            </a:r>
            <a:r>
              <a:rPr lang="zh-CN" sz="3200">
                <a:solidFill>
                  <a:srgbClr val="FF0000"/>
                </a:solidFill>
              </a:rPr>
              <a:t>们虽然没有像其他词那样标明词</a:t>
            </a:r>
            <a:r>
              <a:rPr lang="zh-CN" sz="3200">
                <a:solidFill>
                  <a:srgbClr val="FF0000"/>
                </a:solidFill>
              </a:rPr>
              <a:t>题，但每首的头一个字“山”，可以</a:t>
            </a:r>
            <a:r>
              <a:rPr lang="zh-CN" sz="3200">
                <a:solidFill>
                  <a:srgbClr val="FF0000"/>
                </a:solidFill>
              </a:rPr>
              <a:t>说即代表着各自的题目。</a:t>
            </a:r>
            <a:r>
              <a:rPr lang="zh-CN" sz="3200">
                <a:solidFill>
                  <a:srgbClr val="FF0000"/>
                </a:solidFill>
              </a:rPr>
              <a:t>这三首小令所写重点不同，合</a:t>
            </a:r>
            <a:r>
              <a:rPr lang="zh-CN" sz="3200">
                <a:solidFill>
                  <a:srgbClr val="FF0000"/>
                </a:solidFill>
              </a:rPr>
              <a:t>起来却是完整的组诗。它们共</a:t>
            </a:r>
            <a:r>
              <a:rPr lang="zh-CN" sz="3200">
                <a:solidFill>
                  <a:srgbClr val="FF0000"/>
                </a:solidFill>
              </a:rPr>
              <a:t>同</a:t>
            </a:r>
            <a:r>
              <a:rPr lang="zh-CN" sz="3200">
                <a:solidFill>
                  <a:srgbClr val="FF0000"/>
                </a:solidFill>
              </a:rPr>
              <a:t>的显著特点在于运用了整体象征</a:t>
            </a:r>
            <a:r>
              <a:rPr lang="zh-CN" sz="3200">
                <a:solidFill>
                  <a:srgbClr val="FF0000"/>
                </a:solidFill>
              </a:rPr>
              <a:t>的创作方法。作者用山的形象来</a:t>
            </a:r>
            <a:r>
              <a:rPr lang="zh-CN" sz="3200">
                <a:solidFill>
                  <a:srgbClr val="FF0000"/>
                </a:solidFill>
              </a:rPr>
              <a:t>象征红军形象，通过精巧的艺术构</a:t>
            </a:r>
            <a:r>
              <a:rPr lang="zh-CN" sz="3200">
                <a:solidFill>
                  <a:srgbClr val="FF0000"/>
                </a:solidFill>
              </a:rPr>
              <a:t>思，让象征者与被象征者在气势、</a:t>
            </a:r>
            <a:r>
              <a:rPr lang="zh-CN" sz="3200">
                <a:solidFill>
                  <a:srgbClr val="FF0000"/>
                </a:solidFill>
              </a:rPr>
              <a:t>气概、精神、气质诸方面，获得了内</a:t>
            </a:r>
            <a:r>
              <a:rPr lang="zh-CN" sz="3200">
                <a:solidFill>
                  <a:srgbClr val="FF0000"/>
                </a:solidFill>
              </a:rPr>
              <a:t>在联系。它们既都是写山，同时又</a:t>
            </a:r>
            <a:r>
              <a:rPr lang="zh-CN" sz="3200">
                <a:solidFill>
                  <a:srgbClr val="FF0000"/>
                </a:solidFill>
              </a:rPr>
              <a:t>都是写红军，既是咏山曲，又是歌</a:t>
            </a:r>
            <a:r>
              <a:rPr lang="zh-CN" sz="3200">
                <a:solidFill>
                  <a:srgbClr val="FF0000"/>
                </a:solidFill>
              </a:rPr>
              <a:t>颂英雄红军的乐章。三首各写出</a:t>
            </a:r>
            <a:r>
              <a:rPr lang="zh-CN" sz="3200">
                <a:solidFill>
                  <a:srgbClr val="FF0000"/>
                </a:solidFill>
              </a:rPr>
              <a:t>一个侧面、一个特点，表面上处处</a:t>
            </a:r>
            <a:r>
              <a:rPr lang="zh-CN" sz="3200">
                <a:solidFill>
                  <a:srgbClr val="FF0000"/>
                </a:solidFill>
              </a:rPr>
              <a:t>写山，写山峦姿态、山野情趣、翻山</a:t>
            </a:r>
            <a:r>
              <a:rPr lang="zh-CN" sz="3200">
                <a:solidFill>
                  <a:srgbClr val="FF0000"/>
                </a:solidFill>
              </a:rPr>
              <a:t>滋味，实际上处处借山象征红军，</a:t>
            </a:r>
            <a:r>
              <a:rPr lang="zh-CN" sz="3200">
                <a:solidFill>
                  <a:srgbClr val="FF0000"/>
                </a:solidFill>
              </a:rPr>
              <a:t>通过咏山来歌颂红军。</a:t>
            </a:r>
            <a:endParaRPr lang="zh-CN" sz="32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64414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64414"/>
</p:tagLst>
</file>

<file path=ppt/tags/tag3.xml><?xml version="1.0" encoding="utf-8"?>
<p:tagLst xmlns:p="http://schemas.openxmlformats.org/presentationml/2006/main">
  <p:tag name="KSO_WM_TEMPLATE_CATEGORY" val="custom"/>
  <p:tag name="KSO_WM_TEMPLATE_INDEX" val="20164414"/>
  <p:tag name="KSO_WM_TAG_VERSION" val="1.0"/>
  <p:tag name="KSO_WM_BEAUTIFY_FLAG" val="#wm#"/>
  <p:tag name="KSO_WM_TEMPLATE_THUMBS_INDEX" val="1、2、3、4、5、6、7、8、9、10、11"/>
</p:tagLst>
</file>

<file path=ppt/tags/tag4.xml><?xml version="1.0" encoding="utf-8"?>
<p:tagLst xmlns:p="http://schemas.openxmlformats.org/presentationml/2006/main">
  <p:tag name="KSO_WM_TEMPLATE_CATEGORY" val="custom"/>
  <p:tag name="KSO_WM_TEMPLATE_INDEX" val="20164414"/>
</p:tagLst>
</file>

<file path=ppt/tags/tag5.xml><?xml version="1.0" encoding="utf-8"?>
<p:tagLst xmlns:p="http://schemas.openxmlformats.org/presentationml/2006/main">
  <p:tag name="KSO_WM_TEMPLATE_CATEGORY" val="custom"/>
  <p:tag name="KSO_WM_TEMPLATE_INDEX" val="20164414"/>
</p:tagLst>
</file>

<file path=ppt/tags/tag6.xml><?xml version="1.0" encoding="utf-8"?>
<p:tagLst xmlns:p="http://schemas.openxmlformats.org/presentationml/2006/main">
  <p:tag name="KSO_WM_TEMPLATE_CATEGORY" val="custom"/>
  <p:tag name="KSO_WM_TEMPLATE_INDEX" val="20164414"/>
</p:tagLst>
</file>

<file path=ppt/tags/tag7.xml><?xml version="1.0" encoding="utf-8"?>
<p:tagLst xmlns:p="http://schemas.openxmlformats.org/presentationml/2006/main">
  <p:tag name="KSO_WM_TEMPLATE_CATEGORY" val="custom"/>
  <p:tag name="KSO_WM_TEMPLATE_INDEX" val="20164414"/>
</p:tagLst>
</file>

<file path=ppt/tags/tag8.xml><?xml version="1.0" encoding="utf-8"?>
<p:tagLst xmlns:p="http://schemas.openxmlformats.org/presentationml/2006/main">
  <p:tag name="REFSHAPE" val="421915116"/>
  <p:tag name="KSO_WM_UNIT_PLACING_PICTURE_USER_VIEWPORT" val="{&quot;height&quot;:8735,&quot;width&quot;:9322.4992125984245}"/>
</p:tagLst>
</file>

<file path=ppt/tags/tag9.xml><?xml version="1.0" encoding="utf-8"?>
<p:tagLst xmlns:p="http://schemas.openxmlformats.org/presentationml/2006/main">
  <p:tag name="REFSHAPE" val="445735092"/>
  <p:tag name="KSO_WM_UNIT_PLACING_PICTURE_USER_VIEWPORT" val="{&quot;height&quot;:6930,&quot;width&quot;:5625}"/>
</p:tagLst>
</file>

<file path=ppt/theme/theme1.xml><?xml version="1.0" encoding="utf-8"?>
<a:theme xmlns:a="http://schemas.openxmlformats.org/drawingml/2006/main" name="自定义设计方案">
  <a:themeElements>
    <a:clrScheme name="自定义 27">
      <a:dk1>
        <a:srgbClr val="000000"/>
      </a:dk1>
      <a:lt1>
        <a:srgbClr val="FFFFFF"/>
      </a:lt1>
      <a:dk2>
        <a:srgbClr val="131C21"/>
      </a:dk2>
      <a:lt2>
        <a:srgbClr val="44546A"/>
      </a:lt2>
      <a:accent1>
        <a:srgbClr val="00B0F0"/>
      </a:accent1>
      <a:accent2>
        <a:srgbClr val="8865DB"/>
      </a:accent2>
      <a:accent3>
        <a:srgbClr val="F56A4A"/>
      </a:accent3>
      <a:accent4>
        <a:srgbClr val="2F729B"/>
      </a:accent4>
      <a:accent5>
        <a:srgbClr val="CB3416"/>
      </a:accent5>
      <a:accent6>
        <a:srgbClr val="203864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2983</Words>
  <Application>WPS 演示</Application>
  <PresentationFormat/>
  <Paragraphs>195</Paragraphs>
  <Slides>24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7" baseType="lpstr">
      <vt:lpstr>Arial</vt:lpstr>
      <vt:lpstr>宋体</vt:lpstr>
      <vt:lpstr>Wingdings</vt:lpstr>
      <vt:lpstr>锐字工房云字库行楷GBK</vt:lpstr>
      <vt:lpstr>bbk</vt:lpstr>
      <vt:lpstr>Segoe Print</vt:lpstr>
      <vt:lpstr>楷体</vt:lpstr>
      <vt:lpstr>汉仪长宋简</vt:lpstr>
      <vt:lpstr>黑体</vt:lpstr>
      <vt:lpstr>微软雅黑</vt:lpstr>
      <vt:lpstr>Arial Unicode MS</vt:lpstr>
      <vt:lpstr>Calibri</vt:lpstr>
      <vt:lpstr>自定义设计方案</vt:lpstr>
      <vt:lpstr>山水画的意境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山水画的意境</dc:title>
  <dc:creator>Administrator</dc:creator>
  <cp:lastModifiedBy>开&amp;啦</cp:lastModifiedBy>
  <cp:revision>8</cp:revision>
  <dcterms:created xsi:type="dcterms:W3CDTF">2020-02-26T13:12:00Z</dcterms:created>
  <dcterms:modified xsi:type="dcterms:W3CDTF">2021-03-24T02:29:32Z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2052-11.1.0.10356</vt:lpwstr>
  </property>
  <property fmtid="{D5CDD505-2E9C-101B-9397-08002B2CF9AE}" pid="3" name="ICV">
    <vt:lpwstr>6C8AA6492C8049AFB6984DD20A4D042A</vt:lpwstr>
  </property>
</Properties>
</file>