
<file path=[Content_Types].xml><?xml version="1.0" encoding="utf-8"?>
<Types xmlns="http://schemas.openxmlformats.org/package/2006/content-types">
  <Default Extension="jpeg" ContentType="image/jpeg"/>
  <Default Extension="JPG" ContentType="image/.jp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85" r:id="rId3"/>
    <p:sldId id="287" r:id="rId4"/>
    <p:sldId id="288" r:id="rId5"/>
    <p:sldId id="289" r:id="rId6"/>
    <p:sldId id="290" r:id="rId7"/>
    <p:sldId id="291" r:id="rId8"/>
    <p:sldId id="292" r:id="rId9"/>
    <p:sldId id="293" r:id="rId10"/>
    <p:sldId id="294" r:id="rId11"/>
    <p:sldId id="295" r:id="rId12"/>
    <p:sldId id="296" r:id="rId13"/>
    <p:sldId id="297" r:id="rId14"/>
    <p:sldId id="300" r:id="rId15"/>
    <p:sldId id="301" r:id="rId16"/>
    <p:sldId id="303" r:id="rId17"/>
    <p:sldId id="304" r:id="rId18"/>
    <p:sldId id="305" r:id="rId19"/>
    <p:sldId id="306" r:id="rId20"/>
  </p:sldIdLst>
  <p:sldSz cx="12192000" cy="6858000"/>
  <p:notesSz cx="6858000" cy="9144000"/>
  <p:custDataLst>
    <p:tags r:id="rId24"/>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F0FB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4" Type="http://schemas.openxmlformats.org/officeDocument/2006/relationships/tags" Target="tags/tag1.xml"/><Relationship Id="rId23" Type="http://schemas.openxmlformats.org/officeDocument/2006/relationships/tableStyles" Target="tableStyles.xml"/><Relationship Id="rId22" Type="http://schemas.openxmlformats.org/officeDocument/2006/relationships/viewProps" Target="viewProps.xml"/><Relationship Id="rId21" Type="http://schemas.openxmlformats.org/officeDocument/2006/relationships/presProps" Target="presProps.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sp>
        <p:nvSpPr>
          <p:cNvPr id="3" name="内容占位符 2"/>
          <p:cNvSpPr>
            <a:spLocks noGrp="1"/>
          </p:cNvSpPr>
          <p:nvPr>
            <p:ph idx="1"/>
          </p:nvPr>
        </p:nvSpPr>
        <p:spPr>
          <a:xfrm>
            <a:off x="155575" y="1475105"/>
            <a:ext cx="12216765" cy="4351655"/>
          </a:xfrm>
        </p:spPr>
        <p:txBody>
          <a:bodyPr>
            <a:normAutofit fontScale="90000"/>
          </a:bodyPr>
          <a:p>
            <a:r>
              <a:rPr lang="zh-CN" altLang="en-US"/>
              <a:t>1.《观沧海》(8 分)</a:t>
            </a:r>
            <a:endParaRPr lang="zh-CN" altLang="en-US"/>
          </a:p>
          <a:p>
            <a:r>
              <a:rPr lang="zh-CN" altLang="en-US"/>
              <a:t>第一组题目:</a:t>
            </a:r>
            <a:endParaRPr lang="zh-CN" altLang="en-US"/>
          </a:p>
          <a:p>
            <a:r>
              <a:rPr lang="zh-CN" altLang="en-US"/>
              <a:t>(1)【内容筛选】(1分)“日月之行，若出其中;星汉灿烂，若出其里”</a:t>
            </a:r>
            <a:endParaRPr lang="zh-CN" altLang="en-US"/>
          </a:p>
          <a:p>
            <a:r>
              <a:rPr lang="zh-CN" altLang="en-US"/>
              <a:t>(2)【思想感情分析】 (3 分)我认为这四句诗的基调是昂扬雄壮的(1分)，虽然已是秋风萧瑟的季节，但岛上却树木繁茂，百草丰美，大海辽阔，汹涌澎湃，给人昂扬雄壮之感，这四句诗的基调是昂扬雄壮而不是萧瑟感伤(2分)。</a:t>
            </a:r>
            <a:endParaRPr lang="zh-CN" altLang="en-US"/>
          </a:p>
          <a:p>
            <a:r>
              <a:rPr lang="zh-CN" altLang="en-US"/>
              <a:t>第二组题目:</a:t>
            </a:r>
            <a:endParaRPr lang="zh-CN" altLang="en-US"/>
          </a:p>
          <a:p>
            <a:r>
              <a:rPr lang="zh-CN" altLang="en-US"/>
              <a:t>(1)【词语理解】 (2 分)澹澹:水波荡漾的样子。星汉:银河。</a:t>
            </a:r>
            <a:endParaRPr lang="zh-CN" altLang="en-US"/>
          </a:p>
          <a:p>
            <a:r>
              <a:rPr lang="zh-CN" altLang="en-US"/>
              <a:t>(2)【诗歌赏析】C(2 分)(“日月之行”四句，是作者想象之景，不是实景，实景是“水何澹澹”到“洪波涌起”六句)</a:t>
            </a:r>
            <a:endParaRPr lang="zh-CN" alt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sp>
        <p:nvSpPr>
          <p:cNvPr id="3" name="内容占位符 2"/>
          <p:cNvSpPr>
            <a:spLocks noGrp="1"/>
          </p:cNvSpPr>
          <p:nvPr>
            <p:ph idx="1"/>
          </p:nvPr>
        </p:nvSpPr>
        <p:spPr>
          <a:xfrm>
            <a:off x="243205" y="290195"/>
            <a:ext cx="11992610" cy="6271895"/>
          </a:xfrm>
        </p:spPr>
        <p:txBody>
          <a:bodyPr>
            <a:normAutofit fontScale="90000"/>
          </a:bodyPr>
          <a:p>
            <a:r>
              <a:rPr lang="zh-CN" altLang="en-US"/>
              <a:t>2.《闻王昌龄左迁龙标遥有此寄》(8分)</a:t>
            </a:r>
            <a:endParaRPr lang="zh-CN" altLang="en-US"/>
          </a:p>
          <a:p>
            <a:r>
              <a:rPr lang="zh-CN" altLang="en-US"/>
              <a:t>第一组题目:</a:t>
            </a:r>
            <a:endParaRPr lang="zh-CN" altLang="en-US"/>
          </a:p>
          <a:p>
            <a:r>
              <a:rPr lang="zh-CN" altLang="en-US"/>
              <a:t>(1)【内容筛选】(1分)我寄愁心与明月，随君直到夜郎西。</a:t>
            </a:r>
            <a:endParaRPr lang="zh-CN" altLang="en-US"/>
          </a:p>
          <a:p>
            <a:r>
              <a:rPr lang="zh-CN" altLang="en-US"/>
              <a:t>(2)【思想感情分析】 (3 分)“愁心”有对朋友遭遇的深切担忧、恳切的思念、热诚的关怀(深切同情)，还有对当时现实的愤慨不平。(写出两点即可，3分)</a:t>
            </a:r>
            <a:endParaRPr lang="zh-CN" altLang="en-US"/>
          </a:p>
          <a:p>
            <a:r>
              <a:rPr lang="zh-CN" altLang="en-US"/>
              <a:t>第二组题目:</a:t>
            </a:r>
            <a:endParaRPr lang="zh-CN" altLang="en-US"/>
          </a:p>
          <a:p>
            <a:r>
              <a:rPr lang="zh-CN" altLang="en-US"/>
              <a:t>(1)【词语理解】(1 分)象征飘零之感和离别之痛。</a:t>
            </a:r>
            <a:endParaRPr lang="zh-CN" altLang="en-US"/>
          </a:p>
          <a:p>
            <a:r>
              <a:rPr lang="zh-CN" altLang="en-US"/>
              <a:t>(2)【表达技巧分析】(3 分，任选一项回答。结合诗句内容1分，分析作用2分) (2) </a:t>
            </a:r>
            <a:endParaRPr lang="zh-CN" altLang="en-US"/>
          </a:p>
          <a:p>
            <a:r>
              <a:rPr lang="zh-CN" altLang="en-US"/>
              <a:t>示例1:拟人修辞，把明月当作使者，把自己的愁思托付给明月;抒发了诗人对老朋友的担忧与思念之情。</a:t>
            </a:r>
            <a:endParaRPr lang="zh-CN" altLang="en-US"/>
          </a:p>
          <a:p>
            <a:r>
              <a:rPr lang="zh-CN" altLang="en-US"/>
              <a:t>示例2:奇特的想象，把无知无情的明月，想象成善解人意的知心人，把自己对朋友的怀念和同情带到夜郎西。</a:t>
            </a:r>
            <a:endParaRPr lang="zh-CN" altLang="en-US"/>
          </a:p>
          <a:p>
            <a:r>
              <a:rPr lang="zh-CN" altLang="en-US"/>
              <a:t>示例3:情景交融(或以景传情、借景抒情)，把明月之景与对朋友的思念之情交融在一起，表达自己对朋友的怀念和同情。</a:t>
            </a:r>
            <a:endParaRPr lang="zh-CN" alt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sp>
        <p:nvSpPr>
          <p:cNvPr id="3" name="内容占位符 2"/>
          <p:cNvSpPr>
            <a:spLocks noGrp="1"/>
          </p:cNvSpPr>
          <p:nvPr>
            <p:ph idx="1"/>
          </p:nvPr>
        </p:nvSpPr>
        <p:spPr>
          <a:xfrm>
            <a:off x="107315" y="407035"/>
            <a:ext cx="11987530" cy="6389370"/>
          </a:xfrm>
        </p:spPr>
        <p:txBody>
          <a:bodyPr>
            <a:normAutofit fontScale="90000"/>
          </a:bodyPr>
          <a:p>
            <a:r>
              <a:rPr lang="zh-CN" altLang="en-US"/>
              <a:t>3.《次北固山下》(8 分) 。</a:t>
            </a:r>
            <a:endParaRPr lang="zh-CN" altLang="en-US"/>
          </a:p>
          <a:p>
            <a:r>
              <a:rPr lang="zh-CN" altLang="en-US"/>
              <a:t>第一组题目:</a:t>
            </a:r>
            <a:endParaRPr lang="zh-CN" altLang="en-US"/>
          </a:p>
          <a:p>
            <a:r>
              <a:rPr lang="zh-CN" altLang="en-US"/>
              <a:t>(1)【画面描绘】(2 分)春潮涌涨，江水浩渺，放眼望去，江面似乎与岸齐平，视野也更开阔了。(1分)描绘了一幅春江浩渺的辽阔壮美图景。(1分) </a:t>
            </a:r>
            <a:endParaRPr lang="zh-CN" altLang="en-US"/>
          </a:p>
          <a:p>
            <a:r>
              <a:rPr lang="zh-CN" altLang="en-US"/>
              <a:t>(2)【思想感情分析】(2 分)示例:作者希望北归的大雁捎一封家信到洛阳(1分)，抒发了作者思念家乡之情 (1 分)。</a:t>
            </a:r>
            <a:endParaRPr lang="zh-CN" altLang="en-US"/>
          </a:p>
          <a:p>
            <a:r>
              <a:rPr lang="zh-CN" altLang="en-US"/>
              <a:t>第二组题目:</a:t>
            </a:r>
            <a:endParaRPr lang="zh-CN" altLang="en-US"/>
          </a:p>
          <a:p>
            <a:r>
              <a:rPr lang="zh-CN" altLang="en-US"/>
              <a:t>(1)【画面描绘】 (2 分)图一。图一描绘了一幅潮水上涨、湖面与两岸平齐、风势正顺、孤舟悬帆于湖之上的景象，体现“潮平”“岸阔”“风正”“帆悬”的意象，而图二中的潮落、水浅帆停的景象与原诗句意不符。</a:t>
            </a:r>
            <a:endParaRPr lang="zh-CN" altLang="en-US"/>
          </a:p>
          <a:p>
            <a:r>
              <a:rPr lang="zh-CN" altLang="en-US"/>
              <a:t>(2)【思想感情分析】 (2 分)①表现了时序交替(或:时间变化、季节交替、新旧更迭)的自然理趣（1分)。②示例1:通过描写景物，在残夜未退红日已出、旧年未尽新春已到的画面中表现了时序交替的自然理趣。 示例 2:运用拟人的修辞方法,“生”“人”赋予“日”“春”以人的情态，生动形象地表现了时序交替的自然理趣。(分析合理即可，1分)</a:t>
            </a:r>
            <a:endParaRPr lang="zh-CN" altLang="en-US"/>
          </a:p>
          <a:p>
            <a:endParaRPr lang="zh-CN" alt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sp>
        <p:nvSpPr>
          <p:cNvPr id="3" name="内容占位符 2"/>
          <p:cNvSpPr>
            <a:spLocks noGrp="1"/>
          </p:cNvSpPr>
          <p:nvPr>
            <p:ph idx="1"/>
          </p:nvPr>
        </p:nvSpPr>
        <p:spPr>
          <a:xfrm>
            <a:off x="87630" y="129540"/>
            <a:ext cx="11549380" cy="6783705"/>
          </a:xfrm>
        </p:spPr>
        <p:txBody>
          <a:bodyPr>
            <a:normAutofit lnSpcReduction="20000"/>
          </a:bodyPr>
          <a:p>
            <a:pPr fontAlgn="auto">
              <a:lnSpc>
                <a:spcPct val="120000"/>
              </a:lnSpc>
            </a:pPr>
            <a:r>
              <a:rPr lang="zh-CN" altLang="en-US"/>
              <a:t>4.《天净沙·秋思》(8分)</a:t>
            </a:r>
            <a:endParaRPr lang="zh-CN" altLang="en-US"/>
          </a:p>
          <a:p>
            <a:pPr fontAlgn="auto">
              <a:lnSpc>
                <a:spcPct val="120000"/>
              </a:lnSpc>
            </a:pPr>
            <a:r>
              <a:rPr lang="zh-CN" altLang="en-US"/>
              <a:t>第一组题目:</a:t>
            </a:r>
            <a:endParaRPr lang="zh-CN" altLang="en-US"/>
          </a:p>
          <a:p>
            <a:pPr fontAlgn="auto">
              <a:lnSpc>
                <a:spcPct val="120000"/>
              </a:lnSpc>
            </a:pPr>
            <a:r>
              <a:rPr lang="zh-CN" altLang="en-US"/>
              <a:t>（1）[内容筛选】(1分)断肠人在天涯。</a:t>
            </a:r>
            <a:endParaRPr lang="zh-CN" altLang="en-US"/>
          </a:p>
          <a:p>
            <a:pPr fontAlgn="auto">
              <a:lnSpc>
                <a:spcPct val="120000"/>
              </a:lnSpc>
            </a:pPr>
            <a:r>
              <a:rPr lang="zh-CN" altLang="en-US"/>
              <a:t>（2）【思想情感分析】(3分)这首词描写了黄昏时古道上的枯藤、老树、乌鸦、西风和瘦马等萧瑟凄凉的秋景(1分)，而远处村庄小桥、流水、人家温馨场景(1分)，更衬托了游子飘零他乡、思念家人的孤寂愁苦的情怀(1分)。</a:t>
            </a:r>
            <a:endParaRPr lang="zh-CN" altLang="en-US"/>
          </a:p>
          <a:p>
            <a:pPr fontAlgn="auto">
              <a:lnSpc>
                <a:spcPct val="120000"/>
              </a:lnSpc>
            </a:pPr>
            <a:r>
              <a:rPr lang="zh-CN" altLang="en-US"/>
              <a:t>第二组题目:</a:t>
            </a:r>
            <a:endParaRPr lang="zh-CN" altLang="en-US"/>
          </a:p>
          <a:p>
            <a:pPr fontAlgn="auto">
              <a:lnSpc>
                <a:spcPct val="120000"/>
              </a:lnSpc>
            </a:pPr>
            <a:r>
              <a:rPr lang="zh-CN" altLang="en-US"/>
              <a:t>（1）【内容筛选】(2 分)夕阳西下。</a:t>
            </a:r>
            <a:endParaRPr lang="zh-CN" altLang="en-US"/>
          </a:p>
          <a:p>
            <a:pPr fontAlgn="auto">
              <a:lnSpc>
                <a:spcPct val="120000"/>
              </a:lnSpc>
            </a:pPr>
            <a:r>
              <a:rPr lang="zh-CN" altLang="en-US"/>
              <a:t>（2）【诗歌赏析】B(2 分)(“小桥流水人家”营造的是一种幽静温馨的气氛，更衬托了凄凉与愁苦之情)</a:t>
            </a:r>
            <a:endParaRPr lang="zh-CN" alt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sp>
        <p:nvSpPr>
          <p:cNvPr id="3" name="内容占位符 2"/>
          <p:cNvSpPr>
            <a:spLocks noGrp="1"/>
          </p:cNvSpPr>
          <p:nvPr>
            <p:ph idx="1"/>
          </p:nvPr>
        </p:nvSpPr>
        <p:spPr>
          <a:xfrm>
            <a:off x="64135" y="278130"/>
            <a:ext cx="11797030" cy="6372860"/>
          </a:xfrm>
        </p:spPr>
        <p:txBody>
          <a:bodyPr>
            <a:normAutofit fontScale="90000"/>
          </a:bodyPr>
          <a:p>
            <a:r>
              <a:rPr lang="zh-CN" altLang="en-US"/>
              <a:t>5.(峨眉山月歌》(8分) </a:t>
            </a:r>
            <a:endParaRPr lang="zh-CN" altLang="en-US"/>
          </a:p>
          <a:p>
            <a:r>
              <a:rPr lang="zh-CN" altLang="en-US"/>
              <a:t>第一组题目:</a:t>
            </a:r>
            <a:endParaRPr lang="zh-CN" altLang="en-US"/>
          </a:p>
          <a:p>
            <a:r>
              <a:rPr lang="zh-CN" altLang="en-US"/>
              <a:t>（1）【内容筛选】(1分)夜发清溪向三峡，思君不见下</a:t>
            </a:r>
            <a:r>
              <a:rPr lang="zh-CN" altLang="en-US">
                <a:solidFill>
                  <a:srgbClr val="FF0000"/>
                </a:solidFill>
              </a:rPr>
              <a:t>渝州</a:t>
            </a:r>
            <a:r>
              <a:rPr lang="zh-CN" altLang="en-US"/>
              <a:t> </a:t>
            </a:r>
            <a:endParaRPr lang="zh-CN" altLang="en-US"/>
          </a:p>
          <a:p>
            <a:r>
              <a:rPr lang="zh-CN" altLang="en-US"/>
              <a:t>（2）【表达技巧分析】 (3 分)示例一:“影入平羌江水流”</a:t>
            </a:r>
            <a:r>
              <a:rPr lang="zh-CN" altLang="en-US">
                <a:solidFill>
                  <a:srgbClr val="FF0000"/>
                </a:solidFill>
              </a:rPr>
              <a:t>表现峨眉山月的“动”中之景(1分)</a:t>
            </a:r>
            <a:r>
              <a:rPr lang="zh-CN" altLang="en-US"/>
              <a:t>，“</a:t>
            </a:r>
            <a:r>
              <a:rPr lang="zh-CN" altLang="en-US"/>
              <a:t>入”写出了峨眉山月</a:t>
            </a:r>
            <a:r>
              <a:rPr lang="zh-CN" altLang="en-US">
                <a:solidFill>
                  <a:srgbClr val="FF0000"/>
                </a:solidFill>
              </a:rPr>
              <a:t>映入江水</a:t>
            </a:r>
            <a:r>
              <a:rPr lang="zh-CN" altLang="en-US"/>
              <a:t>(1分),“流”写出了月影随江水流去(1分)。</a:t>
            </a:r>
            <a:endParaRPr lang="zh-CN" altLang="en-US"/>
          </a:p>
          <a:p>
            <a:r>
              <a:rPr lang="zh-CN" altLang="en-US"/>
              <a:t>示例二:“影入平羌江水流”表现峨眉山月的“动”中之景(1分)，诗人秋夜行船，天上半轮秋月倒影江中(1分)，船行水上，月影跟着移动(1分)。 </a:t>
            </a:r>
            <a:endParaRPr lang="zh-CN" altLang="en-US"/>
          </a:p>
          <a:p>
            <a:r>
              <a:rPr lang="zh-CN" altLang="en-US"/>
              <a:t>第二组题目:</a:t>
            </a:r>
            <a:endParaRPr lang="zh-CN" altLang="en-US"/>
          </a:p>
          <a:p>
            <a:r>
              <a:rPr lang="zh-CN" altLang="en-US"/>
              <a:t>（1）【画面描绘】(2 分)秋月映在江中，仿佛和水一起流动，陪伴着诗人远行。(1分)描绘了一幅</a:t>
            </a:r>
            <a:r>
              <a:rPr lang="zh-CN" altLang="en-US" b="1">
                <a:solidFill>
                  <a:srgbClr val="FF0000"/>
                </a:solidFill>
              </a:rPr>
              <a:t>秋月江行的恬静优美</a:t>
            </a:r>
            <a:r>
              <a:rPr lang="zh-CN" altLang="en-US"/>
              <a:t>画面。(1分)</a:t>
            </a:r>
            <a:endParaRPr lang="zh-CN" altLang="en-US"/>
          </a:p>
          <a:p>
            <a:r>
              <a:rPr lang="zh-CN" altLang="en-US"/>
              <a:t>（2）【思想感情分析】(2分)其精巧之处表现在三个地名连用，</a:t>
            </a:r>
            <a:r>
              <a:rPr lang="zh-CN" altLang="en-US">
                <a:solidFill>
                  <a:srgbClr val="FF0000"/>
                </a:solidFill>
              </a:rPr>
              <a:t>造成空间迅速转换之感(或“让人感觉到行船之快”</a:t>
            </a:r>
            <a:r>
              <a:rPr lang="zh-CN" altLang="en-US"/>
              <a:t>“传达出诗人江上乘船快行的独特体验”)(1分)，表达了诗人</a:t>
            </a:r>
            <a:r>
              <a:rPr lang="zh-CN" altLang="en-US">
                <a:solidFill>
                  <a:srgbClr val="FF0000"/>
                </a:solidFill>
              </a:rPr>
              <a:t>对友人的思念之情</a:t>
            </a:r>
            <a:r>
              <a:rPr lang="zh-CN" altLang="en-US"/>
              <a:t>(1分)。 </a:t>
            </a:r>
            <a:endParaRPr lang="zh-CN" alt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sp>
        <p:nvSpPr>
          <p:cNvPr id="3" name="内容占位符 2"/>
          <p:cNvSpPr>
            <a:spLocks noGrp="1"/>
          </p:cNvSpPr>
          <p:nvPr>
            <p:ph idx="1"/>
          </p:nvPr>
        </p:nvSpPr>
        <p:spPr>
          <a:xfrm>
            <a:off x="208915" y="250825"/>
            <a:ext cx="11871325" cy="6607175"/>
          </a:xfrm>
        </p:spPr>
        <p:txBody>
          <a:bodyPr>
            <a:normAutofit lnSpcReduction="20000"/>
          </a:bodyPr>
          <a:p>
            <a:pPr fontAlgn="auto">
              <a:lnSpc>
                <a:spcPct val="120000"/>
              </a:lnSpc>
            </a:pPr>
            <a:r>
              <a:rPr lang="zh-CN" altLang="en-US"/>
              <a:t>6.《江南逢李龟年》 (8分)</a:t>
            </a:r>
            <a:endParaRPr lang="zh-CN" altLang="en-US"/>
          </a:p>
          <a:p>
            <a:pPr fontAlgn="auto">
              <a:lnSpc>
                <a:spcPct val="120000"/>
              </a:lnSpc>
            </a:pPr>
            <a:r>
              <a:rPr lang="zh-CN" altLang="en-US"/>
              <a:t>第一组题目:</a:t>
            </a:r>
            <a:endParaRPr lang="zh-CN" altLang="en-US"/>
          </a:p>
          <a:p>
            <a:pPr marL="0" indent="0" fontAlgn="auto">
              <a:lnSpc>
                <a:spcPct val="120000"/>
              </a:lnSpc>
              <a:buNone/>
            </a:pPr>
            <a:r>
              <a:rPr lang="zh-CN" altLang="en-US"/>
              <a:t>（1）【词语理解】(1 分)君:指李龟年。</a:t>
            </a:r>
            <a:endParaRPr lang="zh-CN" altLang="en-US"/>
          </a:p>
          <a:p>
            <a:pPr fontAlgn="auto">
              <a:lnSpc>
                <a:spcPct val="120000"/>
              </a:lnSpc>
            </a:pPr>
            <a:r>
              <a:rPr lang="zh-CN" altLang="en-US"/>
              <a:t>（2)【思想感情分析】 (3 分)诗人与李龟年在落花时节的江南相逢，满眼冷清凄凉(1分)，此次相逢诗百感交集，</a:t>
            </a:r>
            <a:r>
              <a:rPr lang="zh-CN" altLang="en-US">
                <a:solidFill>
                  <a:srgbClr val="FF0000"/>
                </a:solidFill>
              </a:rPr>
              <a:t>世事沧桑的悲凉之感，时世之凋敝丧乱与人生之衰老飘零</a:t>
            </a:r>
            <a:r>
              <a:rPr lang="zh-CN" altLang="en-US"/>
              <a:t>尽在其中(2分)。</a:t>
            </a:r>
            <a:endParaRPr lang="zh-CN" altLang="en-US"/>
          </a:p>
          <a:p>
            <a:pPr fontAlgn="auto">
              <a:lnSpc>
                <a:spcPct val="120000"/>
              </a:lnSpc>
            </a:pPr>
            <a:r>
              <a:rPr lang="zh-CN" altLang="en-US"/>
              <a:t>第二组题目:</a:t>
            </a:r>
            <a:endParaRPr lang="zh-CN" altLang="en-US"/>
          </a:p>
          <a:p>
            <a:pPr fontAlgn="auto">
              <a:lnSpc>
                <a:spcPct val="120000"/>
              </a:lnSpc>
            </a:pPr>
            <a:r>
              <a:rPr lang="zh-CN" altLang="en-US"/>
              <a:t>（1）【内容筛选】(1 分)</a:t>
            </a:r>
            <a:r>
              <a:rPr lang="zh-CN" altLang="en-US">
                <a:solidFill>
                  <a:srgbClr val="FF0000"/>
                </a:solidFill>
              </a:rPr>
              <a:t>岐</a:t>
            </a:r>
            <a:r>
              <a:rPr lang="zh-CN" altLang="en-US"/>
              <a:t>王宅里寻常见，崔九堂前几度闻。</a:t>
            </a:r>
            <a:endParaRPr lang="zh-CN" altLang="en-US"/>
          </a:p>
          <a:p>
            <a:pPr fontAlgn="auto">
              <a:lnSpc>
                <a:spcPct val="120000"/>
              </a:lnSpc>
            </a:pPr>
            <a:r>
              <a:rPr lang="zh-CN" altLang="en-US"/>
              <a:t>（2）【思想感情分析】 (3 分)“落花”寓意丰富，既指</a:t>
            </a:r>
            <a:r>
              <a:rPr lang="zh-CN" altLang="en-US">
                <a:solidFill>
                  <a:srgbClr val="FF0000"/>
                </a:solidFill>
              </a:rPr>
              <a:t>暮春时节满地落花的自然之景</a:t>
            </a:r>
            <a:r>
              <a:rPr lang="zh-CN" altLang="en-US"/>
              <a:t>，也有</a:t>
            </a:r>
            <a:r>
              <a:rPr lang="zh-CN" altLang="en-US">
                <a:solidFill>
                  <a:srgbClr val="FF0000"/>
                </a:solidFill>
              </a:rPr>
              <a:t>个人衰老飘零之悲</a:t>
            </a:r>
            <a:r>
              <a:rPr lang="zh-CN" altLang="en-US"/>
              <a:t>，</a:t>
            </a:r>
            <a:r>
              <a:rPr lang="zh-CN" altLang="en-US"/>
              <a:t>还有对一个</a:t>
            </a:r>
            <a:r>
              <a:rPr lang="zh-CN" altLang="en-US">
                <a:solidFill>
                  <a:srgbClr val="FF0000"/>
                </a:solidFill>
              </a:rPr>
              <a:t>繁华时代落幕</a:t>
            </a:r>
            <a:r>
              <a:rPr lang="zh-CN" altLang="en-US"/>
              <a:t>的慨叹。(答对一点2分，答对两点3分)</a:t>
            </a:r>
            <a:endParaRPr lang="zh-CN" alt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sp>
        <p:nvSpPr>
          <p:cNvPr id="3" name="内容占位符 2"/>
          <p:cNvSpPr>
            <a:spLocks noGrp="1"/>
          </p:cNvSpPr>
          <p:nvPr>
            <p:ph idx="1"/>
          </p:nvPr>
        </p:nvSpPr>
        <p:spPr>
          <a:xfrm>
            <a:off x="165735" y="197485"/>
            <a:ext cx="11787505" cy="6447790"/>
          </a:xfrm>
        </p:spPr>
        <p:txBody>
          <a:bodyPr>
            <a:normAutofit/>
          </a:bodyPr>
          <a:p>
            <a:r>
              <a:rPr lang="zh-CN" altLang="en-US"/>
              <a:t>7.《行军九日思长安故园》(8分)一</a:t>
            </a:r>
            <a:endParaRPr lang="zh-CN" altLang="en-US"/>
          </a:p>
          <a:p>
            <a:r>
              <a:rPr lang="zh-CN" altLang="en-US"/>
              <a:t>第一组题目:</a:t>
            </a:r>
            <a:endParaRPr lang="zh-CN" altLang="en-US"/>
          </a:p>
          <a:p>
            <a:r>
              <a:rPr lang="zh-CN" altLang="en-US"/>
              <a:t>（1）【词语理解】(1分)“故园”指的是故乡长安。</a:t>
            </a:r>
            <a:endParaRPr lang="zh-CN" altLang="en-US"/>
          </a:p>
          <a:p>
            <a:r>
              <a:rPr lang="zh-CN" altLang="en-US"/>
              <a:t>（2【思想感情分析】 (3 分)诗人借“故园菊”抒发了</a:t>
            </a:r>
            <a:r>
              <a:rPr lang="zh-CN" altLang="en-US">
                <a:solidFill>
                  <a:srgbClr val="FF0000"/>
                </a:solidFill>
              </a:rPr>
              <a:t>对家乡菊花的怜惜，</a:t>
            </a:r>
            <a:r>
              <a:rPr lang="zh-CN" altLang="en-US"/>
              <a:t>也</a:t>
            </a:r>
            <a:r>
              <a:rPr lang="zh-CN" altLang="en-US">
                <a:solidFill>
                  <a:srgbClr val="FF0000"/>
                </a:solidFill>
              </a:rPr>
              <a:t>表达了诗人对长安家人的忧虑与牵挂</a:t>
            </a:r>
            <a:r>
              <a:rPr lang="zh-CN" altLang="en-US"/>
              <a:t>，</a:t>
            </a:r>
            <a:r>
              <a:rPr lang="zh-CN" altLang="en-US">
                <a:solidFill>
                  <a:srgbClr val="FF0000"/>
                </a:solidFill>
              </a:rPr>
              <a:t>同时还寄寓诗人对饱经战争忧患的人民的同情和对和平的渴望</a:t>
            </a:r>
            <a:r>
              <a:rPr lang="zh-CN" altLang="en-US"/>
              <a:t>。(答对一点2分，答对两点给3分)</a:t>
            </a:r>
            <a:endParaRPr lang="zh-CN" altLang="en-US"/>
          </a:p>
          <a:p>
            <a:r>
              <a:rPr lang="zh-CN" altLang="en-US"/>
              <a:t>第二组题目:</a:t>
            </a:r>
            <a:endParaRPr lang="zh-CN" altLang="en-US"/>
          </a:p>
          <a:p>
            <a:r>
              <a:rPr lang="zh-CN" altLang="en-US"/>
              <a:t>（1)【词语理解】(2分)“九日”指阴历九月九日</a:t>
            </a:r>
            <a:r>
              <a:rPr lang="zh-CN" altLang="en-US">
                <a:solidFill>
                  <a:srgbClr val="FF0000"/>
                </a:solidFill>
              </a:rPr>
              <a:t>重阳节</a:t>
            </a:r>
            <a:r>
              <a:rPr lang="zh-CN" altLang="en-US"/>
              <a:t>(1分)，与“九日”相关的习俗有“</a:t>
            </a:r>
            <a:r>
              <a:rPr lang="zh-CN" altLang="en-US">
                <a:solidFill>
                  <a:srgbClr val="FF0000"/>
                </a:solidFill>
              </a:rPr>
              <a:t>登高”“饮酒”“赏菊”</a:t>
            </a:r>
            <a:r>
              <a:rPr lang="zh-CN" altLang="en-US"/>
              <a:t>(1分)。</a:t>
            </a:r>
            <a:endParaRPr lang="zh-CN" altLang="en-US"/>
          </a:p>
          <a:p>
            <a:r>
              <a:rPr lang="zh-CN" altLang="en-US"/>
              <a:t>(2)【思想感情分析】 (2 分)“</a:t>
            </a:r>
            <a:r>
              <a:rPr lang="zh-CN" altLang="en-US">
                <a:solidFill>
                  <a:srgbClr val="FF0000"/>
                </a:solidFill>
              </a:rPr>
              <a:t>送酒”化用典故，陶渊明重阳日在宅边的菊花丛中闷坐，刚好江州刺史王弘送酒来，于是痛饮至醉而归(</a:t>
            </a:r>
            <a:r>
              <a:rPr lang="zh-CN" altLang="en-US"/>
              <a:t>1分)。这个典故表达了</a:t>
            </a:r>
            <a:r>
              <a:rPr lang="zh-CN" altLang="en-US">
                <a:solidFill>
                  <a:srgbClr val="FF0000"/>
                </a:solidFill>
              </a:rPr>
              <a:t>诗人在重阳节行军途中想要登高而无知音相伴的孤寂(</a:t>
            </a:r>
            <a:r>
              <a:rPr lang="zh-CN" altLang="en-US"/>
              <a:t>1分)。</a:t>
            </a:r>
            <a:endParaRPr lang="zh-CN" alt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sp>
        <p:nvSpPr>
          <p:cNvPr id="3" name="内容占位符 2"/>
          <p:cNvSpPr>
            <a:spLocks noGrp="1"/>
          </p:cNvSpPr>
          <p:nvPr>
            <p:ph idx="1"/>
          </p:nvPr>
        </p:nvSpPr>
        <p:spPr>
          <a:xfrm>
            <a:off x="38735" y="158115"/>
            <a:ext cx="11987530" cy="6862445"/>
          </a:xfrm>
        </p:spPr>
        <p:txBody>
          <a:bodyPr>
            <a:normAutofit/>
          </a:bodyPr>
          <a:p>
            <a:r>
              <a:rPr lang="zh-CN" altLang="en-US"/>
              <a:t>8.《夜上受降城闻笛》《塞上听吹笛》</a:t>
            </a:r>
            <a:endParaRPr lang="zh-CN" altLang="en-US"/>
          </a:p>
          <a:p>
            <a:r>
              <a:rPr lang="zh-CN" altLang="en-US"/>
              <a:t>第一组题目:</a:t>
            </a:r>
            <a:endParaRPr lang="zh-CN" altLang="en-US"/>
          </a:p>
          <a:p>
            <a:r>
              <a:rPr lang="zh-CN" altLang="en-US"/>
              <a:t>(1)【内容筛选】(1分)不知何处吹芦管。</a:t>
            </a:r>
            <a:endParaRPr lang="zh-CN" altLang="en-US"/>
          </a:p>
          <a:p>
            <a:r>
              <a:rPr lang="zh-CN" altLang="en-US"/>
              <a:t>(2)【思想感情分析】(3分)两首诗都表达了</a:t>
            </a:r>
            <a:r>
              <a:rPr lang="zh-CN" altLang="en-US">
                <a:solidFill>
                  <a:srgbClr val="FF0000"/>
                </a:solidFill>
              </a:rPr>
              <a:t>征人思乡</a:t>
            </a:r>
            <a:r>
              <a:rPr lang="zh-CN" altLang="en-US"/>
              <a:t>的感情(1分)。李诗写月如秋霜，充满寒意，夜风送来呜咽的芦笛声，意境</a:t>
            </a:r>
            <a:r>
              <a:rPr lang="zh-CN" altLang="en-US">
                <a:solidFill>
                  <a:srgbClr val="FF0000"/>
                </a:solidFill>
              </a:rPr>
              <a:t>寒冷凄清(愁惨</a:t>
            </a:r>
            <a:r>
              <a:rPr lang="zh-CN" altLang="en-US"/>
              <a:t>)，感情悲凉哀怨(1分);高诗写冰雪消融，天空洒下明月的清辉，风传笛曲，一夜之间声满关山，意境</a:t>
            </a:r>
            <a:r>
              <a:rPr lang="zh-CN" altLang="en-US">
                <a:solidFill>
                  <a:srgbClr val="FF0000"/>
                </a:solidFill>
              </a:rPr>
              <a:t>澄澈壮阔</a:t>
            </a:r>
            <a:r>
              <a:rPr lang="zh-CN" altLang="en-US"/>
              <a:t>，感情哀而不伤(乐观开朗)(1分)。</a:t>
            </a:r>
            <a:endParaRPr lang="zh-CN" altLang="en-US"/>
          </a:p>
          <a:p>
            <a:r>
              <a:rPr lang="zh-CN" altLang="en-US"/>
              <a:t>第二组题目:</a:t>
            </a:r>
            <a:endParaRPr lang="zh-CN" altLang="en-US"/>
          </a:p>
          <a:p>
            <a:r>
              <a:rPr lang="zh-CN" altLang="en-US"/>
              <a:t>(1)【画面描绘】(2分)受降城外，凄冷的月色犹如秋霜，令人望而生寒。(1分)描绘了一幅</a:t>
            </a:r>
            <a:r>
              <a:rPr lang="zh-CN" altLang="en-US">
                <a:solidFill>
                  <a:srgbClr val="FF0000"/>
                </a:solidFill>
              </a:rPr>
              <a:t>月夜凄寒的边塞孤寂</a:t>
            </a:r>
            <a:r>
              <a:rPr lang="zh-CN" altLang="en-US"/>
              <a:t>图。(1分)</a:t>
            </a:r>
            <a:r>
              <a:rPr lang="en-US" altLang="zh-CN"/>
              <a:t>/</a:t>
            </a:r>
            <a:r>
              <a:rPr lang="zh-CN" altLang="en-US" b="1">
                <a:solidFill>
                  <a:srgbClr val="4F0FBD"/>
                </a:solidFill>
              </a:rPr>
              <a:t>凄寒孤寂的边塞月夜图</a:t>
            </a:r>
            <a:r>
              <a:rPr lang="zh-CN" altLang="en-US"/>
              <a:t>。</a:t>
            </a:r>
            <a:endParaRPr lang="en-US" altLang="zh-CN"/>
          </a:p>
          <a:p>
            <a:r>
              <a:rPr lang="zh-CN" altLang="en-US"/>
              <a:t>(2)【思想感情分析】(2 分)高诗借景抒情，由饱含离情的《梅花落》的乐曲随着一夜冷风吹渗满整个关山，想起故乡的梅花春色，寄寓的思乡的感情(1分);</a:t>
            </a:r>
            <a:r>
              <a:rPr lang="zh-CN" altLang="en-US">
                <a:solidFill>
                  <a:srgbClr val="FF0000"/>
                </a:solidFill>
              </a:rPr>
              <a:t>李诗直接抒情，凄凉幽怨的芦笛声，唤起了征人望乡之情，“望乡”直接点明思乡之情(1分)(</a:t>
            </a:r>
            <a:r>
              <a:rPr lang="zh-CN" altLang="en-US"/>
              <a:t>或:李诗叙事抒情，通过叙写征人望乡，表现思乡之情)。</a:t>
            </a:r>
            <a:endParaRPr lang="zh-CN" alt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sp>
        <p:nvSpPr>
          <p:cNvPr id="3" name="内容占位符 2"/>
          <p:cNvSpPr>
            <a:spLocks noGrp="1"/>
          </p:cNvSpPr>
          <p:nvPr>
            <p:ph idx="1"/>
          </p:nvPr>
        </p:nvSpPr>
        <p:spPr>
          <a:xfrm>
            <a:off x="184785" y="231140"/>
            <a:ext cx="12207240" cy="6417945"/>
          </a:xfrm>
        </p:spPr>
        <p:txBody>
          <a:bodyPr>
            <a:normAutofit/>
          </a:bodyPr>
          <a:p>
            <a:r>
              <a:rPr lang="zh-CN" altLang="en-US"/>
              <a:t>9.《秋词》《山中》 (8 分)</a:t>
            </a:r>
            <a:endParaRPr lang="zh-CN" altLang="en-US"/>
          </a:p>
          <a:p>
            <a:r>
              <a:rPr lang="zh-CN" altLang="en-US"/>
              <a:t>第一组题目:</a:t>
            </a:r>
            <a:endParaRPr lang="zh-CN" altLang="en-US"/>
          </a:p>
          <a:p>
            <a:r>
              <a:rPr lang="zh-CN" altLang="en-US"/>
              <a:t>(1)【内容筛选】(1分)第 ② 句</a:t>
            </a:r>
            <a:endParaRPr lang="zh-CN" altLang="en-US"/>
          </a:p>
          <a:p>
            <a:r>
              <a:rPr lang="zh-CN" altLang="en-US"/>
              <a:t>(2)【思想感情分析】(3分)用</a:t>
            </a:r>
            <a:r>
              <a:rPr lang="zh-CN" altLang="en-US">
                <a:solidFill>
                  <a:srgbClr val="FF0000"/>
                </a:solidFill>
              </a:rPr>
              <a:t>对比</a:t>
            </a:r>
            <a:r>
              <a:rPr lang="zh-CN" altLang="en-US"/>
              <a:t>手法，诗人一反悲秋的情调，热情赞美秋日风光的美好，表露了作者</a:t>
            </a:r>
            <a:r>
              <a:rPr lang="zh-CN" altLang="en-US">
                <a:solidFill>
                  <a:srgbClr val="FF0000"/>
                </a:solidFill>
              </a:rPr>
              <a:t>乐观豁达</a:t>
            </a:r>
            <a:r>
              <a:rPr lang="zh-CN" altLang="en-US"/>
              <a:t>(积极乐观、豪迈乐观)的心境。(手法1分，心境2分)</a:t>
            </a:r>
            <a:endParaRPr lang="zh-CN" altLang="en-US"/>
          </a:p>
          <a:p>
            <a:r>
              <a:rPr lang="zh-CN" altLang="en-US"/>
              <a:t>第二组题目:</a:t>
            </a:r>
            <a:endParaRPr lang="zh-CN" altLang="en-US"/>
          </a:p>
          <a:p>
            <a:r>
              <a:rPr lang="zh-CN" altLang="en-US"/>
              <a:t>(1)【画面描绘】(2分)何况是秋风吹来，傍晚时分，深山重重，黄叶在漫山飘飞。(1分)描绘了一幅深山秋叶落的萧瑟画面。(1 分)</a:t>
            </a:r>
            <a:endParaRPr lang="zh-CN" altLang="en-US"/>
          </a:p>
          <a:p>
            <a:r>
              <a:rPr lang="zh-CN" altLang="en-US"/>
              <a:t>(2)【思想感情分析】(2分)刘禹锡借仙鹤直冲云霄的明丽秋景，表达了</a:t>
            </a:r>
            <a:r>
              <a:rPr lang="zh-CN" altLang="en-US">
                <a:solidFill>
                  <a:srgbClr val="FF0000"/>
                </a:solidFill>
              </a:rPr>
              <a:t>奋发进取的豪情和豁达乐观的情怀</a:t>
            </a:r>
            <a:r>
              <a:rPr lang="zh-CN" altLang="en-US"/>
              <a:t>(1分);王勃借秋风萧瑟、黄叶飘零的景象，抒写了旅途悲思(或“内心的愁苦”)(1分)。</a:t>
            </a:r>
            <a:endParaRPr lang="zh-CN" alt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sp>
        <p:nvSpPr>
          <p:cNvPr id="3" name="内容占位符 2"/>
          <p:cNvSpPr>
            <a:spLocks noGrp="1"/>
          </p:cNvSpPr>
          <p:nvPr>
            <p:ph idx="1"/>
          </p:nvPr>
        </p:nvSpPr>
        <p:spPr>
          <a:xfrm>
            <a:off x="194945" y="299720"/>
            <a:ext cx="11864975" cy="6062345"/>
          </a:xfrm>
        </p:spPr>
        <p:txBody>
          <a:bodyPr>
            <a:normAutofit/>
          </a:bodyPr>
          <a:p>
            <a:r>
              <a:rPr lang="zh-CN" altLang="en-US"/>
              <a:t>10.《夜雨寄北》《芙蓉楼送辛渐》 (8 分)</a:t>
            </a:r>
            <a:endParaRPr lang="zh-CN" altLang="en-US"/>
          </a:p>
          <a:p>
            <a:r>
              <a:rPr lang="zh-CN" altLang="en-US"/>
              <a:t>第一组题目:</a:t>
            </a:r>
            <a:endParaRPr lang="zh-CN" altLang="en-US"/>
          </a:p>
          <a:p>
            <a:r>
              <a:rPr lang="zh-CN" altLang="en-US"/>
              <a:t>(1)【内容理解】(1分)“今夜”诗人在巴山秋雨中展读远方家人询问归期的信。</a:t>
            </a:r>
            <a:endParaRPr lang="zh-CN" altLang="en-US"/>
          </a:p>
          <a:p>
            <a:r>
              <a:rPr lang="zh-CN" altLang="en-US"/>
              <a:t>(2)【思想感情分析】(3分)第一处“巴山夜雨”是现实中的秋雨连绵，烘托诗人孤寂凄凉的心情(分);第二处“巴山夜雨”则是虚写和家人在未来欢聚时共话当日巴山夜雨的情景，抒发了想象中团聚的欢快之情(1分)。两处“巴山夜雨”相对照，</a:t>
            </a:r>
            <a:r>
              <a:rPr lang="zh-CN" altLang="en-US">
                <a:solidFill>
                  <a:srgbClr val="FF0000"/>
                </a:solidFill>
              </a:rPr>
              <a:t>更深刻地衬托了眼下的孤寂和深切的思乡之情</a:t>
            </a:r>
            <a:r>
              <a:rPr lang="zh-CN" altLang="en-US"/>
              <a:t>(1分)。</a:t>
            </a:r>
            <a:endParaRPr lang="zh-CN" altLang="en-US"/>
          </a:p>
          <a:p>
            <a:r>
              <a:rPr lang="zh-CN" altLang="en-US"/>
              <a:t>第二组题目:</a:t>
            </a:r>
            <a:endParaRPr lang="zh-CN" altLang="en-US"/>
          </a:p>
          <a:p>
            <a:r>
              <a:rPr lang="zh-CN" altLang="en-US"/>
              <a:t>(1)【内容筛选】(2 分)“巴山夜雨秋涨池”“寒雨连江夜人吴”</a:t>
            </a:r>
            <a:endParaRPr lang="zh-CN" altLang="en-US"/>
          </a:p>
          <a:p>
            <a:r>
              <a:rPr lang="zh-CN" altLang="en-US"/>
              <a:t>(2)【思想感情分析】(2分)</a:t>
            </a:r>
            <a:r>
              <a:rPr lang="zh-CN" altLang="en-US">
                <a:solidFill>
                  <a:srgbClr val="FF0000"/>
                </a:solidFill>
              </a:rPr>
              <a:t>李商隐表达了急切与妻子(亲人)见面的思念之情</a:t>
            </a:r>
            <a:r>
              <a:rPr lang="zh-CN" altLang="en-US"/>
              <a:t>(1分)，王昌龄向亲友表达了自己坚守高洁、清白的品格(节操)(1分)。</a:t>
            </a:r>
            <a:endParaRPr lang="zh-CN" alt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sp>
        <p:nvSpPr>
          <p:cNvPr id="3" name="内容占位符 2"/>
          <p:cNvSpPr>
            <a:spLocks noGrp="1"/>
          </p:cNvSpPr>
          <p:nvPr>
            <p:ph idx="1"/>
          </p:nvPr>
        </p:nvSpPr>
        <p:spPr>
          <a:xfrm>
            <a:off x="175260" y="260350"/>
            <a:ext cx="11948160" cy="5628640"/>
          </a:xfrm>
        </p:spPr>
        <p:txBody>
          <a:bodyPr>
            <a:normAutofit lnSpcReduction="20000"/>
          </a:bodyPr>
          <a:p>
            <a:pPr marL="0" indent="0" fontAlgn="auto">
              <a:lnSpc>
                <a:spcPct val="120000"/>
              </a:lnSpc>
              <a:buNone/>
            </a:pPr>
            <a:r>
              <a:rPr lang="zh-CN" altLang="en-US"/>
              <a:t>11.《十一月四日风雨大作》(8 分)</a:t>
            </a:r>
            <a:endParaRPr lang="zh-CN" altLang="en-US"/>
          </a:p>
          <a:p>
            <a:pPr marL="0" indent="0" fontAlgn="auto">
              <a:lnSpc>
                <a:spcPct val="120000"/>
              </a:lnSpc>
              <a:buNone/>
            </a:pPr>
            <a:r>
              <a:rPr lang="zh-CN" altLang="en-US"/>
              <a:t>第一组题目:</a:t>
            </a:r>
            <a:endParaRPr lang="zh-CN" altLang="en-US"/>
          </a:p>
          <a:p>
            <a:pPr marL="0" indent="0" fontAlgn="auto">
              <a:lnSpc>
                <a:spcPct val="120000"/>
              </a:lnSpc>
              <a:buNone/>
            </a:pPr>
            <a:r>
              <a:rPr lang="zh-CN" altLang="en-US"/>
              <a:t>(1)【内容筛选】(1 分)尚思为国戍轮台</a:t>
            </a:r>
            <a:endParaRPr lang="zh-CN" altLang="en-US"/>
          </a:p>
          <a:p>
            <a:pPr marL="0" indent="0" fontAlgn="auto">
              <a:lnSpc>
                <a:spcPct val="120000"/>
              </a:lnSpc>
              <a:buNone/>
            </a:pPr>
            <a:r>
              <a:rPr lang="zh-CN" altLang="en-US"/>
              <a:t>(2)【思想感情分析】(3 分)在一个风雨交加的寒夜，诗人睡梦中仿佛正在战场上激烈拼杀(1分)。</a:t>
            </a:r>
            <a:r>
              <a:rPr lang="zh-CN" altLang="en-US">
                <a:solidFill>
                  <a:srgbClr val="FF0000"/>
                </a:solidFill>
              </a:rPr>
              <a:t>“铁马冰河”的梦境表达了诗人为国杀敌的爱国之情和报效祖国的强烈愿望</a:t>
            </a:r>
            <a:r>
              <a:rPr lang="zh-CN" altLang="en-US"/>
              <a:t>，</a:t>
            </a:r>
            <a:r>
              <a:rPr lang="zh-CN" altLang="en-US">
                <a:solidFill>
                  <a:srgbClr val="FF0000"/>
                </a:solidFill>
              </a:rPr>
              <a:t>与“卧听风雨”的凄凉现实处境形成鲜明对</a:t>
            </a:r>
            <a:r>
              <a:rPr lang="zh-CN" altLang="en-US"/>
              <a:t>比(2 分)。</a:t>
            </a:r>
            <a:endParaRPr lang="zh-CN" altLang="en-US"/>
          </a:p>
          <a:p>
            <a:pPr marL="0" indent="0" fontAlgn="auto">
              <a:lnSpc>
                <a:spcPct val="120000"/>
              </a:lnSpc>
              <a:buNone/>
            </a:pPr>
            <a:r>
              <a:rPr lang="zh-CN" altLang="en-US"/>
              <a:t>第二组题目:</a:t>
            </a:r>
            <a:endParaRPr lang="zh-CN" altLang="en-US"/>
          </a:p>
          <a:p>
            <a:pPr marL="0" indent="0" fontAlgn="auto">
              <a:lnSpc>
                <a:spcPct val="120000"/>
              </a:lnSpc>
              <a:buNone/>
            </a:pPr>
            <a:r>
              <a:rPr lang="zh-CN" altLang="en-US"/>
              <a:t>（1）【内容筛选】(2分)第_③ 句</a:t>
            </a:r>
            <a:endParaRPr lang="zh-CN" altLang="en-US"/>
          </a:p>
          <a:p>
            <a:pPr marL="0" indent="0" fontAlgn="auto">
              <a:lnSpc>
                <a:spcPct val="120000"/>
              </a:lnSpc>
              <a:buNone/>
            </a:pPr>
            <a:r>
              <a:rPr lang="en-US" altLang="zh-CN"/>
              <a:t> </a:t>
            </a:r>
            <a:r>
              <a:rPr lang="zh-CN" altLang="en-US"/>
              <a:t>(2）【诗歌赏析】(2 分)C(不是说诗人想去“轮台”这个地方。轮台，这里指代边关，在诗中是指作者想守卫边疆、报效祖国)</a:t>
            </a:r>
            <a:endParaRPr lang="zh-CN" alt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sp>
        <p:nvSpPr>
          <p:cNvPr id="3" name="内容占位符 2"/>
          <p:cNvSpPr>
            <a:spLocks noGrp="1"/>
          </p:cNvSpPr>
          <p:nvPr>
            <p:ph idx="1"/>
          </p:nvPr>
        </p:nvSpPr>
        <p:spPr>
          <a:xfrm>
            <a:off x="140970" y="324485"/>
            <a:ext cx="11831320" cy="4351655"/>
          </a:xfrm>
        </p:spPr>
        <p:txBody>
          <a:bodyPr>
            <a:normAutofit lnSpcReduction="20000"/>
          </a:bodyPr>
          <a:p>
            <a:endParaRPr lang="zh-CN" altLang="en-US"/>
          </a:p>
          <a:p>
            <a:r>
              <a:rPr lang="zh-CN" altLang="en-US"/>
              <a:t>12.《潼关》(8 分)</a:t>
            </a:r>
            <a:endParaRPr lang="zh-CN" altLang="en-US"/>
          </a:p>
          <a:p>
            <a:r>
              <a:rPr lang="zh-CN" altLang="en-US"/>
              <a:t>第一组题目:</a:t>
            </a:r>
            <a:endParaRPr lang="zh-CN" altLang="en-US"/>
          </a:p>
          <a:p>
            <a:r>
              <a:rPr lang="zh-CN" altLang="en-US"/>
              <a:t>（1）【内容筛选】(1 分)峰峦如聚，波涛如怒，山河表里潼关路。</a:t>
            </a:r>
            <a:endParaRPr lang="zh-CN" altLang="en-US"/>
          </a:p>
          <a:p>
            <a:r>
              <a:rPr lang="zh-CN" altLang="en-US"/>
              <a:t>（2）【思想感情分析】(3 分)河流奔腾壮阔、秦岭山脉巍峨险峻(1分)，表现了诗人</a:t>
            </a:r>
            <a:r>
              <a:rPr lang="zh-CN" altLang="en-US">
                <a:solidFill>
                  <a:srgbClr val="FF0000"/>
                </a:solidFill>
              </a:rPr>
              <a:t>渴望冲决罗网、勇往直前、追求个性解放的</a:t>
            </a:r>
            <a:r>
              <a:rPr lang="zh-CN" altLang="en-US"/>
              <a:t>少年意气(2分)。</a:t>
            </a:r>
            <a:endParaRPr lang="zh-CN" altLang="en-US"/>
          </a:p>
          <a:p>
            <a:r>
              <a:rPr lang="zh-CN" altLang="en-US"/>
              <a:t>第二组题目:</a:t>
            </a:r>
            <a:endParaRPr lang="zh-CN" altLang="en-US"/>
          </a:p>
          <a:p>
            <a:r>
              <a:rPr lang="zh-CN" altLang="en-US"/>
              <a:t>（1）【词语理解】(2 分)束:拘束。解:懂得。</a:t>
            </a:r>
            <a:endParaRPr lang="zh-CN" altLang="en-US"/>
          </a:p>
          <a:p>
            <a:r>
              <a:rPr lang="zh-CN" altLang="en-US"/>
              <a:t>（2）【诗歌赏析】(2 分)B(“比喻”有误，应为“拟人”)</a:t>
            </a:r>
            <a:endParaRPr lang="zh-CN" altLang="en-US"/>
          </a:p>
          <a:p>
            <a:endParaRPr lang="zh-CN" alt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sp>
        <p:nvSpPr>
          <p:cNvPr id="3" name="内容占位符 2"/>
          <p:cNvSpPr>
            <a:spLocks noGrp="1"/>
          </p:cNvSpPr>
          <p:nvPr>
            <p:ph idx="1"/>
          </p:nvPr>
        </p:nvSpPr>
        <p:spPr>
          <a:xfrm>
            <a:off x="175260" y="-86995"/>
            <a:ext cx="11968480" cy="6777355"/>
          </a:xfrm>
        </p:spPr>
        <p:txBody>
          <a:bodyPr>
            <a:normAutofit fontScale="25000"/>
          </a:bodyPr>
          <a:p>
            <a:pPr fontAlgn="auto">
              <a:lnSpc>
                <a:spcPct val="100000"/>
              </a:lnSpc>
              <a:spcBef>
                <a:spcPts val="0"/>
              </a:spcBef>
            </a:pPr>
            <a:r>
              <a:rPr lang="en-US" altLang="zh-CN"/>
              <a:t>                                                                                                                                                                                                               </a:t>
            </a:r>
            <a:r>
              <a:rPr lang="zh-CN" altLang="en-US" sz="6400" b="1"/>
              <a:t>猫狗之间</a:t>
            </a:r>
            <a:r>
              <a:rPr lang="en-US" altLang="zh-CN" sz="6400" b="1"/>
              <a:t>        </a:t>
            </a:r>
            <a:r>
              <a:rPr lang="zh-CN" altLang="en-US" sz="6400" b="1">
                <a:latin typeface="楷体" panose="02010609060101010101" charset="-122"/>
                <a:ea typeface="楷体" panose="02010609060101010101" charset="-122"/>
                <a:cs typeface="楷体" panose="02010609060101010101" charset="-122"/>
              </a:rPr>
              <a:t>沈石溪</a:t>
            </a:r>
            <a:br>
              <a:rPr lang="zh-CN" altLang="en-US" sz="6400" b="1">
                <a:latin typeface="楷体" panose="02010609060101010101" charset="-122"/>
                <a:ea typeface="楷体" panose="02010609060101010101" charset="-122"/>
                <a:cs typeface="楷体" panose="02010609060101010101" charset="-122"/>
              </a:rPr>
            </a:br>
            <a:r>
              <a:rPr lang="en-US" altLang="zh-CN">
                <a:latin typeface="楷体" panose="02010609060101010101" charset="-122"/>
                <a:ea typeface="楷体" panose="02010609060101010101" charset="-122"/>
                <a:cs typeface="楷体" panose="02010609060101010101" charset="-122"/>
              </a:rPr>
              <a:t>  </a:t>
            </a:r>
            <a:r>
              <a:rPr lang="en-US" altLang="zh-CN" sz="4000">
                <a:latin typeface="楷体" panose="02010609060101010101" charset="-122"/>
                <a:ea typeface="楷体" panose="02010609060101010101" charset="-122"/>
                <a:cs typeface="楷体" panose="02010609060101010101" charset="-122"/>
              </a:rPr>
              <a:t> </a:t>
            </a:r>
            <a:r>
              <a:rPr lang="en-US" altLang="zh-CN" sz="5000">
                <a:latin typeface="楷体" panose="02010609060101010101" charset="-122"/>
                <a:ea typeface="楷体" panose="02010609060101010101" charset="-122"/>
                <a:cs typeface="楷体" panose="02010609060101010101" charset="-122"/>
              </a:rPr>
              <a:t>  </a:t>
            </a:r>
            <a:r>
              <a:rPr lang="en-US" altLang="zh-CN" sz="7200">
                <a:latin typeface="楷体" panose="02010609060101010101" charset="-122"/>
                <a:ea typeface="楷体" panose="02010609060101010101" charset="-122"/>
                <a:cs typeface="楷体" panose="02010609060101010101" charset="-122"/>
              </a:rPr>
              <a:t> </a:t>
            </a:r>
            <a:r>
              <a:rPr lang="zh-CN" altLang="en-US" sz="6400"/>
              <a:t>家里有一小母狗，名土白;一小黄猫，名黄旗。村长说:“猫和狗前世是冤家，不能养在一个屋檐下的啊。”我不以为然。</a:t>
            </a:r>
            <a:br>
              <a:rPr lang="zh-CN" altLang="en-US" sz="6400"/>
            </a:br>
            <a:r>
              <a:rPr lang="en-US" altLang="zh-CN" sz="6400"/>
              <a:t>        </a:t>
            </a:r>
            <a:r>
              <a:rPr lang="zh-CN" altLang="en-US" sz="6400"/>
              <a:t>黄旗和土白在院子里玩捉迷藏，一起朝落在花坛上的麻雀发起进攻，一起钻进我和妻的怀里来撒娇。我认为猫和狗前世是冤家的说法纯属谎言。</a:t>
            </a:r>
            <a:br>
              <a:rPr lang="zh-CN" altLang="en-US" sz="6400"/>
            </a:br>
            <a:r>
              <a:rPr lang="en-US" altLang="zh-CN" sz="6400"/>
              <a:t>        </a:t>
            </a:r>
            <a:r>
              <a:rPr lang="zh-CN" altLang="en-US" sz="6400"/>
              <a:t>三个月后，它们之间的友谊出现了裂痕。</a:t>
            </a:r>
            <a:br>
              <a:rPr lang="zh-CN" altLang="en-US" sz="6400"/>
            </a:br>
            <a:r>
              <a:rPr lang="en-US" altLang="zh-CN" sz="6400"/>
              <a:t>     </a:t>
            </a:r>
            <a:r>
              <a:rPr lang="en-US" altLang="zh-CN" sz="6400">
                <a:solidFill>
                  <a:srgbClr val="FF0000"/>
                </a:solidFill>
              </a:rPr>
              <a:t>   </a:t>
            </a:r>
            <a:r>
              <a:rPr lang="zh-CN" altLang="en-US" sz="6400">
                <a:solidFill>
                  <a:srgbClr val="FF0000"/>
                </a:solidFill>
              </a:rPr>
              <a:t>那是个深秋的下午，我在院子里补渔网，满院暖融融的阳光，黄旗趴坐在门槛上晒太阳，土白在门槛下玩一个纸团。</a:t>
            </a:r>
            <a:br>
              <a:rPr lang="zh-CN" altLang="en-US" sz="6400"/>
            </a:br>
            <a:r>
              <a:rPr lang="en-US" altLang="zh-CN" sz="6400"/>
              <a:t>      </a:t>
            </a:r>
            <a:r>
              <a:rPr lang="zh-CN" altLang="en-US" sz="6400"/>
              <a:t>“咕噜噜，咕噜噜，咕噜噜”，黄旗的喉咙发出一串串低沉的有节奏的声响。这是成年猫在心情特别好时一种生理上的习惯反应，俗称猫念佛。突然，我发现，随着黄旗发出猫念佛的声响，土白终止了游戏，警觉地站了起来，并很快发现这声响是从黄旗的喉咙里传出来的，立即朝黄旗摆出一副扑咬的姿势，</a:t>
            </a:r>
            <a:r>
              <a:rPr lang="en-US" altLang="zh-CN" sz="6400"/>
              <a:t> </a:t>
            </a:r>
            <a:r>
              <a:rPr lang="zh-CN" altLang="en-US" sz="6400"/>
              <a:t>“呼噜噜，呼噜噜"，</a:t>
            </a:r>
            <a:r>
              <a:rPr lang="zh-CN" altLang="en-US" sz="6400"/>
              <a:t>土白也从喉咙深处发出一串沉闷的响声。狗最气恼的时候，喉咙深处就会发出类似猫念佛这样的声响，这是压抑的愤慨，刻毒的讯咒，进攻的前奏。</a:t>
            </a:r>
            <a:br>
              <a:rPr lang="zh-CN" altLang="en-US" sz="6400"/>
            </a:br>
            <a:r>
              <a:rPr lang="en-US" altLang="zh-CN" sz="6400"/>
              <a:t>        </a:t>
            </a:r>
            <a:r>
              <a:rPr lang="zh-CN" altLang="en-US" sz="6400"/>
              <a:t>我赶紧把它们撵开。</a:t>
            </a:r>
            <a:endParaRPr lang="zh-CN" altLang="en-US" sz="6400"/>
          </a:p>
          <a:p>
            <a:pPr fontAlgn="auto">
              <a:lnSpc>
                <a:spcPct val="100000"/>
              </a:lnSpc>
              <a:spcBef>
                <a:spcPts val="0"/>
              </a:spcBef>
            </a:pPr>
            <a:r>
              <a:rPr lang="zh-CN" altLang="en-US" sz="6400"/>
              <a:t> </a:t>
            </a:r>
            <a:r>
              <a:rPr lang="en-US" altLang="zh-CN" sz="6400"/>
              <a:t>       </a:t>
            </a:r>
            <a:r>
              <a:rPr lang="zh-CN" altLang="en-US" sz="6400">
                <a:sym typeface="+mn-ea"/>
              </a:rPr>
              <a:t>我想，时间一长，土白会明白黄旗</a:t>
            </a:r>
            <a:r>
              <a:rPr lang="zh-CN" altLang="en-US" sz="6400">
                <a:sym typeface="+mn-ea"/>
              </a:rPr>
              <a:t>喉咙深处所发出的“咕噜噜”声响，并不含恶意，也不构成什么威胁，误会便会冰释，重归于好。</a:t>
            </a:r>
            <a:br>
              <a:rPr lang="zh-CN" altLang="en-US" sz="6400">
                <a:sym typeface="+mn-ea"/>
              </a:rPr>
            </a:br>
            <a:r>
              <a:rPr lang="en-US" altLang="zh-CN" sz="6400">
                <a:sym typeface="+mn-ea"/>
              </a:rPr>
              <a:t>         </a:t>
            </a:r>
            <a:r>
              <a:rPr lang="zh-CN" altLang="en-US" sz="6400">
                <a:sym typeface="+mn-ea"/>
              </a:rPr>
              <a:t>我想错了，土白只要一听到“咕噜噜”的声响，便抑制不住自己的攻击冲动。</a:t>
            </a:r>
            <a:br>
              <a:rPr lang="zh-CN" altLang="en-US" sz="6400">
                <a:sym typeface="+mn-ea"/>
              </a:rPr>
            </a:br>
            <a:r>
              <a:rPr lang="en-US" altLang="zh-CN" sz="6400">
                <a:sym typeface="+mn-ea"/>
              </a:rPr>
              <a:t>        </a:t>
            </a:r>
            <a:r>
              <a:rPr lang="zh-CN" altLang="en-US" sz="6400">
                <a:sym typeface="+mn-ea"/>
              </a:rPr>
              <a:t>猫和狗都热衷于向主人献媚邀宠。猫含蓄，喜欢静静地等待主人抚摸;狗热烈奔放，拼命往主人身上蹿跳。每当土白抢先一步得到我们的宠爱，黄旗便会像受了极大委屈似的低号，阴沉的眼光恶狠狠地望着得意忘形的土白。</a:t>
            </a:r>
            <a:br>
              <a:rPr lang="zh-CN" altLang="en-US" sz="6400">
                <a:sym typeface="+mn-ea"/>
              </a:rPr>
            </a:br>
            <a:r>
              <a:rPr lang="en-US" altLang="zh-CN" sz="6400">
                <a:sym typeface="+mn-ea"/>
              </a:rPr>
              <a:t>       </a:t>
            </a:r>
            <a:r>
              <a:rPr lang="zh-CN" altLang="en-US" sz="6400">
                <a:sym typeface="+mn-ea"/>
              </a:rPr>
              <a:t>终于发生了流血惨案。那次我到家，土白便平地蹿起两尺高，一头扎进我的怀中，狗舌头在我风尘仆仆的脸上狂轰滥炸，经久不息。就在这时，黄旗迅猛扑过来，张嘴就在土白的屁股上咬了一口……</a:t>
            </a:r>
            <a:endParaRPr lang="zh-CN" altLang="en-US" sz="6400">
              <a:sym typeface="+mn-ea"/>
            </a:endParaRPr>
          </a:p>
          <a:p>
            <a:pPr fontAlgn="auto">
              <a:lnSpc>
                <a:spcPct val="100000"/>
              </a:lnSpc>
              <a:spcBef>
                <a:spcPts val="0"/>
              </a:spcBef>
            </a:pPr>
            <a:r>
              <a:rPr lang="zh-CN" altLang="en-US" sz="6400">
                <a:sym typeface="+mn-ea"/>
              </a:rPr>
              <a:t> </a:t>
            </a:r>
            <a:r>
              <a:rPr lang="en-US" altLang="zh-CN" sz="6400">
                <a:sym typeface="+mn-ea"/>
              </a:rPr>
              <a:t>     我这才相信民间有关猫和狗不能生活在一个屋檐下的说法有一定道理，遂准备将其中的一样舍弃。这时，黄旗出事了。</a:t>
            </a:r>
            <a:br>
              <a:rPr lang="en-US" altLang="zh-CN" sz="6400">
                <a:sym typeface="+mn-ea"/>
              </a:rPr>
            </a:br>
            <a:r>
              <a:rPr lang="en-US" altLang="zh-CN" sz="6400">
                <a:sym typeface="+mn-ea"/>
              </a:rPr>
              <a:t>      这天，家里没人，一只老鼠偷玉米棒，黄旗攫住了老鼠，却掉进了水缸。黄旗发出惨烈的呼救声。</a:t>
            </a:r>
            <a:br>
              <a:rPr lang="en-US" altLang="zh-CN" sz="6400">
                <a:sym typeface="+mn-ea"/>
              </a:rPr>
            </a:br>
            <a:r>
              <a:rPr lang="en-US" altLang="zh-CN" sz="6400">
                <a:sym typeface="+mn-ea"/>
              </a:rPr>
              <a:t>      家里只有土白，当时它已怀着狗崽子，临近分娩了。也许它是目睹黄旗追逐老鼠失足跌进水缸的，也许它是听到惨烈的叫声才知道黄旗身陷绝境的，它狂吠数声，见无人搭理，便腆着大肚子，顶着烈日，奔了两里多路，到田坝来找我。</a:t>
            </a:r>
            <a:endParaRPr lang="en-US" altLang="zh-CN" sz="6400">
              <a:sym typeface="+mn-ea"/>
            </a:endParaRPr>
          </a:p>
          <a:p>
            <a:pPr fontAlgn="auto">
              <a:lnSpc>
                <a:spcPct val="100000"/>
              </a:lnSpc>
              <a:spcBef>
                <a:spcPts val="0"/>
              </a:spcBef>
            </a:pPr>
            <a:r>
              <a:rPr lang="en-US" altLang="zh-CN" sz="6400">
                <a:sym typeface="+mn-ea"/>
              </a:rPr>
              <a:t>    土白趴在田埂上朝我发出一阵紧似一阵的如泣如诉的吠叫，我意识到家里出事了，立刻跑回去，把黄旗从死神手中夺了回来。</a:t>
            </a:r>
            <a:br>
              <a:rPr lang="en-US" altLang="zh-CN" sz="6400">
                <a:sym typeface="+mn-ea"/>
              </a:rPr>
            </a:br>
            <a:r>
              <a:rPr lang="en-US" altLang="zh-CN" sz="6400">
                <a:sym typeface="+mn-ea"/>
              </a:rPr>
              <a:t>      当天晚上，土白产下了四只狗崽子。黄旗肯定知道是土白救了它，因为一个星期后，它就用同样的热忱回报了土白。</a:t>
            </a:r>
            <a:endParaRPr lang="en-US" altLang="zh-CN" sz="6400">
              <a:sym typeface="+mn-ea"/>
            </a:endParaRPr>
          </a:p>
          <a:p>
            <a:pPr fontAlgn="auto">
              <a:lnSpc>
                <a:spcPct val="100000"/>
              </a:lnSpc>
              <a:spcBef>
                <a:spcPts val="0"/>
              </a:spcBef>
            </a:pPr>
            <a:r>
              <a:rPr lang="en-US" altLang="zh-CN" sz="6400">
                <a:sym typeface="+mn-ea"/>
              </a:rPr>
              <a:t>      连续下了几天大雨，全洪抢险。傍晚，巨大的洪峰 一下子将大堤冲开一个口子，汹涌扑向山下的寨子。</a:t>
            </a:r>
            <a:endParaRPr lang="en-US" altLang="zh-CN" sz="6400">
              <a:sym typeface="+mn-ea"/>
            </a:endParaRPr>
          </a:p>
          <a:p>
            <a:pPr fontAlgn="auto">
              <a:lnSpc>
                <a:spcPct val="100000"/>
              </a:lnSpc>
              <a:spcBef>
                <a:spcPts val="0"/>
              </a:spcBef>
            </a:pPr>
            <a:r>
              <a:rPr lang="en-US" altLang="zh-CN" sz="6400">
                <a:sym typeface="+mn-ea"/>
              </a:rPr>
              <a:t>       抢险救灾结束后，我才想起土白。我家的地势本来就低，狗窝就搭在低洼的院子里，毫无疑问被水淹了。半尺深的积水，对土白当然不能构成威胁，但对四只才刚刚睁开眼睛还不会走路的狗崽子来说，却是灭顶之灾。 </a:t>
            </a:r>
            <a:br>
              <a:rPr lang="en-US" altLang="zh-CN" sz="6400">
                <a:sym typeface="+mn-ea"/>
              </a:rPr>
            </a:br>
            <a:r>
              <a:rPr lang="en-US" altLang="zh-CN" sz="6400">
                <a:sym typeface="+mn-ea"/>
              </a:rPr>
              <a:t>     </a:t>
            </a:r>
            <a:endParaRPr lang="zh-CN" altLang="en-US" sz="640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sp>
        <p:nvSpPr>
          <p:cNvPr id="3" name="内容占位符 2"/>
          <p:cNvSpPr>
            <a:spLocks noGrp="1"/>
          </p:cNvSpPr>
          <p:nvPr>
            <p:ph idx="1"/>
          </p:nvPr>
        </p:nvSpPr>
        <p:spPr>
          <a:xfrm>
            <a:off x="87630" y="80645"/>
            <a:ext cx="11968480" cy="6777355"/>
          </a:xfrm>
        </p:spPr>
        <p:txBody>
          <a:bodyPr>
            <a:normAutofit fontScale="25000"/>
          </a:bodyPr>
          <a:p>
            <a:pPr marL="0" indent="0" fontAlgn="auto">
              <a:lnSpc>
                <a:spcPct val="100000"/>
              </a:lnSpc>
              <a:spcBef>
                <a:spcPts val="0"/>
              </a:spcBef>
              <a:buNone/>
            </a:pPr>
            <a:r>
              <a:rPr lang="en-US" altLang="zh-CN" sz="7200">
                <a:sym typeface="+mn-ea"/>
              </a:rPr>
              <a:t>      母猫能轻轻街起幼崽到处走动，母狗没有这个本领。我想，四只狗崽子一定已变成四具浮尸，漂在水面上，土白悲痛欲绝，在一旁呜咽哀号。我推开院门，满院泥浆和积水，用碎砖搭建的狗窝早已被冲垮，却不见土白的影子，也找不到四只狗崽子。我正纳闷，突然听见屋檐下两米高的柴堆上传来“喵喵”的猫叫声，循声望去，简直不敢相信自己的眼睛;土白、黄旗和四只小狗崽子都在柴堆上，有两只小狗崽子在土白怀里吃奶，另两只小狗崽子安安静静地躺在黄旗面前，黄旗用舌头</a:t>
            </a:r>
            <a:r>
              <a:rPr lang="en-US" altLang="zh-CN" sz="7200">
                <a:solidFill>
                  <a:srgbClr val="FF0000"/>
                </a:solidFill>
                <a:sym typeface="+mn-ea"/>
              </a:rPr>
              <a:t>小心翼翼</a:t>
            </a:r>
            <a:r>
              <a:rPr lang="en-US" altLang="zh-CN" sz="7200">
                <a:sym typeface="+mn-ea"/>
              </a:rPr>
              <a:t>地舔理小狗崽子的背，神情专注，面容慈祥，不知内情的人乍一看，真会以为这是它亲生的小猫咪呢。</a:t>
            </a:r>
            <a:endParaRPr lang="en-US" altLang="zh-CN" sz="7200">
              <a:sym typeface="+mn-ea"/>
            </a:endParaRPr>
          </a:p>
          <a:p>
            <a:pPr marL="0" indent="0" fontAlgn="auto">
              <a:lnSpc>
                <a:spcPct val="100000"/>
              </a:lnSpc>
              <a:spcBef>
                <a:spcPts val="0"/>
              </a:spcBef>
              <a:buNone/>
            </a:pPr>
            <a:r>
              <a:rPr lang="en-US" altLang="zh-CN" sz="7200">
                <a:sym typeface="+mn-ea"/>
              </a:rPr>
              <a:t>    土白是没有能耐将四只小狗崽子从院子的狗窝搬上柴堆的，显然，这是黄旗的功劳。我的脑子里映现出这样的一幅图景:当洪水从门缝涌进院子里时，土白束手无策。危急关头，黄旗施展善于搬运幼崽的技能，一次叼起一只狗崽子，跳到安全的柴堆上去。土白和它的狗崽子安全脱险了。</a:t>
            </a:r>
            <a:endParaRPr lang="en-US" altLang="zh-CN" sz="7200">
              <a:sym typeface="+mn-ea"/>
            </a:endParaRPr>
          </a:p>
          <a:p>
            <a:pPr marL="0" indent="0" fontAlgn="auto">
              <a:lnSpc>
                <a:spcPct val="100000"/>
              </a:lnSpc>
              <a:spcBef>
                <a:spcPts val="0"/>
              </a:spcBef>
              <a:buNone/>
            </a:pPr>
            <a:r>
              <a:rPr lang="en-US" altLang="zh-CN" sz="7200">
                <a:sym typeface="+mn-ea"/>
              </a:rPr>
              <a:t>      你救援我，我帮衬你，这种超越物种的友谊，令人感动。</a:t>
            </a:r>
            <a:endParaRPr lang="en-US" altLang="zh-CN" sz="7200">
              <a:sym typeface="+mn-ea"/>
            </a:endParaRPr>
          </a:p>
          <a:p>
            <a:pPr marL="0" indent="0" fontAlgn="auto">
              <a:lnSpc>
                <a:spcPct val="100000"/>
              </a:lnSpc>
              <a:spcBef>
                <a:spcPts val="0"/>
              </a:spcBef>
              <a:buNone/>
            </a:pPr>
            <a:r>
              <a:rPr lang="en-US" altLang="zh-CN" sz="7200">
                <a:sym typeface="+mn-ea"/>
              </a:rPr>
              <a:t>      这以后，每当黄旗“咕噜咕噜”发出猫念佛的声音，土白便一溜烟跑得远远的，不听为妙，耳根清净。</a:t>
            </a:r>
            <a:endParaRPr lang="en-US" altLang="zh-CN" sz="7200">
              <a:sym typeface="+mn-ea"/>
            </a:endParaRPr>
          </a:p>
          <a:p>
            <a:pPr marL="0" indent="0" fontAlgn="auto">
              <a:lnSpc>
                <a:spcPct val="100000"/>
              </a:lnSpc>
              <a:spcBef>
                <a:spcPts val="0"/>
              </a:spcBef>
              <a:buNone/>
            </a:pPr>
            <a:r>
              <a:rPr lang="en-US" altLang="zh-CN" sz="7200">
                <a:sym typeface="+mn-ea"/>
              </a:rPr>
              <a:t>      这以后，每当土白热情洋溢地向我们撒欢，扑到我们身上拼命舔吻我们的脸，黄旗便扭过头去，或者干脆躲进床底下，来个眼不见心不烦。</a:t>
            </a:r>
            <a:endParaRPr lang="en-US" altLang="zh-CN" sz="7200">
              <a:sym typeface="+mn-ea"/>
            </a:endParaRPr>
          </a:p>
          <a:p>
            <a:pPr marL="0" indent="0" fontAlgn="auto">
              <a:lnSpc>
                <a:spcPct val="100000"/>
              </a:lnSpc>
              <a:spcBef>
                <a:spcPts val="0"/>
              </a:spcBef>
              <a:buNone/>
            </a:pPr>
            <a:r>
              <a:rPr lang="en-US" altLang="zh-CN" sz="7200">
                <a:sym typeface="+mn-ea"/>
              </a:rPr>
              <a:t>      显然，无论彼此的关系多么友善，土白还是不能容忍黄旗喉咙深处发出来的“咕噜噜”声响。同样，黄旗也还是看不惯土白对主人过分的谄媚。但是，它们学会了克制与忍耐，学会了宽容和谅解。 </a:t>
            </a:r>
            <a:endParaRPr lang="en-US" altLang="zh-CN" sz="7200">
              <a:sym typeface="+mn-ea"/>
            </a:endParaRPr>
          </a:p>
          <a:p>
            <a:pPr marL="0" indent="0" fontAlgn="auto">
              <a:lnSpc>
                <a:spcPct val="100000"/>
              </a:lnSpc>
              <a:spcBef>
                <a:spcPts val="0"/>
              </a:spcBef>
              <a:buNone/>
            </a:pPr>
            <a:r>
              <a:rPr lang="en-US" altLang="zh-CN" sz="7200">
                <a:sym typeface="+mn-ea"/>
              </a:rPr>
              <a:t>         村长说，他活了这么大岁数，还是第一次看见在一个屋檐下猫和狗相处得如此融洽。	(原文有删改)	</a:t>
            </a:r>
            <a:endParaRPr lang="en-US" altLang="zh-CN" sz="7200">
              <a:sym typeface="+mn-ea"/>
            </a:endParaRPr>
          </a:p>
          <a:p>
            <a:pPr marL="0" indent="0" fontAlgn="auto">
              <a:lnSpc>
                <a:spcPct val="100000"/>
              </a:lnSpc>
              <a:spcBef>
                <a:spcPts val="0"/>
              </a:spcBef>
              <a:buNone/>
            </a:pPr>
            <a:r>
              <a:rPr lang="en-US" altLang="zh-CN" sz="7200">
                <a:latin typeface="楷体" panose="02010609060101010101" charset="-122"/>
                <a:ea typeface="楷体" panose="02010609060101010101" charset="-122"/>
                <a:cs typeface="楷体" panose="02010609060101010101" charset="-122"/>
                <a:sym typeface="+mn-ea"/>
              </a:rPr>
              <a:t>1.通读全文，用简洁的语言概括黄旗和土白的友谊从出现裂痕到重归于好发生的事情。(4分)</a:t>
            </a:r>
            <a:endParaRPr lang="en-US" altLang="zh-CN" sz="7200">
              <a:latin typeface="楷体" panose="02010609060101010101" charset="-122"/>
              <a:ea typeface="楷体" panose="02010609060101010101" charset="-122"/>
              <a:cs typeface="楷体" panose="02010609060101010101" charset="-122"/>
              <a:sym typeface="+mn-ea"/>
            </a:endParaRPr>
          </a:p>
          <a:p>
            <a:pPr marL="0" indent="0" fontAlgn="auto">
              <a:lnSpc>
                <a:spcPct val="100000"/>
              </a:lnSpc>
              <a:spcBef>
                <a:spcPts val="0"/>
              </a:spcBef>
              <a:buNone/>
            </a:pPr>
            <a:r>
              <a:rPr lang="en-US" altLang="zh-CN" sz="7200">
                <a:latin typeface="楷体" panose="02010609060101010101" charset="-122"/>
                <a:ea typeface="楷体" panose="02010609060101010101" charset="-122"/>
                <a:cs typeface="楷体" panose="02010609060101010101" charset="-122"/>
                <a:sym typeface="+mn-ea"/>
              </a:rPr>
              <a:t>2.请联系上下文，按要求完成问题。(8分)</a:t>
            </a:r>
            <a:endParaRPr lang="en-US" altLang="zh-CN" sz="7200">
              <a:latin typeface="楷体" panose="02010609060101010101" charset="-122"/>
              <a:ea typeface="楷体" panose="02010609060101010101" charset="-122"/>
              <a:cs typeface="楷体" panose="02010609060101010101" charset="-122"/>
              <a:sym typeface="+mn-ea"/>
            </a:endParaRPr>
          </a:p>
          <a:p>
            <a:pPr marL="0" indent="0" fontAlgn="auto">
              <a:lnSpc>
                <a:spcPct val="100000"/>
              </a:lnSpc>
              <a:spcBef>
                <a:spcPts val="0"/>
              </a:spcBef>
              <a:buNone/>
            </a:pPr>
            <a:r>
              <a:rPr lang="en-US" altLang="zh-CN" sz="7200">
                <a:latin typeface="楷体" panose="02010609060101010101" charset="-122"/>
                <a:ea typeface="楷体" panose="02010609060101010101" charset="-122"/>
                <a:cs typeface="楷体" panose="02010609060101010101" charset="-122"/>
                <a:sym typeface="+mn-ea"/>
              </a:rPr>
              <a:t>(1)“那是个深秋的下午，我在院子里补渔网，满院暖融融的阳光，黄旗趴坐在门槛上晒太阳，土白在门槛下玩一个纸团。”这句话用了什么描写方法?有何作用?(4分)</a:t>
            </a:r>
            <a:endParaRPr lang="en-US" altLang="zh-CN" sz="7200">
              <a:latin typeface="楷体" panose="02010609060101010101" charset="-122"/>
              <a:ea typeface="楷体" panose="02010609060101010101" charset="-122"/>
              <a:cs typeface="楷体" panose="02010609060101010101" charset="-122"/>
              <a:sym typeface="+mn-ea"/>
            </a:endParaRPr>
          </a:p>
          <a:p>
            <a:pPr marL="0" indent="0" fontAlgn="auto">
              <a:lnSpc>
                <a:spcPct val="100000"/>
              </a:lnSpc>
              <a:spcBef>
                <a:spcPts val="0"/>
              </a:spcBef>
              <a:buNone/>
            </a:pPr>
            <a:r>
              <a:rPr lang="en-US" altLang="zh-CN" sz="7200">
                <a:latin typeface="楷体" panose="02010609060101010101" charset="-122"/>
                <a:ea typeface="楷体" panose="02010609060101010101" charset="-122"/>
                <a:cs typeface="楷体" panose="02010609060101010101" charset="-122"/>
                <a:sym typeface="+mn-ea"/>
              </a:rPr>
              <a:t>(2)画线句子“黄旗用舌头</a:t>
            </a:r>
            <a:r>
              <a:rPr lang="en-US" altLang="zh-CN" sz="7200">
                <a:solidFill>
                  <a:srgbClr val="FF0000"/>
                </a:solidFill>
                <a:latin typeface="楷体" panose="02010609060101010101" charset="-122"/>
                <a:ea typeface="楷体" panose="02010609060101010101" charset="-122"/>
                <a:cs typeface="楷体" panose="02010609060101010101" charset="-122"/>
                <a:sym typeface="+mn-ea"/>
              </a:rPr>
              <a:t>小心翼翼</a:t>
            </a:r>
            <a:r>
              <a:rPr lang="en-US" altLang="zh-CN" sz="7200">
                <a:latin typeface="楷体" panose="02010609060101010101" charset="-122"/>
                <a:ea typeface="楷体" panose="02010609060101010101" charset="-122"/>
                <a:cs typeface="楷体" panose="02010609060101010101" charset="-122"/>
                <a:sym typeface="+mn-ea"/>
              </a:rPr>
              <a:t>地舔理小狗崽子的背，神情专注，面容慈祥”中的加点字在表达上有何作用?(4分)</a:t>
            </a:r>
            <a:endParaRPr lang="en-US" altLang="zh-CN" sz="7200">
              <a:latin typeface="楷体" panose="02010609060101010101" charset="-122"/>
              <a:ea typeface="楷体" panose="02010609060101010101" charset="-122"/>
              <a:cs typeface="楷体" panose="02010609060101010101" charset="-122"/>
              <a:sym typeface="+mn-ea"/>
            </a:endParaRPr>
          </a:p>
          <a:p>
            <a:pPr marL="0" indent="0" fontAlgn="auto">
              <a:lnSpc>
                <a:spcPct val="100000"/>
              </a:lnSpc>
              <a:spcBef>
                <a:spcPts val="0"/>
              </a:spcBef>
              <a:buNone/>
            </a:pPr>
            <a:r>
              <a:rPr lang="en-US" altLang="zh-CN" sz="7200">
                <a:latin typeface="楷体" panose="02010609060101010101" charset="-122"/>
                <a:ea typeface="楷体" panose="02010609060101010101" charset="-122"/>
                <a:cs typeface="楷体" panose="02010609060101010101" charset="-122"/>
                <a:sym typeface="+mn-ea"/>
              </a:rPr>
              <a:t>3.联系上下文，展开想象，用第一人称描写土白目睹黄旗追逐老鼠失足跌进水缸或听到黄旗的惨烈叫声时的心理活动。(2 分)</a:t>
            </a:r>
            <a:endParaRPr lang="en-US" altLang="zh-CN" sz="7200">
              <a:latin typeface="楷体" panose="02010609060101010101" charset="-122"/>
              <a:ea typeface="楷体" panose="02010609060101010101" charset="-122"/>
              <a:cs typeface="楷体" panose="02010609060101010101" charset="-122"/>
              <a:sym typeface="+mn-ea"/>
            </a:endParaRPr>
          </a:p>
          <a:p>
            <a:pPr marL="0" indent="0" fontAlgn="auto">
              <a:lnSpc>
                <a:spcPct val="100000"/>
              </a:lnSpc>
              <a:spcBef>
                <a:spcPts val="0"/>
              </a:spcBef>
              <a:buNone/>
            </a:pPr>
            <a:r>
              <a:rPr lang="en-US" altLang="zh-CN" sz="7200">
                <a:latin typeface="楷体" panose="02010609060101010101" charset="-122"/>
                <a:ea typeface="楷体" panose="02010609060101010101" charset="-122"/>
                <a:cs typeface="楷体" panose="02010609060101010101" charset="-122"/>
                <a:sym typeface="+mn-ea"/>
              </a:rPr>
              <a:t>4.为什么本文中的猫和狗在同一个屋檐下能相处融洽?联系生活，说说这引发了你哪些思考。(4分)</a:t>
            </a:r>
            <a:endParaRPr lang="en-US" altLang="zh-CN" sz="7200">
              <a:latin typeface="楷体" panose="02010609060101010101" charset="-122"/>
              <a:ea typeface="楷体" panose="02010609060101010101" charset="-122"/>
              <a:cs typeface="楷体" panose="02010609060101010101" charset="-122"/>
              <a:sym typeface="+mn-ea"/>
            </a:endParaRPr>
          </a:p>
          <a:p>
            <a:pPr fontAlgn="auto">
              <a:lnSpc>
                <a:spcPct val="100000"/>
              </a:lnSpc>
              <a:spcBef>
                <a:spcPts val="0"/>
              </a:spcBef>
            </a:pPr>
            <a:endParaRPr lang="en-US" altLang="zh-CN" sz="7200">
              <a:latin typeface="楷体" panose="02010609060101010101" charset="-122"/>
              <a:ea typeface="楷体" panose="02010609060101010101" charset="-122"/>
              <a:cs typeface="楷体" panose="02010609060101010101" charset="-122"/>
              <a:sym typeface="+mn-ea"/>
            </a:endParaRPr>
          </a:p>
          <a:p>
            <a:r>
              <a:rPr lang="en-US" altLang="zh-CN" sz="7200"/>
              <a:t> </a:t>
            </a:r>
            <a:br>
              <a:rPr lang="zh-CN" altLang="en-US" sz="7200"/>
            </a:br>
            <a:endParaRPr lang="zh-CN" altLang="en-US" sz="720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sp>
        <p:nvSpPr>
          <p:cNvPr id="3" name="内容占位符 2"/>
          <p:cNvSpPr>
            <a:spLocks noGrp="1"/>
          </p:cNvSpPr>
          <p:nvPr>
            <p:ph idx="1"/>
          </p:nvPr>
        </p:nvSpPr>
        <p:spPr>
          <a:xfrm>
            <a:off x="87630" y="80645"/>
            <a:ext cx="11968480" cy="6777355"/>
          </a:xfrm>
        </p:spPr>
        <p:txBody>
          <a:bodyPr>
            <a:normAutofit/>
          </a:bodyPr>
          <a:p>
            <a:pPr marL="0" indent="0" fontAlgn="auto">
              <a:lnSpc>
                <a:spcPct val="100000"/>
              </a:lnSpc>
              <a:spcBef>
                <a:spcPts val="0"/>
              </a:spcBef>
              <a:buNone/>
            </a:pPr>
            <a:r>
              <a:rPr lang="en-US" altLang="zh-CN" sz="5335">
                <a:sym typeface="+mn-ea"/>
              </a:rPr>
              <a:t>15.通读全文，用简洁的语言概括黄旗和土白的友谊从出现裂痕到重归于好发生的事情。(4分)</a:t>
            </a:r>
            <a:endParaRPr lang="en-US" altLang="zh-CN" sz="5335">
              <a:sym typeface="+mn-ea"/>
            </a:endParaRPr>
          </a:p>
          <a:p>
            <a:pPr marL="0" indent="0" fontAlgn="auto">
              <a:lnSpc>
                <a:spcPct val="100000"/>
              </a:lnSpc>
              <a:spcBef>
                <a:spcPts val="0"/>
              </a:spcBef>
              <a:buNone/>
            </a:pPr>
            <a:endParaRPr lang="en-US" altLang="zh-CN" sz="5335">
              <a:sym typeface="+mn-ea"/>
            </a:endParaRPr>
          </a:p>
          <a:p>
            <a:pPr marL="0" indent="0" fontAlgn="auto">
              <a:lnSpc>
                <a:spcPct val="100000"/>
              </a:lnSpc>
              <a:spcBef>
                <a:spcPts val="0"/>
              </a:spcBef>
              <a:buNone/>
            </a:pPr>
            <a:endParaRPr lang="en-US" altLang="zh-CN" sz="5335">
              <a:sym typeface="+mn-ea"/>
            </a:endParaRPr>
          </a:p>
          <a:p>
            <a:pPr marL="0" indent="0" fontAlgn="auto">
              <a:lnSpc>
                <a:spcPct val="100000"/>
              </a:lnSpc>
              <a:spcBef>
                <a:spcPts val="0"/>
              </a:spcBef>
              <a:buNone/>
            </a:pPr>
            <a:endParaRPr lang="en-US" altLang="zh-CN" sz="5335">
              <a:sym typeface="+mn-ea"/>
            </a:endParaRPr>
          </a:p>
          <a:p>
            <a:pPr marL="0" indent="0" fontAlgn="auto">
              <a:lnSpc>
                <a:spcPct val="100000"/>
              </a:lnSpc>
              <a:spcBef>
                <a:spcPts val="0"/>
              </a:spcBef>
              <a:buNone/>
            </a:pPr>
            <a:endParaRPr lang="en-US" altLang="zh-CN" sz="5335">
              <a:sym typeface="+mn-ea"/>
            </a:endParaRPr>
          </a:p>
          <a:p>
            <a:pPr marL="0" indent="0" fontAlgn="auto">
              <a:lnSpc>
                <a:spcPct val="100000"/>
              </a:lnSpc>
              <a:spcBef>
                <a:spcPts val="0"/>
              </a:spcBef>
              <a:buNone/>
            </a:pPr>
            <a:endParaRPr lang="en-US" altLang="zh-CN" sz="7200">
              <a:sym typeface="+mn-ea"/>
            </a:endParaRPr>
          </a:p>
          <a:p>
            <a:pPr marL="0" indent="0" fontAlgn="auto">
              <a:lnSpc>
                <a:spcPct val="100000"/>
              </a:lnSpc>
              <a:spcBef>
                <a:spcPts val="0"/>
              </a:spcBef>
              <a:buNone/>
            </a:pPr>
            <a:endParaRPr lang="en-US" altLang="zh-CN" sz="7200">
              <a:sym typeface="+mn-ea"/>
            </a:endParaRPr>
          </a:p>
          <a:p>
            <a:pPr marL="0" indent="0" fontAlgn="auto">
              <a:lnSpc>
                <a:spcPct val="100000"/>
              </a:lnSpc>
              <a:spcBef>
                <a:spcPts val="0"/>
              </a:spcBef>
              <a:buNone/>
            </a:pPr>
            <a:endParaRPr lang="en-US" altLang="zh-CN" sz="7200">
              <a:sym typeface="+mn-ea"/>
            </a:endParaRPr>
          </a:p>
          <a:p>
            <a:pPr marL="0" indent="0" fontAlgn="auto">
              <a:lnSpc>
                <a:spcPct val="100000"/>
              </a:lnSpc>
              <a:spcBef>
                <a:spcPts val="0"/>
              </a:spcBef>
              <a:buNone/>
            </a:pPr>
            <a:endParaRPr lang="en-US" altLang="zh-CN" sz="7200">
              <a:sym typeface="+mn-ea"/>
            </a:endParaRPr>
          </a:p>
          <a:p>
            <a:pPr marL="0" indent="0" fontAlgn="auto">
              <a:lnSpc>
                <a:spcPct val="100000"/>
              </a:lnSpc>
              <a:spcBef>
                <a:spcPts val="0"/>
              </a:spcBef>
              <a:buNone/>
            </a:pPr>
            <a:endParaRPr lang="zh-CN" altLang="en-US" sz="7200"/>
          </a:p>
        </p:txBody>
      </p:sp>
      <p:sp>
        <p:nvSpPr>
          <p:cNvPr id="4" name="文本框 3"/>
          <p:cNvSpPr txBox="1"/>
          <p:nvPr/>
        </p:nvSpPr>
        <p:spPr>
          <a:xfrm>
            <a:off x="467995" y="2811145"/>
            <a:ext cx="11774170" cy="1568450"/>
          </a:xfrm>
          <a:prstGeom prst="rect">
            <a:avLst/>
          </a:prstGeom>
          <a:noFill/>
        </p:spPr>
        <p:txBody>
          <a:bodyPr wrap="square" rtlCol="0">
            <a:spAutoFit/>
          </a:bodyPr>
          <a:p>
            <a:r>
              <a:rPr lang="en-US" altLang="zh-CN" sz="2400">
                <a:solidFill>
                  <a:srgbClr val="FF0000"/>
                </a:solidFill>
              </a:rPr>
              <a:t>15.①土白难以忍受黄旗喉咙发出的声响而向黄旗摆出进攻姿势。</a:t>
            </a:r>
            <a:endParaRPr lang="en-US" altLang="zh-CN" sz="2400">
              <a:solidFill>
                <a:srgbClr val="FF0000"/>
              </a:solidFill>
            </a:endParaRPr>
          </a:p>
          <a:p>
            <a:r>
              <a:rPr lang="en-US" altLang="zh-CN" sz="2400">
                <a:solidFill>
                  <a:srgbClr val="FF0000"/>
                </a:solidFill>
              </a:rPr>
              <a:t>②黄旗看不惯土白对主人的谄媚而咬了土白的屁股。</a:t>
            </a:r>
            <a:endParaRPr lang="en-US" altLang="zh-CN" sz="2400">
              <a:solidFill>
                <a:srgbClr val="FF0000"/>
              </a:solidFill>
            </a:endParaRPr>
          </a:p>
          <a:p>
            <a:r>
              <a:rPr lang="en-US" altLang="zh-CN" sz="2400">
                <a:solidFill>
                  <a:srgbClr val="FF0000"/>
                </a:solidFill>
              </a:rPr>
              <a:t>③黄旗掉入水缸，土白跑到田里找主人救黄旗。</a:t>
            </a:r>
            <a:endParaRPr lang="en-US" altLang="zh-CN" sz="2400">
              <a:solidFill>
                <a:srgbClr val="FF0000"/>
              </a:solidFill>
            </a:endParaRPr>
          </a:p>
          <a:p>
            <a:r>
              <a:rPr lang="en-US" altLang="zh-CN" sz="2400">
                <a:solidFill>
                  <a:srgbClr val="FF0000"/>
                </a:solidFill>
              </a:rPr>
              <a:t>④洪水来时，黄旗帮土白把幼崽从狗窝搬上柴堆，使它们脱离险境。(每点 1分)</a:t>
            </a:r>
            <a:endParaRPr lang="en-US" altLang="zh-CN" sz="240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anim calcmode="lin" valueType="num">
                                      <p:cBhvr additive="base">
                                        <p:cTn id="11"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4">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anim calcmode="lin" valueType="num">
                                      <p:cBhvr additive="base">
                                        <p:cTn id="15"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4">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anim calcmode="lin" valueType="num">
                                      <p:cBhvr additive="base">
                                        <p:cTn id="19"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sp>
        <p:nvSpPr>
          <p:cNvPr id="3" name="内容占位符 2"/>
          <p:cNvSpPr>
            <a:spLocks noGrp="1"/>
          </p:cNvSpPr>
          <p:nvPr>
            <p:ph idx="1"/>
          </p:nvPr>
        </p:nvSpPr>
        <p:spPr>
          <a:xfrm>
            <a:off x="87630" y="80645"/>
            <a:ext cx="11968480" cy="6777355"/>
          </a:xfrm>
        </p:spPr>
        <p:txBody>
          <a:bodyPr>
            <a:normAutofit/>
          </a:bodyPr>
          <a:p>
            <a:pPr marL="0" indent="0" fontAlgn="auto">
              <a:lnSpc>
                <a:spcPct val="100000"/>
              </a:lnSpc>
              <a:spcBef>
                <a:spcPts val="0"/>
              </a:spcBef>
              <a:buNone/>
            </a:pPr>
            <a:r>
              <a:rPr lang="en-US" altLang="zh-CN" sz="2220">
                <a:sym typeface="+mn-ea"/>
              </a:rPr>
              <a:t>16.请联系上下文，按要求完成问题。(8分)</a:t>
            </a:r>
            <a:endParaRPr lang="en-US" altLang="zh-CN" sz="2220">
              <a:sym typeface="+mn-ea"/>
            </a:endParaRPr>
          </a:p>
          <a:p>
            <a:pPr marL="0" indent="0" fontAlgn="auto">
              <a:lnSpc>
                <a:spcPct val="100000"/>
              </a:lnSpc>
              <a:spcBef>
                <a:spcPts val="0"/>
              </a:spcBef>
              <a:buNone/>
            </a:pPr>
            <a:r>
              <a:rPr lang="en-US" altLang="zh-CN" sz="2220">
                <a:sym typeface="+mn-ea"/>
              </a:rPr>
              <a:t>(1)“那是个深秋的下午，我在院子里补渔网，满院暖融融的阳光，黄旗趴坐在门槛上晒太阳，土白在门槛下玩一个纸团。”这句话用了什么描写方法?有何作用?(4分)</a:t>
            </a:r>
            <a:endParaRPr lang="en-US" altLang="zh-CN" sz="2220">
              <a:sym typeface="+mn-ea"/>
            </a:endParaRPr>
          </a:p>
          <a:p>
            <a:pPr marL="0" indent="0" fontAlgn="auto">
              <a:lnSpc>
                <a:spcPct val="100000"/>
              </a:lnSpc>
              <a:spcBef>
                <a:spcPts val="0"/>
              </a:spcBef>
              <a:buNone/>
            </a:pPr>
            <a:r>
              <a:rPr lang="en-US" altLang="zh-CN" sz="2220">
                <a:sym typeface="+mn-ea"/>
              </a:rPr>
              <a:t>(2)画线句子“黄旗用舌头小心翼翼地舔理小狗崽子的背，神情专注，面容慈祥”中的加点字在表达上有何作用?(4分)</a:t>
            </a:r>
            <a:endParaRPr lang="en-US" altLang="zh-CN" sz="2220">
              <a:sym typeface="+mn-ea"/>
            </a:endParaRPr>
          </a:p>
          <a:p>
            <a:pPr marL="0" indent="0" fontAlgn="auto">
              <a:lnSpc>
                <a:spcPct val="100000"/>
              </a:lnSpc>
              <a:spcBef>
                <a:spcPts val="0"/>
              </a:spcBef>
              <a:buNone/>
            </a:pPr>
            <a:endParaRPr lang="en-US" altLang="zh-CN" sz="4000">
              <a:sym typeface="+mn-ea"/>
            </a:endParaRPr>
          </a:p>
          <a:p>
            <a:pPr marL="0" indent="0" fontAlgn="auto">
              <a:lnSpc>
                <a:spcPct val="100000"/>
              </a:lnSpc>
              <a:spcBef>
                <a:spcPts val="0"/>
              </a:spcBef>
              <a:buNone/>
            </a:pPr>
            <a:r>
              <a:rPr lang="en-US" altLang="zh-CN" sz="3200">
                <a:sym typeface="+mn-ea"/>
              </a:rPr>
              <a:t>(1)这句话运用了</a:t>
            </a:r>
            <a:r>
              <a:rPr lang="en-US" altLang="zh-CN" sz="3200">
                <a:solidFill>
                  <a:srgbClr val="FF0000"/>
                </a:solidFill>
                <a:sym typeface="+mn-ea"/>
              </a:rPr>
              <a:t>景物描写和动作描写</a:t>
            </a:r>
            <a:r>
              <a:rPr lang="en-US" altLang="zh-CN" sz="3200">
                <a:sym typeface="+mn-ea"/>
              </a:rPr>
              <a:t>。(1 分)</a:t>
            </a:r>
            <a:r>
              <a:rPr lang="en-US" altLang="zh-CN" sz="3200">
                <a:solidFill>
                  <a:srgbClr val="FF0000"/>
                </a:solidFill>
                <a:sym typeface="+mn-ea"/>
              </a:rPr>
              <a:t>渲染了</a:t>
            </a:r>
            <a:r>
              <a:rPr lang="en-US" altLang="zh-CN" sz="3200">
                <a:sym typeface="+mn-ea"/>
              </a:rPr>
              <a:t>一种祥和的</a:t>
            </a:r>
            <a:r>
              <a:rPr lang="en-US" altLang="zh-CN" sz="3200">
                <a:solidFill>
                  <a:srgbClr val="FF0000"/>
                </a:solidFill>
                <a:sym typeface="+mn-ea"/>
              </a:rPr>
              <a:t>气氛。</a:t>
            </a:r>
            <a:r>
              <a:rPr lang="en-US" altLang="zh-CN" sz="3200">
                <a:sym typeface="+mn-ea"/>
              </a:rPr>
              <a:t>(1分)，“</a:t>
            </a:r>
            <a:r>
              <a:rPr lang="zh-CN" altLang="en-US" sz="3200">
                <a:sym typeface="+mn-ea"/>
              </a:rPr>
              <a:t>晒</a:t>
            </a:r>
            <a:r>
              <a:rPr lang="en-US" altLang="zh-CN" sz="3200">
                <a:sym typeface="+mn-ea"/>
              </a:rPr>
              <a:t>”“</a:t>
            </a:r>
            <a:r>
              <a:rPr lang="zh-CN" altLang="en-US" sz="3200">
                <a:sym typeface="+mn-ea"/>
              </a:rPr>
              <a:t>玩</a:t>
            </a:r>
            <a:r>
              <a:rPr lang="en-US" altLang="zh-CN" sz="3200">
                <a:sym typeface="+mn-ea"/>
              </a:rPr>
              <a:t>”</a:t>
            </a:r>
            <a:r>
              <a:rPr lang="zh-CN" altLang="en-US" sz="3200">
                <a:sym typeface="+mn-ea"/>
              </a:rPr>
              <a:t>等动词</a:t>
            </a:r>
            <a:r>
              <a:rPr lang="en-US" altLang="zh-CN" sz="3200">
                <a:solidFill>
                  <a:srgbClr val="FF0000"/>
                </a:solidFill>
                <a:sym typeface="+mn-ea"/>
              </a:rPr>
              <a:t>写出了</a:t>
            </a:r>
            <a:r>
              <a:rPr lang="en-US" altLang="zh-CN" sz="3200">
                <a:sym typeface="+mn-ea"/>
              </a:rPr>
              <a:t>深秋下午猫与狗悠然自得的心情(1分)，为下文写</a:t>
            </a:r>
            <a:r>
              <a:rPr lang="en-US" altLang="zh-CN" sz="3200">
                <a:solidFill>
                  <a:srgbClr val="FF0000"/>
                </a:solidFill>
                <a:sym typeface="+mn-ea"/>
              </a:rPr>
              <a:t>猫因心情好发出“咕噜噜”</a:t>
            </a:r>
            <a:r>
              <a:rPr lang="en-US" altLang="zh-CN" sz="3200">
                <a:sym typeface="+mn-ea"/>
              </a:rPr>
              <a:t>声</a:t>
            </a:r>
            <a:r>
              <a:rPr lang="en-US" altLang="zh-CN" sz="3200">
                <a:solidFill>
                  <a:srgbClr val="FF0000"/>
                </a:solidFill>
                <a:sym typeface="+mn-ea"/>
              </a:rPr>
              <a:t>做铺垫</a:t>
            </a:r>
            <a:r>
              <a:rPr lang="en-US" altLang="zh-CN" sz="3200">
                <a:sym typeface="+mn-ea"/>
              </a:rPr>
              <a:t>(1分)。</a:t>
            </a:r>
            <a:endParaRPr lang="en-US" altLang="zh-CN" sz="3200">
              <a:sym typeface="+mn-ea"/>
            </a:endParaRPr>
          </a:p>
          <a:p>
            <a:pPr marL="0" indent="0" fontAlgn="auto">
              <a:lnSpc>
                <a:spcPct val="100000"/>
              </a:lnSpc>
              <a:spcBef>
                <a:spcPts val="0"/>
              </a:spcBef>
              <a:buNone/>
            </a:pPr>
            <a:endParaRPr lang="en-US" altLang="zh-CN" sz="3200">
              <a:sym typeface="+mn-ea"/>
            </a:endParaRPr>
          </a:p>
          <a:p>
            <a:pPr marL="0" indent="0" fontAlgn="auto">
              <a:lnSpc>
                <a:spcPct val="100000"/>
              </a:lnSpc>
              <a:spcBef>
                <a:spcPts val="0"/>
              </a:spcBef>
              <a:buNone/>
            </a:pPr>
            <a:r>
              <a:rPr lang="en-US" altLang="zh-CN" sz="3200">
                <a:sym typeface="+mn-ea"/>
              </a:rPr>
              <a:t> (2)“小心翼翼”</a:t>
            </a:r>
            <a:r>
              <a:rPr lang="en-US" altLang="zh-CN" sz="3200">
                <a:solidFill>
                  <a:srgbClr val="FF0000"/>
                </a:solidFill>
                <a:sym typeface="+mn-ea"/>
              </a:rPr>
              <a:t>意思是</a:t>
            </a:r>
            <a:r>
              <a:rPr lang="en-US" altLang="zh-CN" sz="3200">
                <a:sym typeface="+mn-ea"/>
              </a:rPr>
              <a:t>举 动十分谨慎，丝毫不敢疏忽(1分)，</a:t>
            </a:r>
            <a:r>
              <a:rPr lang="en-US" altLang="zh-CN" sz="3200">
                <a:solidFill>
                  <a:srgbClr val="FF0000"/>
                </a:solidFill>
                <a:sym typeface="+mn-ea"/>
              </a:rPr>
              <a:t>这里表现</a:t>
            </a:r>
            <a:r>
              <a:rPr lang="en-US" altLang="zh-CN" sz="3200">
                <a:sym typeface="+mn-ea"/>
              </a:rPr>
              <a:t>猫对小狗的动作十分轻柔(1分)，</a:t>
            </a:r>
            <a:r>
              <a:rPr lang="en-US" altLang="zh-CN" sz="3200">
                <a:solidFill>
                  <a:srgbClr val="FF0000"/>
                </a:solidFill>
                <a:sym typeface="+mn-ea"/>
              </a:rPr>
              <a:t>体现</a:t>
            </a:r>
            <a:r>
              <a:rPr lang="en-US" altLang="zh-CN" sz="3200">
                <a:sym typeface="+mn-ea"/>
              </a:rPr>
              <a:t>猫对小狗的爱(1分)，</a:t>
            </a:r>
            <a:r>
              <a:rPr lang="en-US" altLang="zh-CN" sz="3200">
                <a:solidFill>
                  <a:srgbClr val="FF0000"/>
                </a:solidFill>
                <a:sym typeface="+mn-ea"/>
              </a:rPr>
              <a:t>也表现</a:t>
            </a:r>
            <a:r>
              <a:rPr lang="en-US" altLang="zh-CN" sz="3200">
                <a:sym typeface="+mn-ea"/>
              </a:rPr>
              <a:t>了猫与狗之间的和解(1分)。</a:t>
            </a:r>
            <a:endParaRPr lang="en-US" altLang="zh-CN" sz="3200">
              <a:sym typeface="+mn-ea"/>
            </a:endParaRPr>
          </a:p>
          <a:p>
            <a:pPr marL="0" indent="0" fontAlgn="auto">
              <a:lnSpc>
                <a:spcPct val="100000"/>
              </a:lnSpc>
              <a:spcBef>
                <a:spcPts val="0"/>
              </a:spcBef>
              <a:buNone/>
            </a:pPr>
            <a:endParaRPr lang="en-US" altLang="zh-CN" sz="5335">
              <a:sym typeface="+mn-ea"/>
            </a:endParaRPr>
          </a:p>
          <a:p>
            <a:pPr marL="0" indent="0" fontAlgn="auto">
              <a:lnSpc>
                <a:spcPct val="100000"/>
              </a:lnSpc>
              <a:spcBef>
                <a:spcPts val="0"/>
              </a:spcBef>
              <a:buNone/>
            </a:pPr>
            <a:endParaRPr lang="en-US" altLang="zh-CN" sz="5335">
              <a:sym typeface="+mn-ea"/>
            </a:endParaRPr>
          </a:p>
          <a:p>
            <a:pPr marL="0" indent="0" fontAlgn="auto">
              <a:lnSpc>
                <a:spcPct val="100000"/>
              </a:lnSpc>
              <a:spcBef>
                <a:spcPts val="0"/>
              </a:spcBef>
              <a:buNone/>
            </a:pPr>
            <a:endParaRPr lang="en-US" altLang="zh-CN" sz="7200">
              <a:sym typeface="+mn-ea"/>
            </a:endParaRPr>
          </a:p>
          <a:p>
            <a:pPr marL="0" indent="0" fontAlgn="auto">
              <a:lnSpc>
                <a:spcPct val="100000"/>
              </a:lnSpc>
              <a:spcBef>
                <a:spcPts val="0"/>
              </a:spcBef>
              <a:buNone/>
            </a:pPr>
            <a:endParaRPr lang="en-US" altLang="zh-CN" sz="7200">
              <a:sym typeface="+mn-ea"/>
            </a:endParaRPr>
          </a:p>
          <a:p>
            <a:pPr marL="0" indent="0" fontAlgn="auto">
              <a:lnSpc>
                <a:spcPct val="100000"/>
              </a:lnSpc>
              <a:spcBef>
                <a:spcPts val="0"/>
              </a:spcBef>
              <a:buNone/>
            </a:pPr>
            <a:endParaRPr lang="en-US" altLang="zh-CN" sz="7200">
              <a:sym typeface="+mn-ea"/>
            </a:endParaRPr>
          </a:p>
          <a:p>
            <a:pPr marL="0" indent="0" fontAlgn="auto">
              <a:lnSpc>
                <a:spcPct val="100000"/>
              </a:lnSpc>
              <a:spcBef>
                <a:spcPts val="0"/>
              </a:spcBef>
              <a:buNone/>
            </a:pPr>
            <a:endParaRPr lang="en-US" altLang="zh-CN" sz="7200">
              <a:sym typeface="+mn-ea"/>
            </a:endParaRPr>
          </a:p>
          <a:p>
            <a:pPr marL="0" indent="0" fontAlgn="auto">
              <a:lnSpc>
                <a:spcPct val="100000"/>
              </a:lnSpc>
              <a:spcBef>
                <a:spcPts val="0"/>
              </a:spcBef>
              <a:buNone/>
            </a:pPr>
            <a:endParaRPr lang="zh-CN" altLang="en-US" sz="72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 calcmode="lin" valueType="num">
                                      <p:cBhvr additive="base">
                                        <p:cTn id="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anim calcmode="lin" valueType="num">
                                      <p:cBhvr additive="base">
                                        <p:cTn id="1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sp>
        <p:nvSpPr>
          <p:cNvPr id="3" name="内容占位符 2"/>
          <p:cNvSpPr>
            <a:spLocks noGrp="1"/>
          </p:cNvSpPr>
          <p:nvPr>
            <p:ph idx="1"/>
          </p:nvPr>
        </p:nvSpPr>
        <p:spPr>
          <a:xfrm>
            <a:off x="87630" y="80645"/>
            <a:ext cx="11968480" cy="6777355"/>
          </a:xfrm>
        </p:spPr>
        <p:txBody>
          <a:bodyPr>
            <a:normAutofit fontScale="35000"/>
          </a:bodyPr>
          <a:p>
            <a:pPr marL="0" indent="0" fontAlgn="auto">
              <a:lnSpc>
                <a:spcPct val="100000"/>
              </a:lnSpc>
              <a:spcBef>
                <a:spcPts val="0"/>
              </a:spcBef>
              <a:buNone/>
            </a:pPr>
            <a:r>
              <a:rPr lang="en-US" altLang="zh-CN" sz="7200">
                <a:sym typeface="+mn-ea"/>
              </a:rPr>
              <a:t>17.联系上下文，展开想象，用第一人称描写土白目睹黄旗追逐老鼠失足跌进水缸或听到黄旗的惨烈叫声时的心理活动。(2 分)</a:t>
            </a:r>
            <a:endParaRPr lang="en-US" altLang="zh-CN" sz="7200">
              <a:sym typeface="+mn-ea"/>
            </a:endParaRPr>
          </a:p>
          <a:p>
            <a:pPr marL="0" indent="0" fontAlgn="auto">
              <a:lnSpc>
                <a:spcPct val="100000"/>
              </a:lnSpc>
              <a:spcBef>
                <a:spcPts val="0"/>
              </a:spcBef>
              <a:buNone/>
            </a:pPr>
            <a:endParaRPr lang="en-US" altLang="zh-CN" sz="7200">
              <a:sym typeface="+mn-ea"/>
            </a:endParaRPr>
          </a:p>
          <a:p>
            <a:pPr marL="0" indent="0" fontAlgn="auto">
              <a:lnSpc>
                <a:spcPct val="100000"/>
              </a:lnSpc>
              <a:spcBef>
                <a:spcPts val="0"/>
              </a:spcBef>
              <a:buNone/>
            </a:pPr>
            <a:endParaRPr lang="en-US" altLang="zh-CN" sz="7200">
              <a:sym typeface="+mn-ea"/>
            </a:endParaRPr>
          </a:p>
          <a:p>
            <a:pPr marL="0" indent="0" fontAlgn="auto">
              <a:lnSpc>
                <a:spcPct val="100000"/>
              </a:lnSpc>
              <a:spcBef>
                <a:spcPts val="0"/>
              </a:spcBef>
              <a:buNone/>
            </a:pPr>
            <a:endParaRPr lang="en-US" altLang="zh-CN" sz="7200">
              <a:sym typeface="+mn-ea"/>
            </a:endParaRPr>
          </a:p>
          <a:p>
            <a:pPr marL="0" indent="0" fontAlgn="auto">
              <a:lnSpc>
                <a:spcPct val="100000"/>
              </a:lnSpc>
              <a:spcBef>
                <a:spcPts val="0"/>
              </a:spcBef>
              <a:buNone/>
            </a:pPr>
            <a:endParaRPr lang="en-US" altLang="zh-CN" sz="7200">
              <a:sym typeface="+mn-ea"/>
            </a:endParaRPr>
          </a:p>
          <a:p>
            <a:pPr marL="0" indent="0" fontAlgn="auto">
              <a:lnSpc>
                <a:spcPct val="100000"/>
              </a:lnSpc>
              <a:spcBef>
                <a:spcPts val="0"/>
              </a:spcBef>
              <a:buNone/>
            </a:pPr>
            <a:endParaRPr lang="en-US" altLang="zh-CN" sz="7200">
              <a:sym typeface="+mn-ea"/>
            </a:endParaRPr>
          </a:p>
          <a:p>
            <a:pPr marL="0" indent="0" fontAlgn="auto">
              <a:lnSpc>
                <a:spcPct val="100000"/>
              </a:lnSpc>
              <a:spcBef>
                <a:spcPts val="0"/>
              </a:spcBef>
              <a:buNone/>
            </a:pPr>
            <a:endParaRPr lang="en-US" altLang="zh-CN" sz="7200">
              <a:sym typeface="+mn-ea"/>
            </a:endParaRPr>
          </a:p>
          <a:p>
            <a:pPr marL="0" indent="0" fontAlgn="auto">
              <a:lnSpc>
                <a:spcPct val="100000"/>
              </a:lnSpc>
              <a:spcBef>
                <a:spcPts val="0"/>
              </a:spcBef>
              <a:buNone/>
            </a:pPr>
            <a:endParaRPr lang="en-US" altLang="zh-CN" sz="7200">
              <a:sym typeface="+mn-ea"/>
            </a:endParaRPr>
          </a:p>
          <a:p>
            <a:pPr marL="0" indent="0" fontAlgn="auto">
              <a:lnSpc>
                <a:spcPct val="100000"/>
              </a:lnSpc>
              <a:spcBef>
                <a:spcPts val="0"/>
              </a:spcBef>
              <a:buNone/>
            </a:pPr>
            <a:endParaRPr lang="en-US" altLang="zh-CN" sz="7200">
              <a:sym typeface="+mn-ea"/>
            </a:endParaRPr>
          </a:p>
          <a:p>
            <a:pPr marL="0" indent="0" fontAlgn="auto">
              <a:lnSpc>
                <a:spcPct val="100000"/>
              </a:lnSpc>
              <a:spcBef>
                <a:spcPts val="0"/>
              </a:spcBef>
              <a:buNone/>
            </a:pPr>
            <a:r>
              <a:rPr lang="en-US" altLang="zh-CN" sz="7200">
                <a:sym typeface="+mn-ea"/>
              </a:rPr>
              <a:t>18.为什么本文中的猫和狗在同一个屋檐下能相处融洽?联系生活</a:t>
            </a:r>
            <a:r>
              <a:rPr lang="zh-CN" altLang="en-US" sz="7200">
                <a:sym typeface="+mn-ea"/>
              </a:rPr>
              <a:t>和</a:t>
            </a:r>
            <a:r>
              <a:rPr lang="zh-CN" altLang="en-US" sz="7200">
                <a:solidFill>
                  <a:srgbClr val="FF0000"/>
                </a:solidFill>
                <a:sym typeface="+mn-ea"/>
              </a:rPr>
              <a:t>自身实际</a:t>
            </a:r>
            <a:r>
              <a:rPr lang="en-US" altLang="zh-CN" sz="7200">
                <a:sym typeface="+mn-ea"/>
              </a:rPr>
              <a:t>，说说这引发了你哪些思考。(6分)</a:t>
            </a:r>
            <a:endParaRPr lang="en-US" altLang="zh-CN" sz="7200">
              <a:sym typeface="+mn-ea"/>
            </a:endParaRPr>
          </a:p>
          <a:p>
            <a:pPr marL="0" indent="0" fontAlgn="auto">
              <a:lnSpc>
                <a:spcPct val="100000"/>
              </a:lnSpc>
              <a:spcBef>
                <a:spcPts val="0"/>
              </a:spcBef>
              <a:buNone/>
            </a:pPr>
            <a:endParaRPr lang="en-US" altLang="zh-CN" sz="7200">
              <a:sym typeface="+mn-ea"/>
            </a:endParaRPr>
          </a:p>
          <a:p>
            <a:pPr fontAlgn="auto">
              <a:lnSpc>
                <a:spcPct val="100000"/>
              </a:lnSpc>
              <a:spcBef>
                <a:spcPts val="0"/>
              </a:spcBef>
            </a:pPr>
            <a:endParaRPr lang="en-US" altLang="zh-CN" sz="7200">
              <a:sym typeface="+mn-ea"/>
            </a:endParaRPr>
          </a:p>
          <a:p>
            <a:r>
              <a:rPr lang="en-US" altLang="zh-CN" sz="7200"/>
              <a:t> </a:t>
            </a:r>
            <a:br>
              <a:rPr lang="zh-CN" altLang="en-US" sz="7200"/>
            </a:br>
            <a:endParaRPr lang="zh-CN" altLang="en-US" sz="7200"/>
          </a:p>
        </p:txBody>
      </p:sp>
      <p:sp>
        <p:nvSpPr>
          <p:cNvPr id="4" name="文本框 3"/>
          <p:cNvSpPr txBox="1"/>
          <p:nvPr/>
        </p:nvSpPr>
        <p:spPr>
          <a:xfrm>
            <a:off x="295275" y="1800225"/>
            <a:ext cx="11058525" cy="922020"/>
          </a:xfrm>
          <a:prstGeom prst="rect">
            <a:avLst/>
          </a:prstGeom>
          <a:noFill/>
        </p:spPr>
        <p:txBody>
          <a:bodyPr wrap="square" rtlCol="0">
            <a:spAutoFit/>
          </a:bodyPr>
          <a:p>
            <a:r>
              <a:rPr lang="zh-CN" altLang="en-US">
                <a:solidFill>
                  <a:srgbClr val="FF0000"/>
                </a:solidFill>
              </a:rPr>
              <a:t>示例一:你掉水里，我要救你吗?算了，我还是不计较了，我去找主人，很快回来，你坚持一下。</a:t>
            </a:r>
            <a:endParaRPr lang="zh-CN" altLang="en-US">
              <a:solidFill>
                <a:srgbClr val="FF0000"/>
              </a:solidFill>
            </a:endParaRPr>
          </a:p>
          <a:p>
            <a:r>
              <a:rPr lang="zh-CN" altLang="en-US">
                <a:solidFill>
                  <a:srgbClr val="FF0000"/>
                </a:solidFill>
              </a:rPr>
              <a:t> 示例二:该死的猫，活该你也有今天。我才不救你呢!但是，我们也曾是朋友呀，我不能见死不救，我还是赶紧找主人回来。</a:t>
            </a:r>
            <a:r>
              <a:rPr lang="zh-CN" altLang="en-US">
                <a:solidFill>
                  <a:srgbClr val="4F0FBD"/>
                </a:solidFill>
              </a:rPr>
              <a:t>(用第一人称1分，写出心理矛盾1分。)</a:t>
            </a:r>
            <a:endParaRPr lang="zh-CN" altLang="en-US">
              <a:solidFill>
                <a:srgbClr val="4F0FBD"/>
              </a:solidFill>
            </a:endParaRPr>
          </a:p>
        </p:txBody>
      </p:sp>
      <p:sp>
        <p:nvSpPr>
          <p:cNvPr id="5" name="文本框 4"/>
          <p:cNvSpPr txBox="1"/>
          <p:nvPr/>
        </p:nvSpPr>
        <p:spPr>
          <a:xfrm>
            <a:off x="464185" y="4891405"/>
            <a:ext cx="11019790" cy="1476375"/>
          </a:xfrm>
          <a:prstGeom prst="rect">
            <a:avLst/>
          </a:prstGeom>
          <a:noFill/>
        </p:spPr>
        <p:txBody>
          <a:bodyPr wrap="square" rtlCol="0">
            <a:spAutoFit/>
          </a:bodyPr>
          <a:p>
            <a:r>
              <a:rPr lang="en-US" altLang="zh-CN"/>
              <a:t>       </a:t>
            </a:r>
            <a:r>
              <a:rPr lang="en-US" altLang="zh-CN">
                <a:solidFill>
                  <a:srgbClr val="FF0000"/>
                </a:solidFill>
              </a:rPr>
              <a:t> </a:t>
            </a:r>
            <a:r>
              <a:rPr lang="zh-CN" altLang="en-US">
                <a:solidFill>
                  <a:srgbClr val="FF0000"/>
                </a:solidFill>
              </a:rPr>
              <a:t>猫和狗能在同一个屋檐下相处融洽的原因是它们克制了本能的冲动，去忍耐对方的行为，并在这过程中学会了宽容和谅解。(2分)</a:t>
            </a:r>
            <a:endParaRPr lang="zh-CN" altLang="en-US">
              <a:solidFill>
                <a:srgbClr val="FF0000"/>
              </a:solidFill>
            </a:endParaRPr>
          </a:p>
          <a:p>
            <a:r>
              <a:rPr lang="zh-CN" altLang="en-US">
                <a:solidFill>
                  <a:srgbClr val="FF0000"/>
                </a:solidFill>
              </a:rPr>
              <a:t> </a:t>
            </a:r>
            <a:r>
              <a:rPr lang="en-US" altLang="zh-CN">
                <a:solidFill>
                  <a:srgbClr val="FF0000"/>
                </a:solidFill>
              </a:rPr>
              <a:t>        </a:t>
            </a:r>
            <a:r>
              <a:rPr lang="zh-CN" altLang="en-US">
                <a:solidFill>
                  <a:srgbClr val="FF0000"/>
                </a:solidFill>
              </a:rPr>
              <a:t>我们在实际生活中，对生活习惯、学习习惯或行为习惯与自己不同的人要学会克制与忍耐，体谅与理解对方的行为。(2 分)</a:t>
            </a:r>
            <a:r>
              <a:rPr lang="en-US" altLang="zh-CN">
                <a:solidFill>
                  <a:srgbClr val="FF0000"/>
                </a:solidFill>
              </a:rPr>
              <a:t>  </a:t>
            </a:r>
            <a:endParaRPr lang="en-US" altLang="zh-CN">
              <a:solidFill>
                <a:srgbClr val="FF0000"/>
              </a:solidFill>
            </a:endParaRPr>
          </a:p>
          <a:p>
            <a:r>
              <a:rPr lang="en-US" altLang="zh-CN">
                <a:solidFill>
                  <a:srgbClr val="FF0000"/>
                </a:solidFill>
              </a:rPr>
              <a:t>      比如，</a:t>
            </a:r>
            <a:r>
              <a:rPr lang="zh-CN" altLang="en-US">
                <a:solidFill>
                  <a:srgbClr val="FF0000"/>
                </a:solidFill>
              </a:rPr>
              <a:t>我们宿舍有个同学，睡觉前总喜欢唱歌</a:t>
            </a:r>
            <a:r>
              <a:rPr lang="en-US" altLang="zh-CN">
                <a:solidFill>
                  <a:srgbClr val="FF0000"/>
                </a:solidFill>
              </a:rPr>
              <a:t>……</a:t>
            </a:r>
            <a:endParaRPr lang="en-US" altLang="zh-CN">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anim calcmode="lin" valueType="num">
                                      <p:cBhvr additive="base">
                                        <p:cTn id="11"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5">
                                            <p:txEl>
                                              <p:pRg st="0" end="0"/>
                                            </p:txEl>
                                          </p:spTgt>
                                        </p:tgtEl>
                                        <p:attrNameLst>
                                          <p:attrName>style.visibility</p:attrName>
                                        </p:attrNameLst>
                                      </p:cBhvr>
                                      <p:to>
                                        <p:strVal val="visible"/>
                                      </p:to>
                                    </p:set>
                                    <p:anim calcmode="lin" valueType="num">
                                      <p:cBhvr additive="base">
                                        <p:cTn id="1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5">
                                            <p:txEl>
                                              <p:pRg st="1" end="1"/>
                                            </p:txEl>
                                          </p:spTgt>
                                        </p:tgtEl>
                                        <p:attrNameLst>
                                          <p:attrName>style.visibility</p:attrName>
                                        </p:attrNameLst>
                                      </p:cBhvr>
                                      <p:to>
                                        <p:strVal val="visible"/>
                                      </p:to>
                                    </p:set>
                                    <p:anim calcmode="lin" valueType="num">
                                      <p:cBhvr additive="base">
                                        <p:cTn id="23"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5">
                                            <p:txEl>
                                              <p:pRg st="2" end="2"/>
                                            </p:txEl>
                                          </p:spTgt>
                                        </p:tgtEl>
                                        <p:attrNameLst>
                                          <p:attrName>style.visibility</p:attrName>
                                        </p:attrNameLst>
                                      </p:cBhvr>
                                      <p:to>
                                        <p:strVal val="visible"/>
                                      </p:to>
                                    </p:set>
                                    <p:anim calcmode="lin" valueType="num">
                                      <p:cBhvr additive="base">
                                        <p:cTn id="29"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sp>
        <p:nvSpPr>
          <p:cNvPr id="3" name="内容占位符 2"/>
          <p:cNvSpPr>
            <a:spLocks noGrp="1"/>
          </p:cNvSpPr>
          <p:nvPr>
            <p:ph idx="1"/>
          </p:nvPr>
        </p:nvSpPr>
        <p:spPr/>
        <p:txBody>
          <a:bodyPr/>
          <a:p>
            <a:endParaRPr lang="zh-CN" altLang="en-US"/>
          </a:p>
        </p:txBody>
      </p:sp>
    </p:spTree>
  </p:cSld>
  <p:clrMapOvr>
    <a:masterClrMapping/>
  </p:clrMapOvr>
</p:sld>
</file>

<file path=ppt/tags/tag1.xml><?xml version="1.0" encoding="utf-8"?>
<p:tagLst xmlns:p="http://schemas.openxmlformats.org/presentationml/2006/main">
  <p:tag name="COMMONDATA" val="eyJoZGlkIjoiNTFhNmUzMTFiOTkxZmFjODE2MGQ4NGM2OTIwMmZkZDAifQ=="/>
  <p:tag name="KSO_WPP_MARK_KEY" val="3a9498ed-3445-4795-8cae-f07d60572217"/>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微软雅黑"/>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微软雅黑"/>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6967</Words>
  <Application>WPS 演示</Application>
  <PresentationFormat>宽屏</PresentationFormat>
  <Paragraphs>177</Paragraphs>
  <Slides>18</Slides>
  <Notes>0</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18</vt:i4>
      </vt:variant>
    </vt:vector>
  </HeadingPairs>
  <TitlesOfParts>
    <vt:vector size="26" baseType="lpstr">
      <vt:lpstr>Arial</vt:lpstr>
      <vt:lpstr>宋体</vt:lpstr>
      <vt:lpstr>Wingdings</vt:lpstr>
      <vt:lpstr>楷体</vt:lpstr>
      <vt:lpstr>Calibri</vt:lpstr>
      <vt:lpstr>微软雅黑</vt:lpstr>
      <vt:lpstr>Arial Unicode MS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Administrator</dc:creator>
  <cp:lastModifiedBy>ymh</cp:lastModifiedBy>
  <cp:revision>15</cp:revision>
  <dcterms:created xsi:type="dcterms:W3CDTF">2022-12-21T08:18:00Z</dcterms:created>
  <dcterms:modified xsi:type="dcterms:W3CDTF">2022-12-26T01:46:14Z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4C06FDB8DDEC4A4B83DE4806554E6718</vt:lpwstr>
  </property>
  <property fmtid="{D5CDD505-2E9C-101B-9397-08002B2CF9AE}" pid="3" name="KSOProductBuildVer">
    <vt:lpwstr>2052-11.1.0.12763</vt:lpwstr>
  </property>
</Properties>
</file>