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410" r:id="rId4"/>
    <p:sldId id="455" r:id="rId6"/>
    <p:sldId id="446" r:id="rId7"/>
    <p:sldId id="445" r:id="rId8"/>
    <p:sldId id="447" r:id="rId9"/>
    <p:sldId id="448" r:id="rId10"/>
    <p:sldId id="453" r:id="rId11"/>
    <p:sldId id="456" r:id="rId12"/>
    <p:sldId id="449" r:id="rId13"/>
    <p:sldId id="450" r:id="rId14"/>
    <p:sldId id="457" r:id="rId15"/>
    <p:sldId id="451" r:id="rId16"/>
    <p:sldId id="452" r:id="rId17"/>
    <p:sldId id="454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2" Type="http://schemas.openxmlformats.org/officeDocument/2006/relationships/commentAuthors" Target="commentAuthors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77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7" Type="http://schemas.openxmlformats.org/officeDocument/2006/relationships/tags" Target="../tags/tag83.xml"/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4" Type="http://schemas.openxmlformats.org/officeDocument/2006/relationships/tags" Target="../tags/tag80.xml"/><Relationship Id="rId3" Type="http://schemas.openxmlformats.org/officeDocument/2006/relationships/tags" Target="../tags/tag79.xml"/><Relationship Id="rId2" Type="http://schemas.openxmlformats.org/officeDocument/2006/relationships/tags" Target="../tags/tag78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92.xml"/><Relationship Id="rId8" Type="http://schemas.openxmlformats.org/officeDocument/2006/relationships/tags" Target="../tags/tag91.xml"/><Relationship Id="rId7" Type="http://schemas.openxmlformats.org/officeDocument/2006/relationships/tags" Target="../tags/tag90.xml"/><Relationship Id="rId6" Type="http://schemas.openxmlformats.org/officeDocument/2006/relationships/tags" Target="../tags/tag89.xml"/><Relationship Id="rId5" Type="http://schemas.openxmlformats.org/officeDocument/2006/relationships/tags" Target="../tags/tag88.xml"/><Relationship Id="rId4" Type="http://schemas.openxmlformats.org/officeDocument/2006/relationships/tags" Target="../tags/tag87.xml"/><Relationship Id="rId3" Type="http://schemas.openxmlformats.org/officeDocument/2006/relationships/tags" Target="../tags/tag86.xml"/><Relationship Id="rId2" Type="http://schemas.openxmlformats.org/officeDocument/2006/relationships/tags" Target="../tags/tag85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5" Type="http://schemas.openxmlformats.org/officeDocument/2006/relationships/tags" Target="../tags/tag96.xml"/><Relationship Id="rId4" Type="http://schemas.openxmlformats.org/officeDocument/2006/relationships/tags" Target="../tags/tag95.xml"/><Relationship Id="rId3" Type="http://schemas.openxmlformats.org/officeDocument/2006/relationships/tags" Target="../tags/tag94.xml"/><Relationship Id="rId2" Type="http://schemas.openxmlformats.org/officeDocument/2006/relationships/tags" Target="../tags/tag93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7" Type="http://schemas.openxmlformats.org/officeDocument/2006/relationships/tags" Target="../tags/tag102.xml"/><Relationship Id="rId6" Type="http://schemas.openxmlformats.org/officeDocument/2006/relationships/tags" Target="../tags/tag101.xml"/><Relationship Id="rId5" Type="http://schemas.openxmlformats.org/officeDocument/2006/relationships/tags" Target="../tags/tag100.xml"/><Relationship Id="rId4" Type="http://schemas.openxmlformats.org/officeDocument/2006/relationships/tags" Target="../tags/tag99.xml"/><Relationship Id="rId3" Type="http://schemas.openxmlformats.org/officeDocument/2006/relationships/tags" Target="../tags/tag98.xml"/><Relationship Id="rId2" Type="http://schemas.openxmlformats.org/officeDocument/2006/relationships/tags" Target="../tags/tag97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107.xml"/><Relationship Id="rId5" Type="http://schemas.openxmlformats.org/officeDocument/2006/relationships/tags" Target="../tags/tag106.xml"/><Relationship Id="rId4" Type="http://schemas.openxmlformats.org/officeDocument/2006/relationships/tags" Target="../tags/tag105.xml"/><Relationship Id="rId3" Type="http://schemas.openxmlformats.org/officeDocument/2006/relationships/tags" Target="../tags/tag104.xml"/><Relationship Id="rId2" Type="http://schemas.openxmlformats.org/officeDocument/2006/relationships/tags" Target="../tags/tag103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5" Type="http://schemas.openxmlformats.org/officeDocument/2006/relationships/tags" Target="../tags/tag111.xml"/><Relationship Id="rId4" Type="http://schemas.openxmlformats.org/officeDocument/2006/relationships/tags" Target="../tags/tag110.xml"/><Relationship Id="rId3" Type="http://schemas.openxmlformats.org/officeDocument/2006/relationships/tags" Target="../tags/tag109.xml"/><Relationship Id="rId2" Type="http://schemas.openxmlformats.org/officeDocument/2006/relationships/tags" Target="../tags/tag108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6" Type="http://schemas.openxmlformats.org/officeDocument/2006/relationships/tags" Target="../tags/tag116.xml"/><Relationship Id="rId5" Type="http://schemas.openxmlformats.org/officeDocument/2006/relationships/tags" Target="../tags/tag115.xml"/><Relationship Id="rId4" Type="http://schemas.openxmlformats.org/officeDocument/2006/relationships/tags" Target="../tags/tag114.xml"/><Relationship Id="rId3" Type="http://schemas.openxmlformats.org/officeDocument/2006/relationships/tags" Target="../tags/tag113.xml"/><Relationship Id="rId2" Type="http://schemas.openxmlformats.org/officeDocument/2006/relationships/tags" Target="../tags/tag112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5" Type="http://schemas.openxmlformats.org/officeDocument/2006/relationships/tags" Target="../tags/tag120.xml"/><Relationship Id="rId4" Type="http://schemas.openxmlformats.org/officeDocument/2006/relationships/tags" Target="../tags/tag119.xml"/><Relationship Id="rId3" Type="http://schemas.openxmlformats.org/officeDocument/2006/relationships/tags" Target="../tags/tag118.xml"/><Relationship Id="rId2" Type="http://schemas.openxmlformats.org/officeDocument/2006/relationships/tags" Target="../tags/tag117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7" Type="http://schemas.openxmlformats.org/officeDocument/2006/relationships/tags" Target="../tags/tag126.xml"/><Relationship Id="rId6" Type="http://schemas.openxmlformats.org/officeDocument/2006/relationships/tags" Target="../tags/tag125.xml"/><Relationship Id="rId5" Type="http://schemas.openxmlformats.org/officeDocument/2006/relationships/tags" Target="../tags/tag124.xml"/><Relationship Id="rId4" Type="http://schemas.openxmlformats.org/officeDocument/2006/relationships/tags" Target="../tags/tag123.xml"/><Relationship Id="rId3" Type="http://schemas.openxmlformats.org/officeDocument/2006/relationships/tags" Target="../tags/tag122.xml"/><Relationship Id="rId2" Type="http://schemas.openxmlformats.org/officeDocument/2006/relationships/tags" Target="../tags/tag121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tags" Target="../tags/tag133.xml"/><Relationship Id="rId7" Type="http://schemas.openxmlformats.org/officeDocument/2006/relationships/tags" Target="../tags/tag132.xml"/><Relationship Id="rId6" Type="http://schemas.openxmlformats.org/officeDocument/2006/relationships/tags" Target="../tags/tag131.xml"/><Relationship Id="rId5" Type="http://schemas.openxmlformats.org/officeDocument/2006/relationships/tags" Target="../tags/tag130.xml"/><Relationship Id="rId4" Type="http://schemas.openxmlformats.org/officeDocument/2006/relationships/tags" Target="../tags/tag129.xml"/><Relationship Id="rId3" Type="http://schemas.openxmlformats.org/officeDocument/2006/relationships/tags" Target="../tags/tag128.xml"/><Relationship Id="rId2" Type="http://schemas.openxmlformats.org/officeDocument/2006/relationships/tags" Target="../tags/tag127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140.xml"/><Relationship Id="rId7" Type="http://schemas.openxmlformats.org/officeDocument/2006/relationships/tags" Target="../tags/tag139.xml"/><Relationship Id="rId6" Type="http://schemas.openxmlformats.org/officeDocument/2006/relationships/tags" Target="../tags/tag138.xml"/><Relationship Id="rId5" Type="http://schemas.openxmlformats.org/officeDocument/2006/relationships/tags" Target="../tags/tag137.xml"/><Relationship Id="rId4" Type="http://schemas.openxmlformats.org/officeDocument/2006/relationships/tags" Target="../tags/tag136.xml"/><Relationship Id="rId3" Type="http://schemas.openxmlformats.org/officeDocument/2006/relationships/tags" Target="../tags/tag135.xml"/><Relationship Id="rId2" Type="http://schemas.openxmlformats.org/officeDocument/2006/relationships/tags" Target="../tags/tag134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tags" Target="../tags/tag147.xml"/><Relationship Id="rId7" Type="http://schemas.openxmlformats.org/officeDocument/2006/relationships/tags" Target="../tags/tag146.xml"/><Relationship Id="rId6" Type="http://schemas.openxmlformats.org/officeDocument/2006/relationships/tags" Target="../tags/tag145.xml"/><Relationship Id="rId5" Type="http://schemas.openxmlformats.org/officeDocument/2006/relationships/tags" Target="../tags/tag144.xml"/><Relationship Id="rId4" Type="http://schemas.openxmlformats.org/officeDocument/2006/relationships/tags" Target="../tags/tag143.xml"/><Relationship Id="rId3" Type="http://schemas.openxmlformats.org/officeDocument/2006/relationships/tags" Target="../tags/tag142.xml"/><Relationship Id="rId2" Type="http://schemas.openxmlformats.org/officeDocument/2006/relationships/tags" Target="../tags/tag141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155.xml"/><Relationship Id="rId8" Type="http://schemas.openxmlformats.org/officeDocument/2006/relationships/tags" Target="../tags/tag154.xml"/><Relationship Id="rId7" Type="http://schemas.openxmlformats.org/officeDocument/2006/relationships/tags" Target="../tags/tag153.xml"/><Relationship Id="rId6" Type="http://schemas.openxmlformats.org/officeDocument/2006/relationships/tags" Target="../tags/tag152.xml"/><Relationship Id="rId5" Type="http://schemas.openxmlformats.org/officeDocument/2006/relationships/tags" Target="../tags/tag151.xml"/><Relationship Id="rId4" Type="http://schemas.openxmlformats.org/officeDocument/2006/relationships/tags" Target="../tags/tag150.xml"/><Relationship Id="rId3" Type="http://schemas.openxmlformats.org/officeDocument/2006/relationships/tags" Target="../tags/tag149.xml"/><Relationship Id="rId2" Type="http://schemas.openxmlformats.org/officeDocument/2006/relationships/tags" Target="../tags/tag148.xml"/><Relationship Id="rId10" Type="http://schemas.openxmlformats.org/officeDocument/2006/relationships/tags" Target="../tags/tag156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7" Type="http://schemas.openxmlformats.org/officeDocument/2006/relationships/tags" Target="../tags/tag162.xml"/><Relationship Id="rId6" Type="http://schemas.openxmlformats.org/officeDocument/2006/relationships/tags" Target="../tags/tag161.xml"/><Relationship Id="rId5" Type="http://schemas.openxmlformats.org/officeDocument/2006/relationships/tags" Target="../tags/tag160.xml"/><Relationship Id="rId4" Type="http://schemas.openxmlformats.org/officeDocument/2006/relationships/tags" Target="../tags/tag159.xml"/><Relationship Id="rId3" Type="http://schemas.openxmlformats.org/officeDocument/2006/relationships/tags" Target="../tags/tag158.xml"/><Relationship Id="rId2" Type="http://schemas.openxmlformats.org/officeDocument/2006/relationships/tags" Target="../tags/tag157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10870" y="1521460"/>
            <a:ext cx="10970260" cy="2152015"/>
          </a:xfrm>
        </p:spPr>
        <p:txBody>
          <a:bodyPr lIns="101600" tIns="38100" rIns="25400" bIns="38100" anchor="b" anchorCtr="0">
            <a:normAutofit/>
          </a:bodyPr>
          <a:lstStyle>
            <a:lvl1pPr algn="ctr">
              <a:defRPr sz="6000" b="1" spc="600"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10870" y="3737610"/>
            <a:ext cx="10970260" cy="1596390"/>
          </a:xfrm>
        </p:spPr>
        <p:txBody>
          <a:bodyPr lIns="101600" tIns="38100" rIns="76200" bIns="38100">
            <a:normAutofit/>
          </a:bodyPr>
          <a:lstStyle>
            <a:lvl1pPr marL="0" indent="0" algn="ctr" eaLnBrk="1" fontAlgn="auto" latinLnBrk="0" hangingPunct="1">
              <a:lnSpc>
                <a:spcPct val="15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11505" y="1515110"/>
            <a:ext cx="10970895" cy="4736465"/>
          </a:xfrm>
        </p:spPr>
        <p:txBody>
          <a:bodyPr vert="horz" lIns="90170" tIns="46990" rIns="90170" bIns="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marR="0" lvl="1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914400" marR="0" lvl="2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371600" marR="0" lvl="3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828800" marR="0" lvl="4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10870" y="625475"/>
            <a:ext cx="10970895" cy="706755"/>
          </a:xfrm>
        </p:spPr>
        <p:txBody>
          <a:bodyPr vert="horz" lIns="101600" tIns="38100" rIns="76200" bIns="381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1995" y="3926840"/>
            <a:ext cx="7767955" cy="768350"/>
          </a:xfrm>
        </p:spPr>
        <p:txBody>
          <a:bodyPr lIns="101600" tIns="38100" rIns="63500" bIns="38100" anchor="t" anchorCtr="0">
            <a:normAutofit/>
          </a:bodyPr>
          <a:lstStyle>
            <a:lvl1pPr>
              <a:defRPr sz="4400" b="1" u="none" strike="noStrike" kern="1200" cap="none" spc="300" normalizeH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1995" y="4728210"/>
            <a:ext cx="7769225" cy="1078230"/>
          </a:xfrm>
        </p:spPr>
        <p:txBody>
          <a:bodyPr wrap="square" lIns="90170" tIns="46990" rIns="90170" bIns="46990">
            <a:normAutofit/>
          </a:bodyPr>
          <a:lstStyle>
            <a:lvl1pPr marL="0" indent="0" algn="l" eaLnBrk="1" fontAlgn="auto" latinLnBrk="0" hangingPunct="1">
              <a:lnSpc>
                <a:spcPct val="150000"/>
              </a:lnSpc>
              <a:spcAft>
                <a:spcPts val="0"/>
              </a:spcAft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占位符 8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12775" y="1522095"/>
            <a:ext cx="5169535" cy="4751070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>
            <a:lvl1pPr marL="0" indent="0" algn="l">
              <a:buFont typeface="Wingdings" panose="05000000000000000000" charset="0"/>
              <a:buChar char="l"/>
              <a:defRPr>
                <a:latin typeface="+mn-ea"/>
                <a:ea typeface="+mn-ea"/>
                <a:cs typeface="+mn-ea"/>
              </a:defRPr>
            </a:lvl1pPr>
            <a:lvl2pPr marL="457200" indent="0" algn="l">
              <a:buFont typeface="Wingdings" panose="05000000000000000000" charset="0"/>
              <a:buChar char="l"/>
              <a:defRPr/>
            </a:lvl2pPr>
            <a:lvl3pPr marL="914400" indent="0" algn="l">
              <a:buFont typeface="Wingdings" panose="05000000000000000000" charset="0"/>
              <a:buChar char="l"/>
              <a:defRPr/>
            </a:lvl3pPr>
            <a:lvl4pPr marL="1371600" indent="0" algn="l">
              <a:buFont typeface="Wingdings" panose="05000000000000000000" charset="0"/>
              <a:buChar char="l"/>
              <a:defRPr/>
            </a:lvl4pPr>
            <a:lvl5pPr marL="1828800" indent="0" algn="l">
              <a:buFont typeface="Wingdings" panose="05000000000000000000" charset="0"/>
              <a:buChar char="l"/>
              <a:defRPr/>
            </a:lvl5pPr>
          </a:lstStyle>
          <a:p>
            <a:pPr lvl="0"/>
            <a:r>
              <a:rPr dirty="0">
                <a:sym typeface="+mn-ea"/>
              </a:rPr>
              <a:t> 单击此处编辑文本</a:t>
            </a:r>
            <a:endParaRPr lang="zh-CN" altLang="en-US" dirty="0"/>
          </a:p>
        </p:txBody>
      </p:sp>
      <p:cxnSp>
        <p:nvCxnSpPr>
          <p:cNvPr id="25" name="直接连接符 24"/>
          <p:cNvCxnSpPr/>
          <p:nvPr userDrawn="1">
            <p:custDataLst>
              <p:tags r:id="rId3"/>
            </p:custDataLst>
          </p:nvPr>
        </p:nvCxnSpPr>
        <p:spPr>
          <a:xfrm>
            <a:off x="6096000" y="1715770"/>
            <a:ext cx="0" cy="444246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标题 9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10870" y="625475"/>
            <a:ext cx="10970895" cy="706755"/>
          </a:xfrm>
        </p:spPr>
        <p:txBody>
          <a:bodyPr vert="horz" lIns="101600" tIns="38100" rIns="76200" bIns="381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11" name="文本占位符 10"/>
          <p:cNvSpPr>
            <a:spLocks noGrp="1"/>
          </p:cNvSpPr>
          <p:nvPr>
            <p:ph type="body" idx="13" hasCustomPrompt="1"/>
            <p:custDataLst>
              <p:tags r:id="rId5"/>
            </p:custDataLst>
          </p:nvPr>
        </p:nvSpPr>
        <p:spPr>
          <a:xfrm>
            <a:off x="6412230" y="1522095"/>
            <a:ext cx="5169535" cy="4751070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>
            <a:lvl1pPr marL="0" indent="0" algn="l">
              <a:buFont typeface="Wingdings" panose="05000000000000000000" charset="0"/>
              <a:buChar char="l"/>
              <a:defRPr>
                <a:latin typeface="+mn-ea"/>
                <a:ea typeface="+mn-ea"/>
                <a:cs typeface="+mn-ea"/>
              </a:defRPr>
            </a:lvl1pPr>
            <a:lvl2pPr marL="457200" indent="0" algn="l">
              <a:buFont typeface="Wingdings" panose="05000000000000000000" charset="0"/>
              <a:buChar char="l"/>
              <a:defRPr/>
            </a:lvl2pPr>
            <a:lvl3pPr marL="914400" indent="0" algn="l">
              <a:buFont typeface="Wingdings" panose="05000000000000000000" charset="0"/>
              <a:buChar char="l"/>
              <a:defRPr/>
            </a:lvl3pPr>
            <a:lvl4pPr marL="1371600" indent="0" algn="l">
              <a:buFont typeface="Wingdings" panose="05000000000000000000" charset="0"/>
              <a:buChar char="l"/>
              <a:defRPr/>
            </a:lvl4pPr>
            <a:lvl5pPr marL="1828800" indent="0" algn="l">
              <a:buFont typeface="Wingdings" panose="05000000000000000000" charset="0"/>
              <a:buChar char="l"/>
              <a:defRPr/>
            </a:lvl5pPr>
          </a:lstStyle>
          <a:p>
            <a:pPr lvl="0"/>
            <a:r>
              <a:rPr dirty="0">
                <a:sym typeface="+mn-ea"/>
              </a:rPr>
              <a:t> 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8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19125" y="1428115"/>
            <a:ext cx="5334000" cy="3810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9125" y="1854200"/>
            <a:ext cx="5334000" cy="440436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00" y="1428115"/>
            <a:ext cx="5344160" cy="3810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00" y="1854200"/>
            <a:ext cx="5344160" cy="440436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10870" y="625475"/>
            <a:ext cx="10970895" cy="706755"/>
          </a:xfrm>
        </p:spPr>
        <p:txBody>
          <a:bodyPr vert="horz" lIns="101600" tIns="38100" rIns="76200" bIns="381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标题 10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0870" y="625475"/>
            <a:ext cx="10970895" cy="706755"/>
          </a:xfrm>
        </p:spPr>
        <p:txBody>
          <a:bodyPr vert="horz" lIns="101600" tIns="38100" rIns="76200" bIns="381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930" y="914400"/>
            <a:ext cx="1042670" cy="5029200"/>
          </a:xfrm>
        </p:spPr>
        <p:txBody>
          <a:bodyPr vert="eaVert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3"/>
            </p:custDataLst>
          </p:nvPr>
        </p:nvSpPr>
        <p:spPr>
          <a:xfrm>
            <a:off x="913765" y="914399"/>
            <a:ext cx="9170035" cy="5028565"/>
          </a:xfrm>
        </p:spPr>
        <p:txBody>
          <a:bodyPr vert="eaVert" lIns="46990" tIns="46990" rIns="46990" bIns="46990">
            <a:normAutofit/>
          </a:bodyPr>
          <a:lstStyle>
            <a:lvl1pPr indent="0" eaLnBrk="1" fontAlgn="auto" latinLnBrk="0" hangingPunct="1">
              <a:buFont typeface="Wingdings" panose="05000000000000000000" charset="0"/>
              <a:buChar char="l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indent="0" eaLnBrk="1" fontAlgn="auto" latinLnBrk="0" hangingPunct="1">
              <a:buFont typeface="Wingdings" panose="05000000000000000000" charset="0"/>
              <a:buChar char="l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indent="0" eaLnBrk="1" fontAlgn="auto" latinLnBrk="0" hangingPunct="1">
              <a:buFont typeface="Wingdings" panose="05000000000000000000" charset="0"/>
              <a:buChar char="l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indent="0" eaLnBrk="1" fontAlgn="auto" latinLnBrk="0" hangingPunct="1">
              <a:buFont typeface="Wingdings" panose="05000000000000000000" charset="0"/>
              <a:buChar char="l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indent="0" eaLnBrk="1" fontAlgn="auto" latinLnBrk="0" hangingPunct="1">
              <a:buFont typeface="Wingdings" panose="05000000000000000000" charset="0"/>
              <a:buChar char="l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 单击此处编辑文本</a:t>
            </a:r>
            <a:endParaRPr lang="zh-CN" altLang="en-US" dirty="0"/>
          </a:p>
          <a:p>
            <a:pPr lvl="1"/>
            <a:r>
              <a:rPr lang="zh-CN" altLang="en-US" dirty="0"/>
              <a:t> 第二级</a:t>
            </a:r>
            <a:endParaRPr lang="zh-CN" altLang="en-US" dirty="0"/>
          </a:p>
          <a:p>
            <a:pPr lvl="2"/>
            <a:r>
              <a:rPr lang="zh-CN" altLang="en-US" dirty="0"/>
              <a:t> 第三级</a:t>
            </a:r>
            <a:endParaRPr lang="zh-CN" altLang="en-US" dirty="0"/>
          </a:p>
          <a:p>
            <a:pPr lvl="3"/>
            <a:r>
              <a:rPr lang="zh-CN" altLang="en-US" dirty="0"/>
              <a:t> 第四级</a:t>
            </a:r>
            <a:endParaRPr lang="zh-CN" altLang="en-US" dirty="0"/>
          </a:p>
          <a:p>
            <a:pPr lvl="4"/>
            <a:r>
              <a:rPr lang="zh-CN" altLang="en-US" dirty="0"/>
              <a:t> 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7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11505" y="775335"/>
            <a:ext cx="10968990" cy="5481955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2209802" y="2576987"/>
            <a:ext cx="7772398" cy="1271113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800" normalizeH="0" baseline="0" noProof="1" dirty="0">
                <a:solidFill>
                  <a:schemeClr val="tx1"/>
                </a:solidFill>
                <a:effectLst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2205355" y="3949700"/>
            <a:ext cx="7788910" cy="561975"/>
          </a:xfrm>
        </p:spPr>
        <p:txBody>
          <a:bodyPr anchor="t" anchorCtr="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spcAft>
                <a:spcPts val="1500"/>
              </a:spcAft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zh-CN" altLang="en-US"/>
              <a:t>单击此处编辑副标题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2"/>
            </p:custDataLst>
          </p:nvPr>
        </p:nvSpPr>
        <p:spPr>
          <a:xfrm>
            <a:off x="838200" y="794326"/>
            <a:ext cx="10515600" cy="540484"/>
          </a:xfrm>
        </p:spPr>
        <p:txBody>
          <a:bodyPr>
            <a:normAutofit/>
          </a:bodyPr>
          <a:lstStyle>
            <a:lvl1pPr>
              <a:defRPr sz="22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baseline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3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 userDrawn="1">
            <p:ph sz="quarter" idx="13" hasCustomPrompt="1"/>
            <p:custDataLst>
              <p:tags r:id="rId4"/>
            </p:custDataLst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单击此处添加文本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3460" cy="685863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2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 userDrawn="1"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 userDrawn="1"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/>
            <p:custDataLst>
              <p:tags r:id="rId3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 userDrawn="1">
            <p:ph type="body" sz="quarter" idx="13"/>
            <p:custDataLst>
              <p:tags r:id="rId7"/>
            </p:custDataLst>
          </p:nvPr>
        </p:nvSpPr>
        <p:spPr>
          <a:xfrm>
            <a:off x="612000" y="1659600"/>
            <a:ext cx="10975975" cy="828000"/>
          </a:xfrm>
        </p:spPr>
        <p:txBody>
          <a:bodyPr>
            <a:normAutofit/>
          </a:bodyPr>
          <a:lstStyle>
            <a:lvl1pPr algn="ctr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 userDrawn="1">
            <p:ph sz="quarter" idx="14"/>
            <p:custDataLst>
              <p:tags r:id="rId8"/>
            </p:custDataLst>
          </p:nvPr>
        </p:nvSpPr>
        <p:spPr>
          <a:xfrm>
            <a:off x="612775" y="2808000"/>
            <a:ext cx="10965600" cy="34308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0" y="5041901"/>
            <a:ext cx="12192000" cy="1828799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/>
            <p:custDataLst>
              <p:tags r:id="rId3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32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 userDrawn="1">
            <p:ph sz="quarter" idx="13"/>
            <p:custDataLst>
              <p:tags r:id="rId7"/>
            </p:custDataLst>
          </p:nvPr>
        </p:nvSpPr>
        <p:spPr>
          <a:xfrm>
            <a:off x="604837" y="1681200"/>
            <a:ext cx="10990800" cy="32112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 userDrawn="1">
            <p:ph type="body" sz="quarter" idx="14"/>
            <p:custDataLst>
              <p:tags r:id="rId8"/>
            </p:custDataLst>
          </p:nvPr>
        </p:nvSpPr>
        <p:spPr>
          <a:xfrm>
            <a:off x="594000" y="5180400"/>
            <a:ext cx="11001600" cy="1011600"/>
          </a:xfr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None/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91440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latin typeface="Viner Hand ITC" panose="03070502030502020203" charset="0"/>
              <a:cs typeface="Viner Hand ITC" panose="03070502030502020203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200"/>
            <a:ext cx="5367600" cy="28944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6800"/>
            <a:ext cx="5342400" cy="7812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3200"/>
            <a:ext cx="5367600" cy="7812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3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="1" strike="noStrike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 userDrawn="1">
            <p:ph type="body" sz="quarter" idx="13"/>
            <p:custDataLst>
              <p:tags r:id="rId7"/>
            </p:custDataLst>
          </p:nvPr>
        </p:nvSpPr>
        <p:spPr>
          <a:xfrm>
            <a:off x="1522413" y="3801840"/>
            <a:ext cx="9144000" cy="1656000"/>
          </a:xfrm>
        </p:spPr>
        <p:txBody>
          <a:bodyPr>
            <a:normAutofit/>
          </a:bodyPr>
          <a:lstStyle>
            <a:lvl1pPr algn="ctr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5" Type="http://schemas.openxmlformats.org/officeDocument/2006/relationships/theme" Target="../theme/theme2.xml"/><Relationship Id="rId24" Type="http://schemas.openxmlformats.org/officeDocument/2006/relationships/tags" Target="../tags/tag168.xml"/><Relationship Id="rId23" Type="http://schemas.openxmlformats.org/officeDocument/2006/relationships/tags" Target="../tags/tag167.xml"/><Relationship Id="rId22" Type="http://schemas.openxmlformats.org/officeDocument/2006/relationships/tags" Target="../tags/tag166.xml"/><Relationship Id="rId21" Type="http://schemas.openxmlformats.org/officeDocument/2006/relationships/tags" Target="../tags/tag165.xml"/><Relationship Id="rId20" Type="http://schemas.openxmlformats.org/officeDocument/2006/relationships/tags" Target="../tags/tag164.xml"/><Relationship Id="rId2" Type="http://schemas.openxmlformats.org/officeDocument/2006/relationships/slideLayout" Target="../slideLayouts/slideLayout13.xml"/><Relationship Id="rId19" Type="http://schemas.openxmlformats.org/officeDocument/2006/relationships/tags" Target="../tags/tag163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13410" y="611505"/>
            <a:ext cx="10965180" cy="6477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12775" y="1515745"/>
            <a:ext cx="10965815" cy="4735195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200" normalizeH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5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5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5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5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5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2.xml"/><Relationship Id="rId4" Type="http://schemas.openxmlformats.org/officeDocument/2006/relationships/tags" Target="../tags/tag172.xml"/><Relationship Id="rId3" Type="http://schemas.openxmlformats.org/officeDocument/2006/relationships/tags" Target="../tags/tag171.xml"/><Relationship Id="rId2" Type="http://schemas.openxmlformats.org/officeDocument/2006/relationships/tags" Target="../tags/tag170.xml"/><Relationship Id="rId1" Type="http://schemas.openxmlformats.org/officeDocument/2006/relationships/tags" Target="../tags/tag169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tags" Target="../tags/tag173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174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2.xml"/><Relationship Id="rId2" Type="http://schemas.openxmlformats.org/officeDocument/2006/relationships/tags" Target="../tags/tag175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176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177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178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179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180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181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182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183.xml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tags" Target="../tags/tag184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tags" Target="../tags/tag186.xml"/><Relationship Id="rId2" Type="http://schemas.openxmlformats.org/officeDocument/2006/relationships/tags" Target="../tags/tag185.xml"/><Relationship Id="rId1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10870" y="1131472"/>
            <a:ext cx="10970260" cy="2152015"/>
          </a:xfrm>
        </p:spPr>
        <p:txBody>
          <a:bodyPr/>
          <a:lstStyle/>
          <a:p>
            <a:r>
              <a:rPr lang="zh-CN" altLang="en-US" spc="300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地球上的水</a:t>
            </a:r>
            <a:endParaRPr lang="zh-CN" altLang="en-US" spc="300"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6" name="文本占位符 2"/>
          <p:cNvSpPr txBox="1"/>
          <p:nvPr>
            <p:custDataLst>
              <p:tags r:id="rId2"/>
            </p:custDataLst>
          </p:nvPr>
        </p:nvSpPr>
        <p:spPr>
          <a:xfrm>
            <a:off x="3861594" y="4640347"/>
            <a:ext cx="4468813" cy="337185"/>
          </a:xfrm>
          <a:prstGeom prst="rect">
            <a:avLst/>
          </a:prstGeom>
        </p:spPr>
        <p:txBody>
          <a:bodyPr wrap="square">
            <a:normAutofit fontScale="90000"/>
          </a:bodyPr>
          <a:lstStyle>
            <a:lvl1pPr marL="2286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spc="300">
                <a:latin typeface="Arial" panose="020B0604020202020204" pitchFamily="34" charset="0"/>
                <a:ea typeface="微软雅黑" panose="020B0503020204020204" pitchFamily="34" charset="-122"/>
              </a:rPr>
              <a:t>演讲人</a:t>
            </a:r>
            <a:endParaRPr lang="zh-CN" altLang="en-US" spc="3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文本占位符 2"/>
          <p:cNvSpPr txBox="1"/>
          <p:nvPr>
            <p:custDataLst>
              <p:tags r:id="rId3"/>
            </p:custDataLst>
          </p:nvPr>
        </p:nvSpPr>
        <p:spPr>
          <a:xfrm>
            <a:off x="3861594" y="4978901"/>
            <a:ext cx="4468813" cy="337185"/>
          </a:xfrm>
          <a:prstGeom prst="rect">
            <a:avLst/>
          </a:prstGeom>
        </p:spPr>
        <p:txBody>
          <a:bodyPr wrap="square">
            <a:normAutofit/>
          </a:bodyPr>
          <a:lstStyle>
            <a:lvl1pPr marL="2286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spc="300">
                <a:latin typeface="Arial" panose="020B0604020202020204" pitchFamily="34" charset="0"/>
                <a:ea typeface="微软雅黑" panose="020B0503020204020204" pitchFamily="34" charset="-122"/>
              </a:rPr>
              <a:t>2021-01-11</a:t>
            </a:r>
            <a:endParaRPr lang="zh-CN" altLang="en-US" spc="3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1"/>
          <p:cNvPicPr>
            <a:picLocks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3408" r="3106" b="5373"/>
          <a:stretch>
            <a:fillRect/>
          </a:stretch>
        </p:blipFill>
        <p:spPr>
          <a:xfrm>
            <a:off x="-47625" y="121285"/>
            <a:ext cx="12065000" cy="6594475"/>
          </a:xfrm>
          <a:prstGeom prst="rect">
            <a:avLst/>
          </a:prstGeom>
          <a:ln>
            <a:noFill/>
          </a:ln>
        </p:spPr>
      </p:pic>
      <p:pic>
        <p:nvPicPr>
          <p:cNvPr id="47" name="图片 4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777990" y="1155700"/>
            <a:ext cx="5239385" cy="2369185"/>
          </a:xfrm>
          <a:prstGeom prst="rect">
            <a:avLst/>
          </a:prstGeom>
          <a:noFill/>
        </p:spPr>
      </p:pic>
    </p:spTree>
    <p:custDataLst>
      <p:tags r:id="rId3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1" name="图片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7101840" y="2028825"/>
            <a:ext cx="3945255" cy="32327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" name="文本框 101"/>
          <p:cNvSpPr txBox="1"/>
          <p:nvPr/>
        </p:nvSpPr>
        <p:spPr>
          <a:xfrm>
            <a:off x="1250315" y="1080453"/>
            <a:ext cx="5080000" cy="31076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3</a:t>
            </a:r>
            <a:r>
              <a:rPr lang="zh-CN" sz="2800" b="0">
                <a:ea typeface="宋体" panose="02010600030101010101" pitchFamily="2" charset="-122"/>
              </a:rPr>
              <a:t>．下图为我国某地河流径流量随月份变化示意图，其中，该河流第一个汛期的补给类型是A．雨水补给</a:t>
            </a:r>
            <a:r>
              <a:rPr lang="en-US" sz="2800" b="0">
                <a:latin typeface="宋体" panose="02010600030101010101" pitchFamily="2" charset="-122"/>
              </a:rPr>
              <a:t> </a:t>
            </a:r>
            <a:r>
              <a:rPr lang="zh-CN" sz="2800" b="0">
                <a:ea typeface="宋体" panose="02010600030101010101" pitchFamily="2" charset="-122"/>
              </a:rPr>
              <a:t>      </a:t>
            </a:r>
            <a:endParaRPr lang="zh-CN" sz="2800" b="0">
              <a:ea typeface="宋体" panose="02010600030101010101" pitchFamily="2" charset="-122"/>
            </a:endParaRPr>
          </a:p>
          <a:p>
            <a:pPr indent="0"/>
            <a:r>
              <a:rPr lang="zh-CN" sz="2800" b="0">
                <a:ea typeface="宋体" panose="02010600030101010101" pitchFamily="2" charset="-122"/>
              </a:rPr>
              <a:t>B．冰川融水补给C．积雪融水补给</a:t>
            </a:r>
            <a:r>
              <a:rPr lang="en-US" sz="2800" b="0">
                <a:latin typeface="宋体" panose="02010600030101010101" pitchFamily="2" charset="-122"/>
              </a:rPr>
              <a:t> </a:t>
            </a:r>
            <a:r>
              <a:rPr lang="zh-CN" sz="2800" b="0">
                <a:ea typeface="宋体" panose="02010600030101010101" pitchFamily="2" charset="-122"/>
              </a:rPr>
              <a:t>  </a:t>
            </a:r>
            <a:endParaRPr lang="zh-CN" sz="2800" b="0">
              <a:ea typeface="宋体" panose="02010600030101010101" pitchFamily="2" charset="-122"/>
            </a:endParaRPr>
          </a:p>
          <a:p>
            <a:pPr indent="0"/>
            <a:r>
              <a:rPr lang="zh-CN" sz="2800" b="0">
                <a:ea typeface="宋体" panose="02010600030101010101" pitchFamily="2" charset="-122"/>
              </a:rPr>
              <a:t>D．地下水补给</a:t>
            </a:r>
            <a:endParaRPr lang="zh-CN" altLang="en-US" sz="2800"/>
          </a:p>
        </p:txBody>
      </p:sp>
      <p:sp>
        <p:nvSpPr>
          <p:cNvPr id="4" name="笑脸 3"/>
          <p:cNvSpPr/>
          <p:nvPr/>
        </p:nvSpPr>
        <p:spPr>
          <a:xfrm>
            <a:off x="1174115" y="2971800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图片 99"/>
          <p:cNvPicPr/>
          <p:nvPr/>
        </p:nvPicPr>
        <p:blipFill>
          <a:blip r:embed="rId1"/>
          <a:stretch>
            <a:fillRect/>
          </a:stretch>
        </p:blipFill>
        <p:spPr>
          <a:xfrm>
            <a:off x="8023860" y="3218815"/>
            <a:ext cx="4168140" cy="30816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" name="文本框 100"/>
          <p:cNvSpPr txBox="1"/>
          <p:nvPr/>
        </p:nvSpPr>
        <p:spPr>
          <a:xfrm>
            <a:off x="258445" y="694055"/>
            <a:ext cx="776541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ea typeface="宋体" panose="02010600030101010101" pitchFamily="2" charset="-122"/>
              </a:rPr>
              <a:t>随着城市化的推进,城市水生态环境正发生着变化。下图为我国某城市水循环系统模式示意图。据此完成下面小题。</a:t>
            </a:r>
            <a:endParaRPr lang="zh-CN" sz="2800" b="0">
              <a:ea typeface="宋体" panose="02010600030101010101" pitchFamily="2" charset="-122"/>
            </a:endParaRPr>
          </a:p>
          <a:p>
            <a:pPr indent="0"/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1</a:t>
            </a:r>
            <a:r>
              <a:rPr lang="zh-CN" sz="2800" b="0">
                <a:ea typeface="宋体" panose="02010600030101010101" pitchFamily="2" charset="-122"/>
              </a:rPr>
              <a:t>．图示水循环环节A．①为水汽输送   B．②地下径流C．③为蒸发           D．④下渗2．近年来,该城市建设硬地面积扩大,直接影响图示水循环中的环节是A．① B．②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C．③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D．④</a:t>
            </a:r>
            <a:endParaRPr lang="zh-CN" altLang="en-US" sz="2800"/>
          </a:p>
        </p:txBody>
      </p:sp>
      <p:sp>
        <p:nvSpPr>
          <p:cNvPr id="4" name="笑脸 3"/>
          <p:cNvSpPr/>
          <p:nvPr/>
        </p:nvSpPr>
        <p:spPr>
          <a:xfrm>
            <a:off x="85725" y="2717165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笑脸 2"/>
          <p:cNvSpPr/>
          <p:nvPr/>
        </p:nvSpPr>
        <p:spPr>
          <a:xfrm>
            <a:off x="1465580" y="4086860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3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" name="文本框 101"/>
          <p:cNvSpPr txBox="1"/>
          <p:nvPr/>
        </p:nvSpPr>
        <p:spPr>
          <a:xfrm>
            <a:off x="1237615" y="162560"/>
            <a:ext cx="1001458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ea typeface="宋体" panose="02010600030101010101" pitchFamily="2" charset="-122"/>
              </a:rPr>
              <a:t>2019年，亚马孙森林火灾频发，截至8月初，有1330平方英里的雨林消失。完成下面小题。</a:t>
            </a:r>
            <a:endParaRPr lang="zh-CN" altLang="en-US" sz="2800"/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3256915" y="1310640"/>
            <a:ext cx="6546850" cy="19742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" name="文本框 102"/>
          <p:cNvSpPr txBox="1"/>
          <p:nvPr/>
        </p:nvSpPr>
        <p:spPr>
          <a:xfrm>
            <a:off x="1311275" y="2738755"/>
            <a:ext cx="9101455" cy="3538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800" b="0">
                <a:latin typeface="宋体" panose="02010600030101010101" pitchFamily="2" charset="-122"/>
              </a:rPr>
              <a:t> </a:t>
            </a:r>
            <a:endParaRPr lang="zh-CN" sz="2800" b="0">
              <a:ea typeface="宋体" panose="02010600030101010101" pitchFamily="2" charset="-122"/>
            </a:endParaRPr>
          </a:p>
          <a:p>
            <a:pPr indent="0"/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4</a:t>
            </a:r>
            <a:r>
              <a:rPr lang="zh-CN" sz="2800" b="0">
                <a:ea typeface="宋体" panose="02010600030101010101" pitchFamily="2" charset="-122"/>
              </a:rPr>
              <a:t>．亚马孙森林面积减少后，对当地水循环环节的影响正确的是A．④增加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B．②增加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C．③减少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D．①增多</a:t>
            </a:r>
            <a:endParaRPr lang="zh-CN" sz="2800" b="0">
              <a:ea typeface="宋体" panose="02010600030101010101" pitchFamily="2" charset="-122"/>
            </a:endParaRPr>
          </a:p>
          <a:p>
            <a:pPr indent="0"/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5</a:t>
            </a:r>
            <a:r>
              <a:rPr lang="zh-CN" sz="2800" b="0">
                <a:ea typeface="宋体" panose="02010600030101010101" pitchFamily="2" charset="-122"/>
              </a:rPr>
              <a:t>．亚马孙森林火灾对大气受热过程影响正确的是A．太阳辐射增强</a:t>
            </a:r>
            <a:r>
              <a:rPr lang="en-US" sz="2800" b="0">
                <a:latin typeface="宋体" panose="02010600030101010101" pitchFamily="2" charset="-122"/>
              </a:rPr>
              <a:t> 	</a:t>
            </a:r>
            <a:r>
              <a:rPr lang="zh-CN" sz="2800" b="0">
                <a:ea typeface="宋体" panose="02010600030101010101" pitchFamily="2" charset="-122"/>
              </a:rPr>
              <a:t>B．大气逆辐射增强</a:t>
            </a:r>
            <a:r>
              <a:rPr lang="en-US" sz="2800" b="0">
                <a:latin typeface="宋体" panose="02010600030101010101" pitchFamily="2" charset="-122"/>
              </a:rPr>
              <a:t>  </a:t>
            </a:r>
            <a:endParaRPr lang="en-US" sz="2800" b="0">
              <a:latin typeface="宋体" panose="02010600030101010101" pitchFamily="2" charset="-122"/>
            </a:endParaRPr>
          </a:p>
          <a:p>
            <a:pPr indent="0"/>
            <a:r>
              <a:rPr lang="zh-CN" sz="2800" b="0">
                <a:ea typeface="宋体" panose="02010600030101010101" pitchFamily="2" charset="-122"/>
              </a:rPr>
              <a:t>C．地面辐射不变</a:t>
            </a:r>
            <a:r>
              <a:rPr lang="en-US" sz="2800" b="0">
                <a:latin typeface="宋体" panose="02010600030101010101" pitchFamily="2" charset="-122"/>
              </a:rPr>
              <a:t>	 </a:t>
            </a:r>
            <a:r>
              <a:rPr lang="zh-CN" sz="2800" b="0">
                <a:ea typeface="宋体" panose="02010600030101010101" pitchFamily="2" charset="-122"/>
              </a:rPr>
              <a:t>D．大气反射减弱</a:t>
            </a:r>
            <a:endParaRPr lang="zh-CN" altLang="en-US" sz="2800"/>
          </a:p>
        </p:txBody>
      </p:sp>
      <p:sp>
        <p:nvSpPr>
          <p:cNvPr id="4" name="笑脸 3"/>
          <p:cNvSpPr/>
          <p:nvPr/>
        </p:nvSpPr>
        <p:spPr>
          <a:xfrm>
            <a:off x="6553835" y="4119245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笑脸 2"/>
          <p:cNvSpPr/>
          <p:nvPr/>
        </p:nvSpPr>
        <p:spPr>
          <a:xfrm>
            <a:off x="4806950" y="5033645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3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3" name="文本框 102"/>
          <p:cNvSpPr txBox="1"/>
          <p:nvPr/>
        </p:nvSpPr>
        <p:spPr>
          <a:xfrm>
            <a:off x="481330" y="143510"/>
            <a:ext cx="1062291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ea typeface="宋体" panose="02010600030101010101" pitchFamily="2" charset="-122"/>
              </a:rPr>
              <a:t>某城市公园在河道或沟渠边坡建造植草沟来处理雨水。下图为“该公园植草沟示意图”。读图，完成下面小题。</a:t>
            </a:r>
            <a:endParaRPr lang="zh-CN" altLang="en-US" sz="2800"/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3641725" y="1693545"/>
            <a:ext cx="5865495" cy="2047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4" name="文本框 103"/>
          <p:cNvSpPr txBox="1"/>
          <p:nvPr/>
        </p:nvSpPr>
        <p:spPr>
          <a:xfrm>
            <a:off x="118745" y="3157855"/>
            <a:ext cx="10144760" cy="37001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endParaRPr lang="en-US" sz="1050" b="0">
              <a:latin typeface="宋体" panose="02010600030101010101" pitchFamily="2" charset="-122"/>
            </a:endParaRPr>
          </a:p>
          <a:p>
            <a:pPr indent="0"/>
            <a:r>
              <a:rPr lang="en-US" sz="2800" b="0">
                <a:latin typeface="宋体" panose="02010600030101010101" pitchFamily="2" charset="-122"/>
              </a:rPr>
              <a:t> </a:t>
            </a:r>
            <a:endParaRPr lang="zh-CN" sz="2800" b="0">
              <a:ea typeface="宋体" panose="02010600030101010101" pitchFamily="2" charset="-122"/>
            </a:endParaRPr>
          </a:p>
          <a:p>
            <a:pPr indent="0"/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6</a:t>
            </a:r>
            <a:r>
              <a:rPr lang="zh-CN" sz="2800" b="0">
                <a:ea typeface="宋体" panose="02010600030101010101" pitchFamily="2" charset="-122"/>
              </a:rPr>
              <a:t>．在河道或沟渠边坡建造植草沟可以A．增加降水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B．减缓地表径流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endParaRPr lang="en-US" sz="2800" b="0">
              <a:latin typeface="宋体" panose="02010600030101010101" pitchFamily="2" charset="-122"/>
            </a:endParaRPr>
          </a:p>
          <a:p>
            <a:pPr indent="0"/>
            <a:r>
              <a:rPr lang="zh-CN" sz="2800" b="0">
                <a:ea typeface="宋体" panose="02010600030101010101" pitchFamily="2" charset="-122"/>
              </a:rPr>
              <a:t>C．减少下渗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D．增加水汽输送</a:t>
            </a:r>
            <a:endParaRPr lang="zh-CN" sz="2800" b="0">
              <a:ea typeface="宋体" panose="02010600030101010101" pitchFamily="2" charset="-122"/>
            </a:endParaRPr>
          </a:p>
          <a:p>
            <a:pPr indent="0"/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7</a:t>
            </a:r>
            <a:r>
              <a:rPr lang="zh-CN" sz="2800" b="0">
                <a:ea typeface="宋体" panose="02010600030101010101" pitchFamily="2" charset="-122"/>
              </a:rPr>
              <a:t>．推广此类公园对城市环境的主要影响有①缓解热岛效应   ②构建生态景观   ③塑造地表形态   ④增大气温日较差A．①②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B．②③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C．③④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D．①④</a:t>
            </a:r>
            <a:endParaRPr lang="zh-CN" altLang="en-US" sz="2800"/>
          </a:p>
        </p:txBody>
      </p:sp>
      <p:sp>
        <p:nvSpPr>
          <p:cNvPr id="4" name="笑脸 3"/>
          <p:cNvSpPr/>
          <p:nvPr/>
        </p:nvSpPr>
        <p:spPr>
          <a:xfrm>
            <a:off x="2652395" y="3903345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笑脸 2"/>
          <p:cNvSpPr/>
          <p:nvPr/>
        </p:nvSpPr>
        <p:spPr>
          <a:xfrm>
            <a:off x="-129540" y="6156325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" name="文本框 107"/>
          <p:cNvSpPr txBox="1"/>
          <p:nvPr/>
        </p:nvSpPr>
        <p:spPr>
          <a:xfrm>
            <a:off x="280035" y="499110"/>
            <a:ext cx="1093152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ea typeface="宋体" panose="02010600030101010101" pitchFamily="2" charset="-122"/>
              </a:rPr>
              <a:t>有渗水孔，装置上方设有淋蓬头，可通过“雨水均匀分布器”模拟日常降水。模拟强降水 </a:t>
            </a:r>
            <a:r>
              <a:rPr lang="en-US" sz="2800" b="1">
                <a:latin typeface="宋体" panose="02010600030101010101" pitchFamily="2" charset="-122"/>
              </a:rPr>
              <a:t>30</a:t>
            </a:r>
            <a:r>
              <a:rPr lang="zh-CN" sz="2800" b="1">
                <a:ea typeface="宋体" panose="02010600030101010101" pitchFamily="2" charset="-122"/>
              </a:rPr>
              <a:t>分钟，观察土样表面溢流状况。下为模拟装置图。</a:t>
            </a:r>
            <a:endParaRPr lang="zh-CN" altLang="en-US" sz="2800"/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6898005" y="3650615"/>
            <a:ext cx="3625850" cy="2197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" name="文本框 108"/>
          <p:cNvSpPr txBox="1"/>
          <p:nvPr/>
        </p:nvSpPr>
        <p:spPr>
          <a:xfrm>
            <a:off x="431165" y="1609090"/>
            <a:ext cx="11255375" cy="38614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1050" b="0">
                <a:latin typeface="宋体" panose="02010600030101010101" pitchFamily="2" charset="-122"/>
              </a:rPr>
              <a:t> </a:t>
            </a:r>
            <a:endParaRPr lang="en-US" sz="1050" b="0">
              <a:latin typeface="宋体" panose="02010600030101010101" pitchFamily="2" charset="-122"/>
            </a:endParaRPr>
          </a:p>
          <a:p>
            <a:pPr indent="0"/>
            <a:r>
              <a:rPr lang="en-US" sz="2800" b="0">
                <a:solidFill>
                  <a:srgbClr val="FF0000"/>
                </a:solidFill>
                <a:latin typeface="宋体" panose="02010600030101010101" pitchFamily="2" charset="-122"/>
              </a:rPr>
              <a:t>17</a:t>
            </a:r>
            <a:r>
              <a:rPr lang="zh-CN" sz="2800" b="0">
                <a:ea typeface="宋体" panose="02010600030101010101" pitchFamily="2" charset="-122"/>
              </a:rPr>
              <a:t>该模拟实验验证的是草皮能</a:t>
            </a:r>
            <a:r>
              <a:rPr lang="en-US" sz="2800" b="0">
                <a:latin typeface="宋体" panose="02010600030101010101" pitchFamily="2" charset="-122"/>
              </a:rPr>
              <a:t> </a:t>
            </a:r>
            <a:r>
              <a:rPr lang="zh-CN" sz="2800" b="0">
                <a:ea typeface="宋体" panose="02010600030101010101" pitchFamily="2" charset="-122"/>
              </a:rPr>
              <a:t>A．增强蒸腾B．增加下渗C．净化水体D．调节气候</a:t>
            </a:r>
            <a:endParaRPr lang="en-US" sz="2800" b="0">
              <a:latin typeface="宋体" panose="02010600030101010101" pitchFamily="2" charset="-122"/>
            </a:endParaRPr>
          </a:p>
          <a:p>
            <a:pPr indent="0"/>
            <a:r>
              <a:rPr lang="en-US" sz="2800" b="0">
                <a:solidFill>
                  <a:srgbClr val="FF0000"/>
                </a:solidFill>
                <a:latin typeface="宋体" panose="02010600030101010101" pitchFamily="2" charset="-122"/>
              </a:rPr>
              <a:t>18</a:t>
            </a:r>
            <a:r>
              <a:rPr lang="zh-CN" sz="2800" b="0">
                <a:ea typeface="宋体" panose="02010600030101010101" pitchFamily="2" charset="-122"/>
              </a:rPr>
              <a:t>.下列人类活动属于该原理应用的是 A．完善城市供水系统B．扩大城市绿地面积C．疏通城市河网系统D．合理规划城市道路</a:t>
            </a:r>
            <a:endParaRPr lang="zh-CN" altLang="en-US" sz="2800"/>
          </a:p>
        </p:txBody>
      </p:sp>
      <p:sp>
        <p:nvSpPr>
          <p:cNvPr id="3" name="笑脸 2"/>
          <p:cNvSpPr/>
          <p:nvPr/>
        </p:nvSpPr>
        <p:spPr>
          <a:xfrm>
            <a:off x="2621280" y="2291080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笑脸 3"/>
          <p:cNvSpPr/>
          <p:nvPr/>
        </p:nvSpPr>
        <p:spPr>
          <a:xfrm>
            <a:off x="741045" y="4609465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2" name="图片 5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9" t="1258"/>
          <a:stretch>
            <a:fillRect/>
          </a:stretch>
        </p:blipFill>
        <p:spPr>
          <a:xfrm>
            <a:off x="172085" y="635"/>
            <a:ext cx="11454765" cy="6991350"/>
          </a:xfrm>
          <a:prstGeom prst="rect">
            <a:avLst/>
          </a:prstGeom>
          <a:ln>
            <a:noFill/>
          </a:ln>
        </p:spPr>
      </p:pic>
    </p:spTree>
    <p:custDataLst>
      <p:tags r:id="rId2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" name="文本框 103"/>
          <p:cNvSpPr txBox="1"/>
          <p:nvPr/>
        </p:nvSpPr>
        <p:spPr>
          <a:xfrm>
            <a:off x="419735" y="305435"/>
            <a:ext cx="805434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ea typeface="宋体" panose="02010600030101010101" pitchFamily="2" charset="-122"/>
              </a:rPr>
              <a:t>下图为海洋表层温度、盐度、密度随纬度变化示意图。据此，完成下面小题。</a:t>
            </a:r>
            <a:endParaRPr lang="zh-CN" altLang="en-US" sz="2800"/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6833235" y="1193800"/>
            <a:ext cx="4183380" cy="27025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5" name="文本框 104"/>
          <p:cNvSpPr txBox="1"/>
          <p:nvPr/>
        </p:nvSpPr>
        <p:spPr>
          <a:xfrm>
            <a:off x="344805" y="3486785"/>
            <a:ext cx="10943590" cy="3107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endParaRPr lang="zh-CN" sz="2800" b="0">
              <a:ea typeface="宋体" panose="02010600030101010101" pitchFamily="2" charset="-122"/>
            </a:endParaRPr>
          </a:p>
          <a:p>
            <a:pPr indent="0"/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8</a:t>
            </a:r>
            <a:r>
              <a:rPr lang="zh-CN" sz="2800" b="0">
                <a:ea typeface="宋体" panose="02010600030101010101" pitchFamily="2" charset="-122"/>
              </a:rPr>
              <a:t>．图中表示海洋表层温度、盐度、密度的曲线依次是A．①②③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B．①③②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C．②③①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D．②①③</a:t>
            </a:r>
            <a:endParaRPr lang="zh-CN" sz="2800" b="0">
              <a:ea typeface="宋体" panose="02010600030101010101" pitchFamily="2" charset="-122"/>
            </a:endParaRPr>
          </a:p>
          <a:p>
            <a:pPr indent="0"/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9</a:t>
            </a:r>
            <a:r>
              <a:rPr lang="zh-CN" sz="2800" b="0">
                <a:ea typeface="宋体" panose="02010600030101010101" pitchFamily="2" charset="-122"/>
              </a:rPr>
              <a:t>．造成南北纬60°附近海区盐度差异较大的主要因素是A．降水量</a:t>
            </a:r>
            <a:r>
              <a:rPr lang="en-US" sz="2800" b="0">
                <a:latin typeface="宋体" panose="02010600030101010101" pitchFamily="2" charset="-122"/>
              </a:rPr>
              <a:t>	    </a:t>
            </a:r>
            <a:r>
              <a:rPr lang="zh-CN" sz="2800" b="0">
                <a:ea typeface="宋体" panose="02010600030101010101" pitchFamily="2" charset="-122"/>
              </a:rPr>
              <a:t>B．洋流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C．海区封闭程度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D．陆地淡水注入</a:t>
            </a:r>
            <a:endParaRPr lang="zh-CN" altLang="en-US" sz="2800"/>
          </a:p>
        </p:txBody>
      </p:sp>
      <p:sp>
        <p:nvSpPr>
          <p:cNvPr id="4" name="笑脸 3"/>
          <p:cNvSpPr/>
          <p:nvPr/>
        </p:nvSpPr>
        <p:spPr>
          <a:xfrm>
            <a:off x="1896745" y="4032885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笑脸 2"/>
          <p:cNvSpPr/>
          <p:nvPr/>
        </p:nvSpPr>
        <p:spPr>
          <a:xfrm>
            <a:off x="3858895" y="5943600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5" name="文本框 104"/>
          <p:cNvSpPr txBox="1"/>
          <p:nvPr/>
        </p:nvSpPr>
        <p:spPr>
          <a:xfrm>
            <a:off x="236855" y="516890"/>
            <a:ext cx="10048875" cy="43999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ea typeface="宋体" panose="02010600030101010101" pitchFamily="2" charset="-122"/>
              </a:rPr>
              <a:t>种或多种水文化学要素(盐度、温度、浊度、密度等)的最大梯度。下图为某年长江河口锋分布示意图。完成下面小题。</a:t>
            </a:r>
            <a:endParaRPr lang="zh-CN" sz="2800" b="0">
              <a:ea typeface="宋体" panose="02010600030101010101" pitchFamily="2" charset="-122"/>
            </a:endParaRPr>
          </a:p>
          <a:p>
            <a:pPr indent="0"/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10</a:t>
            </a:r>
            <a:r>
              <a:rPr lang="zh-CN" sz="2800" b="0">
                <a:ea typeface="宋体" panose="02010600030101010101" pitchFamily="2" charset="-122"/>
              </a:rPr>
              <a:t>．关于长江河口锋及附近水域的说法中，正确的是A．河口锋西侧水域盐度比东侧高B．河口锋西侧水域浊度比东侧低C．河口锋可能会影响到此地港口的通航D．河口锋水域生态系统较稳定11．长江河口锋的形成、发展和消散与季节关系密切。其中，长江河口锋位置距离陆地最远的季节是A．春季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B．夏季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C．秋季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D．冬季</a:t>
            </a:r>
            <a:endParaRPr lang="zh-CN" altLang="en-US" sz="2800"/>
          </a:p>
        </p:txBody>
      </p:sp>
      <p:pic>
        <p:nvPicPr>
          <p:cNvPr id="450549288" name="图片 450549288" descr="figure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1410" y="4159885"/>
            <a:ext cx="3728085" cy="2592070"/>
          </a:xfrm>
          <a:prstGeom prst="rect">
            <a:avLst/>
          </a:prstGeom>
        </p:spPr>
      </p:pic>
      <p:sp>
        <p:nvSpPr>
          <p:cNvPr id="4" name="笑脸 3"/>
          <p:cNvSpPr/>
          <p:nvPr/>
        </p:nvSpPr>
        <p:spPr>
          <a:xfrm>
            <a:off x="1896745" y="4313555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笑脸 1"/>
          <p:cNvSpPr/>
          <p:nvPr/>
        </p:nvSpPr>
        <p:spPr>
          <a:xfrm>
            <a:off x="0" y="2437765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2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0" t="6098" r="4939" b="3963"/>
          <a:stretch>
            <a:fillRect/>
          </a:stretch>
        </p:blipFill>
        <p:spPr>
          <a:xfrm>
            <a:off x="139065" y="393700"/>
            <a:ext cx="11827510" cy="6097270"/>
          </a:xfrm>
          <a:prstGeom prst="rect">
            <a:avLst/>
          </a:prstGeom>
          <a:ln>
            <a:noFill/>
          </a:ln>
        </p:spPr>
      </p:pic>
    </p:spTree>
    <p:custDataLst>
      <p:tags r:id="rId2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5" name="文本框 104"/>
          <p:cNvSpPr txBox="1"/>
          <p:nvPr/>
        </p:nvSpPr>
        <p:spPr>
          <a:xfrm>
            <a:off x="548640" y="353695"/>
            <a:ext cx="958532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ea typeface="宋体" panose="02010600030101010101" pitchFamily="2" charset="-122"/>
              </a:rPr>
              <a:t>下图为“某海域的表层海水水温等值线分布示意图”。读图完成下面小题。</a:t>
            </a:r>
            <a:endParaRPr lang="zh-CN" altLang="en-US" sz="2800"/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9409430" y="2621915"/>
            <a:ext cx="2286635" cy="28435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6" name="文本框 105"/>
          <p:cNvSpPr txBox="1"/>
          <p:nvPr/>
        </p:nvSpPr>
        <p:spPr>
          <a:xfrm>
            <a:off x="-76200" y="1132205"/>
            <a:ext cx="1069530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12．有关①处洋流所在半球及其性质的说法，正确的是A．南半球　寒流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B．北半球　暖流C．南半球　暖流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D．北半球　寒流13．下列关于该海域的描述，正确的是A．受①洋流影响，自南向北航行的船速度加快B．受②洋流影响，自南向北航行的船速度加快C．①处洋流使沿岸气候增温增湿D．②处洋流使沿海气候降温减湿14．若甲处为渔场，下列描述正确的是A．甲海域可能为秘鲁渔场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B．甲海域受上升补偿流的影响C．甲海域可能是北海道渔场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D．甲海域多冷水鱼</a:t>
            </a:r>
            <a:endParaRPr lang="zh-CN" altLang="en-US" sz="2800"/>
          </a:p>
        </p:txBody>
      </p:sp>
      <p:sp>
        <p:nvSpPr>
          <p:cNvPr id="4" name="笑脸 3"/>
          <p:cNvSpPr/>
          <p:nvPr/>
        </p:nvSpPr>
        <p:spPr>
          <a:xfrm>
            <a:off x="3438525" y="2383790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笑脸 2"/>
          <p:cNvSpPr/>
          <p:nvPr/>
        </p:nvSpPr>
        <p:spPr>
          <a:xfrm>
            <a:off x="-172720" y="3504565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笑脸 4"/>
          <p:cNvSpPr/>
          <p:nvPr/>
        </p:nvSpPr>
        <p:spPr>
          <a:xfrm>
            <a:off x="-172720" y="5835650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3" grpId="0" bldLvl="0" animBg="1"/>
      <p:bldP spid="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6" name="文本框 105"/>
          <p:cNvSpPr txBox="1"/>
          <p:nvPr/>
        </p:nvSpPr>
        <p:spPr>
          <a:xfrm>
            <a:off x="602615" y="0"/>
            <a:ext cx="803338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1050" b="0">
                <a:latin typeface="宋体" panose="02010600030101010101" pitchFamily="2" charset="-122"/>
              </a:rPr>
              <a:t> </a:t>
            </a:r>
            <a:r>
              <a:rPr lang="zh-CN" sz="2800" b="1">
                <a:ea typeface="宋体" panose="02010600030101010101" pitchFamily="2" charset="-122"/>
              </a:rPr>
              <a:t> 2020年10月4日（农历八月十八），钱塘江大潮如期而至。据此完成下面小题。</a:t>
            </a:r>
            <a:endParaRPr lang="zh-CN" altLang="en-US" sz="2800"/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904240" y="1369695"/>
            <a:ext cx="3602355" cy="24263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7" name="图片 106"/>
          <p:cNvPicPr/>
          <p:nvPr/>
        </p:nvPicPr>
        <p:blipFill>
          <a:blip r:embed="rId2"/>
          <a:stretch>
            <a:fillRect/>
          </a:stretch>
        </p:blipFill>
        <p:spPr>
          <a:xfrm>
            <a:off x="5657850" y="1369695"/>
            <a:ext cx="3481070" cy="2101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8" name="文本框 107"/>
          <p:cNvSpPr txBox="1"/>
          <p:nvPr/>
        </p:nvSpPr>
        <p:spPr>
          <a:xfrm>
            <a:off x="3556000" y="4831080"/>
            <a:ext cx="5080000" cy="414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sz="1050" b="0">
                <a:latin typeface="宋体" panose="02010600030101010101" pitchFamily="2" charset="-122"/>
              </a:rPr>
              <a:t> 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10515" y="4326890"/>
            <a:ext cx="1128839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15</a:t>
            </a:r>
            <a:r>
              <a:rPr lang="zh-CN" sz="2800" b="0">
                <a:ea typeface="宋体" panose="02010600030101010101" pitchFamily="2" charset="-122"/>
              </a:rPr>
              <a:t>．钱塘江大潮A．仅有观赏价值，不能转化为能源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B．海上生明月之时正宜观潮C．与杭州湾的地形有密切关系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D．一天中只有一次起落16．杭州湾口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盐度最低</a:t>
            </a:r>
            <a:r>
              <a:rPr lang="zh-CN" sz="2800" b="0">
                <a:ea typeface="宋体" panose="02010600030101010101" pitchFamily="2" charset="-122"/>
              </a:rPr>
              <a:t>的季节是A．春季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B．夏季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C．秋季</a:t>
            </a:r>
            <a:r>
              <a:rPr lang="en-US" sz="2800" b="0">
                <a:latin typeface="宋体" panose="02010600030101010101" pitchFamily="2" charset="-122"/>
              </a:rPr>
              <a:t>	</a:t>
            </a:r>
            <a:r>
              <a:rPr lang="zh-CN" sz="2800" b="0">
                <a:ea typeface="宋体" panose="02010600030101010101" pitchFamily="2" charset="-122"/>
              </a:rPr>
              <a:t>D．冬季</a:t>
            </a:r>
            <a:endParaRPr lang="zh-CN" altLang="en-US" sz="2800"/>
          </a:p>
        </p:txBody>
      </p:sp>
      <p:sp>
        <p:nvSpPr>
          <p:cNvPr id="4" name="笑脸 3"/>
          <p:cNvSpPr/>
          <p:nvPr/>
        </p:nvSpPr>
        <p:spPr>
          <a:xfrm>
            <a:off x="74930" y="4992370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笑脸 4"/>
          <p:cNvSpPr/>
          <p:nvPr/>
        </p:nvSpPr>
        <p:spPr>
          <a:xfrm>
            <a:off x="1948180" y="5906770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8848090" y="1624965"/>
            <a:ext cx="3140710" cy="23755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0" name="文本框 109"/>
          <p:cNvSpPr txBox="1"/>
          <p:nvPr/>
        </p:nvSpPr>
        <p:spPr>
          <a:xfrm>
            <a:off x="123825" y="1443355"/>
            <a:ext cx="10156825" cy="1414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/>
            <a:endParaRPr lang="zh-CN" sz="1400" b="0">
              <a:ea typeface="楷体" panose="02010609060101010101" charset="-122"/>
            </a:endParaRPr>
          </a:p>
          <a:p>
            <a:pPr indent="266700"/>
            <a:r>
              <a:rPr lang="zh-CN" sz="2400" b="0">
                <a:ea typeface="楷体" panose="02010609060101010101" charset="-122"/>
              </a:rPr>
              <a:t>资料一：城市内涝是指由于强降水或连续性降水超过城市排水能力，致使城市内产生积水灾害的现象。下图示意城市水循环。资料二：某城市中心区与郊外平原区的水循环数据比较表（单位：mm）。</a:t>
            </a:r>
            <a:endParaRPr lang="zh-CN" altLang="en-US" sz="2400"/>
          </a:p>
        </p:txBody>
      </p:sp>
      <p:graphicFrame>
        <p:nvGraphicFramePr>
          <p:cNvPr id="3" name="表格 2"/>
          <p:cNvGraphicFramePr/>
          <p:nvPr>
            <p:custDataLst>
              <p:tags r:id="rId2"/>
            </p:custDataLst>
          </p:nvPr>
        </p:nvGraphicFramePr>
        <p:xfrm>
          <a:off x="222885" y="2760980"/>
          <a:ext cx="9180830" cy="2331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0535"/>
                <a:gridCol w="1273810"/>
                <a:gridCol w="1633855"/>
                <a:gridCol w="1722755"/>
                <a:gridCol w="1631950"/>
                <a:gridCol w="1177925"/>
              </a:tblGrid>
              <a:tr h="100838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latin typeface="等线" charset="0"/>
                          <a:cs typeface="等线" charset="0"/>
                        </a:rPr>
                        <a:t> </a:t>
                      </a:r>
                      <a:endParaRPr lang="en-US" altLang="en-US" sz="2000" b="0">
                        <a:latin typeface="等线" charset="0"/>
                        <a:ea typeface="等线" charset="0"/>
                        <a:cs typeface="等线" charset="0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年平均降水量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转化为径流的总降水量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转化为地表径流的降水量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转化为地下径流的降水量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年平均蒸发量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103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城市中心区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675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405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337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68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270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103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郊外平原区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644.5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267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96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171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377.5</a:t>
                      </a:r>
                      <a:endParaRPr lang="en-US" altLang="en-US" sz="20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76200" marR="76200" marT="47625" marB="47625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290195" y="4995545"/>
            <a:ext cx="1161224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/>
            <a:r>
              <a:rPr lang="zh-CN" sz="2400" b="0">
                <a:ea typeface="宋体" panose="02010600030101010101" pitchFamily="2" charset="-122"/>
              </a:rPr>
              <a:t>（1）指出图中字母所代表的水循环环节。（2）根据表中数据变化，判断易发生内涝的地区，并说明原因。（3）每到汛期，我国许多城市都发生了不同程度的内涝。为缓解城市内涝，某中学地理活动小组设计了以下两种方案。任选其中一项措施，从水循环角度说明它的作用。甲：设计下凹式绿化带</a:t>
            </a:r>
            <a:r>
              <a:rPr lang="en-US" sz="2400" b="0">
                <a:latin typeface="宋体" panose="02010600030101010101" pitchFamily="2" charset="-122"/>
              </a:rPr>
              <a:t>    </a:t>
            </a:r>
            <a:r>
              <a:rPr lang="zh-CN" sz="2400" b="0">
                <a:ea typeface="宋体" panose="02010600030101010101" pitchFamily="2" charset="-122"/>
              </a:rPr>
              <a:t>乙：铺设透水方孔砖</a:t>
            </a:r>
            <a:endParaRPr lang="zh-CN" altLang="en-US" sz="2400"/>
          </a:p>
        </p:txBody>
      </p:sp>
      <p:sp>
        <p:nvSpPr>
          <p:cNvPr id="5" name="文本框 4"/>
          <p:cNvSpPr txBox="1"/>
          <p:nvPr/>
        </p:nvSpPr>
        <p:spPr>
          <a:xfrm>
            <a:off x="123825" y="102235"/>
            <a:ext cx="11868785" cy="1630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 fontAlgn="auto"/>
            <a:r>
              <a:rPr 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19</a:t>
            </a:r>
            <a:r>
              <a:rPr lang="zh-CN" sz="2000" b="1">
                <a:solidFill>
                  <a:srgbClr val="FF0000"/>
                </a:solidFill>
                <a:ea typeface="宋体" panose="02010600030101010101" pitchFamily="2" charset="-122"/>
              </a:rPr>
              <a:t>．（1）a：地表径流；b：下渗；e：地下径流；d：蒸发（植物蒸腾）。（2）城市中心区。城市中心区降水多；地表硬化，下渗量少，转化为地表径流多，转化为地下径流少，超过了排水能力，易发内涝；城市排水系统设计不合理，容易形成内涝。（3）示例甲：下凹式绿化带设计，利于雨水和地表水下渗进行存储。示例乙：透水方孔砖设计利于雨水和地表水下渗，同时铺种草坪可以增加蒸发量。（任选一项作答）</a:t>
            </a:r>
            <a:endParaRPr lang="zh-CN" altLang="en-US" sz="20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40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5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4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5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6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7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</p:tagLst>
</file>

<file path=ppt/tags/tag158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59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60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990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990"/>
</p:tagLst>
</file>

<file path=ppt/tags/tag165.xml><?xml version="1.0" encoding="utf-8"?>
<p:tagLst xmlns:p="http://schemas.openxmlformats.org/presentationml/2006/main">
  <p:tag name="KSO_WM_TEMPLATE_THUMBS_INDEX" val="1、4、7、9、12、13、14、17、18、19、25、28、33、36、38、40、43、46、51"/>
  <p:tag name="KSO_WM_TEMPLATE_SUBCATEGORY" val="17"/>
  <p:tag name="KSO_WM_TEMPLATE_MASTER_TYPE" val="1"/>
  <p:tag name="KSO_WM_TEMPLATE_COLOR_TYPE" val="1"/>
  <p:tag name="KSO_WM_TAG_VERSION" val="1.0"/>
  <p:tag name="KSO_WM_BEAUTIFY_FLAG" val="#wm#"/>
  <p:tag name="KSO_WM_TEMPLATE_CATEGORY" val="custom"/>
  <p:tag name="KSO_WM_TEMPLATE_INDEX" val="20202990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2990_1*a*1"/>
  <p:tag name="KSO_WM_TEMPLATE_CATEGORY" val="custom"/>
  <p:tag name="KSO_WM_TEMPLATE_INDEX" val="20202990"/>
  <p:tag name="KSO_WM_UNIT_LAYERLEVEL" val="1"/>
  <p:tag name="KSO_WM_TAG_VERSION" val="1.0"/>
  <p:tag name="KSO_WM_BEAUTIFY_FLAG" val="#wm#"/>
  <p:tag name="KSO_WM_UNIT_PRESET_TEXT" val="空白演示"/>
  <p:tag name="KSO_WM_UNIT_TEXT_FILL_FORE_SCHEMECOLOR_INDEX_BRIGHTNESS" val="0.15"/>
  <p:tag name="KSO_WM_UNIT_TEXT_FILL_FORE_SCHEMECOLOR_INDEX" val="13"/>
  <p:tag name="KSO_WM_UNIT_TEXT_FILL_TYPE" val="1"/>
</p:tagLst>
</file>

<file path=ppt/tags/tag17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2"/>
  <p:tag name="KSO_WM_UNIT_ID" val="custom20202990_1*b*2"/>
  <p:tag name="KSO_WM_TEMPLATE_CATEGORY" val="custom"/>
  <p:tag name="KSO_WM_TEMPLATE_INDEX" val="20202990"/>
  <p:tag name="KSO_WM_UNIT_LAYERLEVEL" val="1"/>
  <p:tag name="KSO_WM_TAG_VERSION" val="1.0"/>
  <p:tag name="KSO_WM_BEAUTIFY_FLAG" val="#wm#"/>
  <p:tag name="KSO_WM_UNIT_PRESET_TEXT" val="汇报人：极墨产品部"/>
  <p:tag name="KSO_WM_UNIT_TEXT_FILL_FORE_SCHEMECOLOR_INDEX_BRIGHTNESS" val="0.35"/>
  <p:tag name="KSO_WM_UNIT_TEXT_FILL_FORE_SCHEMECOLOR_INDEX" val="13"/>
  <p:tag name="KSO_WM_UNIT_TEXT_FILL_TYPE" val="1"/>
</p:tagLst>
</file>

<file path=ppt/tags/tag17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3"/>
  <p:tag name="KSO_WM_UNIT_ID" val="custom20202990_1*b*3"/>
  <p:tag name="KSO_WM_TEMPLATE_CATEGORY" val="custom"/>
  <p:tag name="KSO_WM_TEMPLATE_INDEX" val="20202990"/>
  <p:tag name="KSO_WM_UNIT_LAYERLEVEL" val="1"/>
  <p:tag name="KSO_WM_TAG_VERSION" val="1.0"/>
  <p:tag name="KSO_WM_BEAUTIFY_FLAG" val="#wm#"/>
  <p:tag name="KSO_WM_UNIT_PRESET_TEXT" val="汇报日期：2020/10/10"/>
  <p:tag name="KSO_WM_UNIT_TEXT_FILL_FORE_SCHEMECOLOR_INDEX_BRIGHTNESS" val="0.35"/>
  <p:tag name="KSO_WM_UNIT_TEXT_FILL_FORE_SCHEMECOLOR_INDEX" val="13"/>
  <p:tag name="KSO_WM_UNIT_TEXT_FILL_TYPE" val="1"/>
</p:tagLst>
</file>

<file path=ppt/tags/tag172.xml><?xml version="1.0" encoding="utf-8"?>
<p:tagLst xmlns:p="http://schemas.openxmlformats.org/presentationml/2006/main">
  <p:tag name="KSO_WM_TEMPLATE_THUMBS_INDEX" val="1、4、7、9、12、13、14、17、18、19、25、28、33、36、38、40、43、46、51"/>
  <p:tag name="KSO_WM_SLIDE_ID" val="custom20202990_1"/>
  <p:tag name="KSO_WM_TEMPLATE_SUBCATEGORY" val="17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2990"/>
  <p:tag name="KSO_WM_SLIDE_LAYOUT" val="a_b"/>
  <p:tag name="KSO_WM_SLIDE_LAYOUT_CNT" val="1_3"/>
</p:tagLst>
</file>

<file path=ppt/tags/tag173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4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5.xml><?xml version="1.0" encoding="utf-8"?>
<p:tagLst xmlns:p="http://schemas.openxmlformats.org/presentationml/2006/main">
  <p:tag name="KSO_WM_SLIDE_ID" val="custom20202990_51"/>
  <p:tag name="KSO_WM_TEMPLATE_SUBCATEGORY" val="17"/>
  <p:tag name="KSO_WM_TEMPLATE_MASTER_TYPE" val="1"/>
  <p:tag name="KSO_WM_TEMPLATE_COLOR_TYPE" val="1"/>
  <p:tag name="KSO_WM_SLIDE_TYPE" val="endPage"/>
  <p:tag name="KSO_WM_SLIDE_SUBTYPE" val="pureTxt"/>
  <p:tag name="KSO_WM_SLIDE_ITEM_CNT" val="0"/>
  <p:tag name="KSO_WM_SLIDE_INDEX" val="51"/>
  <p:tag name="KSO_WM_TAG_VERSION" val="1.0"/>
  <p:tag name="KSO_WM_BEAUTIFY_FLAG" val="#wm#"/>
  <p:tag name="KSO_WM_TEMPLATE_CATEGORY" val="custom"/>
  <p:tag name="KSO_WM_TEMPLATE_INDEX" val="20202990"/>
  <p:tag name="KSO_WM_SLIDE_LAYOUT" val="a_b"/>
  <p:tag name="KSO_WM_SLIDE_LAYOUT_CNT" val="1_1"/>
</p:tagLst>
</file>

<file path=ppt/tags/tag176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7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8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9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0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1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2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3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4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5.xml><?xml version="1.0" encoding="utf-8"?>
<p:tagLst xmlns:p="http://schemas.openxmlformats.org/presentationml/2006/main">
  <p:tag name="KSO_WM_UNIT_TABLE_BEAUTIFY" val="smartTable{38837f6f-89bf-4b80-b17b-bd70e3ee6e6a}"/>
  <p:tag name="TABLE_ENDDRAG_ORIGIN_RECT" val="722*275"/>
  <p:tag name="TABLE_ENDDRAG_RECT" val="13*224*722*275"/>
</p:tagLst>
</file>

<file path=ppt/tags/tag186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自定义 110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8590CA"/>
      </a:accent1>
      <a:accent2>
        <a:srgbClr val="8EAADC"/>
      </a:accent2>
      <a:accent3>
        <a:srgbClr val="79B6D3"/>
      </a:accent3>
      <a:accent4>
        <a:srgbClr val="70C2C7"/>
      </a:accent4>
      <a:accent5>
        <a:srgbClr val="6BC0A7"/>
      </a:accent5>
      <a:accent6>
        <a:srgbClr val="79BB8F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 algn="l">
          <a:defRPr sz="4400" b="1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1986</Words>
  <Application>WPS 演示</Application>
  <PresentationFormat>宽屏</PresentationFormat>
  <Paragraphs>141</Paragraphs>
  <Slides>14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28" baseType="lpstr">
      <vt:lpstr>Arial</vt:lpstr>
      <vt:lpstr>宋体</vt:lpstr>
      <vt:lpstr>Wingdings</vt:lpstr>
      <vt:lpstr>微软雅黑</vt:lpstr>
      <vt:lpstr>Wingdings</vt:lpstr>
      <vt:lpstr>隶书</vt:lpstr>
      <vt:lpstr>Viner Hand ITC</vt:lpstr>
      <vt:lpstr>楷体</vt:lpstr>
      <vt:lpstr>等线</vt:lpstr>
      <vt:lpstr>Arial Unicode MS</vt:lpstr>
      <vt:lpstr>Calibri</vt:lpstr>
      <vt:lpstr>Mongolian Baiti</vt:lpstr>
      <vt:lpstr>Office 主题​​</vt:lpstr>
      <vt:lpstr>office</vt:lpstr>
      <vt:lpstr>地球上的水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Administrator</dc:creator>
  <cp:lastModifiedBy>李鹏</cp:lastModifiedBy>
  <cp:revision>155</cp:revision>
  <dcterms:created xsi:type="dcterms:W3CDTF">2019-06-19T02:08:00Z</dcterms:created>
  <dcterms:modified xsi:type="dcterms:W3CDTF">2021-01-14T08:14:03Z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