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75" r:id="rId7"/>
    <p:sldId id="260" r:id="rId8"/>
    <p:sldId id="276" r:id="rId9"/>
    <p:sldId id="267" r:id="rId10"/>
    <p:sldId id="277" r:id="rId11"/>
    <p:sldId id="261" r:id="rId12"/>
    <p:sldId id="262" r:id="rId13"/>
    <p:sldId id="263" r:id="rId14"/>
    <p:sldId id="264" r:id="rId15"/>
    <p:sldId id="265" r:id="rId16"/>
    <p:sldId id="266" r:id="rId17"/>
    <p:sldId id="278" r:id="rId18"/>
    <p:sldId id="279" r:id="rId19"/>
    <p:sldId id="280" r:id="rId20"/>
    <p:sldId id="281" r:id="rId21"/>
    <p:sldId id="282" r:id="rId22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WW" initials="W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156" y="1279287"/>
            <a:ext cx="4605433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  <p:sp>
        <p:nvSpPr>
          <p:cNvPr id="4" name="日期占位符 3"/>
          <p:cNvSpPr txBox="1">
            <a:spLocks noGrp="1"/>
          </p:cNvSpPr>
          <p:nvPr>
            <p:ph type="dt" sz="half"/>
          </p:nvPr>
        </p:nvSpPr>
        <p:spPr bwMode="auto"/>
        <p:txBody>
          <a:bodyPr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E6B0BD3-8490-4172-9B84-9C800ADC3AC2}" type="datetime1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73" name="灯片编号占位符 4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143000" y="3618310"/>
            <a:ext cx="6858000" cy="837010"/>
          </a:xfrm>
          <a:prstGeom prst="rect">
            <a:avLst/>
          </a:prstGeom>
          <a:solidFill>
            <a:srgbClr val="FFFFFF">
              <a:alpha val="69000"/>
            </a:srgb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004423" y="3047762"/>
            <a:ext cx="3165872" cy="825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水 环 境</a:t>
            </a:r>
            <a:endParaRPr kumimoji="0" lang="en-US" altLang="zh-CN" sz="45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56648" y="2016205"/>
            <a:ext cx="3960495" cy="594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二轮复习微专题之：</a:t>
            </a:r>
            <a:endParaRPr kumimoji="0" lang="zh-CN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57860" y="2559050"/>
            <a:ext cx="1501140" cy="825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海水</a:t>
            </a:r>
            <a:endParaRPr kumimoji="0" lang="zh-CN" altLang="en-US" sz="45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2074545" y="561340"/>
            <a:ext cx="1256030" cy="482092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330575" y="1191895"/>
            <a:ext cx="101727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洋流</a:t>
            </a:r>
            <a:endParaRPr lang="zh-CN" altLang="en-US"/>
          </a:p>
        </p:txBody>
      </p:sp>
      <p:sp>
        <p:nvSpPr>
          <p:cNvPr id="3" name="左大括号 2"/>
          <p:cNvSpPr/>
          <p:nvPr/>
        </p:nvSpPr>
        <p:spPr>
          <a:xfrm>
            <a:off x="4150995" y="255905"/>
            <a:ext cx="603250" cy="23685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965450" y="4378960"/>
            <a:ext cx="633349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ym typeface="+mn-ea"/>
              </a:rPr>
              <a:t>利用：潮汐、波浪、资源（生物、矿物、空间</a:t>
            </a:r>
            <a:r>
              <a:rPr lang="en-US" altLang="zh-CN">
                <a:sym typeface="+mn-ea"/>
              </a:rPr>
              <a:t>—</a:t>
            </a:r>
            <a:r>
              <a:rPr lang="zh-CN" altLang="en-US">
                <a:sym typeface="+mn-ea"/>
              </a:rPr>
              <a:t>交通，旅游）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54245" y="97790"/>
            <a:ext cx="3239770" cy="6426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洋流分类：寒暖流</a:t>
            </a:r>
            <a:r>
              <a:rPr lang="en-US" altLang="zh-CN"/>
              <a:t>/</a:t>
            </a:r>
            <a:r>
              <a:rPr lang="zh-CN" altLang="en-US"/>
              <a:t>风海流，补偿流，密度流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679950" y="850265"/>
            <a:ext cx="275526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洋流模式图：风带、地转偏向力、海陆轮廓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754245" y="2429510"/>
            <a:ext cx="275526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洋流作用：</a:t>
            </a:r>
            <a:endParaRPr lang="zh-CN" altLang="en-US"/>
          </a:p>
        </p:txBody>
      </p:sp>
      <p:sp>
        <p:nvSpPr>
          <p:cNvPr id="9" name="左大括号 8"/>
          <p:cNvSpPr/>
          <p:nvPr/>
        </p:nvSpPr>
        <p:spPr>
          <a:xfrm>
            <a:off x="5883910" y="1686560"/>
            <a:ext cx="496570" cy="218884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474460" y="1357630"/>
            <a:ext cx="151955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气候：气温和降水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182995" y="1984375"/>
            <a:ext cx="224599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生物：渔场（</a:t>
            </a:r>
            <a:r>
              <a:rPr lang="zh-CN" altLang="en-US" b="1"/>
              <a:t>寒暖交汇，上升补偿流</a:t>
            </a:r>
            <a:r>
              <a:rPr lang="zh-CN" altLang="en-US"/>
              <a:t>）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231890" y="2559050"/>
            <a:ext cx="2860675" cy="11887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航行：速度，安全（雾：</a:t>
            </a:r>
            <a:r>
              <a:rPr lang="zh-CN" altLang="en-US" b="1"/>
              <a:t>冷暖交汇，寒流经过低纬度，暖流经过高纬度</a:t>
            </a:r>
            <a:r>
              <a:rPr lang="zh-CN" altLang="en-US"/>
              <a:t>，浮冰）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380480" y="3645535"/>
            <a:ext cx="258254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海洋污染：程度（净化）、范围</a:t>
            </a:r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7897495" y="97790"/>
            <a:ext cx="1131570" cy="1588770"/>
            <a:chOff x="12436" y="521"/>
            <a:chExt cx="1782" cy="2502"/>
          </a:xfrm>
        </p:grpSpPr>
        <p:sp>
          <p:nvSpPr>
            <p:cNvPr id="14" name="椭圆 13"/>
            <p:cNvSpPr/>
            <p:nvPr/>
          </p:nvSpPr>
          <p:spPr>
            <a:xfrm rot="16860000">
              <a:off x="12935" y="1199"/>
              <a:ext cx="693" cy="67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 flipV="1">
              <a:off x="12436" y="2027"/>
              <a:ext cx="1783" cy="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12935" y="521"/>
              <a:ext cx="693" cy="67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2981" y="2302"/>
              <a:ext cx="693" cy="67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cxnSp>
          <p:nvCxnSpPr>
            <p:cNvPr id="18" name="直接箭头连接符 17"/>
            <p:cNvCxnSpPr>
              <a:endCxn id="16" idx="3"/>
            </p:cNvCxnSpPr>
            <p:nvPr/>
          </p:nvCxnSpPr>
          <p:spPr>
            <a:xfrm>
              <a:off x="12914" y="658"/>
              <a:ext cx="122" cy="44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/>
            <p:nvPr/>
          </p:nvCxnSpPr>
          <p:spPr>
            <a:xfrm flipV="1">
              <a:off x="12901" y="1343"/>
              <a:ext cx="65" cy="284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>
              <a:stCxn id="14" idx="7"/>
              <a:endCxn id="16" idx="5"/>
            </p:cNvCxnSpPr>
            <p:nvPr/>
          </p:nvCxnSpPr>
          <p:spPr>
            <a:xfrm flipV="1">
              <a:off x="13093" y="1100"/>
              <a:ext cx="434" cy="151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>
            <a:xfrm>
              <a:off x="13552" y="1264"/>
              <a:ext cx="122" cy="44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/>
            <p:cNvCxnSpPr/>
            <p:nvPr/>
          </p:nvCxnSpPr>
          <p:spPr>
            <a:xfrm>
              <a:off x="12935" y="2553"/>
              <a:ext cx="122" cy="44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/>
            <p:nvPr/>
          </p:nvCxnSpPr>
          <p:spPr>
            <a:xfrm flipV="1">
              <a:off x="13616" y="2453"/>
              <a:ext cx="51" cy="4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箭头连接符 23"/>
            <p:cNvCxnSpPr/>
            <p:nvPr/>
          </p:nvCxnSpPr>
          <p:spPr>
            <a:xfrm flipV="1">
              <a:off x="13159" y="2995"/>
              <a:ext cx="393" cy="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/>
          </p:nvCxnSpPr>
          <p:spPr>
            <a:xfrm flipH="1">
              <a:off x="13050" y="2302"/>
              <a:ext cx="578" cy="35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箭头连接符 25"/>
            <p:cNvCxnSpPr/>
            <p:nvPr/>
          </p:nvCxnSpPr>
          <p:spPr>
            <a:xfrm flipH="1">
              <a:off x="12981" y="1842"/>
              <a:ext cx="578" cy="35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flipV="1">
              <a:off x="13503" y="713"/>
              <a:ext cx="178" cy="294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本框 28"/>
          <p:cNvSpPr txBox="1"/>
          <p:nvPr/>
        </p:nvSpPr>
        <p:spPr>
          <a:xfrm>
            <a:off x="3382010" y="4896485"/>
            <a:ext cx="4754880" cy="20116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/>
              <a:t>问题：水污染（近海的富营养化，石油污染）</a:t>
            </a:r>
            <a:endParaRPr lang="zh-CN" altLang="en-US"/>
          </a:p>
          <a:p>
            <a:pPr algn="l"/>
            <a:r>
              <a:rPr lang="zh-CN" altLang="en-US"/>
              <a:t>资源（渔类资源</a:t>
            </a:r>
            <a:r>
              <a:rPr lang="zh-CN" altLang="en-US">
                <a:sym typeface="+mn-ea"/>
              </a:rPr>
              <a:t>枯竭</a:t>
            </a:r>
            <a:r>
              <a:rPr lang="zh-CN" altLang="en-US"/>
              <a:t>，珊瑚白化等）</a:t>
            </a:r>
            <a:endParaRPr lang="zh-CN" altLang="en-US"/>
          </a:p>
          <a:p>
            <a:pPr algn="l"/>
            <a:r>
              <a:rPr lang="zh-CN" altLang="en-US"/>
              <a:t>领海争端</a:t>
            </a:r>
            <a:endParaRPr lang="zh-CN" altLang="en-US"/>
          </a:p>
          <a:p>
            <a:pPr algn="l"/>
            <a:r>
              <a:rPr lang="zh-CN" altLang="en-US"/>
              <a:t>海水腐蚀</a:t>
            </a:r>
            <a:endParaRPr lang="zh-CN" altLang="en-US"/>
          </a:p>
          <a:p>
            <a:pPr algn="l"/>
            <a:r>
              <a:rPr lang="zh-CN" altLang="en-US"/>
              <a:t>海洋灾害：狂风巨浪，火山地震</a:t>
            </a:r>
            <a:endParaRPr lang="zh-CN" altLang="en-US"/>
          </a:p>
          <a:p>
            <a:pPr algn="l"/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47650" y="2747645"/>
            <a:ext cx="2025015" cy="825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河湖水</a:t>
            </a:r>
            <a:endParaRPr kumimoji="0" lang="zh-CN" altLang="en-US" sz="45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2066290" y="359410"/>
            <a:ext cx="1207135" cy="521144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382645" y="749935"/>
            <a:ext cx="5314315" cy="9169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河流的</a:t>
            </a:r>
            <a:r>
              <a:rPr lang="zh-CN" altLang="en-US" b="1"/>
              <a:t>水文水系特点</a:t>
            </a:r>
            <a:r>
              <a:rPr lang="zh-CN" altLang="en-US"/>
              <a:t>：流量，汛期（夏</a:t>
            </a:r>
            <a:r>
              <a:rPr lang="en-US" altLang="zh-CN"/>
              <a:t>/</a:t>
            </a:r>
            <a:r>
              <a:rPr lang="zh-CN" altLang="en-US"/>
              <a:t>冬），水位季节变化，含沙量，结冰期，凌汛，补给方式，流速；流向，流域面积，弯曲程度等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263900" y="14605"/>
            <a:ext cx="5800090" cy="6426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/>
              <a:t>河流湖泊的</a:t>
            </a:r>
            <a:r>
              <a:rPr lang="zh-CN" altLang="en-US" b="1"/>
              <a:t>类型</a:t>
            </a:r>
            <a:r>
              <a:rPr lang="zh-CN" altLang="en-US"/>
              <a:t>：</a:t>
            </a:r>
            <a:r>
              <a:rPr lang="zh-CN" altLang="en-US">
                <a:sym typeface="+mn-ea"/>
              </a:rPr>
              <a:t>内流河（季节性河流）</a:t>
            </a:r>
            <a:r>
              <a:rPr lang="en-US" altLang="zh-CN">
                <a:sym typeface="+mn-ea"/>
              </a:rPr>
              <a:t>/</a:t>
            </a:r>
            <a:r>
              <a:rPr lang="zh-CN" altLang="en-US">
                <a:sym typeface="+mn-ea"/>
              </a:rPr>
              <a:t>外</a:t>
            </a:r>
            <a:r>
              <a:rPr lang="zh-CN" altLang="en-US">
                <a:sym typeface="+mn-ea"/>
              </a:rPr>
              <a:t>流</a:t>
            </a:r>
            <a:r>
              <a:rPr lang="zh-CN" altLang="en-US">
                <a:sym typeface="+mn-ea"/>
              </a:rPr>
              <a:t>河；咸水湖、淡水湖；冰蚀湖，断陷湖，堰塞湖，火山湖</a:t>
            </a:r>
            <a:endParaRPr lang="zh-CN" altLang="en-US"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1770" y="3821430"/>
            <a:ext cx="1483360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河流湖泊的影响：</a:t>
            </a:r>
            <a:endParaRPr lang="zh-CN" altLang="en-US"/>
          </a:p>
        </p:txBody>
      </p:sp>
      <p:sp>
        <p:nvSpPr>
          <p:cNvPr id="6" name="左大括号 5"/>
          <p:cNvSpPr/>
          <p:nvPr/>
        </p:nvSpPr>
        <p:spPr>
          <a:xfrm>
            <a:off x="4019550" y="2212340"/>
            <a:ext cx="330200" cy="421259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495165" y="1666875"/>
            <a:ext cx="4568825" cy="6426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自然环境</a:t>
            </a:r>
            <a:r>
              <a:rPr lang="zh-CN" altLang="en-US"/>
              <a:t>：土（贫瘠</a:t>
            </a:r>
            <a:r>
              <a:rPr lang="en-US" altLang="zh-CN"/>
              <a:t>—</a:t>
            </a:r>
            <a:r>
              <a:rPr lang="zh-CN" altLang="en-US"/>
              <a:t>侵蚀</a:t>
            </a:r>
            <a:r>
              <a:rPr lang="en-US" altLang="zh-CN"/>
              <a:t>/</a:t>
            </a:r>
            <a:r>
              <a:rPr lang="zh-CN" altLang="en-US"/>
              <a:t>肥沃</a:t>
            </a:r>
            <a:r>
              <a:rPr lang="en-US" altLang="zh-CN"/>
              <a:t>—</a:t>
            </a:r>
            <a:r>
              <a:rPr lang="zh-CN" altLang="en-US"/>
              <a:t>沉积），地形（侵蚀</a:t>
            </a:r>
            <a:r>
              <a:rPr lang="en-US" altLang="zh-CN"/>
              <a:t>/</a:t>
            </a:r>
            <a:r>
              <a:rPr lang="zh-CN" altLang="en-US"/>
              <a:t>沉积），生，气（温差，降水）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349750" y="3573145"/>
            <a:ext cx="119634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生产活动</a:t>
            </a:r>
            <a:r>
              <a:rPr lang="zh-CN" altLang="en-US"/>
              <a:t>：</a:t>
            </a:r>
            <a:endParaRPr lang="zh-CN" altLang="en-US"/>
          </a:p>
        </p:txBody>
      </p:sp>
      <p:sp>
        <p:nvSpPr>
          <p:cNvPr id="9" name="左大括号 8"/>
          <p:cNvSpPr/>
          <p:nvPr/>
        </p:nvSpPr>
        <p:spPr>
          <a:xfrm>
            <a:off x="5702935" y="2486025"/>
            <a:ext cx="427355" cy="248221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129655" y="2309495"/>
            <a:ext cx="2822575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农业</a:t>
            </a:r>
            <a:r>
              <a:rPr lang="zh-CN" altLang="en-US"/>
              <a:t>：渔业，种植业（灌溉水源，土壤，地形），交通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184900" y="3821430"/>
            <a:ext cx="3020695" cy="9169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交通</a:t>
            </a:r>
            <a:r>
              <a:rPr lang="zh-CN" altLang="en-US"/>
              <a:t>：上游</a:t>
            </a:r>
            <a:r>
              <a:rPr lang="en-US" altLang="zh-CN"/>
              <a:t>(</a:t>
            </a:r>
            <a:r>
              <a:rPr lang="zh-CN" altLang="en-US"/>
              <a:t>地形</a:t>
            </a:r>
            <a:r>
              <a:rPr lang="en-US" altLang="zh-CN"/>
              <a:t>/</a:t>
            </a:r>
            <a:r>
              <a:rPr lang="zh-CN" altLang="en-US"/>
              <a:t>不便，中下游</a:t>
            </a:r>
            <a:r>
              <a:rPr lang="en-US" altLang="zh-CN"/>
              <a:t>/</a:t>
            </a:r>
            <a:r>
              <a:rPr lang="zh-CN" altLang="en-US"/>
              <a:t>条件好（地势平坦，流量大稳定，江面开阔）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137275" y="3181350"/>
            <a:ext cx="306895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工业</a:t>
            </a:r>
            <a:r>
              <a:rPr lang="zh-CN" altLang="en-US"/>
              <a:t>：用水，能源（水电），交通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292215" y="4837430"/>
            <a:ext cx="222948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旅游业</a:t>
            </a:r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4215130" y="5570855"/>
            <a:ext cx="222948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问题：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097780" y="5203190"/>
            <a:ext cx="4108450" cy="17399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过渡利用：水量</a:t>
            </a:r>
            <a:r>
              <a:rPr lang="en-US" altLang="zh-CN" b="1"/>
              <a:t>/</a:t>
            </a:r>
            <a:r>
              <a:rPr lang="zh-CN" altLang="en-US" b="1"/>
              <a:t>断流</a:t>
            </a:r>
            <a:r>
              <a:rPr lang="en-US" altLang="zh-CN" b="1"/>
              <a:t>/</a:t>
            </a:r>
            <a:r>
              <a:rPr lang="zh-CN" altLang="en-US" b="1"/>
              <a:t>围湖造田</a:t>
            </a:r>
            <a:endParaRPr lang="zh-CN" altLang="en-US" b="1"/>
          </a:p>
          <a:p>
            <a:r>
              <a:rPr lang="zh-CN" altLang="en-US" b="1"/>
              <a:t>过渡排污：水污染</a:t>
            </a:r>
            <a:r>
              <a:rPr lang="en-US" altLang="zh-CN" b="1"/>
              <a:t>-</a:t>
            </a:r>
            <a:r>
              <a:rPr lang="zh-CN" altLang="en-US" b="1"/>
              <a:t>富营养化</a:t>
            </a:r>
            <a:endParaRPr lang="zh-CN" altLang="en-US" b="1"/>
          </a:p>
          <a:p>
            <a:r>
              <a:rPr lang="zh-CN" altLang="en-US" b="1"/>
              <a:t>生物多样性减少</a:t>
            </a:r>
            <a:endParaRPr lang="zh-CN" altLang="en-US" b="1"/>
          </a:p>
          <a:p>
            <a:r>
              <a:rPr lang="zh-CN" altLang="en-US" b="1"/>
              <a:t>灾害：（水量，流速</a:t>
            </a:r>
            <a:r>
              <a:rPr lang="en-US" altLang="zh-CN" b="1"/>
              <a:t>—</a:t>
            </a:r>
            <a:r>
              <a:rPr lang="zh-CN" altLang="en-US" b="1"/>
              <a:t>地势，河道弯曲</a:t>
            </a:r>
            <a:r>
              <a:rPr lang="zh-CN" altLang="en-US" b="1">
                <a:sym typeface="+mn-ea"/>
              </a:rPr>
              <a:t>河床淤积）</a:t>
            </a:r>
            <a:r>
              <a:rPr lang="en-US" altLang="zh-CN" b="1">
                <a:sym typeface="+mn-ea"/>
              </a:rPr>
              <a:t>—</a:t>
            </a:r>
            <a:r>
              <a:rPr lang="zh-CN" altLang="en-US" b="1"/>
              <a:t>旱涝灾害</a:t>
            </a:r>
            <a:r>
              <a:rPr lang="en-US" altLang="zh-CN" b="1"/>
              <a:t>—</a:t>
            </a:r>
            <a:r>
              <a:rPr lang="zh-CN" altLang="en-US" b="1" u="sng">
                <a:solidFill>
                  <a:srgbClr val="FF0000"/>
                </a:solidFill>
              </a:rPr>
              <a:t>水利工程</a:t>
            </a:r>
            <a:endParaRPr lang="zh-CN" altLang="en-US" b="1" u="sng">
              <a:solidFill>
                <a:srgbClr val="FF0000"/>
              </a:solidFill>
            </a:endParaRPr>
          </a:p>
          <a:p>
            <a:endParaRPr lang="zh-CN" altLang="en-US" b="1"/>
          </a:p>
        </p:txBody>
      </p:sp>
      <p:sp>
        <p:nvSpPr>
          <p:cNvPr id="16" name="文本框 15"/>
          <p:cNvSpPr txBox="1"/>
          <p:nvPr/>
        </p:nvSpPr>
        <p:spPr>
          <a:xfrm>
            <a:off x="247650" y="5814060"/>
            <a:ext cx="2685415" cy="944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综合开发和利用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（梯级开发）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03225" y="563245"/>
            <a:ext cx="171450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</a:rPr>
              <a:t>水循环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4939030" y="5203190"/>
            <a:ext cx="107315" cy="1555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上箭头标注 18"/>
          <p:cNvSpPr/>
          <p:nvPr/>
        </p:nvSpPr>
        <p:spPr>
          <a:xfrm>
            <a:off x="692150" y="3420745"/>
            <a:ext cx="914400" cy="914400"/>
          </a:xfrm>
          <a:prstGeom prst="upArrow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692150" y="3776345"/>
            <a:ext cx="1023620" cy="640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江湖相互补给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6310" y="1174750"/>
            <a:ext cx="6584950" cy="410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220" y="758190"/>
            <a:ext cx="8122920" cy="55594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1908175" y="448945"/>
            <a:ext cx="63500" cy="101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57150" y="17145"/>
            <a:ext cx="9013190" cy="1767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/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鄱阳湖 （ 如下图所示） 是我国 最大的淡水湖 。近年来 ，都阳湖汛期 “ 高水是湖，洪水一片</a:t>
            </a:r>
            <a:r>
              <a:rPr lang="en-US" altLang="zh-CN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枯水期</a:t>
            </a:r>
            <a:r>
              <a:rPr lang="en-US" altLang="zh-CN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低水似河，枯水一线</a:t>
            </a:r>
            <a:r>
              <a:rPr lang="en-US" altLang="zh-CN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成为常态，严重影响了湖区社会发展，我国围绕鄱阳湖水利枢纽建设的利弊展开了 </a:t>
            </a:r>
            <a:r>
              <a:rPr lang="en-US" altLang="zh-CN" b="0" u="none">
                <a:solidFill>
                  <a:srgbClr val="231A1A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20 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多年</a:t>
            </a:r>
            <a:r>
              <a:rPr lang="zh-CN" altLang="en-US" b="0" u="none">
                <a:solidFill>
                  <a:srgbClr val="231A1A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激烈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的争论</a:t>
            </a:r>
            <a:r>
              <a:rPr lang="zh-CN" altLang="en-US" b="0" u="none">
                <a:solidFill>
                  <a:srgbClr val="5E5656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近期 </a:t>
            </a:r>
            <a:r>
              <a:rPr lang="en-US" altLang="zh-CN" b="0" u="none">
                <a:solidFill>
                  <a:srgbClr val="4B4444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鄱阳湖水利枢纽工程规划</a:t>
            </a:r>
            <a:r>
              <a:rPr lang="en-US" altLang="zh-CN" b="0" u="none">
                <a:solidFill>
                  <a:srgbClr val="231A1A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b="0" u="none">
                <a:solidFill>
                  <a:srgbClr val="5E5656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由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原来的</a:t>
            </a:r>
            <a:r>
              <a:rPr lang="en-US" altLang="zh-CN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建坝</a:t>
            </a:r>
            <a:r>
              <a:rPr lang="en-US" altLang="zh-CN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，改为 </a:t>
            </a:r>
            <a:r>
              <a:rPr lang="en-US" altLang="zh-CN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建闸</a:t>
            </a:r>
            <a:r>
              <a:rPr lang="en-US" altLang="zh-CN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”“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调枯控洪</a:t>
            </a:r>
            <a:r>
              <a:rPr lang="en-US" altLang="zh-CN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改为</a:t>
            </a:r>
            <a:r>
              <a:rPr lang="en-US" altLang="zh-CN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调枯畅洪</a:t>
            </a:r>
            <a:r>
              <a:rPr lang="en-US" altLang="zh-CN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的新设计方案大大缓解了各方面的矛盾 。据此完成 </a:t>
            </a:r>
            <a:r>
              <a:rPr lang="en-US" altLang="zh-CN">
                <a:solidFill>
                  <a:srgbClr val="231A1A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+mn-ea"/>
              </a:rPr>
              <a:t>9-11 </a:t>
            </a:r>
            <a:r>
              <a:rPr lang="zh-CN" altLang="en-US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题</a:t>
            </a:r>
            <a:r>
              <a:rPr lang="zh-CN" altLang="en-US">
                <a:solidFill>
                  <a:srgbClr val="4B4444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/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zh-CN" altLang="en-US" sz="2000"/>
          </a:p>
        </p:txBody>
      </p:sp>
      <p:pic>
        <p:nvPicPr>
          <p:cNvPr id="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5578475" y="1622425"/>
            <a:ext cx="3326765" cy="2947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" name="文本框 101"/>
          <p:cNvSpPr txBox="1"/>
          <p:nvPr/>
        </p:nvSpPr>
        <p:spPr>
          <a:xfrm>
            <a:off x="127635" y="1622425"/>
            <a:ext cx="9584690" cy="4968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175" indent="-3175"/>
            <a:r>
              <a:rPr lang="en-US" altLang="zh-CN" sz="2000" b="0" u="none">
                <a:solidFill>
                  <a:srgbClr val="231A1A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9. </a:t>
            </a:r>
            <a:r>
              <a:rPr lang="zh-CN" altLang="en-US" sz="2000" b="0" u="none">
                <a:solidFill>
                  <a:srgbClr val="231A1A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鄱阳湖</a:t>
            </a:r>
            <a:r>
              <a:rPr lang="zh-CN" altLang="en-US" sz="2000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“高水成片 、低水成线” </a:t>
            </a:r>
            <a:endParaRPr lang="zh-CN" altLang="en-US" sz="2000" b="0" u="none">
              <a:solidFill>
                <a:srgbClr val="231A1A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175" indent="-3175"/>
            <a:r>
              <a:rPr lang="zh-CN" altLang="en-US" sz="2000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的最主要原因是</a:t>
            </a:r>
            <a:endParaRPr lang="zh-CN" altLang="en-US" sz="2000" b="0" u="none">
              <a:solidFill>
                <a:srgbClr val="11070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zh-CN" altLang="en-US" sz="2000" b="0" u="none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长江与湖泊的相互补给	</a:t>
            </a:r>
            <a:endParaRPr lang="zh-CN" altLang="en-US" sz="2000" b="0" u="none">
              <a:solidFill>
                <a:srgbClr val="110708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zh-CN" altLang="en-US" sz="2000" b="0" u="none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干</a:t>
            </a:r>
            <a:r>
              <a:rPr lang="zh-CN" altLang="en-US" sz="2000" b="0" u="none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湿季节极端变化</a:t>
            </a:r>
            <a:endParaRPr lang="zh-CN" altLang="en-US" sz="2000" b="0" u="none">
              <a:solidFill>
                <a:srgbClr val="11070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zh-CN" altLang="en-US" sz="2000" b="0" u="none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围湖造田和城市化发展	</a:t>
            </a:r>
            <a:endParaRPr lang="zh-CN" altLang="en-US" sz="2000" b="0" u="none">
              <a:solidFill>
                <a:srgbClr val="362B2D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D</a:t>
            </a:r>
            <a:r>
              <a:rPr lang="en-US" altLang="zh-CN" sz="2000" b="0" u="none">
                <a:solidFill>
                  <a:srgbClr val="362B2D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zh-CN" altLang="en-US" sz="2000" b="0" u="none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</a:t>
            </a:r>
            <a:r>
              <a:rPr lang="zh-CN" altLang="en-US" sz="2000" b="0" u="none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土流失日益严</a:t>
            </a:r>
            <a:r>
              <a:rPr lang="zh-CN" altLang="en-US" sz="2000" b="0" u="none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</a:t>
            </a:r>
            <a:endParaRPr lang="zh-CN" altLang="en-US" sz="2000" b="0" u="none">
              <a:solidFill>
                <a:srgbClr val="231A1A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231A1A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10.    </a:t>
            </a:r>
            <a:r>
              <a:rPr lang="zh-CN" altLang="en-US" sz="2000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近十年来 鄱阳湖水文情势出现了枯水</a:t>
            </a:r>
            <a:endParaRPr lang="zh-CN" altLang="en-US" sz="2000" b="0" u="none">
              <a:solidFill>
                <a:srgbClr val="231A1A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175" indent="-3175"/>
            <a:r>
              <a:rPr lang="zh-CN" altLang="en-US" sz="2000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时间提前、枯水期延长 、水位严重降低等现象，</a:t>
            </a:r>
            <a:r>
              <a:rPr lang="zh-CN" altLang="en-US" sz="2000" b="0" u="none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其最主要原因是</a:t>
            </a:r>
            <a:endParaRPr lang="zh-CN" altLang="en-US" sz="2000" b="0" u="none">
              <a:solidFill>
                <a:srgbClr val="231A1A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231A1A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A.  </a:t>
            </a:r>
            <a:r>
              <a:rPr lang="zh-CN" altLang="en-US" sz="2000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水体污染严重 </a:t>
            </a:r>
            <a:r>
              <a:rPr lang="en-US" altLang="zh-CN" sz="2000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+mn-ea"/>
              </a:rPr>
              <a:t>B.  </a:t>
            </a:r>
            <a:r>
              <a:rPr lang="zh-CN" altLang="en-US" sz="2000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工农业过度用水</a:t>
            </a:r>
            <a:r>
              <a:rPr lang="zh-CN" altLang="en-US" sz="2000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</a:t>
            </a:r>
            <a:endParaRPr lang="zh-CN" altLang="en-US" sz="2000" b="0" u="none">
              <a:solidFill>
                <a:srgbClr val="11070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zh-CN" altLang="en-US" sz="2000" b="0" u="none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全球</a:t>
            </a:r>
            <a:r>
              <a:rPr lang="zh-CN" altLang="en-US" sz="2000" b="0" u="none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气候变化</a:t>
            </a:r>
            <a:r>
              <a:rPr lang="en-US" altLang="zh-CN" sz="2000">
                <a:solidFill>
                  <a:srgbClr val="110708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D</a:t>
            </a:r>
            <a:r>
              <a:rPr lang="en-US" altLang="zh-CN" sz="2000">
                <a:solidFill>
                  <a:srgbClr val="5E5656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.  </a:t>
            </a:r>
            <a:r>
              <a:rPr lang="zh-CN" altLang="en-US" sz="2000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三峡大坝的建设</a:t>
            </a:r>
            <a:endParaRPr lang="zh-CN" altLang="en-US" sz="2000" b="0" u="none">
              <a:solidFill>
                <a:srgbClr val="11070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11.    </a:t>
            </a:r>
            <a:r>
              <a:rPr lang="zh-CN" altLang="en-US" sz="2000" b="0" u="none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鄱阳湖水利枢纽工程</a:t>
            </a:r>
            <a:r>
              <a:rPr lang="zh-CN" altLang="en-US" sz="2000" b="0" u="none">
                <a:solidFill>
                  <a:srgbClr val="362B2D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蓄水期的时段应在</a:t>
            </a:r>
            <a:endParaRPr lang="zh-CN" altLang="en-US" sz="2000" b="0" u="none">
              <a:solidFill>
                <a:srgbClr val="231A1A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231A1A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A. </a:t>
            </a:r>
            <a:r>
              <a:rPr lang="en-US" altLang="zh-CN" sz="2000" b="0" u="none">
                <a:solidFill>
                  <a:srgbClr val="110708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l	3 </a:t>
            </a:r>
            <a:r>
              <a:rPr lang="zh-CN" altLang="en-US" sz="2000" b="0" u="none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endParaRPr lang="zh-CN" altLang="en-US" sz="2000" b="0" u="none">
              <a:solidFill>
                <a:srgbClr val="11070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altLang="zh-CN" sz="2000" b="0" u="none">
                <a:solidFill>
                  <a:srgbClr val="231A1A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	6 </a:t>
            </a:r>
            <a:r>
              <a:rPr lang="zh-CN" altLang="en-US" sz="2000" b="0" u="none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endParaRPr lang="zh-CN" altLang="en-US" sz="2000" b="0" u="none">
              <a:solidFill>
                <a:srgbClr val="231A1A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175" indent="-3175"/>
            <a:r>
              <a:rPr lang="en-US" altLang="zh-CN" sz="2000">
                <a:solidFill>
                  <a:srgbClr val="11070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+mn-ea"/>
              </a:rPr>
              <a:t>c</a:t>
            </a:r>
            <a:r>
              <a:rPr lang="en-US" altLang="zh-CN" sz="2000">
                <a:solidFill>
                  <a:srgbClr val="362B2D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+mn-ea"/>
              </a:rPr>
              <a:t>. </a:t>
            </a:r>
            <a:r>
              <a:rPr lang="en-US" altLang="zh-CN" sz="2000">
                <a:solidFill>
                  <a:srgbClr val="231A1A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+mn-ea"/>
              </a:rPr>
              <a:t>7	9 </a:t>
            </a:r>
            <a:r>
              <a:rPr lang="zh-CN" altLang="en-US" sz="2000">
                <a:solidFill>
                  <a:srgbClr val="231A1A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月</a:t>
            </a:r>
            <a:endParaRPr lang="zh-CN" altLang="en-US" sz="2000" b="0" u="none">
              <a:solidFill>
                <a:srgbClr val="110708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3175" indent="-3175"/>
            <a:r>
              <a:rPr lang="en-US" altLang="zh-CN" sz="2000" b="0" u="none">
                <a:solidFill>
                  <a:srgbClr val="110708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D.  10	12 </a:t>
            </a:r>
            <a:r>
              <a:rPr lang="zh-CN" altLang="en-US" sz="2000" b="0" u="none">
                <a:solidFill>
                  <a:srgbClr val="1107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endParaRPr lang="zh-CN" altLang="en-US" sz="2000"/>
          </a:p>
        </p:txBody>
      </p:sp>
      <p:sp>
        <p:nvSpPr>
          <p:cNvPr id="3" name="文本框 2"/>
          <p:cNvSpPr txBox="1"/>
          <p:nvPr/>
        </p:nvSpPr>
        <p:spPr>
          <a:xfrm>
            <a:off x="3039745" y="5796915"/>
            <a:ext cx="51866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000" b="1">
                <a:solidFill>
                  <a:srgbClr val="FF0000"/>
                </a:solidFill>
              </a:rPr>
              <a:t>自然现象</a:t>
            </a:r>
            <a:r>
              <a:rPr lang="en-US" altLang="zh-CN" sz="2000" b="1">
                <a:solidFill>
                  <a:srgbClr val="FF0000"/>
                </a:solidFill>
              </a:rPr>
              <a:t>——</a:t>
            </a:r>
            <a:r>
              <a:rPr lang="zh-CN" altLang="en-US" sz="2000" b="1">
                <a:solidFill>
                  <a:srgbClr val="FF0000"/>
                </a:solidFill>
              </a:rPr>
              <a:t>问题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（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人类生产活动</a:t>
            </a:r>
            <a:r>
              <a:rPr lang="zh-CN" altLang="en-US" sz="2000" b="1">
                <a:solidFill>
                  <a:srgbClr val="FF0000"/>
                </a:solidFill>
              </a:rPr>
              <a:t>）</a:t>
            </a:r>
            <a:r>
              <a:rPr lang="en-US" altLang="zh-CN" sz="2000" b="1">
                <a:solidFill>
                  <a:srgbClr val="FF0000"/>
                </a:solidFill>
              </a:rPr>
              <a:t>——</a:t>
            </a:r>
            <a:r>
              <a:rPr lang="zh-CN" altLang="en-US" sz="2000" b="1">
                <a:solidFill>
                  <a:srgbClr val="FF0000"/>
                </a:solidFill>
              </a:rPr>
              <a:t>措施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8450" y="60325"/>
            <a:ext cx="7327900" cy="4629150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 flipH="1">
            <a:off x="728345" y="2243455"/>
            <a:ext cx="57150" cy="163830"/>
          </a:xfrm>
          <a:prstGeom prst="line">
            <a:avLst/>
          </a:prstGeom>
          <a:ln w="666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60325" y="5393690"/>
            <a:ext cx="72517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三峡的利弊</a:t>
            </a:r>
            <a:endParaRPr lang="zh-CN" altLang="en-US"/>
          </a:p>
        </p:txBody>
      </p:sp>
      <p:sp>
        <p:nvSpPr>
          <p:cNvPr id="5" name="左大括号 4"/>
          <p:cNvSpPr/>
          <p:nvPr/>
        </p:nvSpPr>
        <p:spPr>
          <a:xfrm>
            <a:off x="869315" y="5170170"/>
            <a:ext cx="238760" cy="13620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50950" y="4272280"/>
            <a:ext cx="2773680" cy="11887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利：最主要是集中在防洪（控制水量和减少泥沙淤</a:t>
            </a:r>
            <a:r>
              <a:rPr lang="en-US" altLang="zh-CN"/>
              <a:t>—</a:t>
            </a:r>
            <a:r>
              <a:rPr lang="zh-CN" altLang="en-US"/>
              <a:t>积）、发电和航运等方面</a:t>
            </a:r>
            <a:r>
              <a:rPr lang="en-US" altLang="zh-CN"/>
              <a:t>——</a:t>
            </a:r>
            <a:r>
              <a:rPr lang="zh-CN" altLang="en-US" b="1">
                <a:solidFill>
                  <a:srgbClr val="FF0000"/>
                </a:solidFill>
              </a:rPr>
              <a:t>综合开发利用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38580" y="5461000"/>
            <a:ext cx="3475990" cy="14630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弊：当地：历史文物</a:t>
            </a:r>
            <a:r>
              <a:rPr lang="zh-CN" altLang="en-US"/>
              <a:t>，生态，移民，</a:t>
            </a:r>
            <a:endParaRPr lang="zh-CN" altLang="en-US"/>
          </a:p>
          <a:p>
            <a:r>
              <a:rPr lang="zh-CN" altLang="en-US"/>
              <a:t>下游地区：鄱阳湖的枯水期提前延长（</a:t>
            </a:r>
            <a:r>
              <a:rPr lang="zh-CN" altLang="en-US">
                <a:sym typeface="+mn-ea"/>
              </a:rPr>
              <a:t>控制水量和减少泥沙淤积），洄游渔类</a:t>
            </a:r>
            <a:endParaRPr lang="zh-CN" altLang="en-US">
              <a:sym typeface="+mn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 flipV="1">
            <a:off x="4463415" y="3150235"/>
            <a:ext cx="217170" cy="762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044440" y="6033770"/>
            <a:ext cx="142049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鄱阳湖的水闸的利弊</a:t>
            </a:r>
            <a:endParaRPr lang="zh-CN" altLang="en-US"/>
          </a:p>
        </p:txBody>
      </p:sp>
      <p:sp>
        <p:nvSpPr>
          <p:cNvPr id="10" name="左大括号 9"/>
          <p:cNvSpPr/>
          <p:nvPr/>
        </p:nvSpPr>
        <p:spPr>
          <a:xfrm>
            <a:off x="6411595" y="4578350"/>
            <a:ext cx="270510" cy="2278380"/>
          </a:xfrm>
          <a:prstGeom prst="leftBrace">
            <a:avLst>
              <a:gd name="adj1" fmla="val 8333"/>
              <a:gd name="adj2" fmla="val 7040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574790" y="4388485"/>
            <a:ext cx="2895600" cy="640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利：减缓枯水期延长和提前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682105" y="3903980"/>
            <a:ext cx="28956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</a:t>
            </a:r>
            <a:r>
              <a:rPr lang="zh-CN" altLang="en-US" b="1">
                <a:solidFill>
                  <a:srgbClr val="FF0000"/>
                </a:solidFill>
              </a:rPr>
              <a:t>开闸放水，拉闸蓄水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574790" y="5851525"/>
            <a:ext cx="2895600" cy="914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弊：当地：湖泊水流动减缓水质变差；江豚的生长</a:t>
            </a:r>
            <a:endParaRPr lang="zh-CN" altLang="en-US"/>
          </a:p>
          <a:p>
            <a:r>
              <a:rPr lang="zh-CN" altLang="en-US"/>
              <a:t>下游：水量更少</a:t>
            </a:r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4570" y="142875"/>
            <a:ext cx="4148455" cy="25844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" name="文本框 101"/>
          <p:cNvSpPr txBox="1"/>
          <p:nvPr/>
        </p:nvSpPr>
        <p:spPr>
          <a:xfrm>
            <a:off x="986155" y="435610"/>
            <a:ext cx="5080000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0" indent="0" algn="l"/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下图是某地降水量逐月累计曲线和气温变化图，读图完成下列问题。</a:t>
            </a:r>
            <a:endParaRPr lang="zh-CN" altLang="en-US" sz="20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1784985" y="1358900"/>
            <a:ext cx="4667250" cy="213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" name="文本框 102"/>
          <p:cNvSpPr txBox="1"/>
          <p:nvPr/>
        </p:nvSpPr>
        <p:spPr>
          <a:xfrm>
            <a:off x="490220" y="3492500"/>
            <a:ext cx="8569960" cy="23850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endParaRPr lang="en-US" altLang="zh-CN" sz="105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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此地水循环最活跃的季节是</a:t>
            </a:r>
            <a:r>
              <a:rPr lang="en-US" altLang="zh-CN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(    )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A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．春季</a:t>
            </a:r>
            <a:r>
              <a:rPr lang="zh-CN" altLang="en-US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                    </a:t>
            </a:r>
            <a:r>
              <a:rPr lang="en-US" altLang="zh-CN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B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．夏季  </a:t>
            </a:r>
            <a:r>
              <a:rPr lang="en-US" altLang="zh-CN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C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．秋季</a:t>
            </a:r>
            <a:r>
              <a:rPr lang="zh-CN" altLang="en-US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           </a:t>
            </a:r>
            <a:r>
              <a:rPr lang="en-US" altLang="zh-CN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D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．冬季</a:t>
            </a:r>
            <a:endParaRPr lang="zh-CN" altLang="en-US" sz="24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该地河流</a:t>
            </a:r>
            <a:r>
              <a:rPr lang="en-US" altLang="zh-CN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(    )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A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．有结冰期</a:t>
            </a:r>
            <a:r>
              <a:rPr lang="zh-CN" altLang="en-US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                          </a:t>
            </a:r>
            <a:r>
              <a:rPr lang="en-US" altLang="zh-CN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B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．径流量主要随气温而变</a:t>
            </a:r>
            <a:endParaRPr lang="zh-CN" altLang="en-US" sz="24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．夏季含沙量最少</a:t>
            </a:r>
            <a:r>
              <a:rPr lang="zh-CN" altLang="en-US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                 </a:t>
            </a:r>
            <a:r>
              <a:rPr lang="en-US" altLang="zh-CN" sz="24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D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．春、夏两季汛期明显</a:t>
            </a:r>
            <a:endParaRPr lang="zh-CN" altLang="en-US" sz="2400"/>
          </a:p>
        </p:txBody>
      </p:sp>
      <p:sp>
        <p:nvSpPr>
          <p:cNvPr id="9" name="椭圆 8"/>
          <p:cNvSpPr/>
          <p:nvPr/>
        </p:nvSpPr>
        <p:spPr>
          <a:xfrm>
            <a:off x="2394585" y="435610"/>
            <a:ext cx="226377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2945765" y="4256405"/>
            <a:ext cx="536575" cy="553085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8400000">
            <a:off x="3525520" y="2321560"/>
            <a:ext cx="124714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391160" y="4809490"/>
            <a:ext cx="536575" cy="553085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706880" y="2482850"/>
            <a:ext cx="274955" cy="22542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5" grpId="0" bldLvl="0" animBg="1"/>
      <p:bldP spid="3" grpId="0" bldLvl="0" animBg="1"/>
      <p:bldP spid="4" grpId="0" bldLvl="0" animBg="1"/>
      <p:bldP spid="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4625" y="126365"/>
            <a:ext cx="8669655" cy="6951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图1所示山地为甲、乙两条河流的分水岭，由透水和不透水岩层相间构成。在生态文明建设过程中，该山地被破坏的森林植被得以恢复，随之河流径流量发生了变化，河流径流的年内波动也减缓了。据此完成7～9题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7.森林植被遭破坏后，河流径流量年内波动强烈，是由于</a:t>
            </a:r>
            <a:endParaRPr lang="zh-CN" altLang="en-US"/>
          </a:p>
          <a:p>
            <a:r>
              <a:rPr lang="zh-CN" altLang="en-US"/>
              <a:t>A.降水更多转化为地下水    B.降水更多转化为坡面径流</a:t>
            </a:r>
            <a:endParaRPr lang="zh-CN" altLang="en-US"/>
          </a:p>
          <a:p>
            <a:r>
              <a:rPr lang="zh-CN" altLang="en-US"/>
              <a:t>C.降水变率增大                       D.河道淤积</a:t>
            </a:r>
            <a:endParaRPr lang="zh-CN" altLang="en-US"/>
          </a:p>
          <a:p>
            <a:r>
              <a:rPr lang="zh-CN" altLang="en-US"/>
              <a:t>8.森林植被恢复后，该山地的</a:t>
            </a:r>
            <a:endParaRPr lang="zh-CN" altLang="en-US"/>
          </a:p>
          <a:p>
            <a:r>
              <a:rPr lang="zh-CN" altLang="en-US"/>
              <a:t>①降水量增加              ②坡面径流增加</a:t>
            </a:r>
            <a:endParaRPr lang="zh-CN" altLang="en-US"/>
          </a:p>
          <a:p>
            <a:r>
              <a:rPr lang="zh-CN" altLang="en-US"/>
              <a:t>③蒸发（腾）量增加        ④地下径流增加</a:t>
            </a:r>
            <a:endParaRPr lang="zh-CN" altLang="en-US"/>
          </a:p>
          <a:p>
            <a:r>
              <a:rPr lang="zh-CN" altLang="en-US"/>
              <a:t>A.①②    B.②③    C.③④    D.①④</a:t>
            </a:r>
            <a:endParaRPr lang="zh-CN" altLang="en-US"/>
          </a:p>
          <a:p>
            <a:r>
              <a:rPr lang="zh-CN" altLang="en-US"/>
              <a:t>9.如果降水最终主要转化为河流径流，那么森林植被恢复后，甲、乙两条河流径流量发生的变化是</a:t>
            </a:r>
            <a:endParaRPr lang="zh-CN" altLang="en-US"/>
          </a:p>
          <a:p>
            <a:r>
              <a:rPr lang="zh-CN" altLang="en-US"/>
              <a:t>A.甲增加，乙减少，总量增加       B.甲减少，乙增加，总量增加</a:t>
            </a:r>
            <a:endParaRPr lang="zh-CN" altLang="en-US"/>
          </a:p>
          <a:p>
            <a:r>
              <a:rPr lang="zh-CN" altLang="en-US"/>
              <a:t>C.甲增加，乙减少，总量减少       D.甲减少，乙增加，总量减少</a:t>
            </a:r>
            <a:endParaRPr lang="zh-CN" altLang="en-US"/>
          </a:p>
          <a:p>
            <a:r>
              <a:rPr lang="zh-CN" altLang="en-US"/>
              <a:t>答案：BCD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9500" y="1346835"/>
            <a:ext cx="4445000" cy="2146300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2856230" y="3912870"/>
            <a:ext cx="536575" cy="553085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47980" y="3723005"/>
            <a:ext cx="7918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笑脸 5"/>
          <p:cNvSpPr/>
          <p:nvPr/>
        </p:nvSpPr>
        <p:spPr>
          <a:xfrm>
            <a:off x="2153920" y="5220335"/>
            <a:ext cx="536575" cy="553085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3392805" y="6393180"/>
            <a:ext cx="536575" cy="553085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8" name="直接连接符 7"/>
          <p:cNvCxnSpPr/>
          <p:nvPr/>
        </p:nvCxnSpPr>
        <p:spPr>
          <a:xfrm>
            <a:off x="4211320" y="1874520"/>
            <a:ext cx="1315720" cy="418465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  <p:bldP spid="6" grpId="0" bldLvl="0" animBg="1"/>
      <p:bldP spid="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07060" y="728980"/>
            <a:ext cx="8320405" cy="5303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我国目前城市建设中出现了城市内涝、生态破坏、径流污染等诸多问题，为此正积极推进能“自然积存、自然渗透、自然净化”的海绵城市试点建设工作，其中活水公园雨水收集系统是海绵城市建设的成功案例。下图某活水公园雨水收集系统示意图，据此完成4-6题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4.下列不适宜推广活水公园雨水收集系统的城市(    )</a:t>
            </a:r>
            <a:endParaRPr lang="zh-CN" altLang="en-US"/>
          </a:p>
          <a:p>
            <a:r>
              <a:rPr lang="zh-CN" altLang="en-US"/>
              <a:t>A.敦煌            B.成都           C.广州           D.深圳</a:t>
            </a:r>
            <a:endParaRPr lang="zh-CN" altLang="en-US"/>
          </a:p>
          <a:p>
            <a:r>
              <a:rPr lang="zh-CN" altLang="en-US"/>
              <a:t>5.活水公园对城市环境的有利影响不包括(    )</a:t>
            </a:r>
            <a:endParaRPr lang="zh-CN" altLang="en-US"/>
          </a:p>
          <a:p>
            <a:r>
              <a:rPr lang="zh-CN" altLang="en-US"/>
              <a:t>A.缓解热岛效应                             B.减轻城市内涝      </a:t>
            </a:r>
            <a:endParaRPr lang="zh-CN" altLang="en-US"/>
          </a:p>
          <a:p>
            <a:r>
              <a:rPr lang="zh-CN" altLang="en-US"/>
              <a:t>C.降解污染物，净化水体             D.提供工业用水</a:t>
            </a:r>
            <a:endParaRPr lang="zh-CN" altLang="en-US"/>
          </a:p>
          <a:p>
            <a:r>
              <a:rPr lang="zh-CN" altLang="en-US"/>
              <a:t>6.暴雨过后，公园中的荷花池最主要功能是(    )</a:t>
            </a:r>
            <a:endParaRPr lang="zh-CN" altLang="en-US"/>
          </a:p>
          <a:p>
            <a:r>
              <a:rPr lang="zh-CN" altLang="en-US"/>
              <a:t>A.调节小气候                       B.保护生物多样性       </a:t>
            </a:r>
            <a:endParaRPr lang="zh-CN" altLang="en-US"/>
          </a:p>
          <a:p>
            <a:r>
              <a:rPr lang="zh-CN" altLang="en-US"/>
              <a:t>C.美化城市环境                     D.增加下渗量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06110" y="1962150"/>
            <a:ext cx="2762250" cy="165100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3679825" y="728980"/>
            <a:ext cx="7918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518160" y="3957320"/>
            <a:ext cx="536575" cy="403860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3679825" y="4891405"/>
            <a:ext cx="536575" cy="426085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74065" y="5121910"/>
            <a:ext cx="60515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3201670" y="5750560"/>
            <a:ext cx="536575" cy="426085"/>
          </a:xfrm>
          <a:prstGeom prst="smileyFac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5" grpId="0" bldLvl="0" animBg="1"/>
      <p:bldP spid="4" grpId="0" bldLvl="0" animBg="1"/>
      <p:bldP spid="6" grpId="0" bldLvl="0" animBg="1"/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81355" y="777240"/>
            <a:ext cx="7684135" cy="5303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河水的来源称为河流补给，其类型主要有雨水补给、积雪融水补给、冰川融水补给、湖泊水补给和地下水补给等。图2为南美部分地区河流补给分布图。据此完成4～5题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题4．①地的河流补给类型为</a:t>
            </a:r>
            <a:endParaRPr lang="zh-CN" altLang="en-US"/>
          </a:p>
          <a:p>
            <a:r>
              <a:rPr lang="zh-CN" altLang="en-US"/>
              <a:t>  A.雨水    B.积雪融水    C．冰川融水    D.地下水</a:t>
            </a:r>
            <a:endParaRPr lang="zh-CN" altLang="en-US"/>
          </a:p>
          <a:p>
            <a:r>
              <a:rPr lang="zh-CN" altLang="en-US"/>
              <a:t>5．M、N两处河段水位季节变化比较</a:t>
            </a:r>
            <a:endParaRPr lang="zh-CN" altLang="en-US"/>
          </a:p>
          <a:p>
            <a:r>
              <a:rPr lang="zh-CN" altLang="en-US"/>
              <a:t>  A.M小于N    B.M大于N    C.变化一样    D.无法比较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80540" y="1910715"/>
            <a:ext cx="4124325" cy="2581275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2872740" y="1910715"/>
            <a:ext cx="7918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296670" y="2820670"/>
            <a:ext cx="7918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/>
          <p:cNvSpPr/>
          <p:nvPr/>
        </p:nvSpPr>
        <p:spPr>
          <a:xfrm>
            <a:off x="2811780" y="5137150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flipV="1">
            <a:off x="3267710" y="2763520"/>
            <a:ext cx="127635" cy="2222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1938020" y="5676900"/>
            <a:ext cx="39560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352415" y="1059180"/>
            <a:ext cx="7918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2" grpId="0" bldLvl="0" animBg="1"/>
      <p:bldP spid="3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01650" y="431165"/>
            <a:ext cx="7219950" cy="5580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（22分）河流的侵蚀、沉积及沼泽的吸收（附）影响河流泥沙和营养物质含量，水体中营养物质含量影响浮游生物量，与水温共同制约鱼类资源数量。下图所示的西西伯利亚平原地势低平，冻土发育，沼泽广布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（2）分析叶尼塞河泥沙含量较多，而鄂毕河泥沙含量较少的原因。（6分）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2750" y="1918335"/>
            <a:ext cx="2660650" cy="248221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69965" y="2423160"/>
            <a:ext cx="2540000" cy="20116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叶尼塞河支流多流经中西伯利亚高原，（河床比降大）流速快，</a:t>
            </a:r>
            <a:r>
              <a:rPr lang="zh-CN" altLang="en-US">
                <a:solidFill>
                  <a:srgbClr val="FF0000"/>
                </a:solidFill>
              </a:rPr>
              <a:t>侵蚀强</a:t>
            </a:r>
            <a:r>
              <a:rPr lang="zh-CN" altLang="en-US"/>
              <a:t>，增加了河流含沙量。鄂毕河主要流经平原，流速慢，泥沙沉积，含沙量小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01650" y="3357880"/>
            <a:ext cx="239585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植被，地形（流速，流量）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43915" y="1051560"/>
            <a:ext cx="6610350" cy="44831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下图为三个海区洋流分布示意图，读图完成5～6题。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5、图示洋流中（    ）</a:t>
            </a:r>
            <a:endParaRPr lang="zh-CN" altLang="en-US"/>
          </a:p>
          <a:p>
            <a:r>
              <a:rPr lang="zh-CN" altLang="en-US"/>
              <a:t>A.①为暖流  B.②为寒流 C.③位于北半球  D.④位于南半球</a:t>
            </a:r>
            <a:endParaRPr lang="zh-CN" altLang="en-US"/>
          </a:p>
          <a:p>
            <a:r>
              <a:rPr lang="zh-CN" altLang="en-US"/>
              <a:t>6、图示洋流对地理环境的影响是（    ）</a:t>
            </a:r>
            <a:endParaRPr lang="zh-CN" altLang="en-US"/>
          </a:p>
          <a:p>
            <a:r>
              <a:rPr lang="zh-CN" altLang="en-US"/>
              <a:t>A.①洋流北部有大渔场</a:t>
            </a:r>
            <a:endParaRPr lang="zh-CN" altLang="en-US"/>
          </a:p>
          <a:p>
            <a:r>
              <a:rPr lang="zh-CN" altLang="en-US"/>
              <a:t>B.②洋流有降温减湿作用</a:t>
            </a:r>
            <a:endParaRPr lang="zh-CN" altLang="en-US"/>
          </a:p>
          <a:p>
            <a:r>
              <a:rPr lang="zh-CN" altLang="en-US"/>
              <a:t>C.③洋流加大同纬度不同海区温差</a:t>
            </a:r>
            <a:endParaRPr lang="zh-CN" altLang="en-US"/>
          </a:p>
          <a:p>
            <a:r>
              <a:rPr lang="zh-CN" altLang="en-US"/>
              <a:t>D.④洋流加大沿岸地区降水量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6840" y="1842135"/>
            <a:ext cx="5745480" cy="1407795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86840" y="2377440"/>
            <a:ext cx="26860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852035" y="2312670"/>
            <a:ext cx="46291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576570" y="2835275"/>
            <a:ext cx="46291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3423920" y="3747770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笑脸 7"/>
          <p:cNvSpPr/>
          <p:nvPr/>
        </p:nvSpPr>
        <p:spPr>
          <a:xfrm>
            <a:off x="779780" y="4907280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" name="文本框 102"/>
          <p:cNvSpPr txBox="1"/>
          <p:nvPr/>
        </p:nvSpPr>
        <p:spPr>
          <a:xfrm>
            <a:off x="635000" y="370205"/>
            <a:ext cx="6477000" cy="1617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某科学考察队在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～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月份沿图的线路进行徒步考察。据此回答问题。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考察途中，人们不可能看到的自然景观是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(.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　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)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A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．亚热带常绿阔叶林 　　 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．亚热带常绿硬叶林</a:t>
            </a:r>
            <a:endParaRPr lang="zh-CN" altLang="en-US" sz="20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5401310" y="3381375"/>
            <a:ext cx="2765425" cy="2409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" name="文本框 103"/>
          <p:cNvSpPr txBox="1"/>
          <p:nvPr/>
        </p:nvSpPr>
        <p:spPr>
          <a:xfrm>
            <a:off x="635000" y="1853565"/>
            <a:ext cx="7155815" cy="2080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endParaRPr lang="en-US" altLang="zh-CN" sz="105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．温带草原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   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．热带雨林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图中盛行风及洋流的画法正确的是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(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　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)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①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甲 　　 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乙 　　 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丙　　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丁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B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②③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C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②④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D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③④</a:t>
            </a:r>
            <a:endParaRPr lang="zh-CN" altLang="en-US" sz="2000"/>
          </a:p>
        </p:txBody>
      </p:sp>
      <p:sp>
        <p:nvSpPr>
          <p:cNvPr id="4" name="椭圆 3"/>
          <p:cNvSpPr/>
          <p:nvPr/>
        </p:nvSpPr>
        <p:spPr>
          <a:xfrm>
            <a:off x="5401310" y="3512820"/>
            <a:ext cx="26860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457825" y="5567045"/>
            <a:ext cx="26860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584835" y="2336165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笑脸 4"/>
          <p:cNvSpPr/>
          <p:nvPr/>
        </p:nvSpPr>
        <p:spPr>
          <a:xfrm>
            <a:off x="2990215" y="3529965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6" name="直接箭头连接符 5"/>
          <p:cNvCxnSpPr/>
          <p:nvPr/>
        </p:nvCxnSpPr>
        <p:spPr>
          <a:xfrm flipH="1">
            <a:off x="7682230" y="5116830"/>
            <a:ext cx="358140" cy="51498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  <p:bldP spid="7" grpId="0" bldLvl="0" animBg="1"/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" name="文本框 103"/>
          <p:cNvSpPr txBox="1"/>
          <p:nvPr/>
        </p:nvSpPr>
        <p:spPr>
          <a:xfrm>
            <a:off x="-104140" y="17145"/>
            <a:ext cx="8896350" cy="1005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抽水蓄能电站是把下水库的水用泵抽到上水库，在上水库中蓄水，相当于储存了电能，当上水库的水向下流时，可推动水轮发电机组发电释放能量。读我国某地抽水蓄能电站景观图和原理示意图，完成以下问题。</a:t>
            </a:r>
            <a:endParaRPr lang="zh-CN" altLang="en-US" sz="20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1374775" y="1194435"/>
            <a:ext cx="2513330" cy="20694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" name="图片 104"/>
          <p:cNvPicPr/>
          <p:nvPr/>
        </p:nvPicPr>
        <p:blipFill>
          <a:blip r:embed="rId2"/>
          <a:stretch>
            <a:fillRect/>
          </a:stretch>
        </p:blipFill>
        <p:spPr>
          <a:xfrm>
            <a:off x="4288155" y="894715"/>
            <a:ext cx="2731135" cy="22498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" name="文本框 105"/>
          <p:cNvSpPr txBox="1"/>
          <p:nvPr/>
        </p:nvSpPr>
        <p:spPr>
          <a:xfrm>
            <a:off x="138430" y="2908300"/>
            <a:ext cx="8411210" cy="3604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endParaRPr lang="en-US" altLang="zh-CN" sz="105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7.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抽水蓄能电站的主要作用是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．提高水的势能，增加发电量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B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．提高水的下流速度，增加发电效率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．调节电力供应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                   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D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．蓄积山区雨水，提供丰富的电力资源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下列关于抽水蓄能电站水库的叙述，正确的是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．下水库主要的作用是蓄积上水库向下流动的水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．下水库海拔较低，落差较小，发电量少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．上水库海拔高，库容的面积更大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．上水库工程建设的难度一般比下水库更大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9.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在一天中，把下水库的水用泵抽到上水库的时间主要集中在</a:t>
            </a:r>
            <a:endParaRPr lang="zh-CN" altLang="en-US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．上午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B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．下午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  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C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．前半夜</a:t>
            </a:r>
            <a:r>
              <a:rPr lang="zh-CN" altLang="en-US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         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D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．后半夜</a:t>
            </a:r>
            <a:endParaRPr lang="zh-CN" altLang="en-US" sz="2000"/>
          </a:p>
        </p:txBody>
      </p:sp>
      <p:sp>
        <p:nvSpPr>
          <p:cNvPr id="7" name="笑脸 6"/>
          <p:cNvSpPr/>
          <p:nvPr/>
        </p:nvSpPr>
        <p:spPr>
          <a:xfrm>
            <a:off x="138430" y="5488940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/>
          <p:cNvSpPr/>
          <p:nvPr/>
        </p:nvSpPr>
        <p:spPr>
          <a:xfrm>
            <a:off x="4777740" y="6108700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138430" y="4054475"/>
            <a:ext cx="536575" cy="403860"/>
          </a:xfrm>
          <a:prstGeom prst="smileyFace">
            <a:avLst>
              <a:gd name="adj" fmla="val 4653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" name="文本框 105"/>
          <p:cNvSpPr txBox="1"/>
          <p:nvPr/>
        </p:nvSpPr>
        <p:spPr>
          <a:xfrm>
            <a:off x="-635" y="64770"/>
            <a:ext cx="8277860" cy="2225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30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分）材料一 雅鲁藏布江发源于喜马拉雅山北麓，沿途接纳多条支流，后绕过南迦巴瓦峰转向南流（此段即雅鲁藏布大峡谷），出中国境后称布拉马普特拉河。干流在拉孜以上为上游，河床海拔在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5200 m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以上，沼泽和湖沼较多；拉孜到派乡为中游，海拔已降到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4500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米以下，沿岸是西藏农业最发达地区，誉为“高原粮仓”；派乡以下为下游河段，谷底海拔从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2800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米迅速降至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155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米。材料二 雅鲁藏布江－布拉马普特拉河水系分布图</a:t>
            </a:r>
            <a:endParaRPr lang="zh-CN" altLang="en-US" sz="20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4497070" y="1646555"/>
            <a:ext cx="3575050" cy="2444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7" name="文本框 106"/>
          <p:cNvSpPr txBox="1"/>
          <p:nvPr/>
        </p:nvSpPr>
        <p:spPr>
          <a:xfrm>
            <a:off x="142240" y="2289810"/>
            <a:ext cx="4354830" cy="3444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endParaRPr lang="en-US" altLang="zh-CN" sz="20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）描述图中年降水量的分布特征，并分析原因。（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）比较说明雅鲁藏布江上游和下游的水文特征差异。（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 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）分析雅鲁藏布江中游地区成为“高原粮仓”的优势自然条件。（</a:t>
            </a:r>
            <a:r>
              <a:rPr lang="en-US" altLang="zh-CN" sz="2000" b="0" u="none">
                <a:latin typeface="Calibri" panose="020F0502020204030204" charset="0"/>
                <a:ea typeface="Calibri" panose="020F0502020204030204" charset="0"/>
                <a:cs typeface="Calibri" panose="020F0502020204030204" charset="0"/>
              </a:rPr>
              <a:t>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 </a:t>
            </a:r>
            <a:r>
              <a:rPr lang="zh-CN" altLang="en-US" sz="105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7411085" y="2700655"/>
            <a:ext cx="26860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31775" y="5435600"/>
            <a:ext cx="5363210" cy="14630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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lang="en-US" altLang="zh-CN">
                <a:latin typeface="Calibri" panose="020F0502020204030204" charset="0"/>
                <a:ea typeface="Calibri" panose="020F0502020204030204" charset="0"/>
                <a:cs typeface="Calibri" panose="020F0502020204030204" charset="0"/>
                <a:sym typeface="+mn-ea"/>
              </a:rPr>
              <a:t>1998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年中国科学家完成了对雅鲁藏布大峡谷的首次徒步穿越考察，考察证实该峡谷是 “生物资源宝库”、“地质博物馆”，请说明理由。（</a:t>
            </a:r>
            <a:r>
              <a:rPr lang="en-US" altLang="zh-CN">
                <a:latin typeface="Calibri" panose="020F0502020204030204" charset="0"/>
                <a:ea typeface="Calibri" panose="020F0502020204030204" charset="0"/>
                <a:cs typeface="Calibri" panose="020F0502020204030204" charset="0"/>
                <a:sym typeface="+mn-ea"/>
              </a:rPr>
              <a:t>8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62925"/>
          <a:stretch>
            <a:fillRect/>
          </a:stretch>
        </p:blipFill>
        <p:spPr>
          <a:xfrm>
            <a:off x="270510" y="855345"/>
            <a:ext cx="7633970" cy="478726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92100" y="233045"/>
            <a:ext cx="7065645" cy="1737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罗讷河发源于瑞士境内的冰川，在法国境内的流域面积占总面积的94%，历史上曾是一条“野性”河流，经常洪水泛滥。19世纪以来，法国对罗讷河进行多次整治，并于1931年成立“国立罗讷河公司”，作为罗讷河综合整治和开发的唯一授权机构，下图示意罗纳河流域的地形。</a:t>
            </a:r>
            <a:endParaRPr lang="zh-CN" altLang="en-US"/>
          </a:p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28590" y="2327275"/>
            <a:ext cx="3219450" cy="22034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5565" y="1917700"/>
            <a:ext cx="5153025" cy="36601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（1）分别指出罗讷河上游（瑞士境内）、北部支流（索恩河）和地中海沿岸支流径流量的季节变化。</a:t>
            </a:r>
            <a:endParaRPr lang="zh-CN" altLang="en-US"/>
          </a:p>
          <a:p>
            <a:r>
              <a:rPr lang="zh-CN" altLang="en-US"/>
              <a:t> 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 </a:t>
            </a:r>
            <a:endParaRPr lang="zh-CN" altLang="en-US"/>
          </a:p>
          <a:p>
            <a:r>
              <a:rPr lang="zh-CN" altLang="en-US"/>
              <a:t>（3）说明法国为整治和开发罗讷河而设立“国立罗讷河公司”的原因。</a:t>
            </a:r>
            <a:endParaRPr lang="zh-CN" altLang="en-US"/>
          </a:p>
          <a:p>
            <a:r>
              <a:rPr lang="zh-CN" altLang="en-US"/>
              <a:t> 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（4）说明“恢复弯曲河道及河道分汊”对恢复河流生态的作用。</a:t>
            </a:r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41045" y="929005"/>
            <a:ext cx="7229475" cy="4849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（</a:t>
            </a:r>
            <a:r>
              <a:rPr lang="zh-CN" altLang="en-US" sz="2400"/>
              <a:t>1）上游（瑞士境内）：有春汛，夏季径流量大，冬季为枯水期。（2分）北部支流（索恩河）：全年径流量比较稳定，无明显枯水期。（1分）     地中海沿岸支流：夏季为枯水期，冬季为丰水期。（2分）</a:t>
            </a:r>
            <a:endParaRPr lang="zh-CN" altLang="en-US" sz="2400"/>
          </a:p>
          <a:p>
            <a:r>
              <a:rPr lang="zh-CN" altLang="en-US" sz="2400"/>
              <a:t>（3）因为河流跨多个行政区，涉及水资源利用、航运、防洪、发电、土地利用等多方面的利益，由国家唯一授权机构才能协调各行政区、各部门的利益，并从河流整体进行综合整治，以实现整治效益最大化。（2分）</a:t>
            </a:r>
            <a:endParaRPr lang="zh-CN" altLang="en-US" sz="2400"/>
          </a:p>
          <a:p>
            <a:r>
              <a:rPr lang="zh-CN" altLang="en-US" sz="2400"/>
              <a:t>（4）恢复河流的自然状态（自然河道、沿岸湿地等），扩展河道宽度，延长河流长度，降低河流流速和洪水峰值；恢复河流生态系统，增加生物多样性；增强河流的自然生产力和对污染的净化能力。</a:t>
            </a:r>
            <a:endParaRPr lang="zh-CN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4184</Words>
  <Application>WPS 演示</Application>
  <PresentationFormat>宽屏</PresentationFormat>
  <Paragraphs>266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华文新魏</vt:lpstr>
      <vt:lpstr>Times New Roman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李鹏</dc:creator>
  <cp:lastModifiedBy>李鹏</cp:lastModifiedBy>
  <cp:revision>86</cp:revision>
  <dcterms:created xsi:type="dcterms:W3CDTF">2017-04-24T02:58:00Z</dcterms:created>
  <dcterms:modified xsi:type="dcterms:W3CDTF">2017-05-02T09:03:48Z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2052-10.1.0.6382</vt:lpwstr>
  </property>
</Properties>
</file>