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0923C-AF3B-47A0-9C66-2C55B3D873D6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68263-B003-4395-8560-F93470802F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5529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1E2D3-275B-47BB-94D2-B3654BC4992A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8AE06-47BE-4884-9317-41479802494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603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47610-240A-4A45-9967-A30B45CC7ECC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30648-AF29-4275-A08B-9BC37028221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5598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AC42C-7E2D-498D-9B43-E72BDEFBEB6C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EB3B7-C8FF-410D-9192-3146402FF7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1279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5A6A3-832F-40D9-9615-7EBFDE328FAE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08477-20D3-4584-BB51-E2FC851812B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6040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65897-4EF5-46B9-BB03-6A425D0F3705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96E64-884A-4933-A096-7612A3417D9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050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B89D8-9D2C-42CF-B38A-DA3BDBA3D276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8D046-F3AD-4A09-B3BD-851C125E46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3557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C9E46-6E1F-40B4-9ECD-6DDD803EFFD6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7455D-A8AE-40DB-BE2E-A887FA7845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4702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0F05A-9606-48CD-A4BB-6CC61FA5280E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0BA5D-915E-4D6D-98CC-2E2BAD76364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4828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90F6E-B50C-4175-B68C-EFF632C0693C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90756-2B8E-4503-9555-EF9373B4F9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4154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9E517-69FC-4045-8D3E-0A3F11673AF8}" type="datetimeFigureOut">
              <a:rPr lang="zh-CN" altLang="en-US"/>
              <a:pPr>
                <a:defRPr/>
              </a:pPr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6876A-F8D5-4626-B850-A44FC470BA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0244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07A04-61A9-498E-A8B4-60451B68DE1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88201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</p:grpSp>
      <p:sp>
        <p:nvSpPr>
          <p:cNvPr id="2069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070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F3F37-BEAE-4A3E-95CE-E087CD01F36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79463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9B9AB-BF94-4B26-855D-07736F3797F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319289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A27BD-8F5A-43E2-962D-97B984CB02B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948278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2E60F-727D-4DCC-9D29-E7B913790D2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89408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DE13D-F729-41CA-A2B6-34033B413E8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11560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D1790-80CF-4045-BE92-64DEF704DE0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10888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89044-7C4F-4BF8-981B-42612C5E89D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04410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647D5-8FDF-47C3-9003-1227262020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98768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DA424-CA1A-4F84-915B-7A8EEF6F47C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53787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ED086-7083-4C3B-A4E9-62F6FA65103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654197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F7671-DCBD-4142-B8CB-067B3E82114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8703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defRPr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fld id="{127E31D7-970D-4D11-9B85-651BE59F034A}" type="datetimeFigureOut">
              <a:rPr lang="zh-CN" altLang="en-US"/>
              <a:pPr fontAlgn="base">
                <a:spcBef>
                  <a:spcPct val="50000"/>
                </a:spcBef>
                <a:spcAft>
                  <a:spcPct val="0"/>
                </a:spcAft>
                <a:defRPr/>
              </a:pPr>
              <a:t>2015/10/23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defRPr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defRPr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fld id="{3E632429-C332-4EF9-8446-25E459C12570}" type="slidenum">
              <a:rPr lang="zh-CN" altLang="en-US"/>
              <a:pPr fontAlgn="base">
                <a:spcBef>
                  <a:spcPct val="5000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672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027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29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0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6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7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rgbClr val="00FF00"/>
                </a:solidFill>
              </a:endParaRPr>
            </a:p>
          </p:txBody>
        </p:sp>
      </p:grpSp>
      <p:sp>
        <p:nvSpPr>
          <p:cNvPr id="1045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7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48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49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F6F97422-8C4A-4CF1-BE2B-05F03E4E1FAD}" type="slidenum">
              <a:rPr lang="en-US" altLang="zh-CN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7257004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zh-CN" altLang="en-US"/>
          </a:p>
        </p:txBody>
      </p:sp>
      <p:pic>
        <p:nvPicPr>
          <p:cNvPr id="1026" name="Picture 2" descr="http://www.hjcc.cc/admin/ewebeditor/UploadFile/20124251332329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8459788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922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hiphotos.baidu.com/%C2Q%B7%E7%BB%D8%D1%A9/pic/item/7cda9822fa79e97c925807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1187450" y="1484313"/>
            <a:ext cx="6624638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相见欢</a:t>
            </a:r>
            <a:endParaRPr lang="en-US" altLang="zh-CN" sz="3200" smtClean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李煜</a:t>
            </a:r>
            <a:endParaRPr lang="en-US" altLang="zh-CN" sz="3200" smtClean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无言独上西楼，月如钩，寂寞梧桐深院锁清秋。</a:t>
            </a:r>
            <a:endParaRPr lang="en-US" altLang="zh-CN" sz="3200" smtClean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剪不断，理还乱，是离愁，别是一般滋味在心头。</a:t>
            </a:r>
          </a:p>
        </p:txBody>
      </p:sp>
    </p:spTree>
    <p:extLst>
      <p:ext uri="{BB962C8B-B14F-4D97-AF65-F5344CB8AC3E}">
        <p14:creationId xmlns:p14="http://schemas.microsoft.com/office/powerpoint/2010/main" val="22707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hiphotos.baidu.com/%C2Q%B7%E7%BB%D8%D1%A9/pic/item/7cda9822fa79e97c925807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1508" name="矩形 5"/>
          <p:cNvSpPr>
            <a:spLocks noChangeArrowheads="1"/>
          </p:cNvSpPr>
          <p:nvPr/>
        </p:nvSpPr>
        <p:spPr bwMode="auto">
          <a:xfrm>
            <a:off x="1042988" y="1700213"/>
            <a:ext cx="69850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无言独上西楼，月如钩，寂寞梧桐深院锁清秋。</a:t>
            </a:r>
            <a:endParaRPr lang="zh-CN" altLang="en-US" sz="2800" smtClean="0">
              <a:solidFill>
                <a:srgbClr val="000000"/>
              </a:solidFill>
            </a:endParaRPr>
          </a:p>
        </p:txBody>
      </p:sp>
      <p:sp>
        <p:nvSpPr>
          <p:cNvPr id="21509" name="TextBox 6"/>
          <p:cNvSpPr txBox="1">
            <a:spLocks noChangeArrowheads="1"/>
          </p:cNvSpPr>
          <p:nvPr/>
        </p:nvSpPr>
        <p:spPr bwMode="auto">
          <a:xfrm>
            <a:off x="539750" y="692150"/>
            <a:ext cx="684053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请找出上阕的意象。</a:t>
            </a:r>
            <a:endParaRPr lang="en-US" altLang="zh-CN" sz="320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z="320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491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hiphotos.baidu.com/%C2Q%B7%E7%BB%D8%D1%A9/pic/item/7cda9822fa79e97c925807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2532" name="矩形 5"/>
          <p:cNvSpPr>
            <a:spLocks noChangeArrowheads="1"/>
          </p:cNvSpPr>
          <p:nvPr/>
        </p:nvSpPr>
        <p:spPr bwMode="auto">
          <a:xfrm>
            <a:off x="900113" y="1412875"/>
            <a:ext cx="6985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无言独上</a:t>
            </a:r>
            <a:r>
              <a:rPr lang="zh-CN" altLang="en-US" sz="3200" dirty="0" smtClean="0">
                <a:latin typeface="黑体" pitchFamily="2" charset="-122"/>
                <a:ea typeface="黑体" pitchFamily="2" charset="-122"/>
              </a:rPr>
              <a:t>西楼</a:t>
            </a:r>
            <a:r>
              <a:rPr lang="zh-CN" altLang="en-US" sz="3200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，</a:t>
            </a:r>
            <a:r>
              <a:rPr lang="zh-CN" altLang="en-US" sz="32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zh-CN" altLang="en-US" sz="3200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如钩，寂寞</a:t>
            </a:r>
            <a:r>
              <a:rPr lang="zh-CN" altLang="en-US" sz="32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梧桐深院</a:t>
            </a:r>
            <a:r>
              <a:rPr lang="zh-CN" altLang="en-US" sz="3200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锁</a:t>
            </a:r>
            <a:r>
              <a:rPr lang="zh-CN" altLang="en-US" sz="32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清秋</a:t>
            </a:r>
            <a:r>
              <a:rPr lang="zh-CN" altLang="en-US" sz="3200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2800" dirty="0" smtClean="0">
              <a:solidFill>
                <a:srgbClr val="000000"/>
              </a:solidFill>
            </a:endParaRPr>
          </a:p>
        </p:txBody>
      </p:sp>
      <p:sp>
        <p:nvSpPr>
          <p:cNvPr id="22533" name="TextBox 6"/>
          <p:cNvSpPr txBox="1">
            <a:spLocks noChangeArrowheads="1"/>
          </p:cNvSpPr>
          <p:nvPr/>
        </p:nvSpPr>
        <p:spPr bwMode="auto">
          <a:xfrm>
            <a:off x="611188" y="692150"/>
            <a:ext cx="68405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这些意象有何特点？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979613" y="3068638"/>
            <a:ext cx="5040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8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凄凉悲切</a:t>
            </a:r>
          </a:p>
        </p:txBody>
      </p:sp>
    </p:spTree>
    <p:extLst>
      <p:ext uri="{BB962C8B-B14F-4D97-AF65-F5344CB8AC3E}">
        <p14:creationId xmlns:p14="http://schemas.microsoft.com/office/powerpoint/2010/main" val="1791259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hiphotos.baidu.com/%C2Q%B7%E7%BB%D8%D1%A9/pic/item/7cda9822fa79e97c925807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971550" y="981075"/>
            <a:ext cx="69850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sz="32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无言</a:t>
            </a: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独上西楼，月如钩，</a:t>
            </a:r>
            <a:r>
              <a:rPr lang="zh-CN" altLang="en-US" sz="32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寂寞</a:t>
            </a: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梧桐深院</a:t>
            </a:r>
            <a:r>
              <a:rPr lang="zh-CN" altLang="en-US" sz="32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锁</a:t>
            </a: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清秋。</a:t>
            </a:r>
            <a:endParaRPr lang="zh-CN" altLang="en-US" sz="2800" smtClean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547813" y="2476500"/>
            <a:ext cx="611981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为何“无言”？</a:t>
            </a:r>
            <a:endParaRPr lang="en-US" altLang="zh-CN" sz="400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“梧桐寂寞”？</a:t>
            </a:r>
            <a:endParaRPr lang="en-US" altLang="zh-CN" sz="400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“锁”什么？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971550" y="981075"/>
            <a:ext cx="69850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无言独上西楼，月如钩，寂寞梧桐深院锁清秋。</a:t>
            </a:r>
            <a:endParaRPr lang="zh-CN" altLang="en-US" sz="2800" smtClean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16013" y="4941888"/>
            <a:ext cx="65516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万物皆着我之色彩</a:t>
            </a:r>
          </a:p>
        </p:txBody>
      </p:sp>
    </p:spTree>
    <p:extLst>
      <p:ext uri="{BB962C8B-B14F-4D97-AF65-F5344CB8AC3E}">
        <p14:creationId xmlns:p14="http://schemas.microsoft.com/office/powerpoint/2010/main" val="398292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3641725" y="-465138"/>
            <a:ext cx="1841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zh-CN" sz="3200" smtClean="0">
              <a:solidFill>
                <a:srgbClr val="00FF00"/>
              </a:solidFill>
              <a:latin typeface="Times New Roman" pitchFamily="18" charset="0"/>
            </a:endParaRPr>
          </a:p>
        </p:txBody>
      </p:sp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152400" y="228600"/>
            <a:ext cx="8991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FF66"/>
                </a:solidFill>
                <a:latin typeface="Times New Roman" pitchFamily="18" charset="0"/>
                <a:ea typeface="隶书" pitchFamily="49" charset="-122"/>
              </a:rPr>
              <a:t>无言独上西楼，月如钩，寂寞梧桐深院锁清秋。</a:t>
            </a:r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1219200" y="2133600"/>
            <a:ext cx="1841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zh-CN" sz="3200" smtClean="0">
              <a:solidFill>
                <a:srgbClr val="00FF00"/>
              </a:solidFill>
              <a:latin typeface="Times New Roman" pitchFamily="18" charset="0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0" y="1916113"/>
            <a:ext cx="9144000" cy="4237037"/>
          </a:xfrm>
          <a:prstGeom prst="rect">
            <a:avLst/>
          </a:prstGeom>
          <a:solidFill>
            <a:schemeClr val="tx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99"/>
                </a:solidFill>
                <a:latin typeface="Times New Roman" pitchFamily="18" charset="0"/>
                <a:ea typeface="隶书" pitchFamily="49" charset="-122"/>
              </a:rPr>
              <a:t>“</a:t>
            </a:r>
            <a:r>
              <a:rPr lang="zh-CN" altLang="en-US" sz="3200" b="1" smtClean="0">
                <a:solidFill>
                  <a:srgbClr val="000099"/>
                </a:solidFill>
                <a:latin typeface="Times New Roman" pitchFamily="18" charset="0"/>
                <a:ea typeface="隶书" pitchFamily="49" charset="-122"/>
              </a:rPr>
              <a:t>无言” 无人可倾诉 ，无处可诉。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99"/>
                </a:solidFill>
                <a:latin typeface="Times New Roman" pitchFamily="18" charset="0"/>
                <a:ea typeface="隶书" pitchFamily="49" charset="-122"/>
              </a:rPr>
              <a:t>“月如钩”残月象征着亲人的离散，国家的灭亡。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99"/>
                </a:solidFill>
                <a:latin typeface="Times New Roman" pitchFamily="18" charset="0"/>
                <a:ea typeface="隶书" pitchFamily="49" charset="-122"/>
              </a:rPr>
              <a:t>“寂寞梧桐深院锁清秋”，“寂寞者”和“被锁者”非“梧桐”和“清秋”，而是词人自己。这几句词</a:t>
            </a:r>
            <a:r>
              <a:rPr lang="zh-CN" altLang="en-US" sz="3200" b="1" smtClean="0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情景交融</a:t>
            </a:r>
            <a:r>
              <a:rPr lang="zh-CN" altLang="en-US" sz="3200" b="1" smtClean="0">
                <a:solidFill>
                  <a:srgbClr val="000099"/>
                </a:solidFill>
                <a:latin typeface="Times New Roman" pitchFamily="18" charset="0"/>
                <a:ea typeface="隶书" pitchFamily="49" charset="-122"/>
              </a:rPr>
              <a:t>，生动形象地表达了词人被幽囚，亡国之后失去自由的</a:t>
            </a:r>
            <a:r>
              <a:rPr lang="zh-CN" altLang="en-US" sz="3200" b="1" smtClean="0">
                <a:solidFill>
                  <a:srgbClr val="FF3300"/>
                </a:solidFill>
                <a:latin typeface="Times New Roman" pitchFamily="18" charset="0"/>
                <a:ea typeface="隶书" pitchFamily="49" charset="-122"/>
              </a:rPr>
              <a:t>寂寞愁苦之情</a:t>
            </a:r>
            <a:r>
              <a:rPr lang="zh-CN" altLang="en-US" sz="3200" b="1" smtClean="0">
                <a:solidFill>
                  <a:srgbClr val="000099"/>
                </a:solidFill>
                <a:latin typeface="Times New Roman" pitchFamily="18" charset="0"/>
                <a:ea typeface="隶书" pitchFamily="49" charset="-122"/>
              </a:rPr>
              <a:t>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z="3200" b="1" smtClean="0">
              <a:solidFill>
                <a:srgbClr val="000099"/>
              </a:solidFill>
              <a:latin typeface="Times New Roman" pitchFamily="18" charset="0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271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hiphotos.baidu.com/%C2Q%B7%E7%BB%D8%D1%A9/pic/item/7cda9822fa79e97c925807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5604" name="TextBox 5"/>
          <p:cNvSpPr txBox="1">
            <a:spLocks noChangeArrowheads="1"/>
          </p:cNvSpPr>
          <p:nvPr/>
        </p:nvSpPr>
        <p:spPr bwMode="auto">
          <a:xfrm>
            <a:off x="611188" y="2133600"/>
            <a:ext cx="7705725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南唐后主李煜不是一个好帝王，耽于安乐，不恤政事，最终</a:t>
            </a:r>
            <a:r>
              <a:rPr lang="zh-CN" altLang="en-US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家破国亡</a:t>
            </a:r>
            <a:r>
              <a:rPr lang="zh-CN" altLang="en-US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。宋太祖开宝八年，李煜放弃了最后的抵抗，出城受降，被封为“违命侯”，从此</a:t>
            </a:r>
            <a:r>
              <a:rPr lang="zh-CN" altLang="en-US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幽居</a:t>
            </a:r>
            <a:r>
              <a:rPr lang="zh-CN" altLang="en-US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于大宋汴梁的一座深院小楼中。</a:t>
            </a:r>
          </a:p>
        </p:txBody>
      </p:sp>
      <p:sp>
        <p:nvSpPr>
          <p:cNvPr id="25605" name="TextBox 6"/>
          <p:cNvSpPr txBox="1">
            <a:spLocks noChangeArrowheads="1"/>
          </p:cNvSpPr>
          <p:nvPr/>
        </p:nvSpPr>
        <p:spPr bwMode="auto">
          <a:xfrm>
            <a:off x="611188" y="836613"/>
            <a:ext cx="25923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资料链接</a:t>
            </a:r>
          </a:p>
        </p:txBody>
      </p:sp>
    </p:spTree>
    <p:extLst>
      <p:ext uri="{BB962C8B-B14F-4D97-AF65-F5344CB8AC3E}">
        <p14:creationId xmlns:p14="http://schemas.microsoft.com/office/powerpoint/2010/main" val="1684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hiphotos.baidu.com/%C2Q%B7%E7%BB%D8%D1%A9/pic/item/7cda9822fa79e97c925807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6628" name="矩形 5"/>
          <p:cNvSpPr>
            <a:spLocks noChangeArrowheads="1"/>
          </p:cNvSpPr>
          <p:nvPr/>
        </p:nvSpPr>
        <p:spPr bwMode="auto">
          <a:xfrm>
            <a:off x="971550" y="1125538"/>
            <a:ext cx="63373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剪不断，理还乱，是离愁，别是一般</a:t>
            </a:r>
            <a:r>
              <a:rPr lang="zh-CN" altLang="en-US" sz="32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滋味</a:t>
            </a: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在心头。</a:t>
            </a:r>
            <a:endParaRPr lang="zh-CN" altLang="en-US" sz="2800" smtClean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76375" y="2636838"/>
            <a:ext cx="71993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将“愁绪”</a:t>
            </a:r>
            <a:r>
              <a:rPr lang="zh-CN" altLang="en-US" sz="32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化抽象为具体，写出了愁之多，愁之乱。</a:t>
            </a:r>
            <a:endParaRPr lang="zh-CN" altLang="en-US" sz="3200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3789363"/>
            <a:ext cx="6985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这“滋味”包含哪些滋味？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971550" y="1125538"/>
            <a:ext cx="63373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剪不断，理还乱，是离愁，别是一般滋味在心头。</a:t>
            </a:r>
            <a:endParaRPr lang="zh-CN" altLang="en-US" sz="28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394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hiphotos.baidu.com/%C2Q%B7%E7%BB%D8%D1%A9/pic/item/7cda9822fa79e97c925807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7652" name="TextBox 5"/>
          <p:cNvSpPr txBox="1">
            <a:spLocks noChangeArrowheads="1"/>
          </p:cNvSpPr>
          <p:nvPr/>
        </p:nvSpPr>
        <p:spPr bwMode="auto">
          <a:xfrm>
            <a:off x="755650" y="981075"/>
            <a:ext cx="6624638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相见欢</a:t>
            </a:r>
            <a:endParaRPr lang="en-US" altLang="zh-CN" sz="3200" smtClean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李煜</a:t>
            </a:r>
            <a:endParaRPr lang="en-US" altLang="zh-CN" sz="3200" smtClean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无言独上西楼，月如钩，寂寞梧桐深院锁清秋。</a:t>
            </a:r>
            <a:endParaRPr lang="en-US" altLang="zh-CN" sz="3200" smtClean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剪不断，理还乱，是离愁，别是一般滋味在心头。</a:t>
            </a:r>
          </a:p>
        </p:txBody>
      </p:sp>
      <p:sp>
        <p:nvSpPr>
          <p:cNvPr id="7" name="云形标注 6"/>
          <p:cNvSpPr/>
          <p:nvPr/>
        </p:nvSpPr>
        <p:spPr>
          <a:xfrm>
            <a:off x="6300788" y="2781300"/>
            <a:ext cx="2555875" cy="1655763"/>
          </a:xfrm>
          <a:prstGeom prst="cloudCallout">
            <a:avLst>
              <a:gd name="adj1" fmla="val -126074"/>
              <a:gd name="adj2" fmla="val 164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dirty="0">
                <a:solidFill>
                  <a:prstClr val="white"/>
                </a:solidFill>
                <a:latin typeface="黑体" pitchFamily="2" charset="-122"/>
                <a:ea typeface="黑体" pitchFamily="2" charset="-122"/>
              </a:rPr>
              <a:t>下片直抒胸中之愁</a:t>
            </a:r>
          </a:p>
        </p:txBody>
      </p:sp>
      <p:sp>
        <p:nvSpPr>
          <p:cNvPr id="8" name="云形标注 7"/>
          <p:cNvSpPr/>
          <p:nvPr/>
        </p:nvSpPr>
        <p:spPr>
          <a:xfrm>
            <a:off x="5724525" y="1125538"/>
            <a:ext cx="3419475" cy="790575"/>
          </a:xfrm>
          <a:prstGeom prst="cloudCallout">
            <a:avLst>
              <a:gd name="adj1" fmla="val -42558"/>
              <a:gd name="adj2" fmla="val 841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dirty="0">
                <a:solidFill>
                  <a:prstClr val="white"/>
                </a:solidFill>
                <a:latin typeface="黑体" pitchFamily="2" charset="-122"/>
                <a:ea typeface="黑体" pitchFamily="2" charset="-122"/>
              </a:rPr>
              <a:t>上片意象寓愁</a:t>
            </a:r>
          </a:p>
        </p:txBody>
      </p:sp>
    </p:spTree>
    <p:extLst>
      <p:ext uri="{BB962C8B-B14F-4D97-AF65-F5344CB8AC3E}">
        <p14:creationId xmlns:p14="http://schemas.microsoft.com/office/powerpoint/2010/main" val="42371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hiphotos.baidu.com/%C2Q%B7%E7%BB%D8%D1%A9/pic/item/7cda9822fa79e97c925807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8676" name="Text Box 2"/>
          <p:cNvSpPr txBox="1">
            <a:spLocks noChangeArrowheads="1"/>
          </p:cNvSpPr>
          <p:nvPr/>
        </p:nvSpPr>
        <p:spPr bwMode="auto">
          <a:xfrm>
            <a:off x="7732713" y="1341438"/>
            <a:ext cx="92392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800" b="1" smtClean="0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解</a:t>
            </a:r>
            <a:r>
              <a:rPr lang="en-US" altLang="zh-CN" sz="4800" b="1" smtClean="0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—</a:t>
            </a:r>
            <a:r>
              <a:rPr lang="zh-CN" altLang="en-US" sz="4800" b="1" smtClean="0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愁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04800" y="990600"/>
            <a:ext cx="6781800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 Black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dirty="0" smtClean="0">
                <a:solidFill>
                  <a:srgbClr val="000099"/>
                </a:solidFill>
                <a:latin typeface="隶书" pitchFamily="49" charset="-122"/>
                <a:ea typeface="隶书" pitchFamily="49" charset="-122"/>
              </a:rPr>
              <a:t>词的上片主要通过</a:t>
            </a:r>
            <a:r>
              <a:rPr lang="zh-CN" altLang="en-US" sz="32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景</a:t>
            </a:r>
            <a:r>
              <a:rPr lang="zh-CN" altLang="en-US" sz="3200" dirty="0" smtClean="0">
                <a:solidFill>
                  <a:srgbClr val="000099"/>
                </a:solidFill>
                <a:latin typeface="隶书" pitchFamily="49" charset="-122"/>
                <a:ea typeface="隶书" pitchFamily="49" charset="-122"/>
              </a:rPr>
              <a:t>，渲染了一种</a:t>
            </a:r>
            <a:r>
              <a:rPr lang="zh-CN" altLang="en-US" sz="32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凄凉悲切 </a:t>
            </a:r>
            <a:r>
              <a:rPr lang="zh-CN" altLang="en-US" sz="3200" dirty="0" smtClean="0">
                <a:solidFill>
                  <a:srgbClr val="000099"/>
                </a:solidFill>
                <a:latin typeface="隶书" pitchFamily="49" charset="-122"/>
                <a:ea typeface="隶书" pitchFamily="49" charset="-122"/>
              </a:rPr>
              <a:t>的环境气氛，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dirty="0" smtClean="0">
                <a:solidFill>
                  <a:srgbClr val="000099"/>
                </a:solidFill>
                <a:latin typeface="隶书" pitchFamily="49" charset="-122"/>
                <a:ea typeface="隶书" pitchFamily="49" charset="-122"/>
              </a:rPr>
              <a:t>词的下片词人</a:t>
            </a:r>
            <a:r>
              <a:rPr lang="zh-CN" altLang="en-US" sz="32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直抒胸臆</a:t>
            </a:r>
            <a:r>
              <a:rPr lang="zh-CN" altLang="en-US" sz="3200" dirty="0" smtClean="0">
                <a:solidFill>
                  <a:srgbClr val="000099"/>
                </a:solidFill>
                <a:latin typeface="隶书" pitchFamily="49" charset="-122"/>
                <a:ea typeface="隶书" pitchFamily="49" charset="-122"/>
              </a:rPr>
              <a:t>，形象生动地写出了自己</a:t>
            </a:r>
            <a:r>
              <a:rPr lang="zh-CN" altLang="en-US" sz="3200" dirty="0" smtClean="0">
                <a:solidFill>
                  <a:srgbClr val="000099"/>
                </a:solidFill>
                <a:latin typeface="Times New Roman" pitchFamily="18" charset="0"/>
                <a:ea typeface="隶书" pitchFamily="49" charset="-122"/>
              </a:rPr>
              <a:t>幽囚生活的</a:t>
            </a:r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寂寞和愁苦</a:t>
            </a:r>
            <a:r>
              <a:rPr lang="zh-CN" altLang="en-US" sz="3200" dirty="0" smtClean="0">
                <a:solidFill>
                  <a:srgbClr val="000099"/>
                </a:solidFill>
                <a:latin typeface="Times New Roman" pitchFamily="18" charset="0"/>
                <a:ea typeface="隶书" pitchFamily="49" charset="-122"/>
              </a:rPr>
              <a:t>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z="3200" dirty="0" smtClean="0">
              <a:solidFill>
                <a:srgbClr val="000099"/>
              </a:solidFill>
              <a:latin typeface="隶书" pitchFamily="49" charset="-122"/>
              <a:ea typeface="隶书" pitchFamily="49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000099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591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aple">
  <a:themeElements>
    <a:clrScheme name="Mapl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Maple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FF00"/>
        </a:solidFill>
        <a:ln w="9525" cap="flat" cmpd="sng" algn="ctr">
          <a:solidFill>
            <a:srgbClr val="FFFF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00FF00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FF00"/>
        </a:solidFill>
        <a:ln w="9525" cap="flat" cmpd="sng" algn="ctr">
          <a:solidFill>
            <a:srgbClr val="FFFF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00FF00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Map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437</Words>
  <Application>Microsoft Office PowerPoint</Application>
  <PresentationFormat>全屏显示(4:3)</PresentationFormat>
  <Paragraphs>218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10</vt:i4>
      </vt:variant>
    </vt:vector>
  </HeadingPairs>
  <TitlesOfParts>
    <vt:vector size="13" baseType="lpstr">
      <vt:lpstr>Office 主题</vt:lpstr>
      <vt:lpstr>1_Office 主题</vt:lpstr>
      <vt:lpstr>1_Maple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</cp:lastModifiedBy>
  <cp:revision>3</cp:revision>
  <dcterms:created xsi:type="dcterms:W3CDTF">2015-10-23T03:01:39Z</dcterms:created>
  <dcterms:modified xsi:type="dcterms:W3CDTF">2015-10-23T06:58:31Z</dcterms:modified>
</cp:coreProperties>
</file>