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8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5" r:id="rId19"/>
    <p:sldId id="276" r:id="rId20"/>
    <p:sldId id="277" r:id="rId21"/>
    <p:sldId id="278" r:id="rId22"/>
    <p:sldId id="279" r:id="rId23"/>
    <p:sldId id="303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305" r:id="rId33"/>
    <p:sldId id="310" r:id="rId34"/>
    <p:sldId id="311" r:id="rId35"/>
    <p:sldId id="309" r:id="rId36"/>
    <p:sldId id="307" r:id="rId37"/>
    <p:sldId id="308" r:id="rId38"/>
    <p:sldId id="289" r:id="rId39"/>
    <p:sldId id="304" r:id="rId40"/>
    <p:sldId id="291" r:id="rId41"/>
    <p:sldId id="293" r:id="rId42"/>
    <p:sldId id="294" r:id="rId43"/>
    <p:sldId id="295" r:id="rId44"/>
    <p:sldId id="296" r:id="rId45"/>
    <p:sldId id="298" r:id="rId46"/>
    <p:sldId id="299" r:id="rId47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FDBADD-E9D2-4B45-8DFE-BFBEA06D31F1}" type="datetimeFigureOut">
              <a:rPr lang="zh-CN" altLang="en-US" smtClean="0"/>
              <a:pPr/>
              <a:t>2016/11/25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B818BF-3A64-4BE6-AFC0-32856FA87EC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09987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8FA577D-8C13-425E-BCA9-102A426F2361}" type="slidenum">
              <a:rPr lang="en-US" altLang="zh-CN"/>
              <a:pPr/>
              <a:t>8</a:t>
            </a:fld>
            <a:endParaRPr lang="en-US" altLang="zh-CN"/>
          </a:p>
        </p:txBody>
      </p:sp>
      <p:sp>
        <p:nvSpPr>
          <p:cNvPr id="901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 noProof="1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24E49F8-BBF7-4019-9956-B916EA6F6A66}" type="slidenum">
              <a:rPr lang="en-US" altLang="zh-CN"/>
              <a:pPr/>
              <a:t>9</a:t>
            </a:fld>
            <a:endParaRPr lang="en-US" altLang="zh-CN"/>
          </a:p>
        </p:txBody>
      </p:sp>
      <p:sp>
        <p:nvSpPr>
          <p:cNvPr id="921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 noProof="1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9211C4A-50E6-46BE-8DE1-BC6DA7BBDFC9}" type="slidenum">
              <a:rPr lang="en-US" altLang="zh-CN"/>
              <a:pPr/>
              <a:t>10</a:t>
            </a:fld>
            <a:endParaRPr lang="en-US" altLang="zh-CN"/>
          </a:p>
        </p:txBody>
      </p:sp>
      <p:sp>
        <p:nvSpPr>
          <p:cNvPr id="942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2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 noProof="1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CB0E690-E261-41CD-B046-A6FDB2DD1DBB}" type="slidenum">
              <a:rPr lang="en-US" altLang="zh-CN"/>
              <a:pPr/>
              <a:t>11</a:t>
            </a:fld>
            <a:endParaRPr lang="en-US" altLang="zh-CN"/>
          </a:p>
        </p:txBody>
      </p:sp>
      <p:sp>
        <p:nvSpPr>
          <p:cNvPr id="962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2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 noProof="1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2AC6F05-5E15-4239-80EC-F11BA7836CD7}" type="slidenum">
              <a:rPr lang="en-US" altLang="zh-CN"/>
              <a:pPr/>
              <a:t>12</a:t>
            </a:fld>
            <a:endParaRPr lang="en-US" altLang="zh-CN"/>
          </a:p>
        </p:txBody>
      </p:sp>
      <p:sp>
        <p:nvSpPr>
          <p:cNvPr id="983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 noProof="1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B818BF-3A64-4BE6-AFC0-32856FA87EC3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B818BF-3A64-4BE6-AFC0-32856FA87EC3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2016/11/25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2016/11/25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2016/11/25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2016/11/25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2016/11/25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2016/11/25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2016/11/25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2016/11/25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2016/11/25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2016/11/25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2016/11/25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2016/11/25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audio" Target="file:///E:\&#20061;&#19979;\&#20844;&#36755;\&#29579;&#26149;&#39034;_&#20844;&#36755;.mp3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8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2" name="Picture 2" descr="m0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2636838"/>
            <a:ext cx="5410200" cy="3381375"/>
          </a:xfrm>
          <a:prstGeom prst="rect">
            <a:avLst/>
          </a:prstGeom>
          <a:noFill/>
        </p:spPr>
      </p:pic>
      <p:sp>
        <p:nvSpPr>
          <p:cNvPr id="102403" name="WordArt 3" descr="白色大理石"/>
          <p:cNvSpPr>
            <a:spLocks noChangeArrowheads="1" noChangeShapeType="1" noTextEdit="1"/>
          </p:cNvSpPr>
          <p:nvPr/>
        </p:nvSpPr>
        <p:spPr bwMode="auto">
          <a:xfrm>
            <a:off x="2124075" y="476250"/>
            <a:ext cx="4464050" cy="18875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lstStyle/>
          <a:p>
            <a:pPr algn="ctr"/>
            <a:r>
              <a:rPr lang="zh-CN" altLang="en-US" sz="3600" kern="10">
                <a:ln w="9525">
                  <a:round/>
                  <a:headEnd/>
                  <a:tailEnd/>
                </a:ln>
                <a:blipFill dpi="0" rotWithShape="0">
                  <a:blip r:embed="rId3"/>
                  <a:srcRect/>
                  <a:tile tx="0" ty="0" sx="100000" sy="100000" flip="none" algn="tl"/>
                </a:blipFill>
                <a:latin typeface="隶书"/>
                <a:ea typeface="隶书"/>
              </a:rPr>
              <a:t>公输</a:t>
            </a:r>
          </a:p>
        </p:txBody>
      </p:sp>
      <p:sp>
        <p:nvSpPr>
          <p:cNvPr id="102404" name="WordArt 4"/>
          <p:cNvSpPr>
            <a:spLocks noChangeArrowheads="1" noChangeShapeType="1" noTextEdit="1"/>
          </p:cNvSpPr>
          <p:nvPr/>
        </p:nvSpPr>
        <p:spPr bwMode="auto">
          <a:xfrm rot="5400000">
            <a:off x="6084888" y="3716338"/>
            <a:ext cx="2303462" cy="1008062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zh-CN" altLang="en-U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华文行楷"/>
                <a:ea typeface="华文行楷"/>
              </a:rPr>
              <a:t>墨子</a:t>
            </a:r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57213"/>
            <a:ext cx="4114800" cy="1143000"/>
          </a:xfrm>
        </p:spPr>
        <p:txBody>
          <a:bodyPr/>
          <a:lstStyle/>
          <a:p>
            <a:r>
              <a:rPr lang="zh-CN" altLang="en-US" sz="6000" b="1">
                <a:solidFill>
                  <a:schemeClr val="tx1"/>
                </a:solidFill>
                <a:latin typeface="黑体" pitchFamily="2" charset="-122"/>
                <a:ea typeface="黑体" pitchFamily="2" charset="-122"/>
              </a:rPr>
              <a:t>出 处</a:t>
            </a:r>
          </a:p>
        </p:txBody>
      </p:sp>
      <p:sp>
        <p:nvSpPr>
          <p:cNvPr id="1034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628775"/>
            <a:ext cx="4752975" cy="1581150"/>
          </a:xfrm>
        </p:spPr>
        <p:txBody>
          <a:bodyPr/>
          <a:lstStyle/>
          <a:p>
            <a:pPr algn="ctr">
              <a:buFontTx/>
              <a:buNone/>
            </a:pPr>
            <a:r>
              <a:rPr lang="en-US" altLang="zh-CN" sz="5400" b="1">
                <a:latin typeface="黑体" pitchFamily="2" charset="-122"/>
                <a:ea typeface="黑体" pitchFamily="2" charset="-122"/>
              </a:rPr>
              <a:t>《</a:t>
            </a:r>
            <a:r>
              <a:rPr lang="zh-CN" altLang="en-US" sz="5400" b="1">
                <a:latin typeface="黑体" pitchFamily="2" charset="-122"/>
                <a:ea typeface="黑体" pitchFamily="2" charset="-122"/>
              </a:rPr>
              <a:t>墨子</a:t>
            </a:r>
            <a:r>
              <a:rPr lang="en-US" altLang="zh-CN" sz="5400" b="1">
                <a:latin typeface="Arial"/>
                <a:ea typeface="黑体" pitchFamily="2" charset="-122"/>
              </a:rPr>
              <a:t>·</a:t>
            </a:r>
            <a:r>
              <a:rPr lang="zh-CN" altLang="en-US" sz="5400" b="1">
                <a:latin typeface="黑体" pitchFamily="2" charset="-122"/>
                <a:ea typeface="黑体" pitchFamily="2" charset="-122"/>
              </a:rPr>
              <a:t>公输</a:t>
            </a:r>
            <a:r>
              <a:rPr lang="en-US" altLang="zh-CN" sz="5400" b="1">
                <a:latin typeface="黑体" pitchFamily="2" charset="-122"/>
                <a:ea typeface="黑体" pitchFamily="2" charset="-122"/>
              </a:rPr>
              <a:t>》</a:t>
            </a:r>
          </a:p>
        </p:txBody>
      </p:sp>
      <p:pic>
        <p:nvPicPr>
          <p:cNvPr id="103431" name="Picture 7" descr="mozi_0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609600"/>
            <a:ext cx="4176713" cy="2819400"/>
          </a:xfrm>
          <a:prstGeom prst="rect">
            <a:avLst/>
          </a:prstGeom>
          <a:noFill/>
        </p:spPr>
      </p:pic>
      <p:sp>
        <p:nvSpPr>
          <p:cNvPr id="103432" name="Rectangle 8"/>
          <p:cNvSpPr>
            <a:spLocks noChangeArrowheads="1"/>
          </p:cNvSpPr>
          <p:nvPr/>
        </p:nvSpPr>
        <p:spPr bwMode="auto">
          <a:xfrm>
            <a:off x="395288" y="3644900"/>
            <a:ext cx="8316912" cy="163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kumimoji="1" lang="en-US" altLang="zh-CN" sz="5400" b="1">
                <a:latin typeface="黑体" pitchFamily="2" charset="-122"/>
                <a:ea typeface="黑体" pitchFamily="2" charset="-122"/>
              </a:rPr>
              <a:t>《</a:t>
            </a:r>
            <a:r>
              <a:rPr kumimoji="1" lang="zh-CN" altLang="en-US" sz="5400" b="1">
                <a:latin typeface="黑体" pitchFamily="2" charset="-122"/>
                <a:ea typeface="黑体" pitchFamily="2" charset="-122"/>
              </a:rPr>
              <a:t>墨子</a:t>
            </a:r>
            <a:r>
              <a:rPr kumimoji="1" lang="en-US" altLang="zh-CN" sz="5400" b="1">
                <a:latin typeface="黑体" pitchFamily="2" charset="-122"/>
                <a:ea typeface="黑体" pitchFamily="2" charset="-122"/>
              </a:rPr>
              <a:t>》</a:t>
            </a:r>
            <a:r>
              <a:rPr kumimoji="1" lang="zh-CN" altLang="en-US" sz="5400" b="1">
                <a:latin typeface="黑体" pitchFamily="2" charset="-122"/>
                <a:ea typeface="黑体" pitchFamily="2" charset="-122"/>
              </a:rPr>
              <a:t>一书一般认为是墨子的弟子及其再传弟子对墨子言行的辑录。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427" grpId="0" build="p" autoUpdateAnimBg="0"/>
      <p:bldP spid="103432" grpId="0" build="p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188913"/>
            <a:ext cx="3886200" cy="1143000"/>
          </a:xfrm>
          <a:solidFill>
            <a:schemeClr val="accent5">
              <a:lumMod val="75000"/>
            </a:schemeClr>
          </a:solidFill>
        </p:spPr>
        <p:txBody>
          <a:bodyPr/>
          <a:lstStyle/>
          <a:p>
            <a:r>
              <a:rPr lang="zh-CN" alt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关于墨子</a:t>
            </a:r>
          </a:p>
        </p:txBody>
      </p:sp>
      <p:sp>
        <p:nvSpPr>
          <p:cNvPr id="1044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773238"/>
            <a:ext cx="5003800" cy="2681287"/>
          </a:xfrm>
        </p:spPr>
        <p:txBody>
          <a:bodyPr>
            <a:normAutofit fontScale="85000" lnSpcReduction="10000"/>
          </a:bodyPr>
          <a:lstStyle/>
          <a:p>
            <a:pPr algn="ctr">
              <a:buFontTx/>
              <a:buNone/>
            </a:pPr>
            <a:r>
              <a:rPr lang="zh-CN" altLang="en-US" sz="6000" b="1" dirty="0">
                <a:latin typeface="黑体" pitchFamily="2" charset="-122"/>
                <a:ea typeface="黑体" pitchFamily="2" charset="-122"/>
              </a:rPr>
              <a:t>墨子名翟（</a:t>
            </a:r>
            <a:r>
              <a:rPr lang="en-US" altLang="zh-CN" sz="6000" b="1" dirty="0" err="1">
                <a:latin typeface="黑体" pitchFamily="2" charset="-122"/>
                <a:ea typeface="黑体" pitchFamily="2" charset="-122"/>
              </a:rPr>
              <a:t>d</a:t>
            </a:r>
            <a:r>
              <a:rPr lang="en-US" altLang="zh-CN" sz="6000" b="1" dirty="0" err="1">
                <a:latin typeface="Arial"/>
                <a:ea typeface="黑体" pitchFamily="2" charset="-122"/>
              </a:rPr>
              <a:t>í</a:t>
            </a:r>
            <a:r>
              <a:rPr lang="zh-CN" altLang="en-US" sz="6000" b="1" dirty="0">
                <a:latin typeface="黑体" pitchFamily="2" charset="-122"/>
                <a:ea typeface="黑体" pitchFamily="2" charset="-122"/>
              </a:rPr>
              <a:t>）</a:t>
            </a:r>
          </a:p>
          <a:p>
            <a:pPr algn="ctr">
              <a:buFontTx/>
              <a:buNone/>
            </a:pPr>
            <a:r>
              <a:rPr lang="zh-CN" altLang="en-US" sz="6000" b="1" dirty="0">
                <a:latin typeface="黑体" pitchFamily="2" charset="-122"/>
                <a:ea typeface="黑体" pitchFamily="2" charset="-122"/>
              </a:rPr>
              <a:t>春秋战国之际墨家学派创始人</a:t>
            </a:r>
          </a:p>
        </p:txBody>
      </p:sp>
      <p:pic>
        <p:nvPicPr>
          <p:cNvPr id="104455" name="Picture 7" descr="mozi_0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48064" y="908720"/>
            <a:ext cx="3754438" cy="4243388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451" grpId="0" build="p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76238"/>
            <a:ext cx="8229600" cy="942975"/>
          </a:xfrm>
        </p:spPr>
        <p:txBody>
          <a:bodyPr/>
          <a:lstStyle/>
          <a:p>
            <a:r>
              <a:rPr lang="zh-CN" altLang="en-US" b="1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关于</a:t>
            </a:r>
            <a:r>
              <a:rPr lang="zh-CN" altLang="en-US" b="1" dirty="0">
                <a:solidFill>
                  <a:schemeClr val="tx2"/>
                </a:solidFill>
                <a:latin typeface="Arial"/>
                <a:ea typeface="黑体" pitchFamily="2" charset="-122"/>
              </a:rPr>
              <a:t>“</a:t>
            </a:r>
            <a:r>
              <a:rPr lang="zh-CN" altLang="en-US" b="1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兼爱</a:t>
            </a:r>
            <a:r>
              <a:rPr lang="zh-CN" altLang="en-US" b="1" dirty="0">
                <a:solidFill>
                  <a:schemeClr val="tx2"/>
                </a:solidFill>
                <a:latin typeface="Arial"/>
                <a:ea typeface="黑体" pitchFamily="2" charset="-122"/>
              </a:rPr>
              <a:t>”</a:t>
            </a:r>
            <a:r>
              <a:rPr lang="zh-CN" altLang="en-US" b="1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和</a:t>
            </a:r>
            <a:r>
              <a:rPr lang="zh-CN" altLang="en-US" b="1" dirty="0">
                <a:solidFill>
                  <a:schemeClr val="tx2"/>
                </a:solidFill>
                <a:latin typeface="Arial"/>
                <a:ea typeface="黑体" pitchFamily="2" charset="-122"/>
              </a:rPr>
              <a:t>“</a:t>
            </a:r>
            <a:r>
              <a:rPr lang="zh-CN" altLang="en-US" b="1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非攻</a:t>
            </a:r>
            <a:r>
              <a:rPr lang="zh-CN" altLang="en-US" b="1" dirty="0">
                <a:solidFill>
                  <a:schemeClr val="tx2"/>
                </a:solidFill>
                <a:latin typeface="Arial"/>
                <a:ea typeface="黑体" pitchFamily="2" charset="-122"/>
              </a:rPr>
              <a:t>”</a:t>
            </a:r>
            <a:endParaRPr lang="zh-CN" altLang="en-US" b="1" dirty="0">
              <a:solidFill>
                <a:schemeClr val="tx2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054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752600"/>
            <a:ext cx="7772400" cy="4343400"/>
          </a:xfrm>
        </p:spPr>
        <p:txBody>
          <a:bodyPr>
            <a:normAutofit lnSpcReduction="10000"/>
          </a:bodyPr>
          <a:lstStyle/>
          <a:p>
            <a:r>
              <a:rPr lang="zh-CN" altLang="en-US" sz="3600" b="1">
                <a:latin typeface="黑体" pitchFamily="2" charset="-122"/>
                <a:ea typeface="黑体" pitchFamily="2" charset="-122"/>
              </a:rPr>
              <a:t>墨子思想的精髓。</a:t>
            </a:r>
          </a:p>
          <a:p>
            <a:pPr lvl="1"/>
            <a:r>
              <a:rPr lang="zh-CN" altLang="en-US" sz="3600" b="1">
                <a:latin typeface="黑体" pitchFamily="2" charset="-122"/>
                <a:ea typeface="黑体" pitchFamily="2" charset="-122"/>
              </a:rPr>
              <a:t>兼爱：爱天下所有的人。</a:t>
            </a:r>
          </a:p>
          <a:p>
            <a:pPr lvl="1"/>
            <a:r>
              <a:rPr lang="zh-CN" altLang="en-US" sz="3600" b="1">
                <a:latin typeface="黑体" pitchFamily="2" charset="-122"/>
                <a:ea typeface="黑体" pitchFamily="2" charset="-122"/>
              </a:rPr>
              <a:t>非攻：反对侵略战争，维护和平。</a:t>
            </a:r>
          </a:p>
          <a:p>
            <a:endParaRPr lang="zh-CN" altLang="en-US" sz="3600" b="1">
              <a:solidFill>
                <a:srgbClr val="993300"/>
              </a:solidFill>
              <a:latin typeface="黑体" pitchFamily="2" charset="-122"/>
              <a:ea typeface="黑体" pitchFamily="2" charset="-122"/>
            </a:endParaRPr>
          </a:p>
          <a:p>
            <a:r>
              <a:rPr lang="zh-CN" altLang="en-US" sz="3600" b="1">
                <a:latin typeface="黑体" pitchFamily="2" charset="-122"/>
                <a:ea typeface="黑体" pitchFamily="2" charset="-122"/>
              </a:rPr>
              <a:t>他要</a:t>
            </a:r>
            <a:r>
              <a:rPr lang="zh-CN" altLang="en-US" sz="3600" b="1">
                <a:latin typeface="Arial"/>
                <a:ea typeface="黑体" pitchFamily="2" charset="-122"/>
              </a:rPr>
              <a:t>“</a:t>
            </a:r>
            <a:r>
              <a:rPr lang="zh-CN" altLang="en-US" sz="3600" b="1">
                <a:latin typeface="黑体" pitchFamily="2" charset="-122"/>
                <a:ea typeface="黑体" pitchFamily="2" charset="-122"/>
              </a:rPr>
              <a:t>兴天下之利，除天下之害</a:t>
            </a:r>
            <a:r>
              <a:rPr lang="zh-CN" altLang="en-US" sz="3600" b="1">
                <a:latin typeface="Arial"/>
                <a:ea typeface="黑体" pitchFamily="2" charset="-122"/>
              </a:rPr>
              <a:t>”</a:t>
            </a:r>
            <a:r>
              <a:rPr lang="zh-CN" altLang="en-US" sz="3600" b="1">
                <a:latin typeface="黑体" pitchFamily="2" charset="-122"/>
                <a:ea typeface="黑体" pitchFamily="2" charset="-122"/>
              </a:rPr>
              <a:t>。</a:t>
            </a:r>
          </a:p>
          <a:p>
            <a:r>
              <a:rPr lang="zh-CN" altLang="en-US" sz="3600" b="1">
                <a:latin typeface="黑体" pitchFamily="2" charset="-122"/>
                <a:ea typeface="黑体" pitchFamily="2" charset="-122"/>
              </a:rPr>
              <a:t>为此，他不惜</a:t>
            </a:r>
            <a:r>
              <a:rPr lang="zh-CN" altLang="en-US" sz="3600" b="1">
                <a:latin typeface="Arial"/>
                <a:ea typeface="黑体" pitchFamily="2" charset="-122"/>
              </a:rPr>
              <a:t>“</a:t>
            </a:r>
            <a:r>
              <a:rPr lang="zh-CN" altLang="en-US" sz="3600" b="1">
                <a:latin typeface="黑体" pitchFamily="2" charset="-122"/>
                <a:ea typeface="黑体" pitchFamily="2" charset="-122"/>
              </a:rPr>
              <a:t>摩顶放踵而利天下</a:t>
            </a:r>
            <a:r>
              <a:rPr lang="zh-CN" altLang="en-US" sz="3600" b="1">
                <a:latin typeface="Arial"/>
                <a:ea typeface="黑体" pitchFamily="2" charset="-122"/>
              </a:rPr>
              <a:t>”</a:t>
            </a:r>
            <a:r>
              <a:rPr lang="zh-CN" altLang="en-US" sz="3600" b="1">
                <a:latin typeface="黑体" pitchFamily="2" charset="-122"/>
                <a:ea typeface="黑体" pitchFamily="2" charset="-122"/>
              </a:rPr>
              <a:t>。</a:t>
            </a:r>
          </a:p>
        </p:txBody>
      </p:sp>
      <p:sp>
        <p:nvSpPr>
          <p:cNvPr id="105479" name="AutoShape 7"/>
          <p:cNvSpPr>
            <a:spLocks noChangeArrowheads="1"/>
          </p:cNvSpPr>
          <p:nvPr/>
        </p:nvSpPr>
        <p:spPr bwMode="auto">
          <a:xfrm>
            <a:off x="3505200" y="1371600"/>
            <a:ext cx="4800600" cy="3048000"/>
          </a:xfrm>
          <a:prstGeom prst="wedgeRoundRectCallout">
            <a:avLst>
              <a:gd name="adj1" fmla="val -19148"/>
              <a:gd name="adj2" fmla="val 67134"/>
              <a:gd name="adj3" fmla="val 16667"/>
            </a:avLst>
          </a:prstGeom>
          <a:solidFill>
            <a:schemeClr val="accent5">
              <a:lumMod val="75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/>
          <a:lstStyle/>
          <a:p>
            <a:r>
              <a:rPr kumimoji="1" lang="zh-CN" altLang="en-US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</a:rPr>
              <a:t>从头顶到脚跟都磨伤了。形容不辞劳苦，不顾身体。</a:t>
            </a:r>
          </a:p>
          <a:p>
            <a:r>
              <a:rPr kumimoji="1" lang="zh-CN" altLang="en-US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</a:rPr>
              <a:t>孟子：墨子兼爱，摩顶放踵，利天下为之。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475" grpId="0" build="p" autoUpdateAnimBg="0"/>
      <p:bldP spid="105479" grpId="0" animBg="1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0" name="Text Box 4"/>
          <p:cNvSpPr txBox="1">
            <a:spLocks noChangeArrowheads="1"/>
          </p:cNvSpPr>
          <p:nvPr/>
        </p:nvSpPr>
        <p:spPr bwMode="auto">
          <a:xfrm>
            <a:off x="611188" y="188913"/>
            <a:ext cx="3848100" cy="1189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 sz="7200" b="1">
                <a:solidFill>
                  <a:schemeClr val="tx2"/>
                </a:solidFill>
              </a:rPr>
              <a:t>《</a:t>
            </a:r>
            <a:r>
              <a:rPr kumimoji="1" lang="zh-CN" altLang="en-US" sz="7200" b="1">
                <a:solidFill>
                  <a:schemeClr val="tx2"/>
                </a:solidFill>
              </a:rPr>
              <a:t>墨子</a:t>
            </a:r>
            <a:r>
              <a:rPr kumimoji="1" lang="en-US" altLang="zh-CN" sz="7200" b="1">
                <a:solidFill>
                  <a:schemeClr val="tx2"/>
                </a:solidFill>
              </a:rPr>
              <a:t>》</a:t>
            </a:r>
          </a:p>
        </p:txBody>
      </p:sp>
      <p:sp>
        <p:nvSpPr>
          <p:cNvPr id="45061" name="Text Box 5"/>
          <p:cNvSpPr txBox="1">
            <a:spLocks noChangeArrowheads="1"/>
          </p:cNvSpPr>
          <p:nvPr/>
        </p:nvSpPr>
        <p:spPr bwMode="auto">
          <a:xfrm>
            <a:off x="539750" y="1484313"/>
            <a:ext cx="8280400" cy="503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en-US" altLang="zh-CN" sz="3600" b="1" dirty="0">
                <a:latin typeface="楷体_GB2312" pitchFamily="49" charset="-122"/>
                <a:ea typeface="楷体_GB2312" pitchFamily="49" charset="-122"/>
              </a:rPr>
              <a:t>   《</a:t>
            </a:r>
            <a:r>
              <a:rPr kumimoji="1" lang="zh-CN" altLang="en-US" sz="3600" b="1" dirty="0">
                <a:latin typeface="楷体_GB2312" pitchFamily="49" charset="-122"/>
                <a:ea typeface="楷体_GB2312" pitchFamily="49" charset="-122"/>
              </a:rPr>
              <a:t>墨子</a:t>
            </a:r>
            <a:r>
              <a:rPr kumimoji="1" lang="en-US" altLang="zh-CN" sz="3600" b="1" dirty="0">
                <a:latin typeface="楷体_GB2312" pitchFamily="49" charset="-122"/>
                <a:ea typeface="楷体_GB2312" pitchFamily="49" charset="-122"/>
              </a:rPr>
              <a:t>》</a:t>
            </a:r>
            <a:r>
              <a:rPr kumimoji="1" lang="zh-CN" altLang="en-US" sz="3600" b="1" dirty="0">
                <a:latin typeface="楷体_GB2312" pitchFamily="49" charset="-122"/>
                <a:ea typeface="楷体_GB2312" pitchFamily="49" charset="-122"/>
              </a:rPr>
              <a:t>是先秦墨家著作，现存五十三篇，其中有墨子自作的，有弟子所记的墨子讲学辞和语录，其中也有后期墨家的作品。</a:t>
            </a:r>
            <a:r>
              <a:rPr kumimoji="1" lang="en-US" altLang="zh-CN" sz="3600" b="1" dirty="0">
                <a:latin typeface="楷体_GB2312" pitchFamily="49" charset="-122"/>
                <a:ea typeface="楷体_GB2312" pitchFamily="49" charset="-122"/>
              </a:rPr>
              <a:t>《</a:t>
            </a:r>
            <a:r>
              <a:rPr kumimoji="1" lang="zh-CN" altLang="en-US" sz="3600" b="1" dirty="0">
                <a:latin typeface="楷体_GB2312" pitchFamily="49" charset="-122"/>
                <a:ea typeface="楷体_GB2312" pitchFamily="49" charset="-122"/>
              </a:rPr>
              <a:t>墨子</a:t>
            </a:r>
            <a:r>
              <a:rPr kumimoji="1" lang="en-US" altLang="zh-CN" sz="3600" b="1" dirty="0">
                <a:latin typeface="楷体_GB2312" pitchFamily="49" charset="-122"/>
                <a:ea typeface="楷体_GB2312" pitchFamily="49" charset="-122"/>
              </a:rPr>
              <a:t>》</a:t>
            </a:r>
            <a:r>
              <a:rPr kumimoji="1" lang="zh-CN" altLang="en-US" sz="3600" b="1" dirty="0">
                <a:latin typeface="楷体_GB2312" pitchFamily="49" charset="-122"/>
                <a:ea typeface="楷体_GB2312" pitchFamily="49" charset="-122"/>
              </a:rPr>
              <a:t>是我国论辩性散文的源头，运用</a:t>
            </a:r>
            <a:r>
              <a:rPr kumimoji="1" lang="zh-CN" altLang="en-US" sz="3600" b="1" dirty="0">
                <a:solidFill>
                  <a:schemeClr val="hlink"/>
                </a:solidFill>
                <a:latin typeface="楷体_GB2312" pitchFamily="49" charset="-122"/>
                <a:ea typeface="楷体_GB2312" pitchFamily="49" charset="-122"/>
              </a:rPr>
              <a:t>比喻、类比、举例</a:t>
            </a:r>
            <a:r>
              <a:rPr kumimoji="1" lang="zh-CN" altLang="en-US" sz="3600" b="1" dirty="0">
                <a:latin typeface="楷体_GB2312" pitchFamily="49" charset="-122"/>
                <a:ea typeface="楷体_GB2312" pitchFamily="49" charset="-122"/>
              </a:rPr>
              <a:t>等推论的论辩方法进行论政，逻辑严密，说理清楚。语言质朴无华，多用口语，在先秦诸子散文中占有重要的地位。 </a:t>
            </a:r>
            <a:br>
              <a:rPr kumimoji="1" lang="zh-CN" altLang="en-US" sz="3600" b="1" dirty="0">
                <a:latin typeface="楷体_GB2312" pitchFamily="49" charset="-122"/>
                <a:ea typeface="楷体_GB2312" pitchFamily="49" charset="-122"/>
              </a:rPr>
            </a:br>
            <a:endParaRPr kumimoji="1" lang="zh-CN" altLang="en-US" sz="3600" b="1" dirty="0"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7" name="Picture 7" descr="PA0051569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362450" cy="3781425"/>
          </a:xfrm>
          <a:prstGeom prst="rect">
            <a:avLst/>
          </a:prstGeom>
          <a:noFill/>
        </p:spPr>
      </p:pic>
      <p:sp>
        <p:nvSpPr>
          <p:cNvPr id="46085" name="Text Box 5"/>
          <p:cNvSpPr txBox="1">
            <a:spLocks noChangeArrowheads="1"/>
          </p:cNvSpPr>
          <p:nvPr/>
        </p:nvSpPr>
        <p:spPr bwMode="auto">
          <a:xfrm>
            <a:off x="395288" y="4005263"/>
            <a:ext cx="8280400" cy="265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en-US" altLang="zh-CN" sz="2800" b="1" dirty="0"/>
              <a:t>     </a:t>
            </a:r>
            <a:r>
              <a:rPr kumimoji="1" lang="zh-CN" altLang="en-US" sz="2800" b="1" dirty="0"/>
              <a:t>他发明了飞鸢，是人类征服太空的第一人，他发明了云梯</a:t>
            </a:r>
            <a:r>
              <a:rPr kumimoji="1" lang="en-US" altLang="zh-CN" sz="2800" b="1" dirty="0"/>
              <a:t>(</a:t>
            </a:r>
            <a:r>
              <a:rPr kumimoji="1" lang="zh-CN" altLang="en-US" sz="2800" b="1" dirty="0"/>
              <a:t>重武器</a:t>
            </a:r>
            <a:r>
              <a:rPr kumimoji="1" lang="en-US" altLang="zh-CN" sz="2800" b="1" dirty="0"/>
              <a:t>)</a:t>
            </a:r>
            <a:r>
              <a:rPr kumimoji="1" lang="zh-CN" altLang="en-US" sz="2800" b="1" dirty="0"/>
              <a:t>，钩钜</a:t>
            </a:r>
            <a:r>
              <a:rPr kumimoji="1" lang="en-US" altLang="zh-CN" sz="2800" b="1" dirty="0"/>
              <a:t>(</a:t>
            </a:r>
            <a:r>
              <a:rPr kumimoji="1" lang="zh-CN" altLang="en-US" sz="2800" b="1" dirty="0"/>
              <a:t>现在还用</a:t>
            </a:r>
            <a:r>
              <a:rPr kumimoji="1" lang="en-US" altLang="zh-CN" sz="2800" b="1" dirty="0"/>
              <a:t>)</a:t>
            </a:r>
            <a:r>
              <a:rPr kumimoji="1" lang="zh-CN" altLang="en-US" sz="2800" b="1" dirty="0"/>
              <a:t>以及其他攻城武器，是一位伟大的军事科学家，在机械方面，很早被人称为“机械圣人”，此外还有许多民用、工艺等方面的成就。鲁班对人类的贡献可以说是前无古人，后无来者，是我国当之无愧的科技发明之父。</a:t>
            </a:r>
          </a:p>
        </p:txBody>
      </p:sp>
      <p:sp>
        <p:nvSpPr>
          <p:cNvPr id="46088" name="Text Box 8"/>
          <p:cNvSpPr txBox="1">
            <a:spLocks noChangeArrowheads="1"/>
          </p:cNvSpPr>
          <p:nvPr/>
        </p:nvSpPr>
        <p:spPr bwMode="auto">
          <a:xfrm>
            <a:off x="4572000" y="332656"/>
            <a:ext cx="4572000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kumimoji="1" lang="zh-CN" altLang="en-US" sz="2800" b="1" dirty="0">
                <a:latin typeface="楷体_GB2312" pitchFamily="49" charset="-122"/>
                <a:ea typeface="楷体_GB2312" pitchFamily="49" charset="-122"/>
              </a:rPr>
              <a:t>公输，名</a:t>
            </a:r>
            <a:r>
              <a:rPr kumimoji="1" lang="zh-CN" altLang="en-US" sz="2800" b="1" dirty="0">
                <a:solidFill>
                  <a:schemeClr val="hlink"/>
                </a:solidFill>
                <a:latin typeface="楷体_GB2312" pitchFamily="49" charset="-122"/>
                <a:ea typeface="楷体_GB2312" pitchFamily="49" charset="-122"/>
              </a:rPr>
              <a:t>盘</a:t>
            </a:r>
            <a:r>
              <a:rPr kumimoji="1" lang="zh-CN" altLang="en-US" sz="2800" b="1" dirty="0">
                <a:latin typeface="楷体_GB2312" pitchFamily="49" charset="-122"/>
                <a:ea typeface="楷体_GB2312" pitchFamily="49" charset="-122"/>
              </a:rPr>
              <a:t>，也作</a:t>
            </a:r>
            <a:r>
              <a:rPr kumimoji="1" lang="zh-CN" altLang="en-US" sz="2800" b="1" dirty="0">
                <a:solidFill>
                  <a:schemeClr val="hlink"/>
                </a:solidFill>
                <a:latin typeface="楷体_GB2312" pitchFamily="49" charset="-122"/>
                <a:ea typeface="楷体_GB2312" pitchFamily="49" charset="-122"/>
              </a:rPr>
              <a:t>“般”或“班”又称鲁班</a:t>
            </a:r>
            <a:r>
              <a:rPr kumimoji="1" lang="zh-CN" altLang="en-US" sz="2800" b="1" dirty="0">
                <a:latin typeface="楷体_GB2312" pitchFamily="49" charset="-122"/>
                <a:ea typeface="楷体_GB2312" pitchFamily="49" charset="-122"/>
              </a:rPr>
              <a:t>，山东人，是我国古代</a:t>
            </a:r>
            <a:r>
              <a:rPr kumimoji="1" lang="zh-CN" altLang="en-US" sz="2800" b="1" dirty="0">
                <a:solidFill>
                  <a:schemeClr val="hlink"/>
                </a:solidFill>
                <a:latin typeface="楷体_GB2312" pitchFamily="49" charset="-122"/>
                <a:ea typeface="楷体_GB2312" pitchFamily="49" charset="-122"/>
              </a:rPr>
              <a:t>传说中的能工巧匠</a:t>
            </a:r>
            <a:r>
              <a:rPr kumimoji="1" lang="zh-CN" altLang="en-US" sz="2800" b="1" dirty="0">
                <a:latin typeface="楷体_GB2312" pitchFamily="49" charset="-122"/>
                <a:ea typeface="楷体_GB2312" pitchFamily="49" charset="-122"/>
              </a:rPr>
              <a:t>。现在，鲁班被人们尊称为</a:t>
            </a:r>
            <a:r>
              <a:rPr kumimoji="1" lang="zh-CN" altLang="en-US" sz="2800" b="1" dirty="0">
                <a:solidFill>
                  <a:schemeClr val="hlink"/>
                </a:solidFill>
                <a:latin typeface="楷体_GB2312" pitchFamily="49" charset="-122"/>
                <a:ea typeface="楷体_GB2312" pitchFamily="49" charset="-122"/>
              </a:rPr>
              <a:t>建筑业的鼻祖</a:t>
            </a:r>
            <a:r>
              <a:rPr kumimoji="1" lang="zh-CN" altLang="en-US" sz="2800" b="1" dirty="0">
                <a:latin typeface="楷体_GB2312" pitchFamily="49" charset="-122"/>
                <a:ea typeface="楷体_GB2312" pitchFamily="49" charset="-122"/>
              </a:rPr>
              <a:t>，其实这远远不够．鲁班不光在建筑业，而且在其他领域也颇有建树。</a:t>
            </a:r>
          </a:p>
        </p:txBody>
      </p:sp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498" name="Picture 2" descr="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72575" cy="6858000"/>
          </a:xfrm>
          <a:prstGeom prst="rect">
            <a:avLst/>
          </a:prstGeom>
          <a:noFill/>
          <a:ln w="63500">
            <a:solidFill>
              <a:srgbClr val="993366"/>
            </a:solidFill>
            <a:miter lim="800000"/>
            <a:headEnd/>
            <a:tailEnd/>
          </a:ln>
        </p:spPr>
      </p:pic>
      <p:sp>
        <p:nvSpPr>
          <p:cNvPr id="106499" name="Text Box 3"/>
          <p:cNvSpPr txBox="1">
            <a:spLocks noChangeArrowheads="1"/>
          </p:cNvSpPr>
          <p:nvPr/>
        </p:nvSpPr>
        <p:spPr bwMode="auto">
          <a:xfrm>
            <a:off x="5903913" y="0"/>
            <a:ext cx="3240087" cy="584775"/>
          </a:xfrm>
          <a:prstGeom prst="rect">
            <a:avLst/>
          </a:prstGeom>
          <a:solidFill>
            <a:schemeClr val="accent5">
              <a:lumMod val="75000"/>
            </a:schemeClr>
          </a:solidFill>
          <a:ln w="635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隶书" pitchFamily="49" charset="-122"/>
              </a:rPr>
              <a:t>春秋战国形势图</a:t>
            </a:r>
          </a:p>
        </p:txBody>
      </p:sp>
      <p:sp>
        <p:nvSpPr>
          <p:cNvPr id="106500" name="Text Box 4"/>
          <p:cNvSpPr txBox="1">
            <a:spLocks noChangeArrowheads="1"/>
          </p:cNvSpPr>
          <p:nvPr/>
        </p:nvSpPr>
        <p:spPr bwMode="auto">
          <a:xfrm>
            <a:off x="6781800" y="2438400"/>
            <a:ext cx="8382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6000">
                <a:solidFill>
                  <a:srgbClr val="000000"/>
                </a:solidFill>
                <a:latin typeface="Times New Roman" pitchFamily="18" charset="0"/>
                <a:ea typeface="隶书" pitchFamily="49" charset="-122"/>
              </a:rPr>
              <a:t>齐</a:t>
            </a:r>
            <a:endParaRPr kumimoji="1" lang="zh-CN" altLang="en-US" sz="60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06501" name="Text Box 5"/>
          <p:cNvSpPr txBox="1">
            <a:spLocks noChangeArrowheads="1"/>
          </p:cNvSpPr>
          <p:nvPr/>
        </p:nvSpPr>
        <p:spPr bwMode="auto">
          <a:xfrm>
            <a:off x="3810000" y="5334000"/>
            <a:ext cx="9144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6000">
                <a:solidFill>
                  <a:srgbClr val="000000"/>
                </a:solidFill>
                <a:latin typeface="Times New Roman" pitchFamily="18" charset="0"/>
                <a:ea typeface="隶书" pitchFamily="49" charset="-122"/>
              </a:rPr>
              <a:t>楚</a:t>
            </a:r>
            <a:endParaRPr kumimoji="1" lang="zh-CN" altLang="en-US" sz="60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06502" name="Text Box 6"/>
          <p:cNvSpPr txBox="1">
            <a:spLocks noChangeArrowheads="1"/>
          </p:cNvSpPr>
          <p:nvPr/>
        </p:nvSpPr>
        <p:spPr bwMode="auto">
          <a:xfrm>
            <a:off x="914400" y="3581400"/>
            <a:ext cx="9906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6000">
                <a:solidFill>
                  <a:srgbClr val="000000"/>
                </a:solidFill>
                <a:latin typeface="Times New Roman" pitchFamily="18" charset="0"/>
                <a:ea typeface="隶书" pitchFamily="49" charset="-122"/>
              </a:rPr>
              <a:t>秦</a:t>
            </a:r>
            <a:endParaRPr kumimoji="1" lang="zh-CN" altLang="en-US" sz="60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06503" name="Text Box 7"/>
          <p:cNvSpPr txBox="1">
            <a:spLocks noChangeArrowheads="1"/>
          </p:cNvSpPr>
          <p:nvPr/>
        </p:nvSpPr>
        <p:spPr bwMode="auto">
          <a:xfrm>
            <a:off x="5257800" y="381000"/>
            <a:ext cx="10668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6000">
                <a:solidFill>
                  <a:srgbClr val="000000"/>
                </a:solidFill>
                <a:latin typeface="Times New Roman" pitchFamily="18" charset="0"/>
                <a:ea typeface="隶书" pitchFamily="49" charset="-122"/>
              </a:rPr>
              <a:t>燕</a:t>
            </a:r>
            <a:endParaRPr kumimoji="1" lang="zh-CN" altLang="en-US" sz="60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06504" name="Text Box 8"/>
          <p:cNvSpPr txBox="1">
            <a:spLocks noChangeArrowheads="1"/>
          </p:cNvSpPr>
          <p:nvPr/>
        </p:nvSpPr>
        <p:spPr bwMode="auto">
          <a:xfrm>
            <a:off x="4876800" y="2057400"/>
            <a:ext cx="10668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6000">
                <a:solidFill>
                  <a:srgbClr val="000000"/>
                </a:solidFill>
                <a:latin typeface="Times New Roman" pitchFamily="18" charset="0"/>
                <a:ea typeface="隶书" pitchFamily="49" charset="-122"/>
              </a:rPr>
              <a:t>赵</a:t>
            </a:r>
            <a:endParaRPr kumimoji="1" lang="zh-CN" altLang="en-US" sz="60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06505" name="Text Box 9"/>
          <p:cNvSpPr txBox="1">
            <a:spLocks noChangeArrowheads="1"/>
          </p:cNvSpPr>
          <p:nvPr/>
        </p:nvSpPr>
        <p:spPr bwMode="auto">
          <a:xfrm>
            <a:off x="4787900" y="3573463"/>
            <a:ext cx="98742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6000">
                <a:solidFill>
                  <a:srgbClr val="000000"/>
                </a:solidFill>
                <a:latin typeface="Times New Roman" pitchFamily="18" charset="0"/>
                <a:ea typeface="隶书" pitchFamily="49" charset="-122"/>
              </a:rPr>
              <a:t>魏</a:t>
            </a:r>
            <a:endParaRPr kumimoji="1" lang="zh-CN" altLang="en-US" sz="60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06506" name="Text Box 10"/>
          <p:cNvSpPr txBox="1">
            <a:spLocks noChangeArrowheads="1"/>
          </p:cNvSpPr>
          <p:nvPr/>
        </p:nvSpPr>
        <p:spPr bwMode="auto">
          <a:xfrm>
            <a:off x="4038600" y="4038600"/>
            <a:ext cx="9906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6000">
                <a:solidFill>
                  <a:srgbClr val="000000"/>
                </a:solidFill>
                <a:latin typeface="Times New Roman" pitchFamily="18" charset="0"/>
                <a:ea typeface="隶书" pitchFamily="49" charset="-122"/>
              </a:rPr>
              <a:t>韩</a:t>
            </a:r>
            <a:endParaRPr kumimoji="1" lang="zh-CN" altLang="en-US" sz="60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06507" name="Rectangle 11"/>
          <p:cNvSpPr>
            <a:spLocks noChangeArrowheads="1"/>
          </p:cNvSpPr>
          <p:nvPr/>
        </p:nvSpPr>
        <p:spPr bwMode="auto">
          <a:xfrm>
            <a:off x="6516688" y="3573463"/>
            <a:ext cx="215900" cy="2159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6508" name="Text Box 12"/>
          <p:cNvSpPr txBox="1">
            <a:spLocks noChangeArrowheads="1"/>
          </p:cNvSpPr>
          <p:nvPr/>
        </p:nvSpPr>
        <p:spPr bwMode="auto">
          <a:xfrm>
            <a:off x="6659563" y="3573463"/>
            <a:ext cx="57626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0000"/>
                </a:solidFill>
              </a:rPr>
              <a:t>鲁</a:t>
            </a:r>
          </a:p>
        </p:txBody>
      </p:sp>
      <p:sp>
        <p:nvSpPr>
          <p:cNvPr id="106509" name="Rectangle 13"/>
          <p:cNvSpPr>
            <a:spLocks noChangeArrowheads="1"/>
          </p:cNvSpPr>
          <p:nvPr/>
        </p:nvSpPr>
        <p:spPr bwMode="auto">
          <a:xfrm>
            <a:off x="6804025" y="6713538"/>
            <a:ext cx="287338" cy="14446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6510" name="Text Box 14"/>
          <p:cNvSpPr txBox="1">
            <a:spLocks noChangeArrowheads="1"/>
          </p:cNvSpPr>
          <p:nvPr/>
        </p:nvSpPr>
        <p:spPr bwMode="auto">
          <a:xfrm>
            <a:off x="7019925" y="6400800"/>
            <a:ext cx="7191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000000"/>
                </a:solidFill>
              </a:rPr>
              <a:t>吴</a:t>
            </a:r>
          </a:p>
        </p:txBody>
      </p:sp>
      <p:sp>
        <p:nvSpPr>
          <p:cNvPr id="106511" name="Rectangle 15"/>
          <p:cNvSpPr>
            <a:spLocks noChangeArrowheads="1"/>
          </p:cNvSpPr>
          <p:nvPr/>
        </p:nvSpPr>
        <p:spPr bwMode="auto">
          <a:xfrm>
            <a:off x="5292725" y="3357563"/>
            <a:ext cx="215900" cy="2159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6512" name="Text Box 16"/>
          <p:cNvSpPr txBox="1">
            <a:spLocks noChangeArrowheads="1"/>
          </p:cNvSpPr>
          <p:nvPr/>
        </p:nvSpPr>
        <p:spPr bwMode="auto">
          <a:xfrm>
            <a:off x="5435600" y="3213100"/>
            <a:ext cx="5762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000000"/>
                </a:solidFill>
              </a:rPr>
              <a:t>宋</a:t>
            </a:r>
          </a:p>
        </p:txBody>
      </p:sp>
      <p:pic>
        <p:nvPicPr>
          <p:cNvPr id="106513" name="Picture 17" descr="黄五星旋转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48038" y="5589588"/>
            <a:ext cx="447675" cy="447675"/>
          </a:xfrm>
          <a:prstGeom prst="rect">
            <a:avLst/>
          </a:prstGeom>
          <a:noFill/>
        </p:spPr>
      </p:pic>
      <p:pic>
        <p:nvPicPr>
          <p:cNvPr id="106514" name="Picture 18" descr="黄五星旋转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16688" y="3573463"/>
            <a:ext cx="447675" cy="447675"/>
          </a:xfrm>
          <a:prstGeom prst="rect">
            <a:avLst/>
          </a:prstGeom>
          <a:noFill/>
        </p:spPr>
      </p:pic>
      <p:pic>
        <p:nvPicPr>
          <p:cNvPr id="106515" name="Picture 19" descr="黄五星旋转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8263" y="3213100"/>
            <a:ext cx="447675" cy="447675"/>
          </a:xfrm>
          <a:prstGeom prst="rect">
            <a:avLst/>
          </a:prstGeom>
          <a:noFill/>
        </p:spPr>
      </p:pic>
      <p:sp>
        <p:nvSpPr>
          <p:cNvPr id="106516" name="Text Box 20"/>
          <p:cNvSpPr txBox="1">
            <a:spLocks noChangeArrowheads="1"/>
          </p:cNvSpPr>
          <p:nvPr/>
        </p:nvSpPr>
        <p:spPr bwMode="auto">
          <a:xfrm>
            <a:off x="900113" y="333375"/>
            <a:ext cx="6477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chemeClr val="tx2"/>
                </a:solidFill>
              </a:rPr>
              <a:t>狄</a:t>
            </a:r>
          </a:p>
        </p:txBody>
      </p:sp>
      <p:sp>
        <p:nvSpPr>
          <p:cNvPr id="106517" name="Text Box 21"/>
          <p:cNvSpPr txBox="1">
            <a:spLocks noChangeArrowheads="1"/>
          </p:cNvSpPr>
          <p:nvPr/>
        </p:nvSpPr>
        <p:spPr bwMode="auto">
          <a:xfrm>
            <a:off x="3924300" y="404813"/>
            <a:ext cx="79216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chemeClr val="tx2"/>
                </a:solidFill>
              </a:rPr>
              <a:t>戎</a:t>
            </a:r>
          </a:p>
        </p:txBody>
      </p:sp>
      <p:sp>
        <p:nvSpPr>
          <p:cNvPr id="106518" name="Rectangle 22"/>
          <p:cNvSpPr>
            <a:spLocks noChangeArrowheads="1"/>
          </p:cNvSpPr>
          <p:nvPr/>
        </p:nvSpPr>
        <p:spPr bwMode="auto">
          <a:xfrm>
            <a:off x="755650" y="765175"/>
            <a:ext cx="144463" cy="2159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6519" name="Rectangle 23"/>
          <p:cNvSpPr>
            <a:spLocks noChangeArrowheads="1"/>
          </p:cNvSpPr>
          <p:nvPr/>
        </p:nvSpPr>
        <p:spPr bwMode="auto">
          <a:xfrm>
            <a:off x="3779838" y="549275"/>
            <a:ext cx="215900" cy="2159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6520" name="Rectangle 24"/>
          <p:cNvSpPr>
            <a:spLocks noChangeArrowheads="1"/>
          </p:cNvSpPr>
          <p:nvPr/>
        </p:nvSpPr>
        <p:spPr bwMode="auto">
          <a:xfrm>
            <a:off x="5076825" y="5445125"/>
            <a:ext cx="215900" cy="1444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6521" name="Rectangle 25"/>
          <p:cNvSpPr>
            <a:spLocks noChangeArrowheads="1"/>
          </p:cNvSpPr>
          <p:nvPr/>
        </p:nvSpPr>
        <p:spPr bwMode="auto">
          <a:xfrm>
            <a:off x="4356100" y="5229225"/>
            <a:ext cx="144463" cy="1444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6522" name="Text Box 26"/>
          <p:cNvSpPr txBox="1">
            <a:spLocks noChangeArrowheads="1"/>
          </p:cNvSpPr>
          <p:nvPr/>
        </p:nvSpPr>
        <p:spPr bwMode="auto">
          <a:xfrm>
            <a:off x="5219700" y="5229225"/>
            <a:ext cx="57626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chemeClr val="tx2"/>
                </a:solidFill>
              </a:rPr>
              <a:t>蔡</a:t>
            </a:r>
          </a:p>
        </p:txBody>
      </p:sp>
      <p:sp>
        <p:nvSpPr>
          <p:cNvPr id="106523" name="Text Box 27"/>
          <p:cNvSpPr txBox="1">
            <a:spLocks noChangeArrowheads="1"/>
          </p:cNvSpPr>
          <p:nvPr/>
        </p:nvSpPr>
        <p:spPr bwMode="auto">
          <a:xfrm>
            <a:off x="4572000" y="4941888"/>
            <a:ext cx="3603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chemeClr val="tx2"/>
                </a:solidFill>
              </a:rPr>
              <a:t>陈</a:t>
            </a:r>
          </a:p>
        </p:txBody>
      </p:sp>
      <p:sp>
        <p:nvSpPr>
          <p:cNvPr id="106524" name="Line 28"/>
          <p:cNvSpPr>
            <a:spLocks noChangeShapeType="1"/>
          </p:cNvSpPr>
          <p:nvPr/>
        </p:nvSpPr>
        <p:spPr bwMode="auto">
          <a:xfrm flipV="1">
            <a:off x="4211638" y="3644900"/>
            <a:ext cx="1223962" cy="2232025"/>
          </a:xfrm>
          <a:prstGeom prst="line">
            <a:avLst/>
          </a:prstGeom>
          <a:noFill/>
          <a:ln w="66675">
            <a:solidFill>
              <a:srgbClr val="FF0000"/>
            </a:solidFill>
            <a:prstDash val="dash"/>
            <a:round/>
            <a:headEnd/>
            <a:tailEnd type="triangle" w="lg" len="lg"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500" grpId="0" autoUpdateAnimBg="0"/>
      <p:bldP spid="106501" grpId="0" autoUpdateAnimBg="0"/>
      <p:bldP spid="106502" grpId="0" autoUpdateAnimBg="0"/>
      <p:bldP spid="106503" grpId="0" autoUpdateAnimBg="0"/>
      <p:bldP spid="106504" grpId="0" autoUpdateAnimBg="0"/>
      <p:bldP spid="106505" grpId="0" autoUpdateAnimBg="0"/>
      <p:bldP spid="106506" grpId="0" autoUpdateAnimBg="0"/>
      <p:bldP spid="106508" grpId="0"/>
      <p:bldP spid="106510" grpId="0"/>
      <p:bldP spid="106512" grpId="0"/>
      <p:bldP spid="106516" grpId="0"/>
      <p:bldP spid="106517" grpId="0"/>
      <p:bldP spid="106522" grpId="0"/>
      <p:bldP spid="106523" grpId="0"/>
      <p:bldP spid="10652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25413"/>
            <a:ext cx="7772400" cy="1143000"/>
          </a:xfrm>
        </p:spPr>
        <p:txBody>
          <a:bodyPr/>
          <a:lstStyle/>
          <a:p>
            <a:pPr algn="l"/>
            <a:r>
              <a:rPr lang="zh-CN" altLang="en-US" b="1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ea typeface="方正琥珀简体" pitchFamily="65" charset="-122"/>
              </a:rPr>
              <a:t>朗读：</a:t>
            </a:r>
          </a:p>
        </p:txBody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00100" y="1143000"/>
            <a:ext cx="7543800" cy="5105400"/>
          </a:xfrm>
        </p:spPr>
        <p:txBody>
          <a:bodyPr/>
          <a:lstStyle/>
          <a:p>
            <a:pPr marL="0" indent="0">
              <a:lnSpc>
                <a:spcPct val="90000"/>
              </a:lnSpc>
              <a:buFontTx/>
              <a:buNone/>
            </a:pPr>
            <a:r>
              <a:rPr lang="zh-CN" altLang="en-US" sz="3600" dirty="0">
                <a:solidFill>
                  <a:schemeClr val="accent2"/>
                </a:solidFill>
                <a:ea typeface="楷体_GB2312" pitchFamily="49" charset="-122"/>
              </a:rPr>
              <a:t>　　</a:t>
            </a:r>
            <a:r>
              <a:rPr lang="zh-CN" altLang="en-US" sz="3600" dirty="0">
                <a:ea typeface="楷体_GB2312" pitchFamily="49" charset="-122"/>
              </a:rPr>
              <a:t>公输</a:t>
            </a:r>
            <a:r>
              <a:rPr lang="zh-CN" altLang="en-US" sz="3600" b="1" dirty="0">
                <a:solidFill>
                  <a:srgbClr val="CC3300"/>
                </a:solidFill>
                <a:ea typeface="楷体_GB2312" pitchFamily="49" charset="-122"/>
              </a:rPr>
              <a:t>盘</a:t>
            </a:r>
            <a:r>
              <a:rPr lang="zh-CN" altLang="en-US" sz="3600" b="1" dirty="0">
                <a:ea typeface="楷体_GB2312" pitchFamily="49" charset="-122"/>
              </a:rPr>
              <a:t>为楚造云梯之械，成，将以攻宋。子墨子闻之，起于鲁，行十日十夜而至于</a:t>
            </a:r>
            <a:r>
              <a:rPr lang="zh-CN" altLang="en-US" sz="3600" b="1" dirty="0">
                <a:solidFill>
                  <a:srgbClr val="CC3300"/>
                </a:solidFill>
                <a:ea typeface="楷体_GB2312" pitchFamily="49" charset="-122"/>
              </a:rPr>
              <a:t>郢</a:t>
            </a:r>
            <a:r>
              <a:rPr lang="zh-CN" altLang="en-US" sz="3600" dirty="0">
                <a:solidFill>
                  <a:schemeClr val="accent2"/>
                </a:solidFill>
                <a:ea typeface="楷体_GB2312" pitchFamily="49" charset="-122"/>
              </a:rPr>
              <a:t>，</a:t>
            </a:r>
            <a:r>
              <a:rPr lang="zh-CN" altLang="en-US" sz="3600" b="1" dirty="0">
                <a:ea typeface="楷体_GB2312" pitchFamily="49" charset="-122"/>
              </a:rPr>
              <a:t>见公输盘</a:t>
            </a:r>
            <a:r>
              <a:rPr lang="zh-CN" altLang="en-US" sz="3600" dirty="0">
                <a:solidFill>
                  <a:schemeClr val="accent2"/>
                </a:solidFill>
                <a:ea typeface="楷体_GB2312" pitchFamily="49" charset="-122"/>
              </a:rPr>
              <a:t>。</a:t>
            </a:r>
          </a:p>
          <a:p>
            <a:pPr marL="0" indent="0">
              <a:lnSpc>
                <a:spcPct val="90000"/>
              </a:lnSpc>
              <a:buFontTx/>
              <a:buNone/>
            </a:pPr>
            <a:r>
              <a:rPr lang="zh-CN" altLang="en-US" sz="3600" dirty="0">
                <a:solidFill>
                  <a:schemeClr val="accent2"/>
                </a:solidFill>
                <a:ea typeface="楷体_GB2312" pitchFamily="49" charset="-122"/>
              </a:rPr>
              <a:t>　　</a:t>
            </a:r>
            <a:r>
              <a:rPr lang="zh-CN" altLang="en-US" sz="3600" b="1" dirty="0">
                <a:ea typeface="楷体_GB2312" pitchFamily="49" charset="-122"/>
              </a:rPr>
              <a:t>公输盘曰：“夫子何命焉为</a:t>
            </a:r>
            <a:r>
              <a:rPr lang="en-US" altLang="zh-CN" sz="3600" b="1" dirty="0">
                <a:ea typeface="楷体_GB2312" pitchFamily="49" charset="-122"/>
              </a:rPr>
              <a:t>?”</a:t>
            </a:r>
          </a:p>
          <a:p>
            <a:pPr marL="0" indent="0">
              <a:lnSpc>
                <a:spcPct val="90000"/>
              </a:lnSpc>
              <a:buFontTx/>
              <a:buNone/>
            </a:pPr>
            <a:r>
              <a:rPr lang="zh-CN" altLang="en-US" sz="3600" b="1" dirty="0">
                <a:ea typeface="楷体_GB2312" pitchFamily="49" charset="-122"/>
              </a:rPr>
              <a:t>　　子墨子曰：“北方有</a:t>
            </a:r>
            <a:r>
              <a:rPr lang="zh-CN" altLang="en-US" sz="3600" b="1" dirty="0">
                <a:solidFill>
                  <a:srgbClr val="CC3300"/>
                </a:solidFill>
                <a:ea typeface="楷体_GB2312" pitchFamily="49" charset="-122"/>
              </a:rPr>
              <a:t>侮</a:t>
            </a:r>
            <a:r>
              <a:rPr lang="zh-CN" altLang="en-US" sz="3600" b="1" dirty="0">
                <a:ea typeface="楷体_GB2312" pitchFamily="49" charset="-122"/>
              </a:rPr>
              <a:t>臣者，愿借子杀之。”</a:t>
            </a:r>
          </a:p>
          <a:p>
            <a:pPr marL="0" indent="0">
              <a:lnSpc>
                <a:spcPct val="90000"/>
              </a:lnSpc>
              <a:buFontTx/>
              <a:buNone/>
            </a:pPr>
            <a:r>
              <a:rPr lang="zh-CN" altLang="en-US" sz="3600" b="1" dirty="0">
                <a:ea typeface="楷体_GB2312" pitchFamily="49" charset="-122"/>
              </a:rPr>
              <a:t>　　公输盘不</a:t>
            </a:r>
            <a:r>
              <a:rPr lang="zh-CN" altLang="en-US" sz="3600" b="1" dirty="0">
                <a:solidFill>
                  <a:srgbClr val="CC3300"/>
                </a:solidFill>
                <a:ea typeface="楷体_GB2312" pitchFamily="49" charset="-122"/>
              </a:rPr>
              <a:t>说</a:t>
            </a:r>
            <a:r>
              <a:rPr lang="zh-CN" altLang="en-US" sz="3600" dirty="0">
                <a:solidFill>
                  <a:schemeClr val="accent2"/>
                </a:solidFill>
                <a:ea typeface="楷体_GB2312" pitchFamily="49" charset="-122"/>
              </a:rPr>
              <a:t>。</a:t>
            </a:r>
          </a:p>
          <a:p>
            <a:pPr marL="0" indent="0">
              <a:lnSpc>
                <a:spcPct val="90000"/>
              </a:lnSpc>
              <a:buFontTx/>
              <a:buNone/>
            </a:pPr>
            <a:r>
              <a:rPr lang="zh-CN" altLang="en-US" sz="3600" dirty="0">
                <a:solidFill>
                  <a:schemeClr val="accent2"/>
                </a:solidFill>
                <a:ea typeface="楷体_GB2312" pitchFamily="49" charset="-122"/>
              </a:rPr>
              <a:t>　　</a:t>
            </a:r>
            <a:r>
              <a:rPr lang="zh-CN" altLang="en-US" sz="3600" b="1" dirty="0">
                <a:ea typeface="楷体_GB2312" pitchFamily="49" charset="-122"/>
              </a:rPr>
              <a:t>子墨子曰：“请献十金。”</a:t>
            </a:r>
          </a:p>
          <a:p>
            <a:pPr marL="0" indent="0">
              <a:lnSpc>
                <a:spcPct val="90000"/>
              </a:lnSpc>
              <a:buFontTx/>
              <a:buNone/>
            </a:pPr>
            <a:r>
              <a:rPr lang="zh-CN" altLang="en-US" sz="3600" b="1" dirty="0">
                <a:ea typeface="楷体_GB2312" pitchFamily="49" charset="-122"/>
              </a:rPr>
              <a:t>　　公输盘曰：“吾义固不杀人</a:t>
            </a:r>
            <a:r>
              <a:rPr lang="zh-CN" altLang="en-US" sz="3600" dirty="0">
                <a:solidFill>
                  <a:schemeClr val="accent2"/>
                </a:solidFill>
                <a:ea typeface="楷体_GB2312" pitchFamily="49" charset="-122"/>
              </a:rPr>
              <a:t>。”</a:t>
            </a:r>
          </a:p>
        </p:txBody>
      </p:sp>
      <p:sp>
        <p:nvSpPr>
          <p:cNvPr id="89092" name="AutoShape 4"/>
          <p:cNvSpPr>
            <a:spLocks noChangeArrowheads="1"/>
          </p:cNvSpPr>
          <p:nvPr/>
        </p:nvSpPr>
        <p:spPr bwMode="auto">
          <a:xfrm>
            <a:off x="2627313" y="0"/>
            <a:ext cx="2209800" cy="1143000"/>
          </a:xfrm>
          <a:prstGeom prst="wedgeEllipseCallout">
            <a:avLst>
              <a:gd name="adj1" fmla="val -33333"/>
              <a:gd name="adj2" fmla="val 51806"/>
            </a:avLst>
          </a:prstGeom>
          <a:solidFill>
            <a:schemeClr val="accent5">
              <a:lumMod val="75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kumimoji="1" lang="en-US" altLang="zh-CN" sz="480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</a:rPr>
              <a:t>bān</a:t>
            </a:r>
          </a:p>
        </p:txBody>
      </p:sp>
      <p:sp>
        <p:nvSpPr>
          <p:cNvPr id="89093" name="AutoShape 5"/>
          <p:cNvSpPr>
            <a:spLocks noChangeArrowheads="1"/>
          </p:cNvSpPr>
          <p:nvPr/>
        </p:nvSpPr>
        <p:spPr bwMode="auto">
          <a:xfrm>
            <a:off x="2362200" y="5715000"/>
            <a:ext cx="2209800" cy="1143000"/>
          </a:xfrm>
          <a:prstGeom prst="wedgeEllipseCallout">
            <a:avLst>
              <a:gd name="adj1" fmla="val 17745"/>
              <a:gd name="adj2" fmla="val -119028"/>
            </a:avLst>
          </a:prstGeom>
          <a:solidFill>
            <a:schemeClr val="accent5">
              <a:lumMod val="75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kumimoji="1" lang="en-US" altLang="zh-CN" sz="480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</a:rPr>
              <a:t>yuè</a:t>
            </a:r>
          </a:p>
        </p:txBody>
      </p:sp>
      <p:sp>
        <p:nvSpPr>
          <p:cNvPr id="89094" name="AutoShape 6"/>
          <p:cNvSpPr>
            <a:spLocks noChangeArrowheads="1"/>
          </p:cNvSpPr>
          <p:nvPr/>
        </p:nvSpPr>
        <p:spPr bwMode="auto">
          <a:xfrm>
            <a:off x="5148263" y="0"/>
            <a:ext cx="2209800" cy="1143000"/>
          </a:xfrm>
          <a:prstGeom prst="wedgeEllipseCallout">
            <a:avLst>
              <a:gd name="adj1" fmla="val -99139"/>
              <a:gd name="adj2" fmla="val 142500"/>
            </a:avLst>
          </a:prstGeom>
          <a:solidFill>
            <a:schemeClr val="accent5">
              <a:lumMod val="75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kumimoji="1" lang="en-US" altLang="zh-CN" sz="480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</a:rPr>
              <a:t>yǐn</a:t>
            </a:r>
            <a:r>
              <a:rPr kumimoji="1" lang="en-US" altLang="zh-CN" sz="480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ɡ</a:t>
            </a:r>
          </a:p>
        </p:txBody>
      </p:sp>
      <p:sp>
        <p:nvSpPr>
          <p:cNvPr id="89095" name="AutoShape 7"/>
          <p:cNvSpPr>
            <a:spLocks noChangeArrowheads="1"/>
          </p:cNvSpPr>
          <p:nvPr/>
        </p:nvSpPr>
        <p:spPr bwMode="auto">
          <a:xfrm>
            <a:off x="6019800" y="4038600"/>
            <a:ext cx="2209800" cy="1143000"/>
          </a:xfrm>
          <a:prstGeom prst="wedgeEllipseCallout">
            <a:avLst>
              <a:gd name="adj1" fmla="val -49639"/>
              <a:gd name="adj2" fmla="val -69444"/>
            </a:avLst>
          </a:prstGeom>
          <a:solidFill>
            <a:schemeClr val="accent5">
              <a:lumMod val="75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kumimoji="1" lang="en-US" altLang="zh-CN" sz="480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</a:rPr>
              <a:t>wǔ</a:t>
            </a:r>
          </a:p>
        </p:txBody>
      </p:sp>
      <p:pic>
        <p:nvPicPr>
          <p:cNvPr id="8" name="王春顺_公输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/>
          <a:stretch>
            <a:fillRect/>
          </a:stretch>
        </p:blipFill>
        <p:spPr>
          <a:xfrm>
            <a:off x="8316416" y="6237312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numSld="13">
                <p:cTn id="24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89092" grpId="0" animBg="1" autoUpdateAnimBg="0"/>
      <p:bldP spid="89093" grpId="0" animBg="1" autoUpdateAnimBg="0"/>
      <p:bldP spid="89094" grpId="0" animBg="1" autoUpdateAnimBg="0"/>
      <p:bldP spid="89095" grpId="0" animBg="1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414338"/>
            <a:ext cx="7772400" cy="1143000"/>
          </a:xfrm>
        </p:spPr>
        <p:txBody>
          <a:bodyPr/>
          <a:lstStyle/>
          <a:p>
            <a:pPr algn="l"/>
            <a:r>
              <a:rPr lang="zh-CN" altLang="en-US" b="1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ea typeface="方正琥珀简体" pitchFamily="65" charset="-122"/>
              </a:rPr>
              <a:t>朗读：</a:t>
            </a:r>
          </a:p>
        </p:txBody>
      </p:sp>
      <p:sp>
        <p:nvSpPr>
          <p:cNvPr id="911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00100" y="1638300"/>
            <a:ext cx="7543800" cy="4305300"/>
          </a:xfrm>
        </p:spPr>
        <p:txBody>
          <a:bodyPr/>
          <a:lstStyle/>
          <a:p>
            <a:pPr marL="0" indent="0">
              <a:lnSpc>
                <a:spcPct val="90000"/>
              </a:lnSpc>
              <a:buFontTx/>
              <a:buNone/>
            </a:pPr>
            <a:r>
              <a:rPr lang="zh-CN" altLang="en-US" dirty="0">
                <a:solidFill>
                  <a:schemeClr val="accent2"/>
                </a:solidFill>
                <a:ea typeface="楷体_GB2312" pitchFamily="49" charset="-122"/>
              </a:rPr>
              <a:t>　　</a:t>
            </a:r>
            <a:r>
              <a:rPr lang="zh-CN" altLang="en-US" b="1" dirty="0">
                <a:effectLst>
                  <a:outerShdw blurRad="38100" dist="38100" dir="2700000" algn="tl">
                    <a:srgbClr val="FFFFFF"/>
                  </a:outerShdw>
                </a:effectLst>
                <a:ea typeface="楷体_GB2312" pitchFamily="49" charset="-122"/>
              </a:rPr>
              <a:t>子墨子起，再拜，曰：“请</a:t>
            </a:r>
            <a:r>
              <a:rPr lang="zh-CN" altLang="en-US" b="1" dirty="0">
                <a:solidFill>
                  <a:srgbClr val="FF0000"/>
                </a:solidFill>
                <a:ea typeface="楷体_GB2312" pitchFamily="49" charset="-122"/>
              </a:rPr>
              <a:t>说</a:t>
            </a:r>
            <a:r>
              <a:rPr lang="zh-CN" altLang="en-US" b="1" dirty="0">
                <a:effectLst>
                  <a:outerShdw blurRad="38100" dist="38100" dir="2700000" algn="tl">
                    <a:srgbClr val="FFFFFF"/>
                  </a:outerShdw>
                </a:effectLst>
                <a:ea typeface="楷体_GB2312" pitchFamily="49" charset="-122"/>
              </a:rPr>
              <a:t>之。吾从北方闻子为梯，将以攻宋。宋何罪之有</a:t>
            </a:r>
            <a:r>
              <a:rPr lang="en-US" altLang="zh-CN" b="1" dirty="0">
                <a:effectLst>
                  <a:outerShdw blurRad="38100" dist="38100" dir="2700000" algn="tl">
                    <a:srgbClr val="FFFFFF"/>
                  </a:outerShdw>
                </a:effectLst>
                <a:ea typeface="楷体_GB2312" pitchFamily="49" charset="-122"/>
              </a:rPr>
              <a:t>?</a:t>
            </a:r>
            <a:r>
              <a:rPr lang="zh-CN" altLang="en-US" b="1" dirty="0">
                <a:effectLst>
                  <a:outerShdw blurRad="38100" dist="38100" dir="2700000" algn="tl">
                    <a:srgbClr val="FFFFFF"/>
                  </a:outerShdw>
                </a:effectLst>
                <a:ea typeface="楷体_GB2312" pitchFamily="49" charset="-122"/>
              </a:rPr>
              <a:t>荆国有余于地而不足于民，杀所不足而争所有余，不可谓智。宋无罪而攻之，不可谓仁。知而不争，不可谓忠。争而不得，不可谓强。义不杀少而杀众，不可谓知类。”</a:t>
            </a:r>
          </a:p>
          <a:p>
            <a:pPr marL="0" indent="0">
              <a:lnSpc>
                <a:spcPct val="90000"/>
              </a:lnSpc>
              <a:buFontTx/>
              <a:buNone/>
            </a:pPr>
            <a:r>
              <a:rPr lang="zh-CN" altLang="en-US" b="1" dirty="0">
                <a:effectLst>
                  <a:outerShdw blurRad="38100" dist="38100" dir="2700000" algn="tl">
                    <a:srgbClr val="FFFFFF"/>
                  </a:outerShdw>
                </a:effectLst>
                <a:ea typeface="楷体_GB2312" pitchFamily="49" charset="-122"/>
              </a:rPr>
              <a:t>　　公输盘服。</a:t>
            </a:r>
          </a:p>
        </p:txBody>
      </p:sp>
      <p:sp>
        <p:nvSpPr>
          <p:cNvPr id="91140" name="AutoShape 4"/>
          <p:cNvSpPr>
            <a:spLocks noChangeArrowheads="1"/>
          </p:cNvSpPr>
          <p:nvPr/>
        </p:nvSpPr>
        <p:spPr bwMode="auto">
          <a:xfrm>
            <a:off x="5715000" y="228600"/>
            <a:ext cx="2209800" cy="1143000"/>
          </a:xfrm>
          <a:prstGeom prst="wedgeEllipseCallout">
            <a:avLst>
              <a:gd name="adj1" fmla="val 15014"/>
              <a:gd name="adj2" fmla="val 73194"/>
            </a:avLst>
          </a:prstGeom>
          <a:solidFill>
            <a:schemeClr val="accent5">
              <a:lumMod val="75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kumimoji="1" lang="en-US" altLang="zh-CN" sz="4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</a:rPr>
              <a:t>shuō</a:t>
            </a:r>
            <a:endParaRPr kumimoji="1" lang="en-US" altLang="zh-CN" sz="4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40" grpId="0" animBg="1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69875"/>
            <a:ext cx="7772400" cy="1143000"/>
          </a:xfrm>
        </p:spPr>
        <p:txBody>
          <a:bodyPr/>
          <a:lstStyle/>
          <a:p>
            <a:pPr algn="l"/>
            <a:r>
              <a:rPr lang="zh-CN" altLang="en-US" b="1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ea typeface="方正琥珀简体" pitchFamily="65" charset="-122"/>
              </a:rPr>
              <a:t>朗读：</a:t>
            </a:r>
          </a:p>
        </p:txBody>
      </p:sp>
      <p:sp>
        <p:nvSpPr>
          <p:cNvPr id="931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295400"/>
            <a:ext cx="8343900" cy="3848100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90000"/>
              </a:lnSpc>
              <a:buFontTx/>
              <a:buNone/>
            </a:pPr>
            <a:r>
              <a:rPr lang="zh-CN" altLang="en-US" dirty="0">
                <a:solidFill>
                  <a:schemeClr val="accent2"/>
                </a:solidFill>
                <a:ea typeface="楷体_GB2312" pitchFamily="49" charset="-122"/>
              </a:rPr>
              <a:t>　　</a:t>
            </a:r>
            <a:r>
              <a:rPr lang="zh-CN" altLang="en-US" b="1" dirty="0">
                <a:ea typeface="楷体_GB2312" pitchFamily="49" charset="-122"/>
              </a:rPr>
              <a:t>子墨子曰：“然，胡不已乎</a:t>
            </a:r>
            <a:r>
              <a:rPr lang="en-US" altLang="zh-CN" b="1" dirty="0">
                <a:ea typeface="楷体_GB2312" pitchFamily="49" charset="-122"/>
              </a:rPr>
              <a:t>?”</a:t>
            </a:r>
          </a:p>
          <a:p>
            <a:pPr marL="0" indent="0">
              <a:lnSpc>
                <a:spcPct val="90000"/>
              </a:lnSpc>
              <a:buFontTx/>
              <a:buNone/>
            </a:pPr>
            <a:r>
              <a:rPr lang="zh-CN" altLang="en-US" b="1" dirty="0">
                <a:ea typeface="楷体_GB2312" pitchFamily="49" charset="-122"/>
              </a:rPr>
              <a:t>　　公输盘曰：“不可，吾既已言之王矣。”</a:t>
            </a:r>
          </a:p>
          <a:p>
            <a:pPr marL="0" indent="0">
              <a:lnSpc>
                <a:spcPct val="90000"/>
              </a:lnSpc>
              <a:buFontTx/>
              <a:buNone/>
            </a:pPr>
            <a:r>
              <a:rPr lang="zh-CN" altLang="en-US" b="1" dirty="0">
                <a:ea typeface="楷体_GB2312" pitchFamily="49" charset="-122"/>
              </a:rPr>
              <a:t>        子墨子曰：“胡不</a:t>
            </a:r>
            <a:r>
              <a:rPr lang="zh-CN" altLang="en-US" b="1" dirty="0">
                <a:solidFill>
                  <a:srgbClr val="FF0000"/>
                </a:solidFill>
                <a:ea typeface="楷体_GB2312" pitchFamily="49" charset="-122"/>
              </a:rPr>
              <a:t>见</a:t>
            </a:r>
            <a:r>
              <a:rPr lang="zh-CN" altLang="en-US" b="1" dirty="0">
                <a:ea typeface="楷体_GB2312" pitchFamily="49" charset="-122"/>
              </a:rPr>
              <a:t>我于王？”</a:t>
            </a:r>
          </a:p>
          <a:p>
            <a:pPr marL="0" indent="0">
              <a:lnSpc>
                <a:spcPct val="90000"/>
              </a:lnSpc>
              <a:buFontTx/>
              <a:buNone/>
            </a:pPr>
            <a:r>
              <a:rPr lang="zh-CN" altLang="en-US" b="1" dirty="0">
                <a:solidFill>
                  <a:schemeClr val="accent2"/>
                </a:solidFill>
                <a:ea typeface="楷体_GB2312" pitchFamily="49" charset="-122"/>
              </a:rPr>
              <a:t>　　</a:t>
            </a:r>
            <a:r>
              <a:rPr lang="zh-CN" altLang="en-US" b="1" dirty="0">
                <a:ea typeface="楷体_GB2312" pitchFamily="49" charset="-122"/>
              </a:rPr>
              <a:t>公输盘曰：“</a:t>
            </a:r>
            <a:r>
              <a:rPr lang="zh-CN" altLang="en-US" b="1" dirty="0">
                <a:solidFill>
                  <a:srgbClr val="FF0000"/>
                </a:solidFill>
                <a:ea typeface="楷体_GB2312" pitchFamily="49" charset="-122"/>
              </a:rPr>
              <a:t>喏</a:t>
            </a:r>
            <a:r>
              <a:rPr lang="zh-CN" altLang="en-US" b="1" dirty="0">
                <a:ea typeface="楷体_GB2312" pitchFamily="49" charset="-122"/>
              </a:rPr>
              <a:t>”。</a:t>
            </a:r>
          </a:p>
          <a:p>
            <a:pPr marL="0" indent="0">
              <a:lnSpc>
                <a:spcPct val="90000"/>
              </a:lnSpc>
              <a:buFontTx/>
              <a:buNone/>
            </a:pPr>
            <a:r>
              <a:rPr lang="zh-CN" altLang="en-US" dirty="0">
                <a:solidFill>
                  <a:schemeClr val="accent2"/>
                </a:solidFill>
                <a:ea typeface="楷体_GB2312" pitchFamily="49" charset="-122"/>
              </a:rPr>
              <a:t>　　</a:t>
            </a:r>
            <a:r>
              <a:rPr lang="zh-CN" altLang="en-US" b="1" dirty="0">
                <a:ea typeface="楷体_GB2312" pitchFamily="49" charset="-122"/>
              </a:rPr>
              <a:t>子墨子见王，曰：“今有人于此，舍其文</a:t>
            </a:r>
            <a:r>
              <a:rPr lang="zh-CN" altLang="en-US" b="1" dirty="0">
                <a:solidFill>
                  <a:srgbClr val="CC3300"/>
                </a:solidFill>
                <a:ea typeface="楷体_GB2312" pitchFamily="49" charset="-122"/>
              </a:rPr>
              <a:t>轩</a:t>
            </a:r>
            <a:r>
              <a:rPr lang="zh-CN" altLang="en-US" b="1" dirty="0">
                <a:ea typeface="楷体_GB2312" pitchFamily="49" charset="-122"/>
              </a:rPr>
              <a:t>，邻有</a:t>
            </a:r>
            <a:r>
              <a:rPr lang="zh-CN" altLang="en-US" b="1" dirty="0">
                <a:solidFill>
                  <a:srgbClr val="CC3300"/>
                </a:solidFill>
                <a:ea typeface="楷体_GB2312" pitchFamily="49" charset="-122"/>
              </a:rPr>
              <a:t>敝舆</a:t>
            </a:r>
            <a:r>
              <a:rPr lang="zh-CN" altLang="en-US" b="1" dirty="0">
                <a:ea typeface="楷体_GB2312" pitchFamily="49" charset="-122"/>
              </a:rPr>
              <a:t>而欲窃之；舍其锦绣，邻有短褐而欲窃之；舍其粱肉，邻有糠糟而欲窃之。此为何若人</a:t>
            </a:r>
            <a:r>
              <a:rPr lang="en-US" altLang="zh-CN" b="1" dirty="0">
                <a:ea typeface="楷体_GB2312" pitchFamily="49" charset="-122"/>
              </a:rPr>
              <a:t>?”</a:t>
            </a:r>
          </a:p>
          <a:p>
            <a:pPr marL="0" indent="0">
              <a:lnSpc>
                <a:spcPct val="90000"/>
              </a:lnSpc>
              <a:buFontTx/>
              <a:buNone/>
            </a:pPr>
            <a:r>
              <a:rPr lang="zh-CN" altLang="en-US" b="1" dirty="0">
                <a:ea typeface="楷体_GB2312" pitchFamily="49" charset="-122"/>
              </a:rPr>
              <a:t>　　王曰：“必为有窃疾矣。”</a:t>
            </a:r>
          </a:p>
        </p:txBody>
      </p:sp>
      <p:sp>
        <p:nvSpPr>
          <p:cNvPr id="93188" name="AutoShape 4"/>
          <p:cNvSpPr>
            <a:spLocks noChangeArrowheads="1"/>
          </p:cNvSpPr>
          <p:nvPr/>
        </p:nvSpPr>
        <p:spPr bwMode="auto">
          <a:xfrm>
            <a:off x="5105400" y="0"/>
            <a:ext cx="2209800" cy="1143000"/>
          </a:xfrm>
          <a:prstGeom prst="wedgeEllipseCallout">
            <a:avLst>
              <a:gd name="adj1" fmla="val -67602"/>
              <a:gd name="adj2" fmla="val 159861"/>
            </a:avLst>
          </a:prstGeom>
          <a:solidFill>
            <a:schemeClr val="accent5">
              <a:lumMod val="75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kumimoji="1" lang="en-US" altLang="zh-CN" sz="480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</a:rPr>
              <a:t>xiàn</a:t>
            </a:r>
          </a:p>
        </p:txBody>
      </p:sp>
      <p:sp>
        <p:nvSpPr>
          <p:cNvPr id="93189" name="AutoShape 5"/>
          <p:cNvSpPr>
            <a:spLocks noChangeArrowheads="1"/>
          </p:cNvSpPr>
          <p:nvPr/>
        </p:nvSpPr>
        <p:spPr bwMode="auto">
          <a:xfrm>
            <a:off x="1600200" y="0"/>
            <a:ext cx="2209800" cy="1143000"/>
          </a:xfrm>
          <a:prstGeom prst="wedgeEllipseCallout">
            <a:avLst>
              <a:gd name="adj1" fmla="val 36352"/>
              <a:gd name="adj2" fmla="val 210139"/>
            </a:avLst>
          </a:prstGeom>
          <a:solidFill>
            <a:schemeClr val="accent5">
              <a:lumMod val="75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kumimoji="1" lang="en-US" altLang="zh-CN" sz="4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</a:rPr>
              <a:t>nuò</a:t>
            </a:r>
            <a:endParaRPr kumimoji="1" lang="en-US" altLang="zh-CN" sz="4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</a:endParaRPr>
          </a:p>
        </p:txBody>
      </p:sp>
      <p:sp>
        <p:nvSpPr>
          <p:cNvPr id="93190" name="AutoShape 6"/>
          <p:cNvSpPr>
            <a:spLocks noChangeArrowheads="1"/>
          </p:cNvSpPr>
          <p:nvPr/>
        </p:nvSpPr>
        <p:spPr bwMode="auto">
          <a:xfrm>
            <a:off x="7740352" y="1700808"/>
            <a:ext cx="2209800" cy="1143000"/>
          </a:xfrm>
          <a:prstGeom prst="wedgeEllipseCallout">
            <a:avLst>
              <a:gd name="adj1" fmla="val -19255"/>
              <a:gd name="adj2" fmla="val 88056"/>
            </a:avLst>
          </a:prstGeom>
          <a:solidFill>
            <a:schemeClr val="accent5">
              <a:lumMod val="75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kumimoji="1" lang="en-US" altLang="zh-CN" sz="4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</a:rPr>
              <a:t>xuān</a:t>
            </a:r>
            <a:endParaRPr kumimoji="1" lang="en-US" altLang="zh-CN" sz="4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</a:endParaRPr>
          </a:p>
        </p:txBody>
      </p:sp>
      <p:sp>
        <p:nvSpPr>
          <p:cNvPr id="93191" name="AutoShape 7"/>
          <p:cNvSpPr>
            <a:spLocks noChangeArrowheads="1"/>
          </p:cNvSpPr>
          <p:nvPr/>
        </p:nvSpPr>
        <p:spPr bwMode="auto">
          <a:xfrm>
            <a:off x="-612576" y="5157192"/>
            <a:ext cx="2209800" cy="1143000"/>
          </a:xfrm>
          <a:prstGeom prst="wedgeEllipseCallout">
            <a:avLst>
              <a:gd name="adj1" fmla="val 52370"/>
              <a:gd name="adj2" fmla="val -174167"/>
            </a:avLst>
          </a:prstGeom>
          <a:solidFill>
            <a:schemeClr val="accent5">
              <a:lumMod val="75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kumimoji="1" lang="en-US" altLang="zh-CN" sz="480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</a:rPr>
              <a:t>bì</a:t>
            </a:r>
          </a:p>
        </p:txBody>
      </p:sp>
      <p:sp>
        <p:nvSpPr>
          <p:cNvPr id="93192" name="AutoShape 8"/>
          <p:cNvSpPr>
            <a:spLocks noChangeArrowheads="1"/>
          </p:cNvSpPr>
          <p:nvPr/>
        </p:nvSpPr>
        <p:spPr bwMode="auto">
          <a:xfrm>
            <a:off x="1331640" y="5301208"/>
            <a:ext cx="2209800" cy="1143000"/>
          </a:xfrm>
          <a:prstGeom prst="wedgeEllipseCallout">
            <a:avLst>
              <a:gd name="adj1" fmla="val -22199"/>
              <a:gd name="adj2" fmla="val -174306"/>
            </a:avLst>
          </a:prstGeom>
          <a:solidFill>
            <a:schemeClr val="accent5">
              <a:lumMod val="75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kumimoji="1" lang="en-US" altLang="zh-CN" sz="480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</a:rPr>
              <a:t>yú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88" grpId="0" animBg="1" autoUpdateAnimBg="0"/>
      <p:bldP spid="93189" grpId="0" animBg="1" autoUpdateAnimBg="0"/>
      <p:bldP spid="93190" grpId="0" animBg="1" autoUpdateAnimBg="0"/>
      <p:bldP spid="93191" grpId="0" animBg="1" autoUpdateAnimBg="0"/>
      <p:bldP spid="93192" grpId="0" animBg="1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69875"/>
            <a:ext cx="7772400" cy="1143000"/>
          </a:xfrm>
        </p:spPr>
        <p:txBody>
          <a:bodyPr/>
          <a:lstStyle/>
          <a:p>
            <a:pPr algn="l"/>
            <a:r>
              <a:rPr lang="zh-CN" altLang="en-US" b="1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ea typeface="方正琥珀简体" pitchFamily="65" charset="-122"/>
              </a:rPr>
              <a:t>朗读：</a:t>
            </a:r>
          </a:p>
        </p:txBody>
      </p:sp>
      <p:sp>
        <p:nvSpPr>
          <p:cNvPr id="952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27088" y="1268413"/>
            <a:ext cx="7993062" cy="3848100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90000"/>
              </a:lnSpc>
              <a:buFontTx/>
              <a:buNone/>
            </a:pPr>
            <a:r>
              <a:rPr lang="zh-CN" altLang="en-US" sz="3600" dirty="0">
                <a:solidFill>
                  <a:schemeClr val="accent2"/>
                </a:solidFill>
                <a:ea typeface="楷体_GB2312" pitchFamily="49" charset="-122"/>
              </a:rPr>
              <a:t>　　</a:t>
            </a:r>
            <a:r>
              <a:rPr lang="zh-CN" altLang="en-US" sz="3600" b="1" dirty="0">
                <a:ea typeface="楷体_GB2312" pitchFamily="49" charset="-122"/>
              </a:rPr>
              <a:t>子墨子曰：“荆之地，方五千里，宋之地，方五百里，此犹文轩之与敝舆也。荆有云梦，犀</a:t>
            </a:r>
            <a:r>
              <a:rPr lang="zh-CN" altLang="en-US" sz="3600" b="1" dirty="0">
                <a:solidFill>
                  <a:srgbClr val="FF0000"/>
                </a:solidFill>
                <a:ea typeface="楷体_GB2312" pitchFamily="49" charset="-122"/>
              </a:rPr>
              <a:t>兕麋</a:t>
            </a:r>
            <a:r>
              <a:rPr lang="zh-CN" altLang="en-US" sz="3600" b="1" dirty="0">
                <a:ea typeface="楷体_GB2312" pitchFamily="49" charset="-122"/>
              </a:rPr>
              <a:t>鹿满之，江汉之鱼鳖</a:t>
            </a:r>
            <a:r>
              <a:rPr lang="zh-CN" altLang="en-US" sz="3600" b="1" dirty="0">
                <a:solidFill>
                  <a:srgbClr val="FF0000"/>
                </a:solidFill>
                <a:ea typeface="楷体_GB2312" pitchFamily="49" charset="-122"/>
              </a:rPr>
              <a:t>鼋鼍</a:t>
            </a:r>
            <a:r>
              <a:rPr lang="zh-CN" altLang="en-US" sz="3600" b="1" dirty="0">
                <a:ea typeface="楷体_GB2312" pitchFamily="49" charset="-122"/>
              </a:rPr>
              <a:t>为天下富，宋，所谓无</a:t>
            </a:r>
            <a:r>
              <a:rPr lang="zh-CN" altLang="en-US" sz="3600" b="1" dirty="0">
                <a:solidFill>
                  <a:srgbClr val="FF0000"/>
                </a:solidFill>
                <a:ea typeface="楷体_GB2312" pitchFamily="49" charset="-122"/>
              </a:rPr>
              <a:t>雉</a:t>
            </a:r>
            <a:r>
              <a:rPr lang="zh-CN" altLang="en-US" sz="3600" b="1" dirty="0">
                <a:ea typeface="楷体_GB2312" pitchFamily="49" charset="-122"/>
              </a:rPr>
              <a:t>兔</a:t>
            </a:r>
            <a:r>
              <a:rPr lang="zh-CN" altLang="en-US" sz="3600" b="1" dirty="0">
                <a:solidFill>
                  <a:srgbClr val="FF0000"/>
                </a:solidFill>
                <a:ea typeface="楷体_GB2312" pitchFamily="49" charset="-122"/>
              </a:rPr>
              <a:t>鲋</a:t>
            </a:r>
            <a:r>
              <a:rPr lang="zh-CN" altLang="en-US" sz="3600" b="1" dirty="0">
                <a:ea typeface="楷体_GB2312" pitchFamily="49" charset="-122"/>
              </a:rPr>
              <a:t>鱼者也，此犹粱肉之与糠糟也。荆有长松文</a:t>
            </a:r>
            <a:r>
              <a:rPr lang="zh-CN" altLang="en-US" sz="3600" b="1" dirty="0">
                <a:solidFill>
                  <a:srgbClr val="FF0000"/>
                </a:solidFill>
                <a:ea typeface="楷体_GB2312" pitchFamily="49" charset="-122"/>
              </a:rPr>
              <a:t>梓楩</a:t>
            </a:r>
            <a:r>
              <a:rPr lang="zh-CN" altLang="en-US" sz="3600" b="1" dirty="0">
                <a:ea typeface="楷体_GB2312" pitchFamily="49" charset="-122"/>
              </a:rPr>
              <a:t>楠豫章，宋无长木，此犹锦绣之与短褐也。臣以王吏之攻宋也，为与此同类。”</a:t>
            </a:r>
          </a:p>
          <a:p>
            <a:pPr marL="0" indent="0">
              <a:lnSpc>
                <a:spcPct val="90000"/>
              </a:lnSpc>
              <a:buFontTx/>
              <a:buNone/>
            </a:pPr>
            <a:r>
              <a:rPr lang="zh-CN" altLang="en-US" sz="3600" b="1" dirty="0">
                <a:ea typeface="楷体_GB2312" pitchFamily="49" charset="-122"/>
              </a:rPr>
              <a:t>　　王曰：“善哉。虽然，公输盘为我为云梯，必取宋。”</a:t>
            </a:r>
          </a:p>
        </p:txBody>
      </p:sp>
      <p:sp>
        <p:nvSpPr>
          <p:cNvPr id="95236" name="AutoShape 4"/>
          <p:cNvSpPr>
            <a:spLocks noChangeArrowheads="1"/>
          </p:cNvSpPr>
          <p:nvPr/>
        </p:nvSpPr>
        <p:spPr bwMode="auto">
          <a:xfrm>
            <a:off x="2051720" y="332656"/>
            <a:ext cx="1749425" cy="1079500"/>
          </a:xfrm>
          <a:prstGeom prst="wedgeEllipseCallout">
            <a:avLst>
              <a:gd name="adj1" fmla="val 54810"/>
              <a:gd name="adj2" fmla="val 123384"/>
            </a:avLst>
          </a:prstGeom>
          <a:solidFill>
            <a:schemeClr val="accent5">
              <a:lumMod val="75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kumimoji="1" lang="en-US" altLang="zh-CN" sz="320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</a:rPr>
              <a:t>sì</a:t>
            </a:r>
          </a:p>
        </p:txBody>
      </p:sp>
      <p:sp>
        <p:nvSpPr>
          <p:cNvPr id="95237" name="AutoShape 5"/>
          <p:cNvSpPr>
            <a:spLocks noChangeArrowheads="1"/>
          </p:cNvSpPr>
          <p:nvPr/>
        </p:nvSpPr>
        <p:spPr bwMode="auto">
          <a:xfrm>
            <a:off x="3635896" y="260648"/>
            <a:ext cx="1749425" cy="855663"/>
          </a:xfrm>
          <a:prstGeom prst="wedgeEllipseCallout">
            <a:avLst>
              <a:gd name="adj1" fmla="val -22051"/>
              <a:gd name="adj2" fmla="val 165213"/>
            </a:avLst>
          </a:prstGeom>
          <a:solidFill>
            <a:schemeClr val="accent5">
              <a:lumMod val="75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kumimoji="1" lang="en-US" altLang="zh-CN" sz="320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</a:rPr>
              <a:t>mí</a:t>
            </a:r>
          </a:p>
        </p:txBody>
      </p:sp>
      <p:sp>
        <p:nvSpPr>
          <p:cNvPr id="95238" name="AutoShape 6"/>
          <p:cNvSpPr>
            <a:spLocks noChangeArrowheads="1"/>
          </p:cNvSpPr>
          <p:nvPr/>
        </p:nvSpPr>
        <p:spPr bwMode="auto">
          <a:xfrm>
            <a:off x="6732240" y="0"/>
            <a:ext cx="1749425" cy="855662"/>
          </a:xfrm>
          <a:prstGeom prst="wedgeEllipseCallout">
            <a:avLst>
              <a:gd name="adj1" fmla="val 56713"/>
              <a:gd name="adj2" fmla="val 233861"/>
            </a:avLst>
          </a:prstGeom>
          <a:solidFill>
            <a:schemeClr val="accent5">
              <a:lumMod val="75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kumimoji="1" lang="en-US" altLang="zh-CN" sz="32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</a:rPr>
              <a:t>yuán</a:t>
            </a:r>
            <a:endParaRPr kumimoji="1" lang="en-US" altLang="zh-CN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</a:endParaRPr>
          </a:p>
        </p:txBody>
      </p:sp>
      <p:sp>
        <p:nvSpPr>
          <p:cNvPr id="95239" name="AutoShape 7"/>
          <p:cNvSpPr>
            <a:spLocks noChangeArrowheads="1"/>
          </p:cNvSpPr>
          <p:nvPr/>
        </p:nvSpPr>
        <p:spPr bwMode="auto">
          <a:xfrm>
            <a:off x="-468560" y="980728"/>
            <a:ext cx="1749425" cy="855663"/>
          </a:xfrm>
          <a:prstGeom prst="wedgeEllipseCallout">
            <a:avLst>
              <a:gd name="adj1" fmla="val 39384"/>
              <a:gd name="adj2" fmla="val 164287"/>
            </a:avLst>
          </a:prstGeom>
          <a:solidFill>
            <a:schemeClr val="accent5">
              <a:lumMod val="75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kumimoji="1" lang="en-US" altLang="zh-CN" sz="320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</a:rPr>
              <a:t>tuó</a:t>
            </a:r>
          </a:p>
        </p:txBody>
      </p:sp>
      <p:sp>
        <p:nvSpPr>
          <p:cNvPr id="95240" name="AutoShape 8"/>
          <p:cNvSpPr>
            <a:spLocks noChangeArrowheads="1"/>
          </p:cNvSpPr>
          <p:nvPr/>
        </p:nvSpPr>
        <p:spPr bwMode="auto">
          <a:xfrm>
            <a:off x="4860032" y="0"/>
            <a:ext cx="1749425" cy="855662"/>
          </a:xfrm>
          <a:prstGeom prst="wedgeEllipseCallout">
            <a:avLst>
              <a:gd name="adj1" fmla="val 4628"/>
              <a:gd name="adj2" fmla="val 273189"/>
            </a:avLst>
          </a:prstGeom>
          <a:solidFill>
            <a:schemeClr val="accent5">
              <a:lumMod val="75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kumimoji="1" lang="en-US" altLang="zh-CN" sz="32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</a:rPr>
              <a:t>zhì</a:t>
            </a:r>
            <a:endParaRPr kumimoji="1" lang="en-US" altLang="zh-CN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</a:endParaRPr>
          </a:p>
        </p:txBody>
      </p:sp>
      <p:sp>
        <p:nvSpPr>
          <p:cNvPr id="95241" name="AutoShape 9"/>
          <p:cNvSpPr>
            <a:spLocks noChangeArrowheads="1"/>
          </p:cNvSpPr>
          <p:nvPr/>
        </p:nvSpPr>
        <p:spPr bwMode="auto">
          <a:xfrm>
            <a:off x="5868144" y="1052736"/>
            <a:ext cx="1749425" cy="855662"/>
          </a:xfrm>
          <a:prstGeom prst="wedgeEllipseCallout">
            <a:avLst>
              <a:gd name="adj1" fmla="val -7080"/>
              <a:gd name="adj2" fmla="val 137199"/>
            </a:avLst>
          </a:prstGeom>
          <a:solidFill>
            <a:schemeClr val="accent5">
              <a:lumMod val="75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kumimoji="1" lang="en-US" altLang="zh-CN" sz="320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</a:rPr>
              <a:t>fù</a:t>
            </a:r>
          </a:p>
        </p:txBody>
      </p:sp>
      <p:sp>
        <p:nvSpPr>
          <p:cNvPr id="95242" name="AutoShape 10"/>
          <p:cNvSpPr>
            <a:spLocks noChangeArrowheads="1"/>
          </p:cNvSpPr>
          <p:nvPr/>
        </p:nvSpPr>
        <p:spPr bwMode="auto">
          <a:xfrm>
            <a:off x="7394575" y="4941168"/>
            <a:ext cx="1749425" cy="855662"/>
          </a:xfrm>
          <a:prstGeom prst="wedgeEllipseCallout">
            <a:avLst>
              <a:gd name="adj1" fmla="val -47733"/>
              <a:gd name="adj2" fmla="val -285992"/>
            </a:avLst>
          </a:prstGeom>
          <a:solidFill>
            <a:schemeClr val="accent5">
              <a:lumMod val="75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kumimoji="1" lang="en-US" altLang="zh-CN" sz="320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</a:rPr>
              <a:t>zǐ</a:t>
            </a:r>
          </a:p>
        </p:txBody>
      </p:sp>
      <p:sp>
        <p:nvSpPr>
          <p:cNvPr id="95243" name="AutoShape 11"/>
          <p:cNvSpPr>
            <a:spLocks noChangeArrowheads="1"/>
          </p:cNvSpPr>
          <p:nvPr/>
        </p:nvSpPr>
        <p:spPr bwMode="auto">
          <a:xfrm>
            <a:off x="7668344" y="3284984"/>
            <a:ext cx="1749425" cy="855662"/>
          </a:xfrm>
          <a:prstGeom prst="wedgeEllipseCallout">
            <a:avLst>
              <a:gd name="adj1" fmla="val -34925"/>
              <a:gd name="adj2" fmla="val -65345"/>
            </a:avLst>
          </a:prstGeom>
          <a:solidFill>
            <a:schemeClr val="accent5">
              <a:lumMod val="75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kumimoji="1" lang="en-US" altLang="zh-CN" sz="32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</a:rPr>
              <a:t>pián</a:t>
            </a:r>
            <a:endParaRPr kumimoji="1" lang="en-US" altLang="zh-CN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36" grpId="0" animBg="1" autoUpdateAnimBg="0"/>
      <p:bldP spid="95237" grpId="0" animBg="1" autoUpdateAnimBg="0"/>
      <p:bldP spid="95238" grpId="0" animBg="1" autoUpdateAnimBg="0"/>
      <p:bldP spid="95239" grpId="0" animBg="1" autoUpdateAnimBg="0"/>
      <p:bldP spid="95240" grpId="0" animBg="1" autoUpdateAnimBg="0"/>
      <p:bldP spid="95241" grpId="0" animBg="1" autoUpdateAnimBg="0"/>
      <p:bldP spid="95242" grpId="0" animBg="1" autoUpdateAnimBg="0"/>
      <p:bldP spid="95243" grpId="0" animBg="1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0"/>
            <a:ext cx="7772400" cy="1143000"/>
          </a:xfrm>
        </p:spPr>
        <p:txBody>
          <a:bodyPr/>
          <a:lstStyle/>
          <a:p>
            <a:pPr algn="l"/>
            <a:r>
              <a:rPr lang="zh-CN" altLang="en-US" b="1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ea typeface="方正琥珀简体" pitchFamily="65" charset="-122"/>
              </a:rPr>
              <a:t>朗读：</a:t>
            </a:r>
          </a:p>
        </p:txBody>
      </p:sp>
      <p:sp>
        <p:nvSpPr>
          <p:cNvPr id="972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27088" y="1268413"/>
            <a:ext cx="7543800" cy="3848100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90000"/>
              </a:lnSpc>
              <a:buFontTx/>
              <a:buNone/>
            </a:pPr>
            <a:r>
              <a:rPr lang="zh-CN" altLang="en-US" sz="36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楷体_GB2312" pitchFamily="49" charset="-122"/>
              </a:rPr>
              <a:t>　</a:t>
            </a:r>
            <a:r>
              <a:rPr lang="zh-CN" altLang="en-US" sz="3600" b="1" dirty="0">
                <a:effectLst>
                  <a:outerShdw blurRad="38100" dist="38100" dir="2700000" algn="tl">
                    <a:srgbClr val="FFFFFF"/>
                  </a:outerShdw>
                </a:effectLst>
                <a:ea typeface="楷体_GB2312" pitchFamily="49" charset="-122"/>
              </a:rPr>
              <a:t>　于是见公输盘。子墨子解带为城，以</a:t>
            </a: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楷体_GB2312" pitchFamily="49" charset="-122"/>
              </a:rPr>
              <a:t>牒</a:t>
            </a:r>
            <a:r>
              <a:rPr lang="zh-CN" altLang="en-US" sz="3600" b="1" dirty="0">
                <a:effectLst>
                  <a:outerShdw blurRad="38100" dist="38100" dir="2700000" algn="tl">
                    <a:srgbClr val="FFFFFF"/>
                  </a:outerShdw>
                </a:effectLst>
                <a:ea typeface="楷体_GB2312" pitchFamily="49" charset="-122"/>
              </a:rPr>
              <a:t>为械。公输盘九设攻城之机变，子墨子九距之。公输盘之攻械尽，子墨子之守</a:t>
            </a: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ea typeface="楷体_GB2312" pitchFamily="49" charset="-122"/>
              </a:rPr>
              <a:t>圉</a:t>
            </a:r>
            <a:r>
              <a:rPr lang="zh-CN" altLang="en-US" sz="3600" b="1" dirty="0">
                <a:effectLst>
                  <a:outerShdw blurRad="38100" dist="38100" dir="2700000" algn="tl">
                    <a:srgbClr val="FFFFFF"/>
                  </a:outerShdw>
                </a:effectLst>
                <a:ea typeface="楷体_GB2312" pitchFamily="49" charset="-122"/>
              </a:rPr>
              <a:t>有余。</a:t>
            </a:r>
          </a:p>
          <a:p>
            <a:pPr marL="0" indent="0">
              <a:lnSpc>
                <a:spcPct val="90000"/>
              </a:lnSpc>
              <a:buFontTx/>
              <a:buNone/>
            </a:pPr>
            <a:r>
              <a:rPr lang="zh-CN" altLang="en-US" sz="3600" b="1" dirty="0">
                <a:effectLst>
                  <a:outerShdw blurRad="38100" dist="38100" dir="2700000" algn="tl">
                    <a:srgbClr val="FFFFFF"/>
                  </a:outerShdw>
                </a:effectLst>
                <a:ea typeface="楷体_GB2312" pitchFamily="49" charset="-122"/>
              </a:rPr>
              <a:t>　　公输盘</a:t>
            </a: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楷体_GB2312" pitchFamily="49" charset="-122"/>
              </a:rPr>
              <a:t>诎</a:t>
            </a:r>
            <a:r>
              <a:rPr lang="zh-CN" altLang="en-US" sz="3600" b="1" dirty="0">
                <a:effectLst>
                  <a:outerShdw blurRad="38100" dist="38100" dir="2700000" algn="tl">
                    <a:srgbClr val="FFFFFF"/>
                  </a:outerShdw>
                </a:effectLst>
                <a:ea typeface="楷体_GB2312" pitchFamily="49" charset="-122"/>
              </a:rPr>
              <a:t>，而曰：“吾知所以距子矣，吾不言。”</a:t>
            </a:r>
          </a:p>
          <a:p>
            <a:pPr marL="0" indent="0">
              <a:lnSpc>
                <a:spcPct val="90000"/>
              </a:lnSpc>
              <a:buFontTx/>
              <a:buNone/>
            </a:pPr>
            <a:r>
              <a:rPr lang="zh-CN" altLang="en-US" sz="3600" b="1" dirty="0">
                <a:effectLst>
                  <a:outerShdw blurRad="38100" dist="38100" dir="2700000" algn="tl">
                    <a:srgbClr val="FFFFFF"/>
                  </a:outerShdw>
                </a:effectLst>
                <a:ea typeface="楷体_GB2312" pitchFamily="49" charset="-122"/>
              </a:rPr>
              <a:t>　　子墨子亦曰：“吾知子之所以距我，吾不言。”</a:t>
            </a:r>
          </a:p>
          <a:p>
            <a:pPr marL="0" indent="0">
              <a:lnSpc>
                <a:spcPct val="90000"/>
              </a:lnSpc>
              <a:buFontTx/>
              <a:buNone/>
            </a:pPr>
            <a:r>
              <a:rPr lang="zh-CN" altLang="en-US" sz="3600" b="1" dirty="0">
                <a:effectLst>
                  <a:outerShdw blurRad="38100" dist="38100" dir="2700000" algn="tl">
                    <a:srgbClr val="FFFFFF"/>
                  </a:outerShdw>
                </a:effectLst>
                <a:ea typeface="楷体_GB2312" pitchFamily="49" charset="-122"/>
              </a:rPr>
              <a:t>　　楚王问其故。</a:t>
            </a:r>
          </a:p>
        </p:txBody>
      </p:sp>
      <p:sp>
        <p:nvSpPr>
          <p:cNvPr id="97284" name="AutoShape 4"/>
          <p:cNvSpPr>
            <a:spLocks noChangeArrowheads="1"/>
          </p:cNvSpPr>
          <p:nvPr/>
        </p:nvSpPr>
        <p:spPr bwMode="auto">
          <a:xfrm>
            <a:off x="0" y="333375"/>
            <a:ext cx="2209800" cy="1143000"/>
          </a:xfrm>
          <a:prstGeom prst="wedgeEllipseCallout">
            <a:avLst>
              <a:gd name="adj1" fmla="val 48347"/>
              <a:gd name="adj2" fmla="val 75000"/>
            </a:avLst>
          </a:prstGeom>
          <a:solidFill>
            <a:schemeClr val="accent5">
              <a:lumMod val="75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kumimoji="1" lang="en-US" altLang="zh-CN" sz="4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</a:rPr>
              <a:t>dié</a:t>
            </a:r>
            <a:endParaRPr kumimoji="1" lang="en-US" altLang="zh-CN" sz="4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</a:endParaRPr>
          </a:p>
        </p:txBody>
      </p:sp>
      <p:sp>
        <p:nvSpPr>
          <p:cNvPr id="97285" name="AutoShape 5"/>
          <p:cNvSpPr>
            <a:spLocks noChangeArrowheads="1"/>
          </p:cNvSpPr>
          <p:nvPr/>
        </p:nvSpPr>
        <p:spPr bwMode="auto">
          <a:xfrm>
            <a:off x="2895600" y="228600"/>
            <a:ext cx="2209800" cy="1143000"/>
          </a:xfrm>
          <a:prstGeom prst="wedgeEllipseCallout">
            <a:avLst>
              <a:gd name="adj1" fmla="val -23634"/>
              <a:gd name="adj2" fmla="val 226250"/>
            </a:avLst>
          </a:prstGeom>
          <a:solidFill>
            <a:schemeClr val="accent5">
              <a:lumMod val="75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kumimoji="1" lang="en-US" altLang="zh-CN" sz="480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</a:rPr>
              <a:t>qū</a:t>
            </a:r>
          </a:p>
        </p:txBody>
      </p:sp>
      <p:sp>
        <p:nvSpPr>
          <p:cNvPr id="6" name="AutoShape 5"/>
          <p:cNvSpPr>
            <a:spLocks noChangeArrowheads="1"/>
          </p:cNvSpPr>
          <p:nvPr/>
        </p:nvSpPr>
        <p:spPr bwMode="auto">
          <a:xfrm>
            <a:off x="0" y="4797152"/>
            <a:ext cx="2209800" cy="1143000"/>
          </a:xfrm>
          <a:prstGeom prst="wedgeEllipseCallout">
            <a:avLst>
              <a:gd name="adj1" fmla="val 38145"/>
              <a:gd name="adj2" fmla="val -251667"/>
            </a:avLst>
          </a:prstGeom>
          <a:solidFill>
            <a:schemeClr val="accent5">
              <a:lumMod val="75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kumimoji="1" lang="en-US" altLang="zh-CN" sz="48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</a:rPr>
              <a:t>yù</a:t>
            </a:r>
            <a:endParaRPr kumimoji="1" lang="en-US" altLang="zh-CN" sz="4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0"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0"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284" grpId="0" animBg="1" autoUpdateAnimBg="0"/>
      <p:bldP spid="97285" grpId="0" animBg="1" autoUpdateAnimBg="0"/>
      <p:bldP spid="6" grpId="0" animBg="1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title"/>
          </p:nvPr>
        </p:nvSpPr>
        <p:spPr>
          <a:xfrm>
            <a:off x="1130300" y="90488"/>
            <a:ext cx="6761163" cy="1412875"/>
          </a:xfrm>
        </p:spPr>
        <p:txBody>
          <a:bodyPr/>
          <a:lstStyle/>
          <a:p>
            <a:pPr algn="l"/>
            <a:r>
              <a:rPr lang="zh-CN" altLang="en-US" b="1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ea typeface="方正琥珀简体" pitchFamily="65" charset="-122"/>
              </a:rPr>
              <a:t>朗读：</a:t>
            </a:r>
          </a:p>
        </p:txBody>
      </p:sp>
      <p:sp>
        <p:nvSpPr>
          <p:cNvPr id="993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00100" y="1295400"/>
            <a:ext cx="7543800" cy="3848100"/>
          </a:xfrm>
        </p:spPr>
        <p:txBody>
          <a:bodyPr/>
          <a:lstStyle/>
          <a:p>
            <a:pPr marL="0" indent="0">
              <a:lnSpc>
                <a:spcPct val="90000"/>
              </a:lnSpc>
              <a:buFontTx/>
              <a:buNone/>
            </a:pPr>
            <a:r>
              <a:rPr lang="zh-CN" altLang="en-US" sz="3600" dirty="0">
                <a:solidFill>
                  <a:schemeClr val="accent2"/>
                </a:solidFill>
                <a:ea typeface="楷体_GB2312" pitchFamily="49" charset="-122"/>
              </a:rPr>
              <a:t>　　</a:t>
            </a:r>
            <a:r>
              <a:rPr lang="zh-CN" altLang="en-US" sz="3600" b="1" dirty="0">
                <a:effectLst>
                  <a:outerShdw blurRad="38100" dist="38100" dir="2700000" algn="tl">
                    <a:srgbClr val="FFFFFF"/>
                  </a:outerShdw>
                </a:effectLst>
                <a:ea typeface="楷体_GB2312" pitchFamily="49" charset="-122"/>
              </a:rPr>
              <a:t>子墨子曰：“公输子之意，不过欲杀臣。杀臣，宋莫能守，乃可攻也。然臣之弟子禽</a:t>
            </a: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楷体_GB2312" pitchFamily="49" charset="-122"/>
              </a:rPr>
              <a:t>滑</a:t>
            </a:r>
            <a:r>
              <a:rPr lang="zh-CN" altLang="en-US" sz="3600" b="1" dirty="0">
                <a:effectLst>
                  <a:outerShdw blurRad="38100" dist="38100" dir="2700000" algn="tl">
                    <a:srgbClr val="FFFFFF"/>
                  </a:outerShdw>
                </a:effectLst>
                <a:ea typeface="楷体_GB2312" pitchFamily="49" charset="-122"/>
              </a:rPr>
              <a:t>厘等三百人，已持臣守</a:t>
            </a:r>
            <a:r>
              <a:rPr lang="zh-CN" altLang="en-US" sz="3600" b="1" dirty="0">
                <a:ea typeface="楷体_GB2312" pitchFamily="49" charset="-122"/>
              </a:rPr>
              <a:t>圉</a:t>
            </a:r>
            <a:r>
              <a:rPr lang="zh-CN" altLang="en-US" sz="3600" b="1" dirty="0">
                <a:effectLst>
                  <a:outerShdw blurRad="38100" dist="38100" dir="2700000" algn="tl">
                    <a:srgbClr val="FFFFFF"/>
                  </a:outerShdw>
                </a:effectLst>
                <a:ea typeface="楷体_GB2312" pitchFamily="49" charset="-122"/>
              </a:rPr>
              <a:t>之器，在宋城上而待楚寇矣。虽杀臣，不能绝也。”</a:t>
            </a:r>
          </a:p>
          <a:p>
            <a:pPr marL="0" indent="0">
              <a:lnSpc>
                <a:spcPct val="90000"/>
              </a:lnSpc>
              <a:buFontTx/>
              <a:buNone/>
            </a:pPr>
            <a:r>
              <a:rPr lang="zh-CN" altLang="en-US" sz="3600" b="1" dirty="0">
                <a:effectLst>
                  <a:outerShdw blurRad="38100" dist="38100" dir="2700000" algn="tl">
                    <a:srgbClr val="FFFFFF"/>
                  </a:outerShdw>
                </a:effectLst>
                <a:ea typeface="楷体_GB2312" pitchFamily="49" charset="-122"/>
              </a:rPr>
              <a:t>　　楚王曰：“善哉。吾请无攻宋矣。”</a:t>
            </a:r>
          </a:p>
        </p:txBody>
      </p:sp>
      <p:sp>
        <p:nvSpPr>
          <p:cNvPr id="99332" name="AutoShape 4"/>
          <p:cNvSpPr>
            <a:spLocks noChangeArrowheads="1"/>
          </p:cNvSpPr>
          <p:nvPr/>
        </p:nvSpPr>
        <p:spPr bwMode="auto">
          <a:xfrm>
            <a:off x="3635375" y="269875"/>
            <a:ext cx="2209800" cy="1143000"/>
          </a:xfrm>
          <a:prstGeom prst="wedgeEllipseCallout">
            <a:avLst>
              <a:gd name="adj1" fmla="val -42889"/>
              <a:gd name="adj2" fmla="val 125972"/>
            </a:avLst>
          </a:prstGeom>
          <a:solidFill>
            <a:schemeClr val="accent5">
              <a:lumMod val="75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kumimoji="1" lang="en-US" altLang="zh-CN" sz="480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ɡ</a:t>
            </a:r>
            <a:r>
              <a:rPr kumimoji="1" lang="en-US" altLang="zh-CN" sz="480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</a:rPr>
              <a:t>ǔ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332" grpId="0" animBg="1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Text Box 2"/>
          <p:cNvSpPr txBox="1">
            <a:spLocks noChangeArrowheads="1"/>
          </p:cNvSpPr>
          <p:nvPr/>
        </p:nvSpPr>
        <p:spPr bwMode="auto">
          <a:xfrm>
            <a:off x="381000" y="685800"/>
            <a:ext cx="8439150" cy="561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10000"/>
              </a:lnSpc>
              <a:spcBef>
                <a:spcPct val="50000"/>
              </a:spcBef>
            </a:pPr>
            <a:r>
              <a:rPr kumimoji="1" lang="zh-CN" altLang="en-US" sz="3600" b="1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械</a:t>
            </a:r>
            <a:r>
              <a:rPr kumimoji="1" lang="en-US" altLang="zh-CN" sz="3600" b="1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(       )      </a:t>
            </a:r>
            <a:r>
              <a:rPr kumimoji="1" lang="zh-CN" altLang="en-US" sz="3600" b="1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轩</a:t>
            </a:r>
            <a:r>
              <a:rPr kumimoji="1" lang="en-US" altLang="zh-CN" sz="3600" b="1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(          )     </a:t>
            </a:r>
          </a:p>
          <a:p>
            <a:pPr>
              <a:lnSpc>
                <a:spcPct val="110000"/>
              </a:lnSpc>
              <a:spcBef>
                <a:spcPct val="50000"/>
              </a:spcBef>
            </a:pPr>
            <a:r>
              <a:rPr kumimoji="1" lang="zh-CN" altLang="en-US" sz="3600" b="1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敝舆</a:t>
            </a:r>
            <a:r>
              <a:rPr kumimoji="1" lang="en-US" altLang="zh-CN" sz="3600" b="1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(         )  </a:t>
            </a:r>
            <a:r>
              <a:rPr kumimoji="1" lang="zh-CN" altLang="en-US" sz="3600" b="1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犀兕</a:t>
            </a:r>
            <a:r>
              <a:rPr kumimoji="1" lang="en-US" altLang="zh-CN" sz="3600" b="1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(        )</a:t>
            </a:r>
          </a:p>
          <a:p>
            <a:pPr>
              <a:lnSpc>
                <a:spcPct val="110000"/>
              </a:lnSpc>
              <a:spcBef>
                <a:spcPct val="50000"/>
              </a:spcBef>
            </a:pPr>
            <a:r>
              <a:rPr kumimoji="1" lang="zh-CN" altLang="en-US" sz="4400" b="1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鼋鼍</a:t>
            </a:r>
            <a:r>
              <a:rPr kumimoji="1" lang="en-US" altLang="zh-CN" sz="3600" b="1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(       )   </a:t>
            </a:r>
            <a:r>
              <a:rPr kumimoji="1" lang="zh-CN" altLang="en-US" sz="3600" b="1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鲋</a:t>
            </a:r>
            <a:r>
              <a:rPr kumimoji="1" lang="en-US" altLang="zh-CN" sz="3600" b="1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(          )         </a:t>
            </a:r>
          </a:p>
          <a:p>
            <a:pPr>
              <a:lnSpc>
                <a:spcPct val="110000"/>
              </a:lnSpc>
              <a:spcBef>
                <a:spcPct val="50000"/>
              </a:spcBef>
            </a:pPr>
            <a:r>
              <a:rPr kumimoji="1" lang="zh-CN" altLang="en-US" sz="3600" b="1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梓</a:t>
            </a:r>
            <a:r>
              <a:rPr kumimoji="1" lang="en-US" altLang="zh-CN" sz="3600" b="1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(        )     </a:t>
            </a:r>
            <a:r>
              <a:rPr kumimoji="1" lang="zh-CN" altLang="en-US" sz="3600" b="1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楩楠</a:t>
            </a:r>
            <a:r>
              <a:rPr kumimoji="1" lang="en-US" altLang="zh-CN" sz="3600" b="1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(           )            </a:t>
            </a:r>
            <a:r>
              <a:rPr kumimoji="1" lang="zh-CN" altLang="en-US" sz="3600" b="1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请说之</a:t>
            </a:r>
            <a:r>
              <a:rPr kumimoji="1" lang="en-US" altLang="zh-CN" sz="3600" b="1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(     )    </a:t>
            </a:r>
            <a:r>
              <a:rPr kumimoji="1" lang="zh-CN" altLang="en-US" sz="3600" b="1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长木</a:t>
            </a:r>
            <a:r>
              <a:rPr kumimoji="1" lang="en-US" altLang="zh-CN" sz="3600" b="1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(         )</a:t>
            </a:r>
          </a:p>
          <a:p>
            <a:pPr>
              <a:lnSpc>
                <a:spcPct val="110000"/>
              </a:lnSpc>
              <a:spcBef>
                <a:spcPct val="50000"/>
              </a:spcBef>
            </a:pPr>
            <a:r>
              <a:rPr kumimoji="1" lang="zh-CN" altLang="en-US" sz="3600" b="1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公输盘</a:t>
            </a:r>
            <a:r>
              <a:rPr kumimoji="1" lang="en-US" altLang="zh-CN" sz="3600" b="1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(      )   </a:t>
            </a:r>
            <a:r>
              <a:rPr kumimoji="1" lang="zh-CN" altLang="en-US" sz="3600" b="1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见我于王</a:t>
            </a:r>
            <a:r>
              <a:rPr kumimoji="1" lang="en-US" altLang="zh-CN" sz="3600" b="1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(      )    </a:t>
            </a:r>
            <a:r>
              <a:rPr kumimoji="1" lang="zh-CN" altLang="en-US" sz="3600" b="1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禽滑厘</a:t>
            </a:r>
            <a:r>
              <a:rPr kumimoji="1" lang="en-US" altLang="zh-CN" sz="3600" b="1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(         )</a:t>
            </a:r>
          </a:p>
        </p:txBody>
      </p:sp>
      <p:sp>
        <p:nvSpPr>
          <p:cNvPr id="109571" name="Text Box 3"/>
          <p:cNvSpPr txBox="1">
            <a:spLocks noChangeArrowheads="1"/>
          </p:cNvSpPr>
          <p:nvPr/>
        </p:nvSpPr>
        <p:spPr bwMode="auto">
          <a:xfrm>
            <a:off x="1435100" y="609600"/>
            <a:ext cx="112077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4400">
                <a:solidFill>
                  <a:srgbClr val="C00000"/>
                </a:solidFill>
                <a:latin typeface="Cambria Math" pitchFamily="18" charset="0"/>
                <a:ea typeface="Cambria Math" pitchFamily="18" charset="0"/>
                <a:cs typeface="Arial" pitchFamily="34" charset="0"/>
              </a:rPr>
              <a:t>xiè</a:t>
            </a:r>
            <a:r>
              <a:rPr kumimoji="1" lang="en-US" altLang="zh-CN" sz="2400">
                <a:solidFill>
                  <a:srgbClr val="C00000"/>
                </a:solidFill>
                <a:latin typeface="Cambria Math" pitchFamily="18" charset="0"/>
                <a:ea typeface="Cambria Math" pitchFamily="18" charset="0"/>
                <a:cs typeface="Arial" pitchFamily="34" charset="0"/>
              </a:rPr>
              <a:t> </a:t>
            </a:r>
          </a:p>
        </p:txBody>
      </p:sp>
      <p:sp>
        <p:nvSpPr>
          <p:cNvPr id="109572" name="Text Box 4"/>
          <p:cNvSpPr txBox="1">
            <a:spLocks noChangeArrowheads="1"/>
          </p:cNvSpPr>
          <p:nvPr/>
        </p:nvSpPr>
        <p:spPr bwMode="auto">
          <a:xfrm>
            <a:off x="5364163" y="609600"/>
            <a:ext cx="1484445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 sz="2400">
                <a:solidFill>
                  <a:srgbClr val="C00000"/>
                </a:solidFill>
                <a:latin typeface="Cambria Math" pitchFamily="18" charset="0"/>
                <a:ea typeface="Cambria Math" pitchFamily="18" charset="0"/>
                <a:cs typeface="Arial" pitchFamily="34" charset="0"/>
              </a:rPr>
              <a:t> </a:t>
            </a:r>
            <a:r>
              <a:rPr kumimoji="1" lang="en-US" altLang="zh-CN" sz="4400">
                <a:solidFill>
                  <a:srgbClr val="C00000"/>
                </a:solidFill>
                <a:latin typeface="Cambria Math" pitchFamily="18" charset="0"/>
                <a:ea typeface="Cambria Math" pitchFamily="18" charset="0"/>
                <a:cs typeface="Arial" pitchFamily="34" charset="0"/>
              </a:rPr>
              <a:t>xuān</a:t>
            </a:r>
            <a:r>
              <a:rPr kumimoji="1" lang="en-US" altLang="zh-CN" sz="2400">
                <a:solidFill>
                  <a:srgbClr val="C00000"/>
                </a:solidFill>
                <a:latin typeface="Cambria Math" pitchFamily="18" charset="0"/>
                <a:ea typeface="Cambria Math" pitchFamily="18" charset="0"/>
                <a:cs typeface="Arial" pitchFamily="34" charset="0"/>
              </a:rPr>
              <a:t> </a:t>
            </a:r>
          </a:p>
        </p:txBody>
      </p:sp>
      <p:sp>
        <p:nvSpPr>
          <p:cNvPr id="109573" name="Text Box 5"/>
          <p:cNvSpPr txBox="1">
            <a:spLocks noChangeArrowheads="1"/>
          </p:cNvSpPr>
          <p:nvPr/>
        </p:nvSpPr>
        <p:spPr bwMode="auto">
          <a:xfrm>
            <a:off x="1981200" y="1587500"/>
            <a:ext cx="865943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 sz="4400">
                <a:solidFill>
                  <a:srgbClr val="C00000"/>
                </a:solidFill>
                <a:latin typeface="Cambria Math" pitchFamily="18" charset="0"/>
                <a:ea typeface="Cambria Math" pitchFamily="18" charset="0"/>
                <a:cs typeface="Arial" pitchFamily="34" charset="0"/>
              </a:rPr>
              <a:t>yú</a:t>
            </a:r>
            <a:r>
              <a:rPr kumimoji="1" lang="en-US" altLang="zh-CN" sz="2400">
                <a:solidFill>
                  <a:srgbClr val="C00000"/>
                </a:solidFill>
                <a:latin typeface="Cambria Math" pitchFamily="18" charset="0"/>
                <a:ea typeface="Cambria Math" pitchFamily="18" charset="0"/>
                <a:cs typeface="Arial" pitchFamily="34" charset="0"/>
              </a:rPr>
              <a:t> </a:t>
            </a:r>
          </a:p>
        </p:txBody>
      </p:sp>
      <p:sp>
        <p:nvSpPr>
          <p:cNvPr id="109574" name="Text Box 6"/>
          <p:cNvSpPr txBox="1">
            <a:spLocks noChangeArrowheads="1"/>
          </p:cNvSpPr>
          <p:nvPr/>
        </p:nvSpPr>
        <p:spPr bwMode="auto">
          <a:xfrm>
            <a:off x="5651500" y="1557338"/>
            <a:ext cx="17526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4400">
                <a:solidFill>
                  <a:srgbClr val="C00000"/>
                </a:solidFill>
                <a:latin typeface="Cambria Math" pitchFamily="18" charset="0"/>
                <a:ea typeface="Cambria Math" pitchFamily="18" charset="0"/>
                <a:cs typeface="Arial" pitchFamily="34" charset="0"/>
              </a:rPr>
              <a:t>xī sì </a:t>
            </a:r>
          </a:p>
        </p:txBody>
      </p:sp>
      <p:sp>
        <p:nvSpPr>
          <p:cNvPr id="109575" name="Text Box 7"/>
          <p:cNvSpPr txBox="1">
            <a:spLocks noChangeArrowheads="1"/>
          </p:cNvSpPr>
          <p:nvPr/>
        </p:nvSpPr>
        <p:spPr bwMode="auto">
          <a:xfrm>
            <a:off x="1619250" y="2595563"/>
            <a:ext cx="2488182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 sz="4400" dirty="0" err="1">
                <a:solidFill>
                  <a:srgbClr val="C00000"/>
                </a:solidFill>
                <a:latin typeface="Cambria Math" pitchFamily="18" charset="0"/>
                <a:ea typeface="Cambria Math" pitchFamily="18" charset="0"/>
                <a:cs typeface="Arial" pitchFamily="34" charset="0"/>
              </a:rPr>
              <a:t>yuán</a:t>
            </a:r>
            <a:r>
              <a:rPr kumimoji="1" lang="en-US" altLang="zh-CN" sz="4400" dirty="0">
                <a:solidFill>
                  <a:srgbClr val="C00000"/>
                </a:solidFill>
                <a:latin typeface="Cambria Math" pitchFamily="18" charset="0"/>
                <a:ea typeface="Cambria Math" pitchFamily="18" charset="0"/>
                <a:cs typeface="Arial" pitchFamily="34" charset="0"/>
              </a:rPr>
              <a:t>  </a:t>
            </a:r>
            <a:r>
              <a:rPr kumimoji="1" lang="en-US" altLang="zh-CN" sz="4400" dirty="0" err="1">
                <a:solidFill>
                  <a:srgbClr val="C00000"/>
                </a:solidFill>
                <a:latin typeface="Cambria Math" pitchFamily="18" charset="0"/>
                <a:ea typeface="Cambria Math" pitchFamily="18" charset="0"/>
                <a:cs typeface="Arial" pitchFamily="34" charset="0"/>
              </a:rPr>
              <a:t>tuó</a:t>
            </a:r>
            <a:r>
              <a:rPr kumimoji="1" lang="en-US" altLang="zh-CN" sz="2400" dirty="0">
                <a:solidFill>
                  <a:srgbClr val="C00000"/>
                </a:solidFill>
                <a:latin typeface="Cambria Math" pitchFamily="18" charset="0"/>
                <a:ea typeface="Cambria Math" pitchFamily="18" charset="0"/>
                <a:cs typeface="Arial" pitchFamily="34" charset="0"/>
              </a:rPr>
              <a:t> </a:t>
            </a:r>
          </a:p>
        </p:txBody>
      </p:sp>
      <p:sp>
        <p:nvSpPr>
          <p:cNvPr id="109576" name="Text Box 8"/>
          <p:cNvSpPr txBox="1">
            <a:spLocks noChangeArrowheads="1"/>
          </p:cNvSpPr>
          <p:nvPr/>
        </p:nvSpPr>
        <p:spPr bwMode="auto">
          <a:xfrm>
            <a:off x="5724525" y="2590800"/>
            <a:ext cx="813043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 sz="4400">
                <a:solidFill>
                  <a:srgbClr val="C00000"/>
                </a:solidFill>
                <a:latin typeface="Cambria Math" pitchFamily="18" charset="0"/>
                <a:ea typeface="Cambria Math" pitchFamily="18" charset="0"/>
                <a:cs typeface="Arial" pitchFamily="34" charset="0"/>
              </a:rPr>
              <a:t>fù </a:t>
            </a:r>
          </a:p>
        </p:txBody>
      </p:sp>
      <p:sp>
        <p:nvSpPr>
          <p:cNvPr id="109577" name="Text Box 9"/>
          <p:cNvSpPr txBox="1">
            <a:spLocks noChangeArrowheads="1"/>
          </p:cNvSpPr>
          <p:nvPr/>
        </p:nvSpPr>
        <p:spPr bwMode="auto">
          <a:xfrm>
            <a:off x="1524000" y="3429000"/>
            <a:ext cx="790601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 sz="4400">
                <a:solidFill>
                  <a:srgbClr val="C00000"/>
                </a:solidFill>
                <a:latin typeface="Cambria Math" pitchFamily="18" charset="0"/>
                <a:ea typeface="Cambria Math" pitchFamily="18" charset="0"/>
                <a:cs typeface="Arial" pitchFamily="34" charset="0"/>
              </a:rPr>
              <a:t>zǐ</a:t>
            </a:r>
            <a:r>
              <a:rPr kumimoji="1" lang="en-US" altLang="zh-CN" sz="2400">
                <a:solidFill>
                  <a:srgbClr val="C00000"/>
                </a:solidFill>
                <a:latin typeface="Cambria Math" pitchFamily="18" charset="0"/>
                <a:ea typeface="Cambria Math" pitchFamily="18" charset="0"/>
                <a:cs typeface="Arial" pitchFamily="34" charset="0"/>
              </a:rPr>
              <a:t> </a:t>
            </a:r>
          </a:p>
        </p:txBody>
      </p:sp>
      <p:sp>
        <p:nvSpPr>
          <p:cNvPr id="109578" name="Text Box 10"/>
          <p:cNvSpPr txBox="1">
            <a:spLocks noChangeArrowheads="1"/>
          </p:cNvSpPr>
          <p:nvPr/>
        </p:nvSpPr>
        <p:spPr bwMode="auto">
          <a:xfrm>
            <a:off x="5580063" y="3429000"/>
            <a:ext cx="2400016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 sz="4400" dirty="0" err="1">
                <a:solidFill>
                  <a:srgbClr val="C00000"/>
                </a:solidFill>
                <a:latin typeface="Cambria Math" pitchFamily="18" charset="0"/>
                <a:ea typeface="Cambria Math" pitchFamily="18" charset="0"/>
                <a:cs typeface="Arial" pitchFamily="34" charset="0"/>
              </a:rPr>
              <a:t>pián</a:t>
            </a:r>
            <a:r>
              <a:rPr kumimoji="1" lang="en-US" altLang="zh-CN" sz="4400" dirty="0">
                <a:solidFill>
                  <a:srgbClr val="C00000"/>
                </a:solidFill>
                <a:latin typeface="Cambria Math" pitchFamily="18" charset="0"/>
                <a:ea typeface="Cambria Math" pitchFamily="18" charset="0"/>
                <a:cs typeface="Arial" pitchFamily="34" charset="0"/>
              </a:rPr>
              <a:t> </a:t>
            </a:r>
            <a:r>
              <a:rPr kumimoji="1" lang="en-US" altLang="zh-CN" sz="4400" dirty="0" err="1">
                <a:solidFill>
                  <a:srgbClr val="C00000"/>
                </a:solidFill>
                <a:latin typeface="Cambria Math" pitchFamily="18" charset="0"/>
                <a:ea typeface="Cambria Math" pitchFamily="18" charset="0"/>
                <a:cs typeface="Arial" pitchFamily="34" charset="0"/>
              </a:rPr>
              <a:t>nán</a:t>
            </a:r>
            <a:r>
              <a:rPr kumimoji="1" lang="en-US" altLang="zh-CN" sz="4400" dirty="0">
                <a:solidFill>
                  <a:srgbClr val="C00000"/>
                </a:solidFill>
                <a:latin typeface="Cambria Math" pitchFamily="18" charset="0"/>
                <a:ea typeface="Cambria Math" pitchFamily="18" charset="0"/>
                <a:cs typeface="Arial" pitchFamily="34" charset="0"/>
              </a:rPr>
              <a:t> </a:t>
            </a:r>
          </a:p>
        </p:txBody>
      </p:sp>
      <p:sp>
        <p:nvSpPr>
          <p:cNvPr id="109579" name="Text Box 11"/>
          <p:cNvSpPr txBox="1">
            <a:spLocks noChangeArrowheads="1"/>
          </p:cNvSpPr>
          <p:nvPr/>
        </p:nvSpPr>
        <p:spPr bwMode="auto">
          <a:xfrm>
            <a:off x="2133600" y="4038600"/>
            <a:ext cx="1415772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 sz="4400">
                <a:solidFill>
                  <a:srgbClr val="C00000"/>
                </a:solidFill>
                <a:latin typeface="Cambria Math" pitchFamily="18" charset="0"/>
                <a:ea typeface="Cambria Math" pitchFamily="18" charset="0"/>
                <a:cs typeface="Arial" pitchFamily="34" charset="0"/>
              </a:rPr>
              <a:t>shuō</a:t>
            </a:r>
            <a:r>
              <a:rPr kumimoji="1" lang="en-US" altLang="zh-CN" sz="2400">
                <a:solidFill>
                  <a:srgbClr val="C00000"/>
                </a:solidFill>
                <a:latin typeface="Cambria Math" pitchFamily="18" charset="0"/>
                <a:ea typeface="Cambria Math" pitchFamily="18" charset="0"/>
                <a:cs typeface="Arial" pitchFamily="34" charset="0"/>
              </a:rPr>
              <a:t> </a:t>
            </a:r>
          </a:p>
        </p:txBody>
      </p:sp>
      <p:sp>
        <p:nvSpPr>
          <p:cNvPr id="109580" name="Text Box 12"/>
          <p:cNvSpPr txBox="1">
            <a:spLocks noChangeArrowheads="1"/>
          </p:cNvSpPr>
          <p:nvPr/>
        </p:nvSpPr>
        <p:spPr bwMode="auto">
          <a:xfrm>
            <a:off x="5724525" y="4038600"/>
            <a:ext cx="1691489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 sz="4400">
                <a:solidFill>
                  <a:srgbClr val="C00000"/>
                </a:solidFill>
                <a:latin typeface="Cambria Math" pitchFamily="18" charset="0"/>
                <a:ea typeface="Cambria Math" pitchFamily="18" charset="0"/>
                <a:cs typeface="Arial" pitchFamily="34" charset="0"/>
              </a:rPr>
              <a:t>zhànɡ</a:t>
            </a:r>
            <a:r>
              <a:rPr kumimoji="1" lang="en-US" altLang="zh-CN" sz="2400">
                <a:solidFill>
                  <a:srgbClr val="C00000"/>
                </a:solidFill>
                <a:latin typeface="Cambria Math" pitchFamily="18" charset="0"/>
                <a:ea typeface="Cambria Math" pitchFamily="18" charset="0"/>
                <a:cs typeface="Arial" pitchFamily="34" charset="0"/>
              </a:rPr>
              <a:t> </a:t>
            </a:r>
          </a:p>
        </p:txBody>
      </p:sp>
      <p:sp>
        <p:nvSpPr>
          <p:cNvPr id="109581" name="Text Box 13"/>
          <p:cNvSpPr txBox="1">
            <a:spLocks noChangeArrowheads="1"/>
          </p:cNvSpPr>
          <p:nvPr/>
        </p:nvSpPr>
        <p:spPr bwMode="auto">
          <a:xfrm>
            <a:off x="2286000" y="4918075"/>
            <a:ext cx="1208985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 sz="4400">
                <a:solidFill>
                  <a:srgbClr val="C00000"/>
                </a:solidFill>
                <a:latin typeface="Cambria Math" pitchFamily="18" charset="0"/>
                <a:ea typeface="Cambria Math" pitchFamily="18" charset="0"/>
                <a:cs typeface="Arial" pitchFamily="34" charset="0"/>
              </a:rPr>
              <a:t>bān </a:t>
            </a:r>
          </a:p>
        </p:txBody>
      </p:sp>
      <p:sp>
        <p:nvSpPr>
          <p:cNvPr id="109582" name="Text Box 14"/>
          <p:cNvSpPr txBox="1">
            <a:spLocks noChangeArrowheads="1"/>
          </p:cNvSpPr>
          <p:nvPr/>
        </p:nvSpPr>
        <p:spPr bwMode="auto">
          <a:xfrm>
            <a:off x="6516688" y="4953000"/>
            <a:ext cx="1305165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 sz="4400">
                <a:solidFill>
                  <a:srgbClr val="C00000"/>
                </a:solidFill>
                <a:latin typeface="Cambria Math" pitchFamily="18" charset="0"/>
                <a:ea typeface="Cambria Math" pitchFamily="18" charset="0"/>
                <a:cs typeface="Arial" pitchFamily="34" charset="0"/>
              </a:rPr>
              <a:t>xiàn</a:t>
            </a:r>
            <a:r>
              <a:rPr kumimoji="1" lang="en-US" altLang="zh-CN" sz="2400">
                <a:solidFill>
                  <a:srgbClr val="C00000"/>
                </a:solidFill>
                <a:latin typeface="Cambria Math" pitchFamily="18" charset="0"/>
                <a:ea typeface="Cambria Math" pitchFamily="18" charset="0"/>
                <a:cs typeface="Arial" pitchFamily="34" charset="0"/>
              </a:rPr>
              <a:t> </a:t>
            </a:r>
          </a:p>
        </p:txBody>
      </p:sp>
      <p:sp>
        <p:nvSpPr>
          <p:cNvPr id="109583" name="Text Box 15"/>
          <p:cNvSpPr txBox="1">
            <a:spLocks noChangeArrowheads="1"/>
          </p:cNvSpPr>
          <p:nvPr/>
        </p:nvSpPr>
        <p:spPr bwMode="auto">
          <a:xfrm>
            <a:off x="2454275" y="5546725"/>
            <a:ext cx="816249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 sz="4400" dirty="0" err="1">
                <a:solidFill>
                  <a:srgbClr val="C00000"/>
                </a:solidFill>
                <a:latin typeface="Cambria Math" pitchFamily="18" charset="0"/>
                <a:ea typeface="Cambria Math" pitchFamily="18" charset="0"/>
                <a:cs typeface="Arial" pitchFamily="34" charset="0"/>
              </a:rPr>
              <a:t>ɡǔ</a:t>
            </a:r>
            <a:r>
              <a:rPr kumimoji="1" lang="en-US" altLang="zh-CN" sz="2400" dirty="0">
                <a:solidFill>
                  <a:srgbClr val="C00000"/>
                </a:solidFill>
                <a:latin typeface="Cambria Math" pitchFamily="18" charset="0"/>
                <a:ea typeface="Cambria Math" pitchFamily="18" charset="0"/>
                <a:cs typeface="Arial" pitchFamily="34" charset="0"/>
              </a:rPr>
              <a:t>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570" grpId="0" autoUpdateAnimBg="0"/>
      <p:bldP spid="109571" grpId="0" autoUpdateAnimBg="0"/>
      <p:bldP spid="109572" grpId="0" autoUpdateAnimBg="0"/>
      <p:bldP spid="109573" grpId="0" autoUpdateAnimBg="0"/>
      <p:bldP spid="109574" grpId="0" autoUpdateAnimBg="0"/>
      <p:bldP spid="109575" grpId="0" autoUpdateAnimBg="0"/>
      <p:bldP spid="109576" grpId="0" autoUpdateAnimBg="0"/>
      <p:bldP spid="109577" grpId="0" autoUpdateAnimBg="0"/>
      <p:bldP spid="109578" grpId="0" autoUpdateAnimBg="0"/>
      <p:bldP spid="109579" grpId="0" autoUpdateAnimBg="0"/>
      <p:bldP spid="109580" grpId="0" autoUpdateAnimBg="0"/>
      <p:bldP spid="109581" grpId="0" autoUpdateAnimBg="0"/>
      <p:bldP spid="109582" grpId="0" autoUpdateAnimBg="0"/>
      <p:bldP spid="109583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Text Box 2"/>
          <p:cNvSpPr txBox="1">
            <a:spLocks noChangeArrowheads="1"/>
          </p:cNvSpPr>
          <p:nvPr/>
        </p:nvSpPr>
        <p:spPr bwMode="auto">
          <a:xfrm>
            <a:off x="323850" y="620713"/>
            <a:ext cx="835183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4000" b="1" dirty="0">
                <a:solidFill>
                  <a:srgbClr val="C00000"/>
                </a:solidFill>
                <a:latin typeface="黑体" pitchFamily="2" charset="-122"/>
                <a:ea typeface="黑体" pitchFamily="2" charset="-122"/>
              </a:rPr>
              <a:t>特别注意下列字词的读音</a:t>
            </a:r>
            <a:r>
              <a:rPr kumimoji="1" lang="en-US" altLang="zh-CN" sz="4000" b="1" dirty="0">
                <a:solidFill>
                  <a:srgbClr val="C00000"/>
                </a:solidFill>
                <a:latin typeface="黑体" pitchFamily="2" charset="-122"/>
                <a:ea typeface="黑体" pitchFamily="2" charset="-122"/>
              </a:rPr>
              <a:t>:</a:t>
            </a:r>
          </a:p>
        </p:txBody>
      </p:sp>
      <p:sp>
        <p:nvSpPr>
          <p:cNvPr id="110595" name="Text Box 3"/>
          <p:cNvSpPr txBox="1">
            <a:spLocks noChangeArrowheads="1"/>
          </p:cNvSpPr>
          <p:nvPr/>
        </p:nvSpPr>
        <p:spPr bwMode="auto">
          <a:xfrm>
            <a:off x="381000" y="1752600"/>
            <a:ext cx="8458200" cy="454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lnSpc>
                <a:spcPct val="120000"/>
              </a:lnSpc>
              <a:spcBef>
                <a:spcPct val="10000"/>
              </a:spcBef>
            </a:pPr>
            <a:r>
              <a:rPr kumimoji="1" lang="en-US" altLang="zh-CN" sz="4000" b="1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 </a:t>
            </a:r>
            <a:r>
              <a:rPr kumimoji="1" lang="zh-CN" altLang="en-US" sz="4000" b="1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行十日十夜而至于郢（</a:t>
            </a:r>
            <a:r>
              <a:rPr kumimoji="1" lang="en-US" altLang="zh-CN" sz="4000" b="1" dirty="0" err="1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yǐng</a:t>
            </a:r>
            <a:r>
              <a:rPr kumimoji="1" lang="zh-CN" altLang="en-US" sz="4000" b="1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） </a:t>
            </a:r>
          </a:p>
          <a:p>
            <a:pPr algn="just">
              <a:lnSpc>
                <a:spcPct val="120000"/>
              </a:lnSpc>
              <a:spcBef>
                <a:spcPct val="10000"/>
              </a:spcBef>
            </a:pPr>
            <a:r>
              <a:rPr kumimoji="1" lang="zh-CN" altLang="en-US" sz="4000" b="1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 邻有敝（</a:t>
            </a:r>
            <a:r>
              <a:rPr kumimoji="1" lang="en-US" altLang="zh-CN" sz="4000" b="1" dirty="0" err="1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b</a:t>
            </a:r>
            <a:r>
              <a:rPr kumimoji="1" lang="en-US" altLang="zh-CN" sz="4000" b="1" dirty="0" err="1">
                <a:solidFill>
                  <a:schemeClr val="tx2"/>
                </a:solidFill>
                <a:latin typeface="Times New Roman"/>
                <a:ea typeface="黑体" pitchFamily="2" charset="-122"/>
              </a:rPr>
              <a:t>ì</a:t>
            </a:r>
            <a:r>
              <a:rPr kumimoji="1" lang="zh-CN" altLang="en-US" sz="4000" b="1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）舆（</a:t>
            </a:r>
            <a:r>
              <a:rPr kumimoji="1" lang="en-US" altLang="zh-CN" sz="4000" b="1" dirty="0" err="1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y</a:t>
            </a:r>
            <a:r>
              <a:rPr kumimoji="1" lang="en-US" altLang="zh-CN" sz="4000" b="1" dirty="0" err="1">
                <a:solidFill>
                  <a:schemeClr val="tx2"/>
                </a:solidFill>
                <a:latin typeface="Times New Roman"/>
                <a:ea typeface="黑体" pitchFamily="2" charset="-122"/>
              </a:rPr>
              <a:t>ú</a:t>
            </a:r>
            <a:r>
              <a:rPr kumimoji="1" lang="zh-CN" altLang="en-US" sz="4000" b="1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）而欲窃之  荆（</a:t>
            </a:r>
            <a:r>
              <a:rPr kumimoji="1" lang="en-US" altLang="zh-CN" sz="4000" b="1" dirty="0" err="1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jīng</a:t>
            </a:r>
            <a:r>
              <a:rPr kumimoji="1" lang="zh-CN" altLang="en-US" sz="4000" b="1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）有云梦</a:t>
            </a:r>
            <a:r>
              <a:rPr kumimoji="1" lang="en-US" altLang="zh-CN" sz="4000" b="1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, </a:t>
            </a:r>
            <a:r>
              <a:rPr kumimoji="1" lang="zh-CN" altLang="en-US" sz="4000" b="1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犀（</a:t>
            </a:r>
            <a:r>
              <a:rPr kumimoji="1" lang="en-US" altLang="zh-CN" sz="4000" b="1" dirty="0" err="1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xī</a:t>
            </a:r>
            <a:r>
              <a:rPr kumimoji="1" lang="zh-CN" altLang="en-US" sz="4000" b="1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）兕（</a:t>
            </a:r>
            <a:r>
              <a:rPr kumimoji="1" lang="en-US" altLang="zh-CN" sz="4000" b="1" dirty="0" err="1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s</a:t>
            </a:r>
            <a:r>
              <a:rPr kumimoji="1" lang="en-US" altLang="zh-CN" sz="4000" b="1" dirty="0" err="1">
                <a:solidFill>
                  <a:schemeClr val="tx2"/>
                </a:solidFill>
                <a:latin typeface="Times New Roman"/>
                <a:ea typeface="黑体" pitchFamily="2" charset="-122"/>
              </a:rPr>
              <a:t>ì</a:t>
            </a:r>
            <a:r>
              <a:rPr kumimoji="1" lang="zh-CN" altLang="en-US" sz="4000" b="1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）麋（</a:t>
            </a:r>
            <a:r>
              <a:rPr kumimoji="1" lang="en-US" altLang="zh-CN" sz="4000" b="1" dirty="0" err="1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m</a:t>
            </a:r>
            <a:r>
              <a:rPr kumimoji="1" lang="en-US" altLang="zh-CN" sz="4000" b="1" dirty="0" err="1">
                <a:solidFill>
                  <a:schemeClr val="tx2"/>
                </a:solidFill>
                <a:latin typeface="Times New Roman"/>
                <a:ea typeface="黑体" pitchFamily="2" charset="-122"/>
              </a:rPr>
              <a:t>í</a:t>
            </a:r>
            <a:r>
              <a:rPr kumimoji="1" lang="zh-CN" altLang="en-US" sz="4000" b="1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，奢靡、糜烂）鹿满之 </a:t>
            </a:r>
            <a:r>
              <a:rPr kumimoji="1" lang="en-US" altLang="zh-CN" sz="4000" b="1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,  </a:t>
            </a:r>
            <a:r>
              <a:rPr kumimoji="1" lang="zh-CN" altLang="en-US" sz="4000" b="1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江汉之鱼鳖（</a:t>
            </a:r>
            <a:r>
              <a:rPr kumimoji="1" lang="en-US" altLang="zh-CN" sz="4000" b="1" dirty="0" err="1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biē</a:t>
            </a:r>
            <a:r>
              <a:rPr kumimoji="1" lang="zh-CN" altLang="en-US" sz="4000" b="1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）鼋（</a:t>
            </a:r>
            <a:r>
              <a:rPr kumimoji="1" lang="en-US" altLang="zh-CN" sz="4000" b="1" dirty="0" err="1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yu</a:t>
            </a:r>
            <a:r>
              <a:rPr kumimoji="1" lang="en-US" altLang="zh-CN" sz="4000" b="1" dirty="0" err="1">
                <a:solidFill>
                  <a:schemeClr val="tx2"/>
                </a:solidFill>
                <a:latin typeface="Times New Roman"/>
                <a:ea typeface="黑体" pitchFamily="2" charset="-122"/>
              </a:rPr>
              <a:t>á</a:t>
            </a:r>
            <a:r>
              <a:rPr kumimoji="1" lang="en-US" altLang="zh-CN" sz="4000" b="1" dirty="0" err="1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n</a:t>
            </a:r>
            <a:r>
              <a:rPr kumimoji="1" lang="zh-CN" altLang="en-US" sz="4000" b="1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）鼍（</a:t>
            </a:r>
            <a:r>
              <a:rPr kumimoji="1" lang="en-US" altLang="zh-CN" sz="4000" b="1" dirty="0" err="1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tu</a:t>
            </a:r>
            <a:r>
              <a:rPr kumimoji="1" lang="en-US" altLang="zh-CN" sz="4000" b="1" dirty="0" err="1">
                <a:solidFill>
                  <a:schemeClr val="tx2"/>
                </a:solidFill>
                <a:latin typeface="Times New Roman"/>
                <a:ea typeface="黑体" pitchFamily="2" charset="-122"/>
              </a:rPr>
              <a:t>ó</a:t>
            </a:r>
            <a:r>
              <a:rPr kumimoji="1" lang="zh-CN" altLang="en-US" sz="4000" b="1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）为天下富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594" grpId="0" autoUpdateAnimBg="0"/>
      <p:bldP spid="110595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Text Box 2"/>
          <p:cNvSpPr txBox="1">
            <a:spLocks noChangeArrowheads="1"/>
          </p:cNvSpPr>
          <p:nvPr/>
        </p:nvSpPr>
        <p:spPr bwMode="auto">
          <a:xfrm>
            <a:off x="500063" y="1905000"/>
            <a:ext cx="8339137" cy="3139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kumimoji="1" lang="zh-CN" altLang="en-US" sz="3600" b="1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宋，所谓无雉（</a:t>
            </a:r>
            <a:r>
              <a:rPr kumimoji="1" lang="en-US" altLang="zh-CN" sz="3600" b="1" dirty="0" err="1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zh</a:t>
            </a:r>
            <a:r>
              <a:rPr kumimoji="1" lang="en-US" altLang="zh-CN" sz="3600" b="1" dirty="0" err="1">
                <a:solidFill>
                  <a:schemeClr val="tx2"/>
                </a:solidFill>
                <a:latin typeface="Times New Roman"/>
                <a:ea typeface="黑体" pitchFamily="2" charset="-122"/>
              </a:rPr>
              <a:t>ì</a:t>
            </a:r>
            <a:r>
              <a:rPr kumimoji="1" lang="zh-CN" altLang="en-US" sz="3600" b="1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）兔鲋（</a:t>
            </a:r>
            <a:r>
              <a:rPr kumimoji="1" lang="en-US" altLang="zh-CN" sz="3600" b="1" dirty="0" err="1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f</a:t>
            </a:r>
            <a:r>
              <a:rPr kumimoji="1" lang="en-US" altLang="zh-CN" sz="3600" b="1" dirty="0" err="1">
                <a:solidFill>
                  <a:schemeClr val="tx2"/>
                </a:solidFill>
                <a:latin typeface="Times New Roman"/>
                <a:ea typeface="黑体" pitchFamily="2" charset="-122"/>
              </a:rPr>
              <a:t>ù</a:t>
            </a:r>
            <a:r>
              <a:rPr kumimoji="1" lang="zh-CN" altLang="en-US" sz="3600" b="1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）鱼者也   </a:t>
            </a:r>
          </a:p>
          <a:p>
            <a:pPr algn="just">
              <a:spcBef>
                <a:spcPct val="50000"/>
              </a:spcBef>
            </a:pPr>
            <a:r>
              <a:rPr kumimoji="1" lang="zh-CN" altLang="en-US" sz="3600" b="1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荆有长松文梓（</a:t>
            </a:r>
            <a:r>
              <a:rPr kumimoji="1" lang="en-US" altLang="zh-CN" sz="3600" b="1" dirty="0" err="1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zǐ</a:t>
            </a:r>
            <a:r>
              <a:rPr kumimoji="1" lang="zh-CN" altLang="en-US" sz="3600" b="1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）楩（</a:t>
            </a:r>
            <a:r>
              <a:rPr kumimoji="1" lang="en-US" altLang="zh-CN" sz="3600" b="1" dirty="0" err="1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pi</a:t>
            </a:r>
            <a:r>
              <a:rPr kumimoji="1" lang="en-US" altLang="zh-CN" sz="3600" b="1" dirty="0" err="1">
                <a:solidFill>
                  <a:schemeClr val="tx2"/>
                </a:solidFill>
                <a:latin typeface="Times New Roman"/>
                <a:ea typeface="黑体" pitchFamily="2" charset="-122"/>
              </a:rPr>
              <a:t>á</a:t>
            </a:r>
            <a:r>
              <a:rPr kumimoji="1" lang="en-US" altLang="zh-CN" sz="3600" b="1" dirty="0" err="1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n</a:t>
            </a:r>
            <a:r>
              <a:rPr kumimoji="1" lang="zh-CN" altLang="en-US" sz="3600" b="1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）楠豫章</a:t>
            </a:r>
          </a:p>
          <a:p>
            <a:pPr algn="just">
              <a:spcBef>
                <a:spcPct val="50000"/>
              </a:spcBef>
            </a:pPr>
            <a:r>
              <a:rPr kumimoji="1" lang="zh-CN" altLang="en-US" sz="3600" b="1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子墨子解带为城</a:t>
            </a:r>
            <a:r>
              <a:rPr kumimoji="1" lang="en-US" altLang="zh-CN" sz="3600" b="1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,</a:t>
            </a:r>
            <a:r>
              <a:rPr kumimoji="1" lang="zh-CN" altLang="en-US" sz="3600" b="1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以牒（</a:t>
            </a:r>
            <a:r>
              <a:rPr kumimoji="1" lang="en-US" altLang="zh-CN" sz="3600" b="1" dirty="0" err="1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di</a:t>
            </a:r>
            <a:r>
              <a:rPr kumimoji="1" lang="en-US" altLang="zh-CN" sz="3600" b="1" dirty="0" err="1">
                <a:solidFill>
                  <a:schemeClr val="tx2"/>
                </a:solidFill>
                <a:latin typeface="Times New Roman"/>
                <a:ea typeface="黑体" pitchFamily="2" charset="-122"/>
              </a:rPr>
              <a:t>é</a:t>
            </a:r>
            <a:r>
              <a:rPr kumimoji="1" lang="zh-CN" altLang="en-US" sz="3600" b="1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）为械（</a:t>
            </a:r>
            <a:r>
              <a:rPr kumimoji="1" lang="en-US" altLang="zh-CN" sz="3600" b="1" dirty="0" err="1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xi</a:t>
            </a:r>
            <a:r>
              <a:rPr kumimoji="1" lang="en-US" altLang="zh-CN" sz="3600" b="1" dirty="0" err="1">
                <a:solidFill>
                  <a:schemeClr val="tx2"/>
                </a:solidFill>
                <a:latin typeface="Times New Roman"/>
                <a:ea typeface="黑体" pitchFamily="2" charset="-122"/>
              </a:rPr>
              <a:t>è</a:t>
            </a:r>
            <a:r>
              <a:rPr kumimoji="1" lang="zh-CN" altLang="en-US" sz="3600" b="1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）</a:t>
            </a:r>
          </a:p>
          <a:p>
            <a:pPr algn="just">
              <a:spcBef>
                <a:spcPct val="50000"/>
              </a:spcBef>
            </a:pPr>
            <a:r>
              <a:rPr kumimoji="1" lang="zh-CN" altLang="en-US" sz="3600" b="1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已持臣守圉之器</a:t>
            </a:r>
            <a:r>
              <a:rPr kumimoji="1" lang="en-US" altLang="zh-CN" sz="3600" b="1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(</a:t>
            </a:r>
            <a:r>
              <a:rPr kumimoji="1" lang="en-US" altLang="zh-CN" sz="3600" b="1" dirty="0" err="1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y</a:t>
            </a:r>
            <a:r>
              <a:rPr kumimoji="1" lang="en-US" altLang="zh-CN" sz="3600" b="1" dirty="0" err="1">
                <a:solidFill>
                  <a:schemeClr val="tx2"/>
                </a:solidFill>
                <a:latin typeface="Times New Roman"/>
                <a:ea typeface="黑体" pitchFamily="2" charset="-122"/>
              </a:rPr>
              <a:t>ù</a:t>
            </a:r>
            <a:r>
              <a:rPr kumimoji="1" lang="en-US" altLang="zh-CN" sz="3600" b="1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)</a:t>
            </a:r>
          </a:p>
        </p:txBody>
      </p:sp>
      <p:sp>
        <p:nvSpPr>
          <p:cNvPr id="111619" name="Text Box 3"/>
          <p:cNvSpPr txBox="1">
            <a:spLocks noChangeArrowheads="1"/>
          </p:cNvSpPr>
          <p:nvPr/>
        </p:nvSpPr>
        <p:spPr bwMode="auto">
          <a:xfrm>
            <a:off x="323850" y="620713"/>
            <a:ext cx="8351838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5400" b="1" dirty="0">
                <a:solidFill>
                  <a:srgbClr val="C00000"/>
                </a:solidFill>
                <a:latin typeface="黑体" pitchFamily="2" charset="-122"/>
                <a:ea typeface="黑体" pitchFamily="2" charset="-122"/>
              </a:rPr>
              <a:t>特别注意下列字词的读音</a:t>
            </a:r>
            <a:r>
              <a:rPr kumimoji="1" lang="en-US" altLang="zh-CN" sz="5400" b="1" dirty="0">
                <a:solidFill>
                  <a:srgbClr val="C00000"/>
                </a:solidFill>
                <a:latin typeface="黑体" pitchFamily="2" charset="-122"/>
                <a:ea typeface="黑体" pitchFamily="2" charset="-122"/>
              </a:rPr>
              <a:t>: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1618" grpId="0" autoUpdateAnimBg="0"/>
      <p:bldP spid="111619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Text Box 2"/>
          <p:cNvSpPr txBox="1">
            <a:spLocks noChangeArrowheads="1"/>
          </p:cNvSpPr>
          <p:nvPr/>
        </p:nvSpPr>
        <p:spPr bwMode="auto">
          <a:xfrm>
            <a:off x="838200" y="2238375"/>
            <a:ext cx="7162800" cy="362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20000"/>
              </a:spcBef>
            </a:pPr>
            <a:r>
              <a:rPr kumimoji="1" lang="zh-CN" altLang="en-US" sz="4000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公输</a:t>
            </a:r>
            <a:r>
              <a:rPr kumimoji="1" lang="zh-CN" altLang="en-US" sz="4000" b="1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盘（</a:t>
            </a:r>
            <a:r>
              <a:rPr kumimoji="1" lang="en-US" altLang="zh-CN" sz="4000" b="1" dirty="0" err="1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bān</a:t>
            </a:r>
            <a:r>
              <a:rPr kumimoji="1" lang="zh-CN" altLang="en-US" sz="4000" b="1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）</a:t>
            </a:r>
            <a:r>
              <a:rPr kumimoji="1" lang="zh-CN" altLang="en-US" sz="4000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不</a:t>
            </a:r>
            <a:r>
              <a:rPr kumimoji="1" lang="zh-CN" altLang="en-US" sz="4000" b="1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说（</a:t>
            </a:r>
            <a:r>
              <a:rPr kumimoji="1" lang="en-US" altLang="zh-CN" sz="4000" b="1" dirty="0" err="1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yu</a:t>
            </a:r>
            <a:r>
              <a:rPr kumimoji="1" lang="en-US" altLang="zh-CN" sz="4000" b="1" dirty="0" err="1">
                <a:solidFill>
                  <a:schemeClr val="tx2"/>
                </a:solidFill>
                <a:latin typeface="Times New Roman"/>
                <a:ea typeface="黑体" pitchFamily="2" charset="-122"/>
              </a:rPr>
              <a:t>è</a:t>
            </a:r>
            <a:r>
              <a:rPr kumimoji="1" lang="zh-CN" altLang="en-US" sz="4000" b="1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） </a:t>
            </a:r>
          </a:p>
          <a:p>
            <a:pPr algn="just">
              <a:spcBef>
                <a:spcPct val="20000"/>
              </a:spcBef>
            </a:pPr>
            <a:r>
              <a:rPr kumimoji="1" lang="zh-CN" altLang="en-US" sz="4000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请</a:t>
            </a:r>
            <a:r>
              <a:rPr kumimoji="1" lang="zh-CN" altLang="en-US" sz="4000" b="1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说（</a:t>
            </a:r>
            <a:r>
              <a:rPr kumimoji="1" lang="en-US" altLang="zh-CN" sz="4000" b="1" dirty="0" err="1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shuō</a:t>
            </a:r>
            <a:r>
              <a:rPr kumimoji="1" lang="zh-CN" altLang="en-US" sz="4000" b="1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）</a:t>
            </a:r>
            <a:r>
              <a:rPr kumimoji="1" lang="zh-CN" altLang="en-US" sz="4000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之 </a:t>
            </a:r>
          </a:p>
          <a:p>
            <a:pPr algn="just">
              <a:spcBef>
                <a:spcPct val="20000"/>
              </a:spcBef>
            </a:pPr>
            <a:r>
              <a:rPr kumimoji="1" lang="zh-CN" altLang="en-US" sz="4000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胡不见</a:t>
            </a:r>
            <a:r>
              <a:rPr kumimoji="1" lang="zh-CN" altLang="en-US" sz="4000" b="1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（</a:t>
            </a:r>
            <a:r>
              <a:rPr kumimoji="1" lang="en-US" altLang="zh-CN" sz="4000" b="1" dirty="0" err="1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xi</a:t>
            </a:r>
            <a:r>
              <a:rPr kumimoji="1" lang="en-US" altLang="zh-CN" sz="4000" b="1" dirty="0" err="1">
                <a:solidFill>
                  <a:schemeClr val="tx2"/>
                </a:solidFill>
                <a:latin typeface="Times New Roman"/>
                <a:ea typeface="黑体" pitchFamily="2" charset="-122"/>
              </a:rPr>
              <a:t>à</a:t>
            </a:r>
            <a:r>
              <a:rPr kumimoji="1" lang="en-US" altLang="zh-CN" sz="4000" b="1" dirty="0" err="1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n</a:t>
            </a:r>
            <a:r>
              <a:rPr kumimoji="1" lang="zh-CN" altLang="en-US" sz="4000" b="1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）</a:t>
            </a:r>
            <a:r>
              <a:rPr kumimoji="1" lang="zh-CN" altLang="en-US" sz="4000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我于王</a:t>
            </a:r>
            <a:r>
              <a:rPr kumimoji="1" lang="zh-CN" altLang="en-US" sz="4000" b="1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 </a:t>
            </a:r>
          </a:p>
          <a:p>
            <a:pPr algn="just">
              <a:spcBef>
                <a:spcPct val="20000"/>
              </a:spcBef>
            </a:pPr>
            <a:r>
              <a:rPr kumimoji="1" lang="zh-CN" altLang="en-US" sz="4000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臣之弟子禽</a:t>
            </a:r>
            <a:r>
              <a:rPr kumimoji="1" lang="zh-CN" altLang="en-US" sz="4000" b="1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滑（</a:t>
            </a:r>
            <a:r>
              <a:rPr kumimoji="1" lang="en-US" altLang="zh-CN" sz="4000" b="1" dirty="0" err="1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ɡǔ</a:t>
            </a:r>
            <a:r>
              <a:rPr kumimoji="1" lang="zh-CN" altLang="en-US" sz="4000" b="1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）</a:t>
            </a:r>
            <a:r>
              <a:rPr kumimoji="1" lang="zh-CN" altLang="en-US" sz="4000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厘</a:t>
            </a:r>
          </a:p>
          <a:p>
            <a:pPr algn="just">
              <a:spcBef>
                <a:spcPct val="20000"/>
              </a:spcBef>
            </a:pPr>
            <a:r>
              <a:rPr kumimoji="1" lang="zh-CN" altLang="en-US" sz="4000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公输盘</a:t>
            </a:r>
            <a:r>
              <a:rPr kumimoji="1" lang="zh-CN" altLang="en-US" sz="4000" b="1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诎</a:t>
            </a:r>
            <a:r>
              <a:rPr kumimoji="1" lang="en-US" altLang="zh-CN" sz="4000" b="1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(</a:t>
            </a:r>
            <a:r>
              <a:rPr kumimoji="1" lang="en-US" altLang="zh-CN" sz="4000" b="1" dirty="0" err="1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qū</a:t>
            </a:r>
            <a:r>
              <a:rPr kumimoji="1" lang="en-US" altLang="zh-CN" sz="4000" b="1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)</a:t>
            </a:r>
            <a:r>
              <a:rPr kumimoji="1" lang="en-US" altLang="zh-CN" sz="4000" dirty="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 </a:t>
            </a:r>
          </a:p>
        </p:txBody>
      </p:sp>
      <p:sp>
        <p:nvSpPr>
          <p:cNvPr id="112643" name="Text Box 3"/>
          <p:cNvSpPr txBox="1">
            <a:spLocks noChangeArrowheads="1"/>
          </p:cNvSpPr>
          <p:nvPr/>
        </p:nvSpPr>
        <p:spPr bwMode="auto">
          <a:xfrm>
            <a:off x="2895600" y="974725"/>
            <a:ext cx="30480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5400" b="1" dirty="0">
                <a:solidFill>
                  <a:srgbClr val="C00000"/>
                </a:solidFill>
                <a:latin typeface="黑体" pitchFamily="2" charset="-122"/>
                <a:ea typeface="黑体" pitchFamily="2" charset="-122"/>
              </a:rPr>
              <a:t>特殊读音</a:t>
            </a:r>
            <a:r>
              <a:rPr kumimoji="1" lang="zh-CN" altLang="en-US" sz="6000" b="1" dirty="0">
                <a:solidFill>
                  <a:srgbClr val="C00000"/>
                </a:solidFill>
                <a:latin typeface="黑体" pitchFamily="2" charset="-122"/>
                <a:ea typeface="黑体" pitchFamily="2" charset="-122"/>
              </a:rPr>
              <a:t>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42" grpId="0" autoUpdateAnimBg="0"/>
      <p:bldP spid="112643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196975"/>
            <a:ext cx="8686800" cy="2232025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zh-CN" b="1" dirty="0">
                <a:latin typeface="华文中宋" pitchFamily="2" charset="-122"/>
                <a:ea typeface="华文中宋" pitchFamily="2" charset="-122"/>
              </a:rPr>
              <a:t>   </a:t>
            </a:r>
            <a:r>
              <a:rPr lang="zh-CN" altLang="en-US" b="1" dirty="0">
                <a:latin typeface="华文中宋" pitchFamily="2" charset="-122"/>
                <a:ea typeface="华文中宋" pitchFamily="2" charset="-122"/>
              </a:rPr>
              <a:t>公输盘</a:t>
            </a:r>
            <a:r>
              <a:rPr lang="zh-CN" altLang="en-US" b="1" dirty="0">
                <a:solidFill>
                  <a:schemeClr val="accent6">
                    <a:lumMod val="75000"/>
                  </a:schemeClr>
                </a:solidFill>
                <a:latin typeface="华文中宋" pitchFamily="2" charset="-122"/>
                <a:ea typeface="华文中宋" pitchFamily="2" charset="-122"/>
              </a:rPr>
              <a:t>为</a:t>
            </a:r>
            <a:r>
              <a:rPr lang="zh-CN" altLang="en-US" b="1" dirty="0">
                <a:latin typeface="华文中宋" pitchFamily="2" charset="-122"/>
                <a:ea typeface="华文中宋" pitchFamily="2" charset="-122"/>
              </a:rPr>
              <a:t>楚造云梯</a:t>
            </a:r>
            <a:r>
              <a:rPr lang="zh-CN" altLang="en-US" b="1" dirty="0">
                <a:solidFill>
                  <a:schemeClr val="accent6">
                    <a:lumMod val="75000"/>
                  </a:schemeClr>
                </a:solidFill>
                <a:latin typeface="华文中宋" pitchFamily="2" charset="-122"/>
                <a:ea typeface="华文中宋" pitchFamily="2" charset="-122"/>
              </a:rPr>
              <a:t>之</a:t>
            </a:r>
            <a:r>
              <a:rPr lang="zh-CN" altLang="en-US" b="1" dirty="0">
                <a:latin typeface="华文中宋" pitchFamily="2" charset="-122"/>
                <a:ea typeface="华文中宋" pitchFamily="2" charset="-122"/>
              </a:rPr>
              <a:t>械，成，</a:t>
            </a:r>
            <a:r>
              <a:rPr lang="zh-CN" altLang="en-US" b="1" dirty="0">
                <a:solidFill>
                  <a:schemeClr val="accent6">
                    <a:lumMod val="75000"/>
                  </a:schemeClr>
                </a:solidFill>
                <a:latin typeface="华文中宋" pitchFamily="2" charset="-122"/>
                <a:ea typeface="华文中宋" pitchFamily="2" charset="-122"/>
              </a:rPr>
              <a:t>将以</a:t>
            </a:r>
            <a:r>
              <a:rPr lang="zh-CN" altLang="en-US" b="1" dirty="0">
                <a:latin typeface="华文中宋" pitchFamily="2" charset="-122"/>
                <a:ea typeface="华文中宋" pitchFamily="2" charset="-122"/>
              </a:rPr>
              <a:t>攻宋。</a:t>
            </a:r>
            <a:r>
              <a:rPr lang="zh-CN" altLang="en-US" b="1" dirty="0">
                <a:solidFill>
                  <a:schemeClr val="accent6">
                    <a:lumMod val="75000"/>
                  </a:schemeClr>
                </a:solidFill>
                <a:latin typeface="华文中宋" pitchFamily="2" charset="-122"/>
                <a:ea typeface="华文中宋" pitchFamily="2" charset="-122"/>
              </a:rPr>
              <a:t>子</a:t>
            </a:r>
            <a:endParaRPr lang="en-US" altLang="zh-CN" b="1" dirty="0">
              <a:solidFill>
                <a:schemeClr val="accent6">
                  <a:lumMod val="75000"/>
                </a:schemeClr>
              </a:solidFill>
              <a:latin typeface="华文中宋" pitchFamily="2" charset="-122"/>
              <a:ea typeface="华文中宋" pitchFamily="2" charset="-122"/>
            </a:endParaRPr>
          </a:p>
          <a:p>
            <a:pPr>
              <a:buFontTx/>
              <a:buNone/>
            </a:pPr>
            <a:endParaRPr lang="en-US" altLang="zh-CN" b="1" dirty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  <a:p>
            <a:pPr>
              <a:buFontTx/>
              <a:buNone/>
            </a:pPr>
            <a:r>
              <a:rPr lang="zh-CN" altLang="en-US" b="1" dirty="0">
                <a:solidFill>
                  <a:schemeClr val="accent6">
                    <a:lumMod val="75000"/>
                  </a:schemeClr>
                </a:solidFill>
                <a:latin typeface="华文中宋" pitchFamily="2" charset="-122"/>
                <a:ea typeface="华文中宋" pitchFamily="2" charset="-122"/>
              </a:rPr>
              <a:t>墨子</a:t>
            </a:r>
            <a:r>
              <a:rPr lang="zh-CN" altLang="en-US" b="1" dirty="0">
                <a:latin typeface="华文中宋" pitchFamily="2" charset="-122"/>
                <a:ea typeface="华文中宋" pitchFamily="2" charset="-122"/>
              </a:rPr>
              <a:t>闻</a:t>
            </a:r>
            <a:r>
              <a:rPr lang="zh-CN" altLang="en-US" b="1" dirty="0">
                <a:solidFill>
                  <a:schemeClr val="accent6">
                    <a:lumMod val="75000"/>
                  </a:schemeClr>
                </a:solidFill>
                <a:latin typeface="华文中宋" pitchFamily="2" charset="-122"/>
                <a:ea typeface="华文中宋" pitchFamily="2" charset="-122"/>
              </a:rPr>
              <a:t>之</a:t>
            </a:r>
            <a:r>
              <a:rPr lang="zh-CN" altLang="en-US" b="1" dirty="0">
                <a:latin typeface="华文中宋" pitchFamily="2" charset="-122"/>
                <a:ea typeface="华文中宋" pitchFamily="2" charset="-122"/>
              </a:rPr>
              <a:t>，</a:t>
            </a:r>
            <a:r>
              <a:rPr lang="zh-CN" altLang="en-US" b="1" dirty="0">
                <a:solidFill>
                  <a:schemeClr val="accent6">
                    <a:lumMod val="75000"/>
                  </a:schemeClr>
                </a:solidFill>
                <a:latin typeface="华文中宋" pitchFamily="2" charset="-122"/>
                <a:ea typeface="华文中宋" pitchFamily="2" charset="-122"/>
              </a:rPr>
              <a:t>起于</a:t>
            </a:r>
            <a:r>
              <a:rPr lang="zh-CN" altLang="en-US" b="1" dirty="0">
                <a:latin typeface="华文中宋" pitchFamily="2" charset="-122"/>
                <a:ea typeface="华文中宋" pitchFamily="2" charset="-122"/>
              </a:rPr>
              <a:t>鲁，行十日十夜而至于郢，</a:t>
            </a:r>
            <a:endParaRPr lang="en-US" altLang="zh-CN" b="1" dirty="0">
              <a:latin typeface="华文中宋" pitchFamily="2" charset="-122"/>
              <a:ea typeface="华文中宋" pitchFamily="2" charset="-122"/>
            </a:endParaRPr>
          </a:p>
          <a:p>
            <a:pPr>
              <a:buFontTx/>
              <a:buNone/>
            </a:pPr>
            <a:endParaRPr lang="en-US" altLang="zh-CN" b="1" dirty="0">
              <a:solidFill>
                <a:srgbClr val="FF00FF"/>
              </a:solidFill>
              <a:latin typeface="华文中宋" pitchFamily="2" charset="-122"/>
              <a:ea typeface="华文中宋" pitchFamily="2" charset="-122"/>
            </a:endParaRPr>
          </a:p>
          <a:p>
            <a:pPr>
              <a:buFontTx/>
              <a:buNone/>
            </a:pPr>
            <a:r>
              <a:rPr lang="zh-CN" altLang="en-US" b="1" dirty="0">
                <a:solidFill>
                  <a:schemeClr val="accent6">
                    <a:lumMod val="75000"/>
                  </a:schemeClr>
                </a:solidFill>
                <a:latin typeface="华文中宋" pitchFamily="2" charset="-122"/>
                <a:ea typeface="华文中宋" pitchFamily="2" charset="-122"/>
              </a:rPr>
              <a:t>见</a:t>
            </a:r>
            <a:r>
              <a:rPr lang="zh-CN" altLang="en-US" b="1" dirty="0">
                <a:latin typeface="华文中宋" pitchFamily="2" charset="-122"/>
                <a:ea typeface="华文中宋" pitchFamily="2" charset="-122"/>
              </a:rPr>
              <a:t>公输盘。 </a:t>
            </a:r>
          </a:p>
        </p:txBody>
      </p:sp>
      <p:sp>
        <p:nvSpPr>
          <p:cNvPr id="56324" name="Text Box 4"/>
          <p:cNvSpPr txBox="1">
            <a:spLocks noChangeArrowheads="1"/>
          </p:cNvSpPr>
          <p:nvPr/>
        </p:nvSpPr>
        <p:spPr bwMode="auto">
          <a:xfrm>
            <a:off x="1619250" y="0"/>
            <a:ext cx="752475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4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zh-CN" altLang="en-US" sz="2400" b="1" dirty="0">
                <a:solidFill>
                  <a:srgbClr val="0000CC"/>
                </a:solidFill>
                <a:latin typeface="楷体_GB2312" pitchFamily="49" charset="-122"/>
                <a:ea typeface="楷体_GB2312" pitchFamily="49" charset="-122"/>
              </a:rPr>
              <a:t>指墨翟。前一个“子”是夫子（即先生、老师）的意思，是弟子们对墨翟的尊称；后一个“子”是一般古代男子名字后面的美称。</a:t>
            </a:r>
            <a:endParaRPr lang="zh-CN" altLang="en-US" sz="2400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56326" name="Text Box 6"/>
          <p:cNvSpPr txBox="1">
            <a:spLocks noChangeArrowheads="1"/>
          </p:cNvSpPr>
          <p:nvPr/>
        </p:nvSpPr>
        <p:spPr bwMode="auto">
          <a:xfrm>
            <a:off x="827088" y="4868863"/>
            <a:ext cx="795655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800" b="1" dirty="0">
                <a:solidFill>
                  <a:schemeClr val="tx2"/>
                </a:solidFill>
                <a:latin typeface="华文中宋" pitchFamily="2" charset="-122"/>
                <a:ea typeface="华文中宋" pitchFamily="2" charset="-122"/>
              </a:rPr>
              <a:t>       </a:t>
            </a:r>
            <a:r>
              <a:rPr lang="zh-CN" altLang="en-US" sz="2800" b="1" dirty="0">
                <a:solidFill>
                  <a:schemeClr val="tx2"/>
                </a:solidFill>
                <a:latin typeface="华文中宋" pitchFamily="2" charset="-122"/>
                <a:ea typeface="华文中宋" pitchFamily="2" charset="-122"/>
              </a:rPr>
              <a:t>公输盘给楚国制造云梯这样的器械，制成后，将要用它攻打宋国。</a:t>
            </a:r>
            <a:endParaRPr lang="en-US" altLang="zh-CN" sz="2800" b="1" dirty="0">
              <a:solidFill>
                <a:schemeClr val="tx2"/>
              </a:solidFill>
              <a:latin typeface="华文中宋" pitchFamily="2" charset="-122"/>
              <a:ea typeface="华文中宋" pitchFamily="2" charset="-122"/>
            </a:endParaRPr>
          </a:p>
          <a:p>
            <a:r>
              <a:rPr lang="en-US" altLang="zh-CN" sz="2800" b="1" dirty="0">
                <a:solidFill>
                  <a:schemeClr val="tx2"/>
                </a:solidFill>
                <a:latin typeface="华文中宋" pitchFamily="2" charset="-122"/>
                <a:ea typeface="华文中宋" pitchFamily="2" charset="-122"/>
              </a:rPr>
              <a:t>      </a:t>
            </a:r>
            <a:r>
              <a:rPr lang="zh-CN" altLang="en-US" sz="2800" b="1" dirty="0">
                <a:solidFill>
                  <a:schemeClr val="tx2"/>
                </a:solidFill>
                <a:latin typeface="华文中宋" pitchFamily="2" charset="-122"/>
                <a:ea typeface="华文中宋" pitchFamily="2" charset="-122"/>
              </a:rPr>
              <a:t>墨子听说这件事，从齐国出发，走了十天十夜到达郢，见到公输盘。</a:t>
            </a:r>
          </a:p>
        </p:txBody>
      </p:sp>
      <p:sp>
        <p:nvSpPr>
          <p:cNvPr id="56327" name="Rectangle 7"/>
          <p:cNvSpPr>
            <a:spLocks noChangeArrowheads="1"/>
          </p:cNvSpPr>
          <p:nvPr/>
        </p:nvSpPr>
        <p:spPr bwMode="auto">
          <a:xfrm>
            <a:off x="2051720" y="1772816"/>
            <a:ext cx="59663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替</a:t>
            </a:r>
          </a:p>
        </p:txBody>
      </p:sp>
      <p:sp>
        <p:nvSpPr>
          <p:cNvPr id="56328" name="Rectangle 8"/>
          <p:cNvSpPr>
            <a:spLocks noChangeArrowheads="1"/>
          </p:cNvSpPr>
          <p:nvPr/>
        </p:nvSpPr>
        <p:spPr bwMode="auto">
          <a:xfrm>
            <a:off x="3563888" y="1700808"/>
            <a:ext cx="309617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代词，这</a:t>
            </a:r>
          </a:p>
        </p:txBody>
      </p:sp>
      <p:sp>
        <p:nvSpPr>
          <p:cNvPr id="56329" name="Rectangle 9"/>
          <p:cNvSpPr>
            <a:spLocks noChangeArrowheads="1"/>
          </p:cNvSpPr>
          <p:nvPr/>
        </p:nvSpPr>
        <p:spPr bwMode="auto">
          <a:xfrm>
            <a:off x="5868144" y="1772816"/>
            <a:ext cx="143986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准备</a:t>
            </a:r>
          </a:p>
        </p:txBody>
      </p:sp>
      <p:sp>
        <p:nvSpPr>
          <p:cNvPr id="56330" name="Rectangle 10"/>
          <p:cNvSpPr>
            <a:spLocks noChangeArrowheads="1"/>
          </p:cNvSpPr>
          <p:nvPr/>
        </p:nvSpPr>
        <p:spPr bwMode="auto">
          <a:xfrm>
            <a:off x="6876256" y="1700808"/>
            <a:ext cx="12954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用来</a:t>
            </a:r>
          </a:p>
        </p:txBody>
      </p:sp>
      <p:sp>
        <p:nvSpPr>
          <p:cNvPr id="56331" name="Rectangle 11"/>
          <p:cNvSpPr>
            <a:spLocks noChangeArrowheads="1"/>
          </p:cNvSpPr>
          <p:nvPr/>
        </p:nvSpPr>
        <p:spPr bwMode="auto">
          <a:xfrm>
            <a:off x="971600" y="2780928"/>
            <a:ext cx="3384054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代词，</a:t>
            </a:r>
          </a:p>
          <a:p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这件事</a:t>
            </a:r>
          </a:p>
        </p:txBody>
      </p:sp>
      <p:sp>
        <p:nvSpPr>
          <p:cNvPr id="56332" name="Rectangle 12"/>
          <p:cNvSpPr>
            <a:spLocks noChangeArrowheads="1"/>
          </p:cNvSpPr>
          <p:nvPr/>
        </p:nvSpPr>
        <p:spPr bwMode="auto">
          <a:xfrm>
            <a:off x="2411760" y="2852936"/>
            <a:ext cx="1008112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出发、</a:t>
            </a:r>
          </a:p>
          <a:p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动身</a:t>
            </a:r>
          </a:p>
        </p:txBody>
      </p:sp>
      <p:sp>
        <p:nvSpPr>
          <p:cNvPr id="56333" name="Rectangle 13"/>
          <p:cNvSpPr>
            <a:spLocks noChangeArrowheads="1"/>
          </p:cNvSpPr>
          <p:nvPr/>
        </p:nvSpPr>
        <p:spPr bwMode="auto">
          <a:xfrm>
            <a:off x="3635896" y="2996952"/>
            <a:ext cx="216071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从</a:t>
            </a:r>
          </a:p>
        </p:txBody>
      </p:sp>
      <p:sp>
        <p:nvSpPr>
          <p:cNvPr id="56334" name="Rectangle 14"/>
          <p:cNvSpPr>
            <a:spLocks noChangeArrowheads="1"/>
          </p:cNvSpPr>
          <p:nvPr/>
        </p:nvSpPr>
        <p:spPr bwMode="auto">
          <a:xfrm>
            <a:off x="467544" y="4077072"/>
            <a:ext cx="143986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拜见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4" grpId="0"/>
      <p:bldP spid="56326" grpId="0"/>
      <p:bldP spid="56327" grpId="0"/>
      <p:bldP spid="56328" grpId="0"/>
      <p:bldP spid="56329" grpId="0"/>
      <p:bldP spid="56330" grpId="0"/>
      <p:bldP spid="56331" grpId="0"/>
      <p:bldP spid="56332" grpId="0"/>
      <p:bldP spid="56333" grpId="0"/>
      <p:bldP spid="5633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/>
              <a:t>公输班所造的云梯：</a:t>
            </a:r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 noProof="1"/>
          </a:p>
        </p:txBody>
      </p:sp>
      <p:graphicFrame>
        <p:nvGraphicFramePr>
          <p:cNvPr id="57348" name="Object 4"/>
          <p:cNvGraphicFramePr>
            <a:graphicFrameLocks noChangeAspect="1"/>
          </p:cNvGraphicFramePr>
          <p:nvPr/>
        </p:nvGraphicFramePr>
        <p:xfrm>
          <a:off x="684213" y="1412875"/>
          <a:ext cx="7451725" cy="4995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3" name="位图图像" r:id="rId3" imgW="3467584" imgH="3476190" progId="PBrush">
                  <p:embed/>
                </p:oleObj>
              </mc:Choice>
              <mc:Fallback>
                <p:oleObj name="位图图像" r:id="rId3" imgW="3467584" imgH="3476190" progId="PBrush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4213" y="1412875"/>
                        <a:ext cx="7451725" cy="4995863"/>
                      </a:xfrm>
                      <a:prstGeom prst="rect">
                        <a:avLst/>
                      </a:prstGeom>
                      <a:noFill/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A1BD69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BBD83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50825" y="188913"/>
            <a:ext cx="8662988" cy="6408737"/>
          </a:xfrm>
          <a:ln>
            <a:noFill/>
          </a:ln>
        </p:spPr>
        <p:txBody>
          <a:bodyPr>
            <a:normAutofit/>
          </a:bodyPr>
          <a:lstStyle/>
          <a:p>
            <a:pPr>
              <a:buFontTx/>
              <a:buNone/>
            </a:pPr>
            <a:r>
              <a:rPr lang="en-US" altLang="zh-CN" sz="4400" b="1" dirty="0">
                <a:latin typeface="华文中宋" pitchFamily="2" charset="-122"/>
                <a:ea typeface="华文中宋" pitchFamily="2" charset="-122"/>
              </a:rPr>
              <a:t>   </a:t>
            </a:r>
            <a:r>
              <a:rPr lang="zh-CN" altLang="en-US" sz="2800" b="1" dirty="0">
                <a:latin typeface="华文中宋" pitchFamily="2" charset="-122"/>
                <a:ea typeface="华文中宋" pitchFamily="2" charset="-122"/>
              </a:rPr>
              <a:t>公输盘曰：“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华文中宋" pitchFamily="2" charset="-122"/>
                <a:ea typeface="华文中宋" pitchFamily="2" charset="-122"/>
              </a:rPr>
              <a:t>夫子</a:t>
            </a:r>
            <a:r>
              <a:rPr lang="zh-CN" altLang="en-US" sz="2800" b="1" dirty="0">
                <a:latin typeface="华文中宋" pitchFamily="2" charset="-122"/>
                <a:ea typeface="华文中宋" pitchFamily="2" charset="-122"/>
              </a:rPr>
              <a:t>何命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华文中宋" pitchFamily="2" charset="-122"/>
                <a:ea typeface="华文中宋" pitchFamily="2" charset="-122"/>
              </a:rPr>
              <a:t>焉为</a:t>
            </a:r>
            <a:r>
              <a:rPr lang="zh-CN" altLang="en-US" sz="2800" b="1" dirty="0">
                <a:latin typeface="华文中宋" pitchFamily="2" charset="-122"/>
                <a:ea typeface="华文中宋" pitchFamily="2" charset="-122"/>
              </a:rPr>
              <a:t>？”</a:t>
            </a:r>
            <a:endParaRPr lang="en-US" altLang="zh-CN" sz="2800" b="1" dirty="0">
              <a:latin typeface="华文中宋" pitchFamily="2" charset="-122"/>
              <a:ea typeface="华文中宋" pitchFamily="2" charset="-122"/>
            </a:endParaRPr>
          </a:p>
          <a:p>
            <a:pPr>
              <a:buFontTx/>
              <a:buNone/>
            </a:pPr>
            <a:endParaRPr lang="en-US" altLang="zh-CN" sz="2800" b="1" dirty="0">
              <a:latin typeface="华文中宋" pitchFamily="2" charset="-122"/>
              <a:ea typeface="华文中宋" pitchFamily="2" charset="-122"/>
            </a:endParaRPr>
          </a:p>
          <a:p>
            <a:pPr>
              <a:buFontTx/>
              <a:buNone/>
            </a:pPr>
            <a:r>
              <a:rPr lang="zh-CN" altLang="en-US" sz="2800" b="1" dirty="0">
                <a:latin typeface="华文中宋" pitchFamily="2" charset="-122"/>
                <a:ea typeface="华文中宋" pitchFamily="2" charset="-122"/>
              </a:rPr>
              <a:t>子墨子曰：“北方有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华文中宋" pitchFamily="2" charset="-122"/>
                <a:ea typeface="华文中宋" pitchFamily="2" charset="-122"/>
              </a:rPr>
              <a:t>侮</a:t>
            </a:r>
            <a:r>
              <a:rPr lang="zh-CN" altLang="en-US" sz="2800" b="1" dirty="0">
                <a:latin typeface="华文中宋" pitchFamily="2" charset="-122"/>
                <a:ea typeface="华文中宋" pitchFamily="2" charset="-122"/>
              </a:rPr>
              <a:t>臣，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华文中宋" pitchFamily="2" charset="-122"/>
                <a:ea typeface="华文中宋" pitchFamily="2" charset="-122"/>
              </a:rPr>
              <a:t>愿</a:t>
            </a:r>
            <a:r>
              <a:rPr lang="zh-CN" altLang="en-US" sz="2800" b="1" dirty="0">
                <a:latin typeface="华文中宋" pitchFamily="2" charset="-122"/>
                <a:ea typeface="华文中宋" pitchFamily="2" charset="-122"/>
              </a:rPr>
              <a:t>借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华文中宋" pitchFamily="2" charset="-122"/>
                <a:ea typeface="华文中宋" pitchFamily="2" charset="-122"/>
              </a:rPr>
              <a:t>子</a:t>
            </a:r>
            <a:r>
              <a:rPr lang="zh-CN" altLang="en-US" sz="2800" b="1" dirty="0">
                <a:latin typeface="华文中宋" pitchFamily="2" charset="-122"/>
                <a:ea typeface="华文中宋" pitchFamily="2" charset="-122"/>
              </a:rPr>
              <a:t>杀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华文中宋" pitchFamily="2" charset="-122"/>
                <a:ea typeface="华文中宋" pitchFamily="2" charset="-122"/>
              </a:rPr>
              <a:t>之</a:t>
            </a:r>
            <a:r>
              <a:rPr lang="zh-CN" altLang="en-US" sz="2800" b="1" dirty="0">
                <a:latin typeface="华文中宋" pitchFamily="2" charset="-122"/>
                <a:ea typeface="华文中宋" pitchFamily="2" charset="-122"/>
              </a:rPr>
              <a:t>。”</a:t>
            </a:r>
            <a:endParaRPr lang="en-US" altLang="zh-CN" sz="2800" b="1" dirty="0">
              <a:latin typeface="华文中宋" pitchFamily="2" charset="-122"/>
              <a:ea typeface="华文中宋" pitchFamily="2" charset="-122"/>
            </a:endParaRPr>
          </a:p>
          <a:p>
            <a:pPr>
              <a:buFontTx/>
              <a:buNone/>
            </a:pPr>
            <a:endParaRPr lang="en-US" altLang="zh-CN" sz="2800" b="1" dirty="0">
              <a:latin typeface="华文中宋" pitchFamily="2" charset="-122"/>
              <a:ea typeface="华文中宋" pitchFamily="2" charset="-122"/>
            </a:endParaRPr>
          </a:p>
          <a:p>
            <a:pPr>
              <a:buFontTx/>
              <a:buNone/>
            </a:pPr>
            <a:r>
              <a:rPr lang="zh-CN" altLang="en-US" sz="2800" b="1" dirty="0">
                <a:latin typeface="华文中宋" pitchFamily="2" charset="-122"/>
                <a:ea typeface="华文中宋" pitchFamily="2" charset="-122"/>
              </a:rPr>
              <a:t>公输盘不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华文中宋" pitchFamily="2" charset="-122"/>
                <a:ea typeface="华文中宋" pitchFamily="2" charset="-122"/>
              </a:rPr>
              <a:t>说</a:t>
            </a:r>
            <a:r>
              <a:rPr lang="zh-CN" altLang="en-US" sz="2800" b="1" dirty="0">
                <a:latin typeface="华文中宋" pitchFamily="2" charset="-122"/>
                <a:ea typeface="华文中宋" pitchFamily="2" charset="-122"/>
              </a:rPr>
              <a:t>。</a:t>
            </a:r>
            <a:endParaRPr lang="en-US" altLang="zh-CN" sz="2800" b="1" dirty="0">
              <a:latin typeface="华文中宋" pitchFamily="2" charset="-122"/>
              <a:ea typeface="华文中宋" pitchFamily="2" charset="-122"/>
            </a:endParaRPr>
          </a:p>
          <a:p>
            <a:pPr>
              <a:buFontTx/>
              <a:buNone/>
            </a:pPr>
            <a:endParaRPr lang="en-US" altLang="zh-CN" sz="2800" b="1" dirty="0">
              <a:latin typeface="华文中宋" pitchFamily="2" charset="-122"/>
              <a:ea typeface="华文中宋" pitchFamily="2" charset="-122"/>
            </a:endParaRPr>
          </a:p>
          <a:p>
            <a:pPr>
              <a:buFontTx/>
              <a:buNone/>
            </a:pPr>
            <a:r>
              <a:rPr lang="zh-CN" altLang="en-US" sz="2800" b="1" dirty="0">
                <a:latin typeface="华文中宋" pitchFamily="2" charset="-122"/>
                <a:ea typeface="华文中宋" pitchFamily="2" charset="-122"/>
              </a:rPr>
              <a:t>子墨子曰：“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华文中宋" pitchFamily="2" charset="-122"/>
                <a:ea typeface="华文中宋" pitchFamily="2" charset="-122"/>
              </a:rPr>
              <a:t>请</a:t>
            </a:r>
            <a:r>
              <a:rPr lang="zh-CN" altLang="en-US" sz="2800" b="1" dirty="0">
                <a:latin typeface="华文中宋" pitchFamily="2" charset="-122"/>
                <a:ea typeface="华文中宋" pitchFamily="2" charset="-122"/>
              </a:rPr>
              <a:t>献十金。” </a:t>
            </a:r>
            <a:endParaRPr lang="en-US" altLang="zh-CN" sz="2800" b="1" dirty="0">
              <a:latin typeface="华文中宋" pitchFamily="2" charset="-122"/>
              <a:ea typeface="华文中宋" pitchFamily="2" charset="-122"/>
            </a:endParaRPr>
          </a:p>
          <a:p>
            <a:pPr>
              <a:buFontTx/>
              <a:buNone/>
            </a:pPr>
            <a:endParaRPr lang="en-US" altLang="zh-CN" sz="2800" b="1" dirty="0">
              <a:latin typeface="华文中宋" pitchFamily="2" charset="-122"/>
              <a:ea typeface="华文中宋" pitchFamily="2" charset="-122"/>
            </a:endParaRPr>
          </a:p>
          <a:p>
            <a:pPr>
              <a:buFontTx/>
              <a:buNone/>
            </a:pPr>
            <a:r>
              <a:rPr lang="zh-CN" altLang="en-US" sz="2800" b="1" dirty="0">
                <a:latin typeface="华文中宋" pitchFamily="2" charset="-122"/>
                <a:ea typeface="华文中宋" pitchFamily="2" charset="-122"/>
              </a:rPr>
              <a:t>公输盘曰：“吾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华文中宋" pitchFamily="2" charset="-122"/>
                <a:ea typeface="华文中宋" pitchFamily="2" charset="-122"/>
              </a:rPr>
              <a:t>义固</a:t>
            </a:r>
            <a:r>
              <a:rPr lang="zh-CN" altLang="en-US" sz="2800" b="1" dirty="0">
                <a:latin typeface="华文中宋" pitchFamily="2" charset="-122"/>
                <a:ea typeface="华文中宋" pitchFamily="2" charset="-122"/>
              </a:rPr>
              <a:t>不杀人。”</a:t>
            </a:r>
            <a:endParaRPr lang="en-US" altLang="zh-CN" sz="2800" b="1" dirty="0">
              <a:latin typeface="华文中宋" pitchFamily="2" charset="-122"/>
              <a:ea typeface="华文中宋" pitchFamily="2" charset="-122"/>
            </a:endParaRPr>
          </a:p>
          <a:p>
            <a:pPr>
              <a:buFontTx/>
              <a:buNone/>
            </a:pPr>
            <a:endParaRPr lang="en-US" altLang="zh-CN" sz="2800" b="1" dirty="0">
              <a:latin typeface="华文中宋" pitchFamily="2" charset="-122"/>
              <a:ea typeface="华文中宋" pitchFamily="2" charset="-122"/>
            </a:endParaRPr>
          </a:p>
          <a:p>
            <a:pPr>
              <a:buFontTx/>
              <a:buNone/>
            </a:pPr>
            <a:r>
              <a:rPr lang="zh-CN" altLang="en-US" sz="2800" b="1" dirty="0">
                <a:latin typeface="华文中宋" pitchFamily="2" charset="-122"/>
                <a:ea typeface="华文中宋" pitchFamily="2" charset="-122"/>
              </a:rPr>
              <a:t>子墨子起，再拜，曰：“请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华文中宋" pitchFamily="2" charset="-122"/>
                <a:ea typeface="华文中宋" pitchFamily="2" charset="-122"/>
              </a:rPr>
              <a:t>说之</a:t>
            </a:r>
            <a:r>
              <a:rPr lang="zh-CN" altLang="en-US" sz="2800" b="1" dirty="0">
                <a:latin typeface="华文中宋" pitchFamily="2" charset="-122"/>
                <a:ea typeface="华文中宋" pitchFamily="2" charset="-122"/>
              </a:rPr>
              <a:t>。吾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华文中宋" pitchFamily="2" charset="-122"/>
                <a:ea typeface="华文中宋" pitchFamily="2" charset="-122"/>
              </a:rPr>
              <a:t>从</a:t>
            </a:r>
            <a:r>
              <a:rPr lang="zh-CN" altLang="en-US" sz="2800" b="1" dirty="0">
                <a:latin typeface="华文中宋" pitchFamily="2" charset="-122"/>
                <a:ea typeface="华文中宋" pitchFamily="2" charset="-122"/>
              </a:rPr>
              <a:t>北方闻子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华文中宋" pitchFamily="2" charset="-122"/>
                <a:ea typeface="华文中宋" pitchFamily="2" charset="-122"/>
              </a:rPr>
              <a:t>为</a:t>
            </a:r>
            <a:r>
              <a:rPr lang="zh-CN" altLang="en-US" sz="2800" b="1" dirty="0">
                <a:latin typeface="华文中宋" pitchFamily="2" charset="-122"/>
                <a:ea typeface="华文中宋" pitchFamily="2" charset="-122"/>
              </a:rPr>
              <a:t>梯，将以攻宋。</a:t>
            </a:r>
          </a:p>
        </p:txBody>
      </p:sp>
      <p:sp>
        <p:nvSpPr>
          <p:cNvPr id="58371" name="Text Box 3"/>
          <p:cNvSpPr txBox="1">
            <a:spLocks noChangeArrowheads="1"/>
          </p:cNvSpPr>
          <p:nvPr/>
        </p:nvSpPr>
        <p:spPr bwMode="auto">
          <a:xfrm>
            <a:off x="1692275" y="908050"/>
            <a:ext cx="30956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古代对人的尊称；</a:t>
            </a:r>
            <a:endParaRPr lang="zh-CN" altLang="en-US" sz="28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58372" name="Text Box 4"/>
          <p:cNvSpPr txBox="1">
            <a:spLocks noChangeArrowheads="1"/>
          </p:cNvSpPr>
          <p:nvPr/>
        </p:nvSpPr>
        <p:spPr bwMode="auto">
          <a:xfrm>
            <a:off x="2411760" y="2492896"/>
            <a:ext cx="367240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通“悦”，高兴</a:t>
            </a:r>
            <a:endParaRPr lang="zh-CN" altLang="en-US" sz="28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58373" name="Text Box 5"/>
          <p:cNvSpPr txBox="1">
            <a:spLocks noChangeArrowheads="1"/>
          </p:cNvSpPr>
          <p:nvPr/>
        </p:nvSpPr>
        <p:spPr bwMode="auto">
          <a:xfrm>
            <a:off x="1331640" y="5013176"/>
            <a:ext cx="42481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坚持合宜的道德、情理；</a:t>
            </a:r>
            <a:endParaRPr lang="zh-CN" altLang="en-US" sz="28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58374" name="Text Box 6"/>
          <p:cNvSpPr txBox="1">
            <a:spLocks noChangeArrowheads="1"/>
          </p:cNvSpPr>
          <p:nvPr/>
        </p:nvSpPr>
        <p:spPr bwMode="auto">
          <a:xfrm>
            <a:off x="5148064" y="4509120"/>
            <a:ext cx="27368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坚决；</a:t>
            </a:r>
            <a:endParaRPr lang="zh-CN" altLang="en-US" sz="28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58375" name="Text Box 7"/>
          <p:cNvSpPr txBox="1">
            <a:spLocks noChangeArrowheads="1"/>
          </p:cNvSpPr>
          <p:nvPr/>
        </p:nvSpPr>
        <p:spPr bwMode="auto">
          <a:xfrm>
            <a:off x="2123728" y="3933056"/>
            <a:ext cx="144016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允许</a:t>
            </a:r>
            <a:endParaRPr lang="zh-CN" altLang="en-US" sz="28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58376" name="Text Box 8"/>
          <p:cNvSpPr txBox="1">
            <a:spLocks noChangeArrowheads="1"/>
          </p:cNvSpPr>
          <p:nvPr/>
        </p:nvSpPr>
        <p:spPr bwMode="auto">
          <a:xfrm>
            <a:off x="6228184" y="5157192"/>
            <a:ext cx="10795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在</a:t>
            </a:r>
            <a:endParaRPr lang="zh-CN" altLang="en-US" sz="28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58377" name="Text Box 9"/>
          <p:cNvSpPr txBox="1">
            <a:spLocks noChangeArrowheads="1"/>
          </p:cNvSpPr>
          <p:nvPr/>
        </p:nvSpPr>
        <p:spPr bwMode="auto">
          <a:xfrm>
            <a:off x="3995936" y="5949280"/>
            <a:ext cx="122396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解释</a:t>
            </a:r>
            <a:endParaRPr lang="zh-CN" altLang="en-US" sz="28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58378" name="Rectangle 10"/>
          <p:cNvSpPr>
            <a:spLocks noChangeArrowheads="1"/>
          </p:cNvSpPr>
          <p:nvPr/>
        </p:nvSpPr>
        <p:spPr bwMode="auto">
          <a:xfrm>
            <a:off x="2843808" y="1844824"/>
            <a:ext cx="11144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欺侮</a:t>
            </a:r>
          </a:p>
        </p:txBody>
      </p:sp>
      <p:sp>
        <p:nvSpPr>
          <p:cNvPr id="58379" name="Rectangle 11"/>
          <p:cNvSpPr>
            <a:spLocks noChangeArrowheads="1"/>
          </p:cNvSpPr>
          <p:nvPr/>
        </p:nvSpPr>
        <p:spPr bwMode="auto">
          <a:xfrm>
            <a:off x="4355976" y="1844824"/>
            <a:ext cx="10795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希望</a:t>
            </a:r>
          </a:p>
        </p:txBody>
      </p:sp>
      <p:sp>
        <p:nvSpPr>
          <p:cNvPr id="58380" name="Rectangle 12"/>
          <p:cNvSpPr>
            <a:spLocks noChangeArrowheads="1"/>
          </p:cNvSpPr>
          <p:nvPr/>
        </p:nvSpPr>
        <p:spPr bwMode="auto">
          <a:xfrm>
            <a:off x="5436096" y="1124744"/>
            <a:ext cx="57626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您</a:t>
            </a:r>
          </a:p>
        </p:txBody>
      </p:sp>
      <p:sp>
        <p:nvSpPr>
          <p:cNvPr id="58381" name="Rectangle 13"/>
          <p:cNvSpPr>
            <a:spLocks noChangeArrowheads="1"/>
          </p:cNvSpPr>
          <p:nvPr/>
        </p:nvSpPr>
        <p:spPr bwMode="auto">
          <a:xfrm>
            <a:off x="6732240" y="1484784"/>
            <a:ext cx="165576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代词，他</a:t>
            </a:r>
          </a:p>
        </p:txBody>
      </p:sp>
      <p:sp>
        <p:nvSpPr>
          <p:cNvPr id="58382" name="Rectangle 14"/>
          <p:cNvSpPr>
            <a:spLocks noChangeArrowheads="1"/>
          </p:cNvSpPr>
          <p:nvPr/>
        </p:nvSpPr>
        <p:spPr bwMode="auto">
          <a:xfrm>
            <a:off x="4283968" y="6334780"/>
            <a:ext cx="288032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代词，这件事</a:t>
            </a:r>
          </a:p>
        </p:txBody>
      </p:sp>
      <p:sp>
        <p:nvSpPr>
          <p:cNvPr id="58383" name="Rectangle 15"/>
          <p:cNvSpPr>
            <a:spLocks noChangeArrowheads="1"/>
          </p:cNvSpPr>
          <p:nvPr/>
        </p:nvSpPr>
        <p:spPr bwMode="auto">
          <a:xfrm>
            <a:off x="7668344" y="6021288"/>
            <a:ext cx="122396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制造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2" grpId="0"/>
      <p:bldP spid="58373" grpId="0"/>
      <p:bldP spid="58374" grpId="0"/>
      <p:bldP spid="58375" grpId="0"/>
      <p:bldP spid="58376" grpId="0"/>
      <p:bldP spid="58377" grpId="0"/>
      <p:bldP spid="58378" grpId="0"/>
      <p:bldP spid="58379" grpId="0"/>
      <p:bldP spid="58380" grpId="0"/>
      <p:bldP spid="58381" grpId="0"/>
      <p:bldP spid="58382" grpId="0"/>
      <p:bldP spid="5838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ext Box 2"/>
          <p:cNvSpPr txBox="1">
            <a:spLocks noGrp="1" noChangeArrowheads="1"/>
          </p:cNvSpPr>
          <p:nvPr>
            <p:ph type="body" idx="1"/>
          </p:nvPr>
        </p:nvSpPr>
        <p:spPr>
          <a:xfrm>
            <a:off x="0" y="332656"/>
            <a:ext cx="9144000" cy="4924425"/>
          </a:xfrm>
          <a:noFill/>
          <a:ln/>
        </p:spPr>
        <p:txBody>
          <a:bodyPr/>
          <a:lstStyle/>
          <a:p>
            <a:pPr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chemeClr val="tx2"/>
                </a:solidFill>
                <a:latin typeface="华文中宋" pitchFamily="2" charset="-122"/>
                <a:ea typeface="华文中宋" pitchFamily="2" charset="-122"/>
              </a:rPr>
              <a:t>公输盘说：“先生有什么见教呢？”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chemeClr val="tx2"/>
                </a:solidFill>
                <a:latin typeface="华文中宋" pitchFamily="2" charset="-122"/>
                <a:ea typeface="华文中宋" pitchFamily="2" charset="-122"/>
              </a:rPr>
              <a:t>墨子说：“北方有一个侮辱我的人，希望借助  </a:t>
            </a:r>
            <a:endParaRPr lang="en-US" altLang="zh-CN" b="1" dirty="0">
              <a:solidFill>
                <a:schemeClr val="tx2"/>
              </a:solidFill>
              <a:latin typeface="华文中宋" pitchFamily="2" charset="-122"/>
              <a:ea typeface="华文中宋" pitchFamily="2" charset="-122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US" altLang="zh-CN" b="1" dirty="0">
                <a:solidFill>
                  <a:schemeClr val="tx2"/>
                </a:solidFill>
                <a:latin typeface="华文中宋" pitchFamily="2" charset="-122"/>
                <a:ea typeface="华文中宋" pitchFamily="2" charset="-122"/>
              </a:rPr>
              <a:t>                </a:t>
            </a:r>
            <a:r>
              <a:rPr lang="zh-CN" altLang="en-US" b="1" dirty="0">
                <a:solidFill>
                  <a:schemeClr val="tx2"/>
                </a:solidFill>
                <a:latin typeface="华文中宋" pitchFamily="2" charset="-122"/>
                <a:ea typeface="华文中宋" pitchFamily="2" charset="-122"/>
              </a:rPr>
              <a:t>你去杀了他。”</a:t>
            </a:r>
            <a:endParaRPr lang="en-US" altLang="zh-CN" b="1" dirty="0">
              <a:solidFill>
                <a:schemeClr val="tx2"/>
              </a:solidFill>
              <a:latin typeface="华文中宋" pitchFamily="2" charset="-122"/>
              <a:ea typeface="华文中宋" pitchFamily="2" charset="-122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chemeClr val="tx2"/>
                </a:solidFill>
                <a:latin typeface="华文中宋" pitchFamily="2" charset="-122"/>
                <a:ea typeface="华文中宋" pitchFamily="2" charset="-122"/>
              </a:rPr>
              <a:t>公输盘不高兴。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chemeClr val="tx2"/>
                </a:solidFill>
                <a:latin typeface="华文中宋" pitchFamily="2" charset="-122"/>
                <a:ea typeface="华文中宋" pitchFamily="2" charset="-122"/>
              </a:rPr>
              <a:t>墨子说：“请允许我奉送（给您）十金。”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chemeClr val="tx2"/>
                </a:solidFill>
                <a:latin typeface="华文中宋" pitchFamily="2" charset="-122"/>
                <a:ea typeface="华文中宋" pitchFamily="2" charset="-122"/>
              </a:rPr>
              <a:t>公输盘说：“</a:t>
            </a:r>
            <a:r>
              <a:rPr lang="zh-CN" altLang="en-US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我坚持道义坚决不杀人。</a:t>
            </a:r>
            <a:r>
              <a:rPr lang="zh-CN" altLang="en-US" b="1" dirty="0">
                <a:solidFill>
                  <a:schemeClr val="tx2"/>
                </a:solidFill>
                <a:latin typeface="华文中宋" pitchFamily="2" charset="-122"/>
                <a:ea typeface="华文中宋" pitchFamily="2" charset="-122"/>
              </a:rPr>
              <a:t>”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chemeClr val="tx2"/>
                </a:solidFill>
                <a:latin typeface="华文中宋" pitchFamily="2" charset="-122"/>
                <a:ea typeface="华文中宋" pitchFamily="2" charset="-122"/>
              </a:rPr>
              <a:t>墨子站起，拜了两拜，说：“请允许我解释这件事。我在北方听说你制造云梯，将要用（这种器械）攻打宋国。”</a:t>
            </a:r>
          </a:p>
          <a:p>
            <a:pPr>
              <a:spcBef>
                <a:spcPct val="0"/>
              </a:spcBef>
              <a:buFontTx/>
              <a:buNone/>
            </a:pPr>
            <a:endParaRPr lang="zh-CN" altLang="en-US" b="1" dirty="0">
              <a:solidFill>
                <a:schemeClr val="tx2"/>
              </a:solidFill>
              <a:latin typeface="华文中宋" pitchFamily="2" charset="-122"/>
              <a:ea typeface="华文中宋" pitchFamily="2" charset="-122"/>
            </a:endParaRPr>
          </a:p>
          <a:p>
            <a:pPr>
              <a:spcBef>
                <a:spcPct val="0"/>
              </a:spcBef>
              <a:buFontTx/>
              <a:buNone/>
            </a:pPr>
            <a:endParaRPr lang="zh-CN" altLang="en-US" b="1" dirty="0">
              <a:solidFill>
                <a:schemeClr val="tx2"/>
              </a:solidFill>
              <a:latin typeface="华文中宋" pitchFamily="2" charset="-122"/>
              <a:ea typeface="华文中宋" pitchFamily="2" charset="-122"/>
            </a:endParaRPr>
          </a:p>
          <a:p>
            <a:pPr>
              <a:spcBef>
                <a:spcPct val="0"/>
              </a:spcBef>
              <a:buFontTx/>
              <a:buNone/>
            </a:pPr>
            <a:endParaRPr lang="zh-CN" altLang="en-US" b="1" dirty="0">
              <a:solidFill>
                <a:schemeClr val="tx2"/>
              </a:solidFill>
              <a:latin typeface="华文中宋" pitchFamily="2" charset="-122"/>
              <a:ea typeface="华文中宋" pitchFamily="2" charset="-122"/>
            </a:endParaRPr>
          </a:p>
          <a:p>
            <a:pPr>
              <a:spcBef>
                <a:spcPct val="0"/>
              </a:spcBef>
              <a:buFontTx/>
              <a:buNone/>
            </a:pPr>
            <a:endParaRPr lang="en-US" altLang="zh-CN" b="1" dirty="0">
              <a:solidFill>
                <a:schemeClr val="tx2"/>
              </a:solidFill>
              <a:latin typeface="华文中宋" pitchFamily="2" charset="-122"/>
              <a:ea typeface="华文中宋" pitchFamily="2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8840788" cy="5761038"/>
          </a:xfrm>
        </p:spPr>
        <p:txBody>
          <a:bodyPr>
            <a:normAutofit/>
          </a:bodyPr>
          <a:lstStyle/>
          <a:p>
            <a:pPr>
              <a:buFontTx/>
              <a:buNone/>
            </a:pPr>
            <a:r>
              <a:rPr lang="en-US" altLang="zh-CN" b="1" dirty="0">
                <a:latin typeface="华文中宋" pitchFamily="2" charset="-122"/>
                <a:ea typeface="华文中宋" pitchFamily="2" charset="-122"/>
              </a:rPr>
              <a:t>  </a:t>
            </a:r>
            <a:r>
              <a:rPr lang="zh-CN" altLang="en-US" b="1" dirty="0">
                <a:latin typeface="华文中宋" pitchFamily="2" charset="-122"/>
                <a:ea typeface="华文中宋" pitchFamily="2" charset="-122"/>
              </a:rPr>
              <a:t>宋何罪</a:t>
            </a:r>
            <a:r>
              <a:rPr lang="zh-CN" altLang="en-US" b="1" dirty="0">
                <a:solidFill>
                  <a:schemeClr val="accent6">
                    <a:lumMod val="75000"/>
                  </a:schemeClr>
                </a:solidFill>
                <a:latin typeface="华文中宋" pitchFamily="2" charset="-122"/>
                <a:ea typeface="华文中宋" pitchFamily="2" charset="-122"/>
              </a:rPr>
              <a:t>之</a:t>
            </a:r>
            <a:r>
              <a:rPr lang="zh-CN" altLang="en-US" b="1" dirty="0">
                <a:latin typeface="华文中宋" pitchFamily="2" charset="-122"/>
                <a:ea typeface="华文中宋" pitchFamily="2" charset="-122"/>
              </a:rPr>
              <a:t>有？荆国有余于地而不足于民。</a:t>
            </a:r>
            <a:endParaRPr lang="en-US" altLang="zh-CN" b="1" dirty="0">
              <a:latin typeface="华文中宋" pitchFamily="2" charset="-122"/>
              <a:ea typeface="华文中宋" pitchFamily="2" charset="-122"/>
            </a:endParaRPr>
          </a:p>
          <a:p>
            <a:pPr>
              <a:buFontTx/>
              <a:buNone/>
            </a:pPr>
            <a:endParaRPr lang="en-US" altLang="zh-CN" b="1" dirty="0">
              <a:latin typeface="华文中宋" pitchFamily="2" charset="-122"/>
              <a:ea typeface="华文中宋" pitchFamily="2" charset="-122"/>
            </a:endParaRPr>
          </a:p>
          <a:p>
            <a:pPr>
              <a:buFontTx/>
              <a:buNone/>
            </a:pPr>
            <a:r>
              <a:rPr lang="zh-CN" altLang="en-US" b="1" dirty="0">
                <a:latin typeface="华文中宋" pitchFamily="2" charset="-122"/>
                <a:ea typeface="华文中宋" pitchFamily="2" charset="-122"/>
              </a:rPr>
              <a:t>杀所不足而争所有余，不可谓</a:t>
            </a:r>
            <a:r>
              <a:rPr lang="zh-CN" altLang="en-US" b="1" dirty="0">
                <a:solidFill>
                  <a:schemeClr val="accent6">
                    <a:lumMod val="75000"/>
                  </a:schemeClr>
                </a:solidFill>
                <a:latin typeface="华文中宋" pitchFamily="2" charset="-122"/>
                <a:ea typeface="华文中宋" pitchFamily="2" charset="-122"/>
              </a:rPr>
              <a:t>智</a:t>
            </a:r>
            <a:r>
              <a:rPr lang="zh-CN" altLang="en-US" b="1" dirty="0">
                <a:latin typeface="华文中宋" pitchFamily="2" charset="-122"/>
                <a:ea typeface="华文中宋" pitchFamily="2" charset="-122"/>
              </a:rPr>
              <a:t>；</a:t>
            </a:r>
            <a:endParaRPr lang="en-US" altLang="zh-CN" b="1" dirty="0">
              <a:latin typeface="华文中宋" pitchFamily="2" charset="-122"/>
              <a:ea typeface="华文中宋" pitchFamily="2" charset="-122"/>
            </a:endParaRPr>
          </a:p>
          <a:p>
            <a:pPr>
              <a:buFontTx/>
              <a:buNone/>
            </a:pPr>
            <a:endParaRPr lang="en-US" altLang="zh-CN" b="1" dirty="0">
              <a:latin typeface="华文中宋" pitchFamily="2" charset="-122"/>
              <a:ea typeface="华文中宋" pitchFamily="2" charset="-122"/>
            </a:endParaRPr>
          </a:p>
          <a:p>
            <a:pPr>
              <a:buFontTx/>
              <a:buNone/>
            </a:pPr>
            <a:r>
              <a:rPr lang="zh-CN" altLang="en-US" b="1" dirty="0">
                <a:latin typeface="华文中宋" pitchFamily="2" charset="-122"/>
                <a:ea typeface="华文中宋" pitchFamily="2" charset="-122"/>
              </a:rPr>
              <a:t>宋无罪而攻之，不可</a:t>
            </a:r>
            <a:r>
              <a:rPr lang="zh-CN" altLang="en-US" b="1" dirty="0">
                <a:solidFill>
                  <a:schemeClr val="accent6">
                    <a:lumMod val="75000"/>
                  </a:schemeClr>
                </a:solidFill>
                <a:latin typeface="华文中宋" pitchFamily="2" charset="-122"/>
                <a:ea typeface="华文中宋" pitchFamily="2" charset="-122"/>
              </a:rPr>
              <a:t>谓仁</a:t>
            </a:r>
            <a:r>
              <a:rPr lang="zh-CN" altLang="en-US" b="1" dirty="0">
                <a:latin typeface="华文中宋" pitchFamily="2" charset="-122"/>
                <a:ea typeface="华文中宋" pitchFamily="2" charset="-122"/>
              </a:rPr>
              <a:t>。</a:t>
            </a:r>
            <a:endParaRPr lang="en-US" altLang="zh-CN" b="1" dirty="0">
              <a:latin typeface="华文中宋" pitchFamily="2" charset="-122"/>
              <a:ea typeface="华文中宋" pitchFamily="2" charset="-122"/>
            </a:endParaRPr>
          </a:p>
          <a:p>
            <a:pPr>
              <a:buFontTx/>
              <a:buNone/>
            </a:pPr>
            <a:endParaRPr lang="en-US" altLang="zh-CN" b="1" dirty="0">
              <a:latin typeface="华文中宋" pitchFamily="2" charset="-122"/>
              <a:ea typeface="华文中宋" pitchFamily="2" charset="-122"/>
            </a:endParaRPr>
          </a:p>
          <a:p>
            <a:pPr>
              <a:buFontTx/>
              <a:buNone/>
            </a:pPr>
            <a:r>
              <a:rPr lang="zh-CN" altLang="en-US" b="1" dirty="0">
                <a:latin typeface="华文中宋" pitchFamily="2" charset="-122"/>
                <a:ea typeface="华文中宋" pitchFamily="2" charset="-122"/>
              </a:rPr>
              <a:t>知而不</a:t>
            </a:r>
            <a:r>
              <a:rPr lang="zh-CN" altLang="en-US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争</a:t>
            </a:r>
            <a:r>
              <a:rPr lang="zh-CN" altLang="en-US" b="1" dirty="0">
                <a:latin typeface="华文中宋" pitchFamily="2" charset="-122"/>
                <a:ea typeface="华文中宋" pitchFamily="2" charset="-122"/>
              </a:rPr>
              <a:t>，不可谓</a:t>
            </a:r>
            <a:r>
              <a:rPr lang="zh-CN" altLang="en-US" b="1" dirty="0">
                <a:solidFill>
                  <a:schemeClr val="accent6">
                    <a:lumMod val="75000"/>
                  </a:schemeClr>
                </a:solidFill>
                <a:latin typeface="华文中宋" pitchFamily="2" charset="-122"/>
                <a:ea typeface="华文中宋" pitchFamily="2" charset="-122"/>
              </a:rPr>
              <a:t>忠</a:t>
            </a:r>
            <a:r>
              <a:rPr lang="zh-CN" altLang="en-US" b="1" dirty="0">
                <a:latin typeface="华文中宋" pitchFamily="2" charset="-122"/>
                <a:ea typeface="华文中宋" pitchFamily="2" charset="-122"/>
              </a:rPr>
              <a:t>。争而不得，不可谓</a:t>
            </a:r>
            <a:r>
              <a:rPr lang="zh-CN" altLang="en-US" b="1" dirty="0">
                <a:solidFill>
                  <a:schemeClr val="accent6">
                    <a:lumMod val="75000"/>
                  </a:schemeClr>
                </a:solidFill>
                <a:latin typeface="华文中宋" pitchFamily="2" charset="-122"/>
                <a:ea typeface="华文中宋" pitchFamily="2" charset="-122"/>
              </a:rPr>
              <a:t>强</a:t>
            </a:r>
            <a:r>
              <a:rPr lang="zh-CN" altLang="en-US" b="1" dirty="0">
                <a:latin typeface="华文中宋" pitchFamily="2" charset="-122"/>
                <a:ea typeface="华文中宋" pitchFamily="2" charset="-122"/>
              </a:rPr>
              <a:t>。</a:t>
            </a:r>
            <a:endParaRPr lang="en-US" altLang="zh-CN" b="1" dirty="0">
              <a:latin typeface="华文中宋" pitchFamily="2" charset="-122"/>
              <a:ea typeface="华文中宋" pitchFamily="2" charset="-122"/>
            </a:endParaRPr>
          </a:p>
          <a:p>
            <a:pPr>
              <a:buFontTx/>
              <a:buNone/>
            </a:pPr>
            <a:endParaRPr lang="en-US" altLang="zh-CN" b="1" dirty="0">
              <a:latin typeface="华文中宋" pitchFamily="2" charset="-122"/>
              <a:ea typeface="华文中宋" pitchFamily="2" charset="-122"/>
            </a:endParaRPr>
          </a:p>
          <a:p>
            <a:pPr>
              <a:buFontTx/>
              <a:buNone/>
            </a:pPr>
            <a:r>
              <a:rPr lang="zh-CN" altLang="en-US" b="1" dirty="0">
                <a:latin typeface="华文中宋" pitchFamily="2" charset="-122"/>
                <a:ea typeface="华文中宋" pitchFamily="2" charset="-122"/>
              </a:rPr>
              <a:t>义不杀少而杀众，不可谓</a:t>
            </a:r>
            <a:r>
              <a:rPr lang="zh-CN" altLang="en-US" b="1" dirty="0">
                <a:solidFill>
                  <a:schemeClr val="accent6">
                    <a:lumMod val="75000"/>
                  </a:schemeClr>
                </a:solidFill>
                <a:latin typeface="华文中宋" pitchFamily="2" charset="-122"/>
                <a:ea typeface="华文中宋" pitchFamily="2" charset="-122"/>
              </a:rPr>
              <a:t>知类</a:t>
            </a:r>
            <a:r>
              <a:rPr lang="zh-CN" altLang="en-US" b="1" dirty="0">
                <a:latin typeface="华文中宋" pitchFamily="2" charset="-122"/>
                <a:ea typeface="华文中宋" pitchFamily="2" charset="-122"/>
              </a:rPr>
              <a:t>。” 公输盘服。</a:t>
            </a:r>
          </a:p>
        </p:txBody>
      </p:sp>
      <p:sp>
        <p:nvSpPr>
          <p:cNvPr id="60419" name="Rectangle 3"/>
          <p:cNvSpPr>
            <a:spLocks noChangeArrowheads="1"/>
          </p:cNvSpPr>
          <p:nvPr/>
        </p:nvSpPr>
        <p:spPr bwMode="auto">
          <a:xfrm>
            <a:off x="2267744" y="4077072"/>
            <a:ext cx="208756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忠诚</a:t>
            </a:r>
          </a:p>
        </p:txBody>
      </p:sp>
      <p:sp>
        <p:nvSpPr>
          <p:cNvPr id="60420" name="Rectangle 4"/>
          <p:cNvSpPr>
            <a:spLocks noChangeArrowheads="1"/>
          </p:cNvSpPr>
          <p:nvPr/>
        </p:nvSpPr>
        <p:spPr bwMode="auto">
          <a:xfrm>
            <a:off x="6588224" y="4005064"/>
            <a:ext cx="295232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坚强（有能力）</a:t>
            </a:r>
          </a:p>
        </p:txBody>
      </p:sp>
      <p:sp>
        <p:nvSpPr>
          <p:cNvPr id="60421" name="Rectangle 5"/>
          <p:cNvSpPr>
            <a:spLocks noChangeArrowheads="1"/>
          </p:cNvSpPr>
          <p:nvPr/>
        </p:nvSpPr>
        <p:spPr bwMode="auto">
          <a:xfrm>
            <a:off x="3635896" y="1628800"/>
            <a:ext cx="273526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智慧，聪明</a:t>
            </a:r>
          </a:p>
        </p:txBody>
      </p:sp>
      <p:sp>
        <p:nvSpPr>
          <p:cNvPr id="60422" name="Rectangle 6"/>
          <p:cNvSpPr>
            <a:spLocks noChangeArrowheads="1"/>
          </p:cNvSpPr>
          <p:nvPr/>
        </p:nvSpPr>
        <p:spPr bwMode="auto">
          <a:xfrm>
            <a:off x="4139952" y="2852936"/>
            <a:ext cx="291623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友善，仁爱</a:t>
            </a:r>
          </a:p>
        </p:txBody>
      </p:sp>
      <p:sp>
        <p:nvSpPr>
          <p:cNvPr id="60423" name="Rectangle 7"/>
          <p:cNvSpPr>
            <a:spLocks noChangeArrowheads="1"/>
          </p:cNvSpPr>
          <p:nvPr/>
        </p:nvSpPr>
        <p:spPr bwMode="auto">
          <a:xfrm>
            <a:off x="3635896" y="5301208"/>
            <a:ext cx="26654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明白事理</a:t>
            </a:r>
          </a:p>
        </p:txBody>
      </p:sp>
      <p:sp>
        <p:nvSpPr>
          <p:cNvPr id="60425" name="Text Box 9"/>
          <p:cNvSpPr txBox="1">
            <a:spLocks noChangeArrowheads="1"/>
          </p:cNvSpPr>
          <p:nvPr/>
        </p:nvSpPr>
        <p:spPr bwMode="auto">
          <a:xfrm>
            <a:off x="899592" y="548680"/>
            <a:ext cx="468052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宾语前置的标志</a:t>
            </a:r>
            <a:r>
              <a:rPr lang="en-US" altLang="zh-CN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无义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987824" y="2852936"/>
            <a:ext cx="12241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说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9" grpId="0"/>
      <p:bldP spid="60420" grpId="0"/>
      <p:bldP spid="60421" grpId="0"/>
      <p:bldP spid="60422" grpId="0"/>
      <p:bldP spid="60423" grpId="0"/>
      <p:bldP spid="60425" grpId="0"/>
      <p:bldP spid="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8"/>
          <p:cNvSpPr txBox="1">
            <a:spLocks noChangeArrowheads="1"/>
          </p:cNvSpPr>
          <p:nvPr/>
        </p:nvSpPr>
        <p:spPr bwMode="auto">
          <a:xfrm>
            <a:off x="0" y="692696"/>
            <a:ext cx="9144000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 sz="2800" dirty="0">
                <a:solidFill>
                  <a:schemeClr val="tx2"/>
                </a:solidFill>
                <a:latin typeface="华文中宋" pitchFamily="2" charset="-122"/>
                <a:ea typeface="华文中宋" pitchFamily="2" charset="-122"/>
              </a:rPr>
              <a:t>宋国有什么罪过呢？楚国土地广阔有余而百姓不足，</a:t>
            </a:r>
            <a:endParaRPr kumimoji="1" lang="en-US" altLang="zh-CN" sz="2800" dirty="0">
              <a:solidFill>
                <a:schemeClr val="tx2"/>
              </a:solidFill>
              <a:latin typeface="华文中宋" pitchFamily="2" charset="-122"/>
              <a:ea typeface="华文中宋" pitchFamily="2" charset="-122"/>
            </a:endParaRPr>
          </a:p>
          <a:p>
            <a:endParaRPr kumimoji="1" lang="en-US" altLang="zh-CN" sz="2800" dirty="0">
              <a:solidFill>
                <a:schemeClr val="tx2"/>
              </a:solidFill>
              <a:latin typeface="华文中宋" pitchFamily="2" charset="-122"/>
              <a:ea typeface="华文中宋" pitchFamily="2" charset="-122"/>
            </a:endParaRPr>
          </a:p>
          <a:p>
            <a:r>
              <a:rPr kumimoji="1" lang="zh-CN" altLang="en-US" sz="2800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牺牲不足的百姓去争夺多余的土地，不能说是明智。</a:t>
            </a:r>
            <a:endParaRPr kumimoji="1" lang="en-US" altLang="zh-CN" sz="2800" dirty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  <a:p>
            <a:endParaRPr kumimoji="1" lang="en-US" altLang="zh-CN" sz="2800" dirty="0">
              <a:solidFill>
                <a:schemeClr val="tx2"/>
              </a:solidFill>
              <a:latin typeface="华文中宋" pitchFamily="2" charset="-122"/>
              <a:ea typeface="华文中宋" pitchFamily="2" charset="-122"/>
            </a:endParaRPr>
          </a:p>
          <a:p>
            <a:r>
              <a:rPr lang="zh-CN" altLang="en-US" sz="2800" dirty="0">
                <a:solidFill>
                  <a:schemeClr val="tx2"/>
                </a:solidFill>
                <a:latin typeface="华文中宋" pitchFamily="2" charset="-122"/>
                <a:ea typeface="华文中宋" pitchFamily="2" charset="-122"/>
              </a:rPr>
              <a:t>宋国没有罪却要去攻打它，这不能算做仁义。</a:t>
            </a:r>
            <a:endParaRPr lang="en-US" altLang="zh-CN" sz="2800" dirty="0">
              <a:solidFill>
                <a:schemeClr val="tx2"/>
              </a:solidFill>
              <a:latin typeface="华文中宋" pitchFamily="2" charset="-122"/>
              <a:ea typeface="华文中宋" pitchFamily="2" charset="-122"/>
            </a:endParaRPr>
          </a:p>
          <a:p>
            <a:endParaRPr lang="en-US" altLang="zh-CN" sz="2800" dirty="0">
              <a:solidFill>
                <a:schemeClr val="tx2"/>
              </a:solidFill>
              <a:latin typeface="华文中宋" pitchFamily="2" charset="-122"/>
              <a:ea typeface="华文中宋" pitchFamily="2" charset="-122"/>
            </a:endParaRPr>
          </a:p>
          <a:p>
            <a:r>
              <a:rPr lang="zh-CN" altLang="en-US" sz="2800" dirty="0">
                <a:solidFill>
                  <a:schemeClr val="tx2"/>
                </a:solidFill>
                <a:latin typeface="华文中宋" pitchFamily="2" charset="-122"/>
                <a:ea typeface="华文中宋" pitchFamily="2" charset="-122"/>
              </a:rPr>
              <a:t>你知道这个道理而不去对楚王谏诤，不能说是忠诚。</a:t>
            </a:r>
            <a:endParaRPr lang="en-US" altLang="zh-CN" sz="2800" dirty="0">
              <a:solidFill>
                <a:schemeClr val="tx2"/>
              </a:solidFill>
              <a:latin typeface="华文中宋" pitchFamily="2" charset="-122"/>
              <a:ea typeface="华文中宋" pitchFamily="2" charset="-122"/>
            </a:endParaRPr>
          </a:p>
          <a:p>
            <a:r>
              <a:rPr lang="zh-CN" altLang="en-US" sz="2800" dirty="0">
                <a:solidFill>
                  <a:schemeClr val="tx2"/>
                </a:solidFill>
                <a:latin typeface="华文中宋" pitchFamily="2" charset="-122"/>
                <a:ea typeface="华文中宋" pitchFamily="2" charset="-122"/>
              </a:rPr>
              <a:t>争辩了却没有达到目的，不能说是坚强。</a:t>
            </a:r>
            <a:endParaRPr lang="en-US" altLang="zh-CN" sz="2800" dirty="0">
              <a:solidFill>
                <a:schemeClr val="tx2"/>
              </a:solidFill>
              <a:latin typeface="华文中宋" pitchFamily="2" charset="-122"/>
              <a:ea typeface="华文中宋" pitchFamily="2" charset="-122"/>
            </a:endParaRPr>
          </a:p>
          <a:p>
            <a:endParaRPr lang="en-US" altLang="zh-CN" sz="2800" dirty="0">
              <a:solidFill>
                <a:schemeClr val="tx2"/>
              </a:solidFill>
              <a:latin typeface="华文中宋" pitchFamily="2" charset="-122"/>
              <a:ea typeface="华文中宋" pitchFamily="2" charset="-122"/>
            </a:endParaRPr>
          </a:p>
          <a:p>
            <a:r>
              <a:rPr lang="zh-CN" altLang="en-US" sz="2800" dirty="0">
                <a:solidFill>
                  <a:schemeClr val="tx2"/>
                </a:solidFill>
                <a:latin typeface="华文中宋" pitchFamily="2" charset="-122"/>
                <a:ea typeface="华文中宋" pitchFamily="2" charset="-122"/>
              </a:rPr>
              <a:t>说自己坚持道义 ，不杀少量的人（不肯帮助我杀死欺负我的一个人），却（甘心为楚国攻打宋国）要杀死很多的人，不能算是明白事理。”</a:t>
            </a:r>
            <a:r>
              <a:rPr kumimoji="1" lang="zh-CN" altLang="en-US" sz="2800" dirty="0">
                <a:solidFill>
                  <a:schemeClr val="tx2"/>
                </a:solidFill>
                <a:latin typeface="华文中宋" pitchFamily="2" charset="-122"/>
                <a:ea typeface="华文中宋" pitchFamily="2" charset="-122"/>
              </a:rPr>
              <a:t>公输盘被说服。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15900" y="415925"/>
            <a:ext cx="8748713" cy="4525963"/>
          </a:xfrm>
        </p:spPr>
        <p:txBody>
          <a:bodyPr>
            <a:normAutofit/>
          </a:bodyPr>
          <a:lstStyle/>
          <a:p>
            <a:pPr>
              <a:buFontTx/>
              <a:buNone/>
            </a:pPr>
            <a:r>
              <a:rPr lang="en-US" altLang="zh-CN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     </a:t>
            </a:r>
            <a:r>
              <a:rPr lang="zh-CN" alt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子墨子曰：“</a:t>
            </a:r>
            <a:r>
              <a:rPr lang="zh-CN" altLang="en-US" b="1" dirty="0">
                <a:solidFill>
                  <a:schemeClr val="accent6">
                    <a:lumMod val="75000"/>
                  </a:schemeClr>
                </a:solidFill>
                <a:latin typeface="华文中宋" pitchFamily="2" charset="-122"/>
                <a:ea typeface="华文中宋" pitchFamily="2" charset="-122"/>
              </a:rPr>
              <a:t>然</a:t>
            </a:r>
            <a:r>
              <a:rPr lang="zh-CN" alt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，</a:t>
            </a:r>
            <a:r>
              <a:rPr lang="zh-CN" altLang="en-US" b="1" dirty="0">
                <a:solidFill>
                  <a:schemeClr val="accent6">
                    <a:lumMod val="75000"/>
                  </a:schemeClr>
                </a:solidFill>
                <a:latin typeface="华文中宋" pitchFamily="2" charset="-122"/>
                <a:ea typeface="华文中宋" pitchFamily="2" charset="-122"/>
              </a:rPr>
              <a:t>胡</a:t>
            </a:r>
            <a:r>
              <a:rPr lang="zh-CN" alt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不</a:t>
            </a:r>
            <a:r>
              <a:rPr lang="zh-CN" altLang="en-US" b="1" dirty="0">
                <a:solidFill>
                  <a:schemeClr val="accent6">
                    <a:lumMod val="75000"/>
                  </a:schemeClr>
                </a:solidFill>
                <a:latin typeface="华文中宋" pitchFamily="2" charset="-122"/>
                <a:ea typeface="华文中宋" pitchFamily="2" charset="-122"/>
              </a:rPr>
              <a:t>已</a:t>
            </a:r>
            <a:r>
              <a:rPr lang="zh-CN" alt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乎？”</a:t>
            </a:r>
          </a:p>
          <a:p>
            <a:pPr>
              <a:buFontTx/>
              <a:buNone/>
            </a:pPr>
            <a:r>
              <a:rPr lang="zh-CN" alt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    </a:t>
            </a:r>
          </a:p>
          <a:p>
            <a:pPr>
              <a:buFontTx/>
              <a:buNone/>
            </a:pPr>
            <a:r>
              <a:rPr lang="zh-CN" alt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     公输盘曰：“不可，吾</a:t>
            </a:r>
            <a:r>
              <a:rPr lang="zh-CN" altLang="en-US" b="1" dirty="0">
                <a:solidFill>
                  <a:schemeClr val="accent6">
                    <a:lumMod val="75000"/>
                  </a:schemeClr>
                </a:solidFill>
                <a:latin typeface="华文中宋" pitchFamily="2" charset="-122"/>
                <a:ea typeface="华文中宋" pitchFamily="2" charset="-122"/>
              </a:rPr>
              <a:t>既已</a:t>
            </a:r>
            <a:r>
              <a:rPr lang="zh-CN" alt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言</a:t>
            </a:r>
            <a:r>
              <a:rPr lang="zh-CN" altLang="en-US" b="1" dirty="0">
                <a:solidFill>
                  <a:schemeClr val="accent6">
                    <a:lumMod val="75000"/>
                  </a:schemeClr>
                </a:solidFill>
                <a:latin typeface="华文中宋" pitchFamily="2" charset="-122"/>
                <a:ea typeface="华文中宋" pitchFamily="2" charset="-122"/>
              </a:rPr>
              <a:t>之</a:t>
            </a:r>
            <a:r>
              <a:rPr lang="zh-CN" alt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王矣。”</a:t>
            </a:r>
          </a:p>
          <a:p>
            <a:pPr>
              <a:buFontTx/>
              <a:buNone/>
            </a:pPr>
            <a:r>
              <a:rPr lang="zh-CN" alt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     </a:t>
            </a:r>
          </a:p>
          <a:p>
            <a:pPr>
              <a:buFontTx/>
              <a:buNone/>
            </a:pPr>
            <a:r>
              <a:rPr lang="zh-CN" alt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     子墨子曰：“胡不</a:t>
            </a:r>
            <a:r>
              <a:rPr lang="zh-CN" altLang="en-US" b="1" dirty="0">
                <a:solidFill>
                  <a:schemeClr val="accent6">
                    <a:lumMod val="75000"/>
                  </a:schemeClr>
                </a:solidFill>
                <a:latin typeface="华文中宋" pitchFamily="2" charset="-122"/>
                <a:ea typeface="华文中宋" pitchFamily="2" charset="-122"/>
              </a:rPr>
              <a:t>见</a:t>
            </a:r>
            <a:r>
              <a:rPr lang="zh-CN" alt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我</a:t>
            </a:r>
            <a:r>
              <a:rPr lang="zh-CN" altLang="en-US" b="1" dirty="0">
                <a:solidFill>
                  <a:schemeClr val="accent6">
                    <a:lumMod val="75000"/>
                  </a:schemeClr>
                </a:solidFill>
                <a:latin typeface="华文中宋" pitchFamily="2" charset="-122"/>
                <a:ea typeface="华文中宋" pitchFamily="2" charset="-122"/>
              </a:rPr>
              <a:t>于</a:t>
            </a:r>
            <a:r>
              <a:rPr lang="zh-CN" alt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王？”</a:t>
            </a:r>
          </a:p>
          <a:p>
            <a:pPr>
              <a:buFontTx/>
              <a:buNone/>
            </a:pPr>
            <a:r>
              <a:rPr lang="zh-CN" alt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     </a:t>
            </a:r>
          </a:p>
          <a:p>
            <a:pPr>
              <a:buFontTx/>
              <a:buNone/>
            </a:pPr>
            <a:r>
              <a:rPr lang="zh-CN" alt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     公输盘曰：“诺。”</a:t>
            </a:r>
          </a:p>
        </p:txBody>
      </p:sp>
      <p:sp>
        <p:nvSpPr>
          <p:cNvPr id="61443" name="Text Box 3"/>
          <p:cNvSpPr txBox="1">
            <a:spLocks noChangeArrowheads="1"/>
          </p:cNvSpPr>
          <p:nvPr/>
        </p:nvSpPr>
        <p:spPr bwMode="auto">
          <a:xfrm>
            <a:off x="2483768" y="836712"/>
            <a:ext cx="201612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但是</a:t>
            </a:r>
            <a:endParaRPr lang="zh-CN" altLang="en-US" sz="32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1444" name="Text Box 4"/>
          <p:cNvSpPr txBox="1">
            <a:spLocks noChangeArrowheads="1"/>
          </p:cNvSpPr>
          <p:nvPr/>
        </p:nvSpPr>
        <p:spPr bwMode="auto">
          <a:xfrm>
            <a:off x="3563888" y="980728"/>
            <a:ext cx="180022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为什么</a:t>
            </a:r>
            <a:endParaRPr lang="zh-CN" altLang="en-US" sz="32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1445" name="Text Box 5"/>
          <p:cNvSpPr txBox="1">
            <a:spLocks noChangeArrowheads="1"/>
          </p:cNvSpPr>
          <p:nvPr/>
        </p:nvSpPr>
        <p:spPr bwMode="auto">
          <a:xfrm>
            <a:off x="5148064" y="908720"/>
            <a:ext cx="208756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停止</a:t>
            </a:r>
            <a:endParaRPr lang="zh-CN" altLang="en-US" sz="32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1446" name="Text Box 6"/>
          <p:cNvSpPr txBox="1">
            <a:spLocks noChangeArrowheads="1"/>
          </p:cNvSpPr>
          <p:nvPr/>
        </p:nvSpPr>
        <p:spPr bwMode="auto">
          <a:xfrm>
            <a:off x="4644008" y="2132856"/>
            <a:ext cx="196373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已经</a:t>
            </a:r>
            <a:endParaRPr lang="zh-CN" altLang="en-US" sz="32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1447" name="Text Box 7"/>
          <p:cNvSpPr txBox="1">
            <a:spLocks noChangeArrowheads="1"/>
          </p:cNvSpPr>
          <p:nvPr/>
        </p:nvSpPr>
        <p:spPr bwMode="auto">
          <a:xfrm>
            <a:off x="5796136" y="2060848"/>
            <a:ext cx="518477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代词，代指这件事</a:t>
            </a:r>
            <a:endParaRPr lang="zh-CN" altLang="en-US" sz="32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1448" name="Text Box 8">
            <a:hlinkClick r:id="" action="ppaction://noaction" highlightClick="1"/>
            <a:hlinkHover r:id="" action="ppaction://noaction" highlightClick="1"/>
          </p:cNvPr>
          <p:cNvSpPr txBox="1">
            <a:spLocks noChangeArrowheads="1"/>
          </p:cNvSpPr>
          <p:nvPr/>
        </p:nvSpPr>
        <p:spPr bwMode="auto">
          <a:xfrm>
            <a:off x="5004048" y="3140968"/>
            <a:ext cx="12954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向</a:t>
            </a:r>
          </a:p>
        </p:txBody>
      </p:sp>
      <p:sp>
        <p:nvSpPr>
          <p:cNvPr id="61449" name="Text Box 9">
            <a:hlinkClick r:id="" action="ppaction://noaction" highlightClick="1"/>
            <a:hlinkHover r:id="" action="ppaction://noaction" highlightClick="1"/>
          </p:cNvPr>
          <p:cNvSpPr txBox="1">
            <a:spLocks noChangeArrowheads="1"/>
          </p:cNvSpPr>
          <p:nvPr/>
        </p:nvSpPr>
        <p:spPr bwMode="auto">
          <a:xfrm>
            <a:off x="3276601" y="3141663"/>
            <a:ext cx="122339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引见        </a:t>
            </a:r>
            <a:endParaRPr lang="zh-CN" altLang="en-US" sz="32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1450" name="Text Box 10"/>
          <p:cNvSpPr txBox="1">
            <a:spLocks noChangeArrowheads="1"/>
          </p:cNvSpPr>
          <p:nvPr/>
        </p:nvSpPr>
        <p:spPr bwMode="auto">
          <a:xfrm>
            <a:off x="395536" y="4595842"/>
            <a:ext cx="8748464" cy="2657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ts val="3000"/>
              </a:lnSpc>
            </a:pPr>
            <a:r>
              <a:rPr kumimoji="1"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墨子说：“但是为什么不停止呢？”</a:t>
            </a:r>
            <a:endParaRPr kumimoji="1" lang="en-US" altLang="zh-CN" sz="32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ts val="3000"/>
              </a:lnSpc>
            </a:pPr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公输盘说，“不行，（这事）我已经对楚王说过了。”</a:t>
            </a:r>
            <a:endParaRPr lang="en-US" altLang="zh-CN" sz="32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ts val="3000"/>
              </a:lnSpc>
            </a:pPr>
            <a:r>
              <a:rPr kumimoji="1"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墨子说：“那为什么不把我引见给楚王呢？” 公输盘说：“好吧。”</a:t>
            </a:r>
          </a:p>
          <a:p>
            <a:pPr>
              <a:lnSpc>
                <a:spcPts val="2500"/>
              </a:lnSpc>
            </a:pPr>
            <a:endParaRPr lang="zh-CN" altLang="en-US" sz="32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ts val="2500"/>
              </a:lnSpc>
            </a:pPr>
            <a:endParaRPr kumimoji="1" lang="en-US" altLang="zh-CN" sz="32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3" grpId="0"/>
      <p:bldP spid="61444" grpId="0"/>
      <p:bldP spid="61445" grpId="0"/>
      <p:bldP spid="61446" grpId="0"/>
      <p:bldP spid="61447" grpId="0"/>
      <p:bldP spid="61448" grpId="0"/>
      <p:bldP spid="61449" grpId="0"/>
      <p:bldP spid="6145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7" name="Text Box 3"/>
          <p:cNvSpPr txBox="1">
            <a:spLocks noChangeArrowheads="1"/>
          </p:cNvSpPr>
          <p:nvPr/>
        </p:nvSpPr>
        <p:spPr bwMode="auto">
          <a:xfrm>
            <a:off x="1259632" y="2780928"/>
            <a:ext cx="208756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锦绣衣裳 </a:t>
            </a:r>
          </a:p>
        </p:txBody>
      </p:sp>
      <p:sp>
        <p:nvSpPr>
          <p:cNvPr id="62468" name="Text Box 4"/>
          <p:cNvSpPr txBox="1">
            <a:spLocks noChangeArrowheads="1"/>
          </p:cNvSpPr>
          <p:nvPr/>
        </p:nvSpPr>
        <p:spPr bwMode="auto">
          <a:xfrm>
            <a:off x="3779912" y="2780928"/>
            <a:ext cx="218122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粗布衣服 </a:t>
            </a:r>
          </a:p>
        </p:txBody>
      </p:sp>
      <p:sp>
        <p:nvSpPr>
          <p:cNvPr id="62469" name="Text Box 5"/>
          <p:cNvSpPr txBox="1">
            <a:spLocks noChangeArrowheads="1"/>
          </p:cNvSpPr>
          <p:nvPr/>
        </p:nvSpPr>
        <p:spPr bwMode="auto">
          <a:xfrm>
            <a:off x="683568" y="3933056"/>
            <a:ext cx="316706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好饭好菜</a:t>
            </a:r>
          </a:p>
        </p:txBody>
      </p:sp>
      <p:sp>
        <p:nvSpPr>
          <p:cNvPr id="62470" name="Text Box 6"/>
          <p:cNvSpPr txBox="1">
            <a:spLocks noChangeArrowheads="1"/>
          </p:cNvSpPr>
          <p:nvPr/>
        </p:nvSpPr>
        <p:spPr bwMode="auto">
          <a:xfrm>
            <a:off x="683568" y="620688"/>
            <a:ext cx="165576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拜见</a:t>
            </a:r>
            <a:endParaRPr lang="zh-CN" altLang="en-US" sz="32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2471" name="Text Box 7"/>
          <p:cNvSpPr txBox="1">
            <a:spLocks noChangeArrowheads="1"/>
          </p:cNvSpPr>
          <p:nvPr/>
        </p:nvSpPr>
        <p:spPr bwMode="auto">
          <a:xfrm>
            <a:off x="4860032" y="620688"/>
            <a:ext cx="59663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在</a:t>
            </a:r>
            <a:endParaRPr lang="zh-CN" altLang="en-US" sz="32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2472" name="Text Box 8"/>
          <p:cNvSpPr txBox="1">
            <a:spLocks noChangeArrowheads="1"/>
          </p:cNvSpPr>
          <p:nvPr/>
        </p:nvSpPr>
        <p:spPr bwMode="auto">
          <a:xfrm>
            <a:off x="0" y="1628800"/>
            <a:ext cx="121539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抛掉 </a:t>
            </a:r>
            <a:endParaRPr lang="zh-CN" altLang="en-US" sz="32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2473" name="Text Box 9"/>
          <p:cNvSpPr txBox="1">
            <a:spLocks noChangeArrowheads="1"/>
          </p:cNvSpPr>
          <p:nvPr/>
        </p:nvSpPr>
        <p:spPr bwMode="auto">
          <a:xfrm>
            <a:off x="1115616" y="1628800"/>
            <a:ext cx="273685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装饰华美的车</a:t>
            </a:r>
            <a:endParaRPr lang="zh-CN" altLang="en-US" sz="32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2474" name="Text Box 10"/>
          <p:cNvSpPr txBox="1">
            <a:spLocks noChangeArrowheads="1"/>
          </p:cNvSpPr>
          <p:nvPr/>
        </p:nvSpPr>
        <p:spPr bwMode="auto">
          <a:xfrm>
            <a:off x="3707904" y="1628800"/>
            <a:ext cx="183515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破旧的车</a:t>
            </a:r>
            <a:endParaRPr lang="zh-CN" altLang="en-US" sz="32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2475" name="Text Box 11"/>
          <p:cNvSpPr txBox="1">
            <a:spLocks noChangeArrowheads="1"/>
          </p:cNvSpPr>
          <p:nvPr/>
        </p:nvSpPr>
        <p:spPr bwMode="auto">
          <a:xfrm>
            <a:off x="3635896" y="836712"/>
            <a:ext cx="6477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却</a:t>
            </a:r>
            <a:endParaRPr lang="zh-CN" altLang="en-US" sz="32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2476" name="Text Box 12"/>
          <p:cNvSpPr txBox="1">
            <a:spLocks noChangeArrowheads="1"/>
          </p:cNvSpPr>
          <p:nvPr/>
        </p:nvSpPr>
        <p:spPr bwMode="auto">
          <a:xfrm>
            <a:off x="6156176" y="3789040"/>
            <a:ext cx="93662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是</a:t>
            </a:r>
            <a:endParaRPr lang="zh-CN" altLang="en-US" sz="32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2477" name="Text Box 13"/>
          <p:cNvSpPr txBox="1">
            <a:spLocks noChangeArrowheads="1"/>
          </p:cNvSpPr>
          <p:nvPr/>
        </p:nvSpPr>
        <p:spPr bwMode="auto">
          <a:xfrm>
            <a:off x="6876256" y="3789040"/>
            <a:ext cx="19431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怎样</a:t>
            </a:r>
            <a:endParaRPr lang="zh-CN" altLang="en-US" sz="32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2479" name="Text Box 15"/>
          <p:cNvSpPr txBox="1">
            <a:spLocks noChangeArrowheads="1"/>
          </p:cNvSpPr>
          <p:nvPr/>
        </p:nvSpPr>
        <p:spPr bwMode="auto">
          <a:xfrm>
            <a:off x="250825" y="4797425"/>
            <a:ext cx="8713663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chemeClr val="tx2"/>
                </a:solidFill>
                <a:latin typeface="华文中宋" pitchFamily="2" charset="-122"/>
                <a:ea typeface="华文中宋" pitchFamily="2" charset="-122"/>
              </a:rPr>
              <a:t>墨子拜见楚王，说：“现在在这里有个人，舍弃他 的彩饰有蓬的车，邻居有辆破车却想要偷窃它；舍弃他华丽的衣服，邻居有粗布衣服却想偷窃它；舍弃他的 好菜好饭，邻居有糟糠却想偷窃它，这是怎样的人？ ”</a:t>
            </a:r>
          </a:p>
          <a:p>
            <a:endParaRPr lang="en-US" altLang="zh-CN" sz="2800" dirty="0">
              <a:solidFill>
                <a:schemeClr val="tx2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8" name="Text Box 2"/>
          <p:cNvSpPr txBox="1">
            <a:spLocks noChangeArrowheads="1"/>
          </p:cNvSpPr>
          <p:nvPr/>
        </p:nvSpPr>
        <p:spPr bwMode="auto">
          <a:xfrm>
            <a:off x="0" y="260648"/>
            <a:ext cx="9468544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32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子墨子</a:t>
            </a:r>
            <a:r>
              <a:rPr lang="zh-CN" altLang="en-US" sz="3200" b="1" dirty="0">
                <a:solidFill>
                  <a:schemeClr val="accent6">
                    <a:lumMod val="75000"/>
                  </a:schemeClr>
                </a:solidFill>
                <a:latin typeface="华文中宋" pitchFamily="2" charset="-122"/>
                <a:ea typeface="华文中宋" pitchFamily="2" charset="-122"/>
              </a:rPr>
              <a:t>见</a:t>
            </a:r>
            <a:r>
              <a:rPr lang="zh-CN" altLang="en-US" sz="32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王，曰：“今有人</a:t>
            </a:r>
            <a:r>
              <a:rPr lang="zh-CN" altLang="en-US" sz="3200" b="1" dirty="0">
                <a:solidFill>
                  <a:schemeClr val="accent6">
                    <a:lumMod val="75000"/>
                  </a:schemeClr>
                </a:solidFill>
                <a:latin typeface="华文中宋" pitchFamily="2" charset="-122"/>
                <a:ea typeface="华文中宋" pitchFamily="2" charset="-122"/>
              </a:rPr>
              <a:t>于</a:t>
            </a:r>
            <a:r>
              <a:rPr lang="zh-CN" altLang="en-US" sz="32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此，</a:t>
            </a:r>
            <a:endParaRPr lang="en-US" altLang="zh-CN" sz="3200" b="1" dirty="0">
              <a:effectLst>
                <a:outerShdw blurRad="38100" dist="38100" dir="2700000" algn="tl">
                  <a:srgbClr val="FFFFFF"/>
                </a:outerShdw>
              </a:effectLst>
              <a:latin typeface="华文中宋" pitchFamily="2" charset="-122"/>
              <a:ea typeface="华文中宋" pitchFamily="2" charset="-122"/>
            </a:endParaRPr>
          </a:p>
          <a:p>
            <a:endParaRPr lang="en-US" altLang="zh-CN" sz="32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FFFFFF"/>
                </a:outerShdw>
              </a:effectLst>
              <a:latin typeface="华文中宋" pitchFamily="2" charset="-122"/>
              <a:ea typeface="华文中宋" pitchFamily="2" charset="-122"/>
            </a:endParaRPr>
          </a:p>
          <a:p>
            <a:r>
              <a:rPr lang="zh-CN" altLang="en-US" sz="3200" b="1" dirty="0">
                <a:solidFill>
                  <a:schemeClr val="accent6">
                    <a:lumMod val="75000"/>
                  </a:schemeClr>
                </a:solidFill>
                <a:latin typeface="华文中宋" pitchFamily="2" charset="-122"/>
                <a:ea typeface="华文中宋" pitchFamily="2" charset="-122"/>
              </a:rPr>
              <a:t>舍</a:t>
            </a:r>
            <a:r>
              <a:rPr lang="zh-CN" altLang="en-US" sz="32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其</a:t>
            </a:r>
            <a:r>
              <a:rPr lang="zh-CN" altLang="en-US" sz="3200" b="1" dirty="0">
                <a:solidFill>
                  <a:schemeClr val="accent6">
                    <a:lumMod val="75000"/>
                  </a:schemeClr>
                </a:solidFill>
                <a:latin typeface="华文中宋" pitchFamily="2" charset="-122"/>
                <a:ea typeface="华文中宋" pitchFamily="2" charset="-122"/>
              </a:rPr>
              <a:t>文轩</a:t>
            </a:r>
            <a:r>
              <a:rPr lang="zh-CN" altLang="en-US" sz="32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，邻有</a:t>
            </a:r>
            <a:r>
              <a:rPr lang="zh-CN" altLang="en-US" sz="3200" b="1" dirty="0">
                <a:solidFill>
                  <a:schemeClr val="accent6">
                    <a:lumMod val="75000"/>
                  </a:schemeClr>
                </a:solidFill>
                <a:latin typeface="华文中宋" pitchFamily="2" charset="-122"/>
                <a:ea typeface="华文中宋" pitchFamily="2" charset="-122"/>
              </a:rPr>
              <a:t>敝舆而</a:t>
            </a:r>
            <a:r>
              <a:rPr lang="zh-CN" altLang="en-US" sz="32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欲窃之；</a:t>
            </a:r>
            <a:endParaRPr lang="en-US" altLang="zh-CN" sz="3200" b="1" dirty="0">
              <a:effectLst>
                <a:outerShdw blurRad="38100" dist="38100" dir="2700000" algn="tl">
                  <a:srgbClr val="FFFFFF"/>
                </a:outerShdw>
              </a:effectLst>
              <a:latin typeface="华文中宋" pitchFamily="2" charset="-122"/>
              <a:ea typeface="华文中宋" pitchFamily="2" charset="-122"/>
            </a:endParaRPr>
          </a:p>
          <a:p>
            <a:endParaRPr lang="en-US" altLang="zh-CN" sz="3200" b="1" dirty="0">
              <a:effectLst>
                <a:outerShdw blurRad="38100" dist="38100" dir="2700000" algn="tl">
                  <a:srgbClr val="FFFFFF"/>
                </a:outerShdw>
              </a:effectLst>
              <a:latin typeface="华文中宋" pitchFamily="2" charset="-122"/>
              <a:ea typeface="华文中宋" pitchFamily="2" charset="-122"/>
            </a:endParaRPr>
          </a:p>
          <a:p>
            <a:r>
              <a:rPr lang="zh-CN" altLang="en-US" sz="32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舍其</a:t>
            </a:r>
            <a:r>
              <a:rPr lang="zh-CN" altLang="en-US" sz="3200" b="1" dirty="0">
                <a:solidFill>
                  <a:schemeClr val="accent6">
                    <a:lumMod val="75000"/>
                  </a:schemeClr>
                </a:solidFill>
                <a:latin typeface="华文中宋" pitchFamily="2" charset="-122"/>
                <a:ea typeface="华文中宋" pitchFamily="2" charset="-122"/>
              </a:rPr>
              <a:t>锦绣</a:t>
            </a:r>
            <a:r>
              <a:rPr lang="zh-CN" altLang="en-US" sz="32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，邻有</a:t>
            </a:r>
            <a:r>
              <a:rPr lang="zh-CN" altLang="en-US" sz="3200" b="1" dirty="0">
                <a:solidFill>
                  <a:schemeClr val="accent6">
                    <a:lumMod val="75000"/>
                  </a:schemeClr>
                </a:solidFill>
                <a:latin typeface="华文中宋" pitchFamily="2" charset="-122"/>
                <a:ea typeface="华文中宋" pitchFamily="2" charset="-122"/>
              </a:rPr>
              <a:t>短褐</a:t>
            </a:r>
            <a:r>
              <a:rPr lang="zh-CN" altLang="en-US" sz="32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而欲窃之；</a:t>
            </a:r>
            <a:endParaRPr lang="en-US" altLang="zh-CN" sz="3200" b="1" dirty="0">
              <a:effectLst>
                <a:outerShdw blurRad="38100" dist="38100" dir="2700000" algn="tl">
                  <a:srgbClr val="FFFFFF"/>
                </a:outerShdw>
              </a:effectLst>
              <a:latin typeface="华文中宋" pitchFamily="2" charset="-122"/>
              <a:ea typeface="华文中宋" pitchFamily="2" charset="-122"/>
            </a:endParaRPr>
          </a:p>
          <a:p>
            <a:endParaRPr lang="en-US" altLang="zh-CN" sz="3200" b="1" dirty="0">
              <a:effectLst>
                <a:outerShdw blurRad="38100" dist="38100" dir="2700000" algn="tl">
                  <a:srgbClr val="FFFFFF"/>
                </a:outerShdw>
              </a:effectLst>
              <a:latin typeface="华文中宋" pitchFamily="2" charset="-122"/>
              <a:ea typeface="华文中宋" pitchFamily="2" charset="-122"/>
            </a:endParaRPr>
          </a:p>
          <a:p>
            <a:r>
              <a:rPr lang="zh-CN" altLang="en-US" sz="32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舍其</a:t>
            </a:r>
            <a:r>
              <a:rPr lang="zh-CN" altLang="en-US" sz="3200" b="1" dirty="0">
                <a:solidFill>
                  <a:schemeClr val="accent6">
                    <a:lumMod val="75000"/>
                  </a:schemeClr>
                </a:solidFill>
                <a:latin typeface="华文中宋" pitchFamily="2" charset="-122"/>
                <a:ea typeface="华文中宋" pitchFamily="2" charset="-122"/>
              </a:rPr>
              <a:t>粱肉</a:t>
            </a:r>
            <a:r>
              <a:rPr lang="zh-CN" altLang="en-US" sz="32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，邻有糠糟，而欲窃之。此</a:t>
            </a:r>
            <a:r>
              <a:rPr lang="zh-CN" altLang="en-US" sz="3200" b="1" dirty="0">
                <a:solidFill>
                  <a:schemeClr val="accent6">
                    <a:lumMod val="75000"/>
                  </a:schemeClr>
                </a:solidFill>
                <a:latin typeface="华文中宋" pitchFamily="2" charset="-122"/>
                <a:ea typeface="华文中宋" pitchFamily="2" charset="-122"/>
              </a:rPr>
              <a:t>为何若</a:t>
            </a:r>
            <a:r>
              <a:rPr lang="zh-CN" altLang="en-US" sz="32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人？”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7" grpId="0"/>
      <p:bldP spid="62468" grpId="0"/>
      <p:bldP spid="62469" grpId="0"/>
      <p:bldP spid="62470" grpId="0"/>
      <p:bldP spid="62471" grpId="0"/>
      <p:bldP spid="62472" grpId="0"/>
      <p:bldP spid="62473" grpId="0"/>
      <p:bldP spid="62474" grpId="0"/>
      <p:bldP spid="62475" grpId="0"/>
      <p:bldP spid="62476" grpId="0"/>
      <p:bldP spid="62477" grpId="0"/>
      <p:bldP spid="6247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9144000" cy="6494085"/>
          </a:xfr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0">
              <a:spcBef>
                <a:spcPct val="0"/>
              </a:spcBef>
              <a:buFontTx/>
              <a:buNone/>
            </a:pPr>
            <a:r>
              <a:rPr lang="en-US" altLang="zh-CN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 </a:t>
            </a:r>
            <a:r>
              <a:rPr lang="zh-CN" alt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王曰：“</a:t>
            </a:r>
            <a:r>
              <a:rPr lang="zh-CN" altLang="en-US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必为</a:t>
            </a:r>
            <a:r>
              <a:rPr lang="zh-CN" alt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有窃疾矣。”  </a:t>
            </a:r>
            <a:endParaRPr lang="en-US" altLang="zh-CN" b="1" dirty="0">
              <a:effectLst>
                <a:outerShdw blurRad="38100" dist="38100" dir="2700000" algn="tl">
                  <a:srgbClr val="FFFFFF"/>
                </a:outerShdw>
              </a:effectLst>
              <a:latin typeface="华文中宋" pitchFamily="2" charset="-122"/>
              <a:ea typeface="华文中宋" pitchFamily="2" charset="-122"/>
            </a:endParaRPr>
          </a:p>
          <a:p>
            <a:pPr marL="0">
              <a:spcBef>
                <a:spcPct val="0"/>
              </a:spcBef>
              <a:buFontTx/>
              <a:buNone/>
            </a:pPr>
            <a:endParaRPr lang="en-US" altLang="zh-CN" b="1" dirty="0">
              <a:effectLst>
                <a:outerShdw blurRad="38100" dist="38100" dir="2700000" algn="tl">
                  <a:srgbClr val="FFFFFF"/>
                </a:outerShdw>
              </a:effectLst>
              <a:latin typeface="华文中宋" pitchFamily="2" charset="-122"/>
              <a:ea typeface="华文中宋" pitchFamily="2" charset="-122"/>
            </a:endParaRPr>
          </a:p>
          <a:p>
            <a:pPr marL="0">
              <a:spcBef>
                <a:spcPct val="0"/>
              </a:spcBef>
              <a:buFontTx/>
              <a:buNone/>
            </a:pPr>
            <a:r>
              <a:rPr lang="zh-CN" alt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子墨子曰：“荆</a:t>
            </a:r>
            <a:r>
              <a:rPr lang="zh-CN" altLang="en-US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之地方</a:t>
            </a:r>
            <a:r>
              <a:rPr lang="zh-CN" alt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五千里，宋之地方五百里，”</a:t>
            </a:r>
            <a:endParaRPr lang="en-US" altLang="zh-CN" b="1" dirty="0">
              <a:effectLst>
                <a:outerShdw blurRad="38100" dist="38100" dir="2700000" algn="tl">
                  <a:srgbClr val="FFFFFF"/>
                </a:outerShdw>
              </a:effectLst>
              <a:latin typeface="华文中宋" pitchFamily="2" charset="-122"/>
              <a:ea typeface="华文中宋" pitchFamily="2" charset="-122"/>
            </a:endParaRPr>
          </a:p>
          <a:p>
            <a:pPr marL="0">
              <a:spcBef>
                <a:spcPct val="0"/>
              </a:spcBef>
              <a:buFontTx/>
              <a:buNone/>
            </a:pPr>
            <a:endParaRPr lang="en-US" altLang="zh-CN" b="1" dirty="0">
              <a:effectLst>
                <a:outerShdw blurRad="38100" dist="38100" dir="2700000" algn="tl">
                  <a:srgbClr val="FFFFFF"/>
                </a:outerShdw>
              </a:effectLst>
              <a:latin typeface="华文中宋" pitchFamily="2" charset="-122"/>
              <a:ea typeface="华文中宋" pitchFamily="2" charset="-122"/>
            </a:endParaRPr>
          </a:p>
          <a:p>
            <a:pPr marL="0">
              <a:spcBef>
                <a:spcPct val="0"/>
              </a:spcBef>
              <a:buFontTx/>
              <a:buNone/>
            </a:pPr>
            <a:r>
              <a:rPr lang="zh-CN" alt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此</a:t>
            </a:r>
            <a:r>
              <a:rPr lang="zh-CN" altLang="en-US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犹</a:t>
            </a:r>
            <a:r>
              <a:rPr lang="zh-CN" alt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文轩</a:t>
            </a:r>
            <a:r>
              <a:rPr lang="zh-CN" altLang="en-US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之与</a:t>
            </a:r>
            <a:r>
              <a:rPr lang="zh-CN" alt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敝舆</a:t>
            </a:r>
            <a:r>
              <a:rPr lang="zh-CN" altLang="en-US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也</a:t>
            </a:r>
            <a:r>
              <a:rPr lang="zh-CN" alt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；</a:t>
            </a:r>
            <a:endParaRPr lang="en-US" altLang="zh-CN" b="1" dirty="0">
              <a:effectLst>
                <a:outerShdw blurRad="38100" dist="38100" dir="2700000" algn="tl">
                  <a:srgbClr val="FFFFFF"/>
                </a:outerShdw>
              </a:effectLst>
              <a:latin typeface="华文中宋" pitchFamily="2" charset="-122"/>
              <a:ea typeface="华文中宋" pitchFamily="2" charset="-122"/>
            </a:endParaRPr>
          </a:p>
          <a:p>
            <a:pPr marL="0">
              <a:spcBef>
                <a:spcPct val="0"/>
              </a:spcBef>
              <a:buFontTx/>
              <a:buNone/>
            </a:pPr>
            <a:endParaRPr lang="en-US" altLang="zh-CN" b="1" dirty="0">
              <a:effectLst>
                <a:outerShdw blurRad="38100" dist="38100" dir="2700000" algn="tl">
                  <a:srgbClr val="FFFFFF"/>
                </a:outerShdw>
              </a:effectLst>
              <a:latin typeface="华文中宋" pitchFamily="2" charset="-122"/>
              <a:ea typeface="华文中宋" pitchFamily="2" charset="-122"/>
            </a:endParaRPr>
          </a:p>
          <a:p>
            <a:pPr marL="0">
              <a:spcBef>
                <a:spcPct val="0"/>
              </a:spcBef>
              <a:buFontTx/>
              <a:buNone/>
            </a:pPr>
            <a:r>
              <a:rPr lang="zh-CN" alt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荆有云梦，犀兕麋鹿满之，江汉之鱼鳖鼋鼍为天下</a:t>
            </a:r>
            <a:endParaRPr lang="en-US" altLang="zh-CN" b="1" dirty="0">
              <a:effectLst>
                <a:outerShdw blurRad="38100" dist="38100" dir="2700000" algn="tl">
                  <a:srgbClr val="FFFFFF"/>
                </a:outerShdw>
              </a:effectLst>
              <a:latin typeface="华文中宋" pitchFamily="2" charset="-122"/>
              <a:ea typeface="华文中宋" pitchFamily="2" charset="-122"/>
            </a:endParaRPr>
          </a:p>
          <a:p>
            <a:pPr marL="0">
              <a:spcBef>
                <a:spcPct val="0"/>
              </a:spcBef>
              <a:buFontTx/>
              <a:buNone/>
            </a:pPr>
            <a:endParaRPr lang="en-US" altLang="zh-CN" b="1" dirty="0">
              <a:effectLst>
                <a:outerShdw blurRad="38100" dist="38100" dir="2700000" algn="tl">
                  <a:srgbClr val="FFFFFF"/>
                </a:outerShdw>
              </a:effectLst>
              <a:latin typeface="华文中宋" pitchFamily="2" charset="-122"/>
              <a:ea typeface="华文中宋" pitchFamily="2" charset="-122"/>
            </a:endParaRPr>
          </a:p>
          <a:p>
            <a:pPr marL="0">
              <a:spcBef>
                <a:spcPct val="0"/>
              </a:spcBef>
              <a:buFontTx/>
              <a:buNone/>
            </a:pPr>
            <a:r>
              <a:rPr lang="zh-CN" alt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富，宋</a:t>
            </a:r>
            <a:r>
              <a:rPr lang="zh-CN" altLang="en-US" b="1" dirty="0">
                <a:solidFill>
                  <a:schemeClr val="accent6">
                    <a:lumMod val="75000"/>
                  </a:schemeClr>
                </a:solidFill>
                <a:latin typeface="华文中宋" pitchFamily="2" charset="-122"/>
                <a:ea typeface="华文中宋" pitchFamily="2" charset="-122"/>
              </a:rPr>
              <a:t>所谓</a:t>
            </a:r>
            <a:r>
              <a:rPr lang="zh-CN" alt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无</a:t>
            </a:r>
            <a:r>
              <a:rPr lang="zh-CN" altLang="en-US" b="1" dirty="0">
                <a:solidFill>
                  <a:schemeClr val="accent6">
                    <a:lumMod val="75000"/>
                  </a:schemeClr>
                </a:solidFill>
                <a:latin typeface="华文中宋" pitchFamily="2" charset="-122"/>
                <a:ea typeface="华文中宋" pitchFamily="2" charset="-122"/>
              </a:rPr>
              <a:t>雉</a:t>
            </a:r>
            <a:r>
              <a:rPr lang="zh-CN" alt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兔鲋鱼者也，此犹粱肉之与糠糟也；</a:t>
            </a:r>
            <a:endParaRPr lang="en-US" altLang="zh-CN" b="1" dirty="0">
              <a:effectLst>
                <a:outerShdw blurRad="38100" dist="38100" dir="2700000" algn="tl">
                  <a:srgbClr val="FFFFFF"/>
                </a:outerShdw>
              </a:effectLst>
              <a:latin typeface="华文中宋" pitchFamily="2" charset="-122"/>
              <a:ea typeface="华文中宋" pitchFamily="2" charset="-122"/>
            </a:endParaRPr>
          </a:p>
          <a:p>
            <a:pPr marL="0">
              <a:spcBef>
                <a:spcPct val="0"/>
              </a:spcBef>
              <a:buFontTx/>
              <a:buNone/>
            </a:pPr>
            <a:endParaRPr lang="en-US" altLang="zh-CN" b="1" dirty="0">
              <a:effectLst>
                <a:outerShdw blurRad="38100" dist="38100" dir="2700000" algn="tl">
                  <a:srgbClr val="FFFFFF"/>
                </a:outerShdw>
              </a:effectLst>
              <a:latin typeface="华文中宋" pitchFamily="2" charset="-122"/>
              <a:ea typeface="华文中宋" pitchFamily="2" charset="-122"/>
            </a:endParaRPr>
          </a:p>
          <a:p>
            <a:pPr marL="0">
              <a:spcBef>
                <a:spcPct val="0"/>
              </a:spcBef>
              <a:buFontTx/>
              <a:buNone/>
            </a:pPr>
            <a:r>
              <a:rPr lang="zh-CN" alt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荆有长松</a:t>
            </a:r>
            <a:r>
              <a:rPr lang="zh-CN" altLang="en-US" b="1" dirty="0">
                <a:solidFill>
                  <a:schemeClr val="accent6">
                    <a:lumMod val="75000"/>
                  </a:schemeClr>
                </a:solidFill>
                <a:latin typeface="华文中宋" pitchFamily="2" charset="-122"/>
                <a:ea typeface="华文中宋" pitchFamily="2" charset="-122"/>
              </a:rPr>
              <a:t>文</a:t>
            </a:r>
            <a:r>
              <a:rPr lang="zh-CN" alt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梓楩楠豫章，宋无</a:t>
            </a:r>
            <a:r>
              <a:rPr lang="zh-CN" alt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长木</a:t>
            </a:r>
            <a:r>
              <a:rPr lang="zh-CN" alt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，此犹锦绣之</a:t>
            </a:r>
            <a:endParaRPr lang="en-US" altLang="zh-CN" b="1" dirty="0">
              <a:effectLst>
                <a:outerShdw blurRad="38100" dist="38100" dir="2700000" algn="tl">
                  <a:srgbClr val="FFFFFF"/>
                </a:outerShdw>
              </a:effectLst>
              <a:latin typeface="华文中宋" pitchFamily="2" charset="-122"/>
              <a:ea typeface="华文中宋" pitchFamily="2" charset="-122"/>
            </a:endParaRPr>
          </a:p>
          <a:p>
            <a:pPr marL="0">
              <a:spcBef>
                <a:spcPct val="0"/>
              </a:spcBef>
              <a:buFontTx/>
              <a:buNone/>
            </a:pPr>
            <a:endParaRPr lang="en-US" altLang="zh-CN" b="1" dirty="0">
              <a:effectLst>
                <a:outerShdw blurRad="38100" dist="38100" dir="2700000" algn="tl">
                  <a:srgbClr val="FFFFFF"/>
                </a:outerShdw>
              </a:effectLst>
              <a:latin typeface="华文中宋" pitchFamily="2" charset="-122"/>
              <a:ea typeface="华文中宋" pitchFamily="2" charset="-122"/>
            </a:endParaRPr>
          </a:p>
          <a:p>
            <a:pPr marL="0">
              <a:spcBef>
                <a:spcPct val="0"/>
              </a:spcBef>
              <a:buFontTx/>
              <a:buNone/>
            </a:pPr>
            <a:r>
              <a:rPr lang="zh-CN" alt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与短褐也。臣</a:t>
            </a:r>
            <a:r>
              <a:rPr lang="zh-CN" altLang="en-US" b="1" dirty="0">
                <a:solidFill>
                  <a:schemeClr val="accent6">
                    <a:lumMod val="75000"/>
                  </a:schemeClr>
                </a:solidFill>
                <a:latin typeface="华文中宋" pitchFamily="2" charset="-122"/>
                <a:ea typeface="华文中宋" pitchFamily="2" charset="-122"/>
              </a:rPr>
              <a:t>以</a:t>
            </a:r>
            <a:r>
              <a:rPr lang="zh-CN" alt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王吏</a:t>
            </a:r>
            <a:r>
              <a:rPr lang="zh-CN" altLang="en-US" b="1" dirty="0">
                <a:solidFill>
                  <a:schemeClr val="accent6">
                    <a:lumMod val="75000"/>
                  </a:schemeClr>
                </a:solidFill>
                <a:latin typeface="华文中宋" pitchFamily="2" charset="-122"/>
                <a:ea typeface="华文中宋" pitchFamily="2" charset="-122"/>
              </a:rPr>
              <a:t>之</a:t>
            </a:r>
            <a:r>
              <a:rPr lang="zh-CN" alt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攻宋也，</a:t>
            </a:r>
            <a:r>
              <a:rPr lang="zh-CN" altLang="en-US" b="1" dirty="0">
                <a:solidFill>
                  <a:schemeClr val="accent6">
                    <a:lumMod val="75000"/>
                  </a:schemeClr>
                </a:solidFill>
                <a:latin typeface="华文中宋" pitchFamily="2" charset="-122"/>
                <a:ea typeface="华文中宋" pitchFamily="2" charset="-122"/>
              </a:rPr>
              <a:t>为</a:t>
            </a:r>
            <a:r>
              <a:rPr lang="zh-CN" alt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与此同</a:t>
            </a:r>
            <a:r>
              <a:rPr lang="zh-CN" altLang="en-US" b="1" dirty="0">
                <a:solidFill>
                  <a:schemeClr val="accent6">
                    <a:lumMod val="75000"/>
                  </a:schemeClr>
                </a:solidFill>
                <a:latin typeface="华文中宋" pitchFamily="2" charset="-122"/>
                <a:ea typeface="华文中宋" pitchFamily="2" charset="-122"/>
              </a:rPr>
              <a:t>类</a:t>
            </a:r>
            <a:r>
              <a:rPr lang="zh-CN" alt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。”</a:t>
            </a:r>
          </a:p>
        </p:txBody>
      </p:sp>
      <p:sp>
        <p:nvSpPr>
          <p:cNvPr id="63491" name="Text Box 3"/>
          <p:cNvSpPr txBox="1">
            <a:spLocks noChangeArrowheads="1"/>
          </p:cNvSpPr>
          <p:nvPr/>
        </p:nvSpPr>
        <p:spPr bwMode="auto">
          <a:xfrm>
            <a:off x="323528" y="548680"/>
            <a:ext cx="21145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必定、一定</a:t>
            </a:r>
          </a:p>
        </p:txBody>
      </p:sp>
      <p:sp>
        <p:nvSpPr>
          <p:cNvPr id="63492" name="Text Box 4"/>
          <p:cNvSpPr txBox="1">
            <a:spLocks noChangeArrowheads="1"/>
          </p:cNvSpPr>
          <p:nvPr/>
        </p:nvSpPr>
        <p:spPr bwMode="auto">
          <a:xfrm>
            <a:off x="2411760" y="548680"/>
            <a:ext cx="54133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是</a:t>
            </a:r>
          </a:p>
        </p:txBody>
      </p:sp>
      <p:sp>
        <p:nvSpPr>
          <p:cNvPr id="63493" name="Text Box 5"/>
          <p:cNvSpPr txBox="1">
            <a:spLocks noChangeArrowheads="1"/>
          </p:cNvSpPr>
          <p:nvPr/>
        </p:nvSpPr>
        <p:spPr bwMode="auto">
          <a:xfrm>
            <a:off x="2267744" y="1556792"/>
            <a:ext cx="16129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助词，的</a:t>
            </a:r>
          </a:p>
        </p:txBody>
      </p:sp>
      <p:sp>
        <p:nvSpPr>
          <p:cNvPr id="63494" name="Text Box 6"/>
          <p:cNvSpPr txBox="1">
            <a:spLocks noChangeArrowheads="1"/>
          </p:cNvSpPr>
          <p:nvPr/>
        </p:nvSpPr>
        <p:spPr bwMode="auto">
          <a:xfrm>
            <a:off x="3995936" y="1556792"/>
            <a:ext cx="16129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土地方圆</a:t>
            </a:r>
          </a:p>
        </p:txBody>
      </p:sp>
      <p:sp>
        <p:nvSpPr>
          <p:cNvPr id="63496" name="Text Box 8"/>
          <p:cNvSpPr txBox="1">
            <a:spLocks noChangeArrowheads="1"/>
          </p:cNvSpPr>
          <p:nvPr/>
        </p:nvSpPr>
        <p:spPr bwMode="auto">
          <a:xfrm>
            <a:off x="0" y="2492896"/>
            <a:ext cx="47244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好像</a:t>
            </a:r>
            <a:r>
              <a:rPr lang="en-US" altLang="zh-CN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…</a:t>
            </a:r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同</a:t>
            </a:r>
            <a:r>
              <a:rPr lang="en-US" altLang="zh-CN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…</a:t>
            </a:r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相比</a:t>
            </a:r>
            <a:r>
              <a:rPr lang="zh-CN" altLang="en-US" sz="36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；</a:t>
            </a:r>
            <a:endParaRPr lang="zh-CN" altLang="en-US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3131840" y="6338887"/>
            <a:ext cx="58197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消独，不翻</a:t>
            </a:r>
          </a:p>
        </p:txBody>
      </p:sp>
      <p:sp>
        <p:nvSpPr>
          <p:cNvPr id="13" name="Rectangle 5"/>
          <p:cNvSpPr>
            <a:spLocks noChangeArrowheads="1"/>
          </p:cNvSpPr>
          <p:nvPr/>
        </p:nvSpPr>
        <p:spPr bwMode="auto">
          <a:xfrm>
            <a:off x="7668344" y="6338888"/>
            <a:ext cx="111601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种类</a:t>
            </a:r>
          </a:p>
        </p:txBody>
      </p:sp>
      <p:sp>
        <p:nvSpPr>
          <p:cNvPr id="14" name="Text Box 6"/>
          <p:cNvSpPr txBox="1">
            <a:spLocks noChangeArrowheads="1"/>
          </p:cNvSpPr>
          <p:nvPr/>
        </p:nvSpPr>
        <p:spPr bwMode="auto">
          <a:xfrm>
            <a:off x="0" y="4365104"/>
            <a:ext cx="265911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(</a:t>
            </a:r>
            <a:r>
              <a:rPr kumimoji="1"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人们</a:t>
            </a:r>
            <a:r>
              <a:rPr kumimoji="1" lang="en-US" altLang="zh-CN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)</a:t>
            </a:r>
            <a:r>
              <a:rPr kumimoji="1"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所说的；</a:t>
            </a:r>
            <a:r>
              <a:rPr kumimoji="1" lang="zh-CN" altLang="en-US" sz="3600" b="1" i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 </a:t>
            </a:r>
          </a:p>
        </p:txBody>
      </p:sp>
      <p:sp>
        <p:nvSpPr>
          <p:cNvPr id="15" name="Text Box 7"/>
          <p:cNvSpPr txBox="1">
            <a:spLocks noChangeArrowheads="1"/>
          </p:cNvSpPr>
          <p:nvPr/>
        </p:nvSpPr>
        <p:spPr bwMode="auto">
          <a:xfrm>
            <a:off x="2915816" y="4365104"/>
            <a:ext cx="226853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野鸡；</a:t>
            </a:r>
          </a:p>
        </p:txBody>
      </p:sp>
      <p:sp>
        <p:nvSpPr>
          <p:cNvPr id="16" name="Text Box 8"/>
          <p:cNvSpPr txBox="1">
            <a:spLocks noChangeArrowheads="1"/>
          </p:cNvSpPr>
          <p:nvPr/>
        </p:nvSpPr>
        <p:spPr bwMode="auto">
          <a:xfrm>
            <a:off x="1259632" y="5301208"/>
            <a:ext cx="226853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文理</a:t>
            </a:r>
          </a:p>
        </p:txBody>
      </p:sp>
      <p:sp>
        <p:nvSpPr>
          <p:cNvPr id="17" name="矩形 16"/>
          <p:cNvSpPr/>
          <p:nvPr/>
        </p:nvSpPr>
        <p:spPr>
          <a:xfrm>
            <a:off x="2123728" y="6334780"/>
            <a:ext cx="9060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认为</a:t>
            </a:r>
            <a:endParaRPr lang="zh-CN" altLang="en-US" dirty="0"/>
          </a:p>
        </p:txBody>
      </p:sp>
      <p:sp>
        <p:nvSpPr>
          <p:cNvPr id="18" name="矩形 17"/>
          <p:cNvSpPr/>
          <p:nvPr/>
        </p:nvSpPr>
        <p:spPr>
          <a:xfrm>
            <a:off x="5652120" y="6334780"/>
            <a:ext cx="5453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是</a:t>
            </a:r>
            <a:endParaRPr lang="zh-CN" altLang="en-U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1" grpId="0"/>
      <p:bldP spid="63492" grpId="0"/>
      <p:bldP spid="63493" grpId="0"/>
      <p:bldP spid="63494" grpId="0"/>
      <p:bldP spid="63496" grpId="0"/>
      <p:bldP spid="12" grpId="0" autoUpdateAnimBg="0"/>
      <p:bldP spid="13" grpId="0"/>
      <p:bldP spid="14" grpId="0" autoUpdateAnimBg="0"/>
      <p:bldP spid="15" grpId="0" autoUpdateAnimBg="0"/>
      <p:bldP spid="16" grpId="0"/>
      <p:bldP spid="17" grpId="0"/>
      <p:bldP spid="1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22" name="Text Box 10"/>
          <p:cNvSpPr txBox="1">
            <a:spLocks noChangeArrowheads="1"/>
          </p:cNvSpPr>
          <p:nvPr/>
        </p:nvSpPr>
        <p:spPr bwMode="auto">
          <a:xfrm>
            <a:off x="0" y="3356992"/>
            <a:ext cx="9324528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chemeClr val="tx2"/>
                </a:solidFill>
                <a:latin typeface="华文中宋" pitchFamily="2" charset="-122"/>
                <a:ea typeface="华文中宋" pitchFamily="2" charset="-122"/>
              </a:rPr>
              <a:t>宋国是人们所说的无野鸡野兔小鱼的地方，这好像好饭好菜同糟糠之食相比。</a:t>
            </a:r>
            <a:endParaRPr lang="en-US" altLang="zh-CN" sz="2800" dirty="0">
              <a:solidFill>
                <a:schemeClr val="tx2"/>
              </a:solidFill>
              <a:latin typeface="华文中宋" pitchFamily="2" charset="-122"/>
              <a:ea typeface="华文中宋" pitchFamily="2" charset="-122"/>
            </a:endParaRPr>
          </a:p>
          <a:p>
            <a:endParaRPr lang="en-US" altLang="zh-CN" sz="2800" dirty="0">
              <a:solidFill>
                <a:schemeClr val="tx2"/>
              </a:solidFill>
              <a:latin typeface="华文中宋" pitchFamily="2" charset="-122"/>
              <a:ea typeface="华文中宋" pitchFamily="2" charset="-122"/>
            </a:endParaRPr>
          </a:p>
          <a:p>
            <a:r>
              <a:rPr lang="zh-CN" altLang="en-US" sz="2800" dirty="0">
                <a:solidFill>
                  <a:schemeClr val="tx2"/>
                </a:solidFill>
                <a:latin typeface="华文中宋" pitchFamily="2" charset="-122"/>
                <a:ea typeface="华文中宋" pitchFamily="2" charset="-122"/>
              </a:rPr>
              <a:t>楚国有高大松树、梓树、黄楩树、楠木、樟树（等高大树木），宋国没有高大的树木，这好像华丽衣服同粗布衣服相比。</a:t>
            </a:r>
            <a:endParaRPr lang="en-US" altLang="zh-CN" sz="2800" dirty="0">
              <a:solidFill>
                <a:schemeClr val="tx2"/>
              </a:solidFill>
              <a:latin typeface="华文中宋" pitchFamily="2" charset="-122"/>
              <a:ea typeface="华文中宋" pitchFamily="2" charset="-122"/>
            </a:endParaRPr>
          </a:p>
          <a:p>
            <a:r>
              <a:rPr lang="zh-CN" altLang="en-US" sz="3200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我认为（楚王的）王吏攻打宋国，是和这些相类似。</a:t>
            </a:r>
          </a:p>
        </p:txBody>
      </p:sp>
      <p:sp>
        <p:nvSpPr>
          <p:cNvPr id="64523" name="Text Box 11"/>
          <p:cNvSpPr txBox="1">
            <a:spLocks noChangeArrowheads="1"/>
          </p:cNvSpPr>
          <p:nvPr/>
        </p:nvSpPr>
        <p:spPr bwMode="auto">
          <a:xfrm>
            <a:off x="674688" y="3248025"/>
            <a:ext cx="8001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3600" b="1">
                <a:solidFill>
                  <a:srgbClr val="FF3300"/>
                </a:solidFill>
                <a:latin typeface="黑体" pitchFamily="2" charset="-122"/>
                <a:ea typeface="黑体" pitchFamily="2" charset="-122"/>
              </a:rPr>
              <a:t>        </a:t>
            </a:r>
            <a:endParaRPr lang="en-US" altLang="zh-CN"/>
          </a:p>
        </p:txBody>
      </p:sp>
      <p:sp>
        <p:nvSpPr>
          <p:cNvPr id="6" name="TextBox 5"/>
          <p:cNvSpPr txBox="1"/>
          <p:nvPr/>
        </p:nvSpPr>
        <p:spPr>
          <a:xfrm>
            <a:off x="0" y="0"/>
            <a:ext cx="9144000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spcBef>
                <a:spcPct val="50000"/>
              </a:spcBef>
            </a:pPr>
            <a:r>
              <a:rPr kumimoji="1" lang="zh-CN" altLang="en-US" sz="2800" b="1" dirty="0">
                <a:solidFill>
                  <a:srgbClr val="1F497D"/>
                </a:solidFill>
                <a:latin typeface="华文中宋" pitchFamily="2" charset="-122"/>
                <a:ea typeface="华文中宋" pitchFamily="2" charset="-122"/>
              </a:rPr>
              <a:t>楚王说：“一定是有偷窃病。”</a:t>
            </a:r>
            <a:endParaRPr kumimoji="1" lang="en-US" altLang="zh-CN" sz="2800" b="1" dirty="0">
              <a:solidFill>
                <a:srgbClr val="1F497D"/>
              </a:solidFill>
              <a:latin typeface="华文中宋" pitchFamily="2" charset="-122"/>
              <a:ea typeface="华文中宋" pitchFamily="2" charset="-122"/>
            </a:endParaRPr>
          </a:p>
          <a:p>
            <a:pPr marL="342900" lvl="0" indent="-342900">
              <a:spcBef>
                <a:spcPct val="50000"/>
              </a:spcBef>
            </a:pPr>
            <a:r>
              <a:rPr lang="zh-CN" altLang="en-US" sz="2800" b="1" dirty="0">
                <a:solidFill>
                  <a:srgbClr val="1F497D"/>
                </a:solidFill>
                <a:latin typeface="华文中宋" pitchFamily="2" charset="-122"/>
                <a:ea typeface="华文中宋" pitchFamily="2" charset="-122"/>
              </a:rPr>
              <a:t>墨子说：“楚国的土地，方圆五千里，宋国的土地，方</a:t>
            </a:r>
            <a:endParaRPr lang="en-US" altLang="zh-CN" sz="2800" b="1" dirty="0">
              <a:solidFill>
                <a:srgbClr val="1F497D"/>
              </a:solidFill>
              <a:latin typeface="华文中宋" pitchFamily="2" charset="-122"/>
              <a:ea typeface="华文中宋" pitchFamily="2" charset="-122"/>
            </a:endParaRPr>
          </a:p>
          <a:p>
            <a:pPr marL="342900" lvl="0" indent="-342900">
              <a:spcBef>
                <a:spcPct val="50000"/>
              </a:spcBef>
            </a:pPr>
            <a:r>
              <a:rPr lang="zh-CN" altLang="en-US" sz="2800" b="1" dirty="0">
                <a:solidFill>
                  <a:srgbClr val="1F497D"/>
                </a:solidFill>
                <a:latin typeface="华文中宋" pitchFamily="2" charset="-122"/>
                <a:ea typeface="华文中宋" pitchFamily="2" charset="-122"/>
              </a:rPr>
              <a:t>圆五百里，这好像彩饰有蓬的车同破车相比。”</a:t>
            </a:r>
            <a:endParaRPr lang="en-US" altLang="zh-CN" sz="2800" b="1" dirty="0">
              <a:solidFill>
                <a:srgbClr val="1F497D"/>
              </a:solidFill>
              <a:latin typeface="华文中宋" pitchFamily="2" charset="-122"/>
              <a:ea typeface="华文中宋" pitchFamily="2" charset="-122"/>
            </a:endParaRPr>
          </a:p>
          <a:p>
            <a:pPr marL="342900" lvl="0" indent="-342900">
              <a:spcBef>
                <a:spcPct val="50000"/>
              </a:spcBef>
            </a:pPr>
            <a:r>
              <a:rPr lang="zh-CN" altLang="en-US" sz="2800" b="1" dirty="0">
                <a:solidFill>
                  <a:srgbClr val="1F497D"/>
                </a:solidFill>
                <a:latin typeface="华文中宋" pitchFamily="2" charset="-122"/>
                <a:ea typeface="华文中宋" pitchFamily="2" charset="-122"/>
              </a:rPr>
              <a:t>楚国有云梦大泽，那里满是犀兕麋鹿，长江、汉水里的鱼</a:t>
            </a:r>
            <a:endParaRPr lang="en-US" altLang="zh-CN" sz="2800" b="1" dirty="0">
              <a:solidFill>
                <a:srgbClr val="1F497D"/>
              </a:solidFill>
              <a:latin typeface="华文中宋" pitchFamily="2" charset="-122"/>
              <a:ea typeface="华文中宋" pitchFamily="2" charset="-122"/>
            </a:endParaRPr>
          </a:p>
          <a:p>
            <a:pPr marL="342900" lvl="0" indent="-342900">
              <a:spcBef>
                <a:spcPct val="50000"/>
              </a:spcBef>
            </a:pPr>
            <a:r>
              <a:rPr lang="zh-CN" altLang="en-US" sz="2800" b="1" dirty="0">
                <a:solidFill>
                  <a:srgbClr val="1F497D"/>
                </a:solidFill>
                <a:latin typeface="华文中宋" pitchFamily="2" charset="-122"/>
                <a:ea typeface="华文中宋" pitchFamily="2" charset="-122"/>
              </a:rPr>
              <a:t>鳖鼋鼍是天下最多的（多得天下无比）。</a:t>
            </a:r>
            <a:endParaRPr lang="zh-CN" altLang="en-US" sz="2800" dirty="0">
              <a:solidFill>
                <a:srgbClr val="1F497D"/>
              </a:solidFill>
              <a:latin typeface="华文中宋" pitchFamily="2" charset="-122"/>
              <a:ea typeface="华文中宋" pitchFamily="2" charset="-122"/>
            </a:endParaRPr>
          </a:p>
          <a:p>
            <a:endParaRPr lang="zh-CN" altLang="en-U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68312" y="404813"/>
            <a:ext cx="8675687" cy="5903912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zh-CN" altLang="en-US" sz="2800" b="1" dirty="0">
                <a:latin typeface="华文中宋" pitchFamily="2" charset="-122"/>
                <a:ea typeface="华文中宋" pitchFamily="2" charset="-122"/>
              </a:rPr>
              <a:t>王曰：“善哉！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华文中宋" pitchFamily="2" charset="-122"/>
                <a:ea typeface="华文中宋" pitchFamily="2" charset="-122"/>
              </a:rPr>
              <a:t>虽然，</a:t>
            </a:r>
            <a:r>
              <a:rPr lang="zh-CN" altLang="en-US" sz="2800" b="1" dirty="0">
                <a:latin typeface="华文中宋" pitchFamily="2" charset="-122"/>
                <a:ea typeface="华文中宋" pitchFamily="2" charset="-122"/>
              </a:rPr>
              <a:t>公输盘为我为云梯，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华文中宋" pitchFamily="2" charset="-122"/>
                <a:ea typeface="华文中宋" pitchFamily="2" charset="-122"/>
              </a:rPr>
              <a:t>必取</a:t>
            </a:r>
            <a:r>
              <a:rPr lang="zh-CN" altLang="en-US" sz="2800" b="1" dirty="0">
                <a:latin typeface="华文中宋" pitchFamily="2" charset="-122"/>
                <a:ea typeface="华文中宋" pitchFamily="2" charset="-122"/>
              </a:rPr>
              <a:t>宋。”</a:t>
            </a:r>
            <a:endParaRPr lang="en-US" altLang="zh-CN" sz="2800" b="1" dirty="0">
              <a:latin typeface="华文中宋" pitchFamily="2" charset="-122"/>
              <a:ea typeface="华文中宋" pitchFamily="2" charset="-122"/>
            </a:endParaRPr>
          </a:p>
          <a:p>
            <a:pPr>
              <a:lnSpc>
                <a:spcPct val="80000"/>
              </a:lnSpc>
              <a:spcBef>
                <a:spcPct val="0"/>
              </a:spcBef>
              <a:buFontTx/>
              <a:buNone/>
            </a:pPr>
            <a:endParaRPr lang="en-US" altLang="zh-CN" sz="2800" b="1" dirty="0">
              <a:latin typeface="华文中宋" pitchFamily="2" charset="-122"/>
              <a:ea typeface="华文中宋" pitchFamily="2" charset="-122"/>
            </a:endParaRPr>
          </a:p>
          <a:p>
            <a:pPr>
              <a:lnSpc>
                <a:spcPct val="80000"/>
              </a:lnSpc>
              <a:spcBef>
                <a:spcPct val="0"/>
              </a:spcBef>
              <a:buFontTx/>
              <a:buNone/>
            </a:pPr>
            <a:endParaRPr lang="en-US" altLang="zh-CN" sz="2800" b="1" dirty="0">
              <a:latin typeface="华文中宋" pitchFamily="2" charset="-122"/>
              <a:ea typeface="华文中宋" pitchFamily="2" charset="-122"/>
            </a:endParaRPr>
          </a:p>
          <a:p>
            <a:pPr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zh-CN" altLang="en-US" sz="2800" b="1" dirty="0">
                <a:latin typeface="华文中宋" pitchFamily="2" charset="-122"/>
                <a:ea typeface="华文中宋" pitchFamily="2" charset="-122"/>
              </a:rPr>
              <a:t>于是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华文中宋" pitchFamily="2" charset="-122"/>
                <a:ea typeface="华文中宋" pitchFamily="2" charset="-122"/>
              </a:rPr>
              <a:t>见</a:t>
            </a:r>
            <a:r>
              <a:rPr lang="zh-CN" altLang="en-US" sz="2800" b="1" dirty="0">
                <a:latin typeface="华文中宋" pitchFamily="2" charset="-122"/>
                <a:ea typeface="华文中宋" pitchFamily="2" charset="-122"/>
              </a:rPr>
              <a:t>公输盘。子墨子解带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华文中宋" pitchFamily="2" charset="-122"/>
                <a:ea typeface="华文中宋" pitchFamily="2" charset="-122"/>
              </a:rPr>
              <a:t>为</a:t>
            </a:r>
            <a:r>
              <a:rPr lang="zh-CN" altLang="en-US" sz="2800" b="1" dirty="0">
                <a:latin typeface="华文中宋" pitchFamily="2" charset="-122"/>
                <a:ea typeface="华文中宋" pitchFamily="2" charset="-122"/>
              </a:rPr>
              <a:t>城，以牒为械，公输盘</a:t>
            </a:r>
            <a:endParaRPr lang="en-US" altLang="zh-CN" sz="2800" b="1" dirty="0">
              <a:latin typeface="华文中宋" pitchFamily="2" charset="-122"/>
              <a:ea typeface="华文中宋" pitchFamily="2" charset="-122"/>
            </a:endParaRPr>
          </a:p>
          <a:p>
            <a:pPr>
              <a:lnSpc>
                <a:spcPct val="80000"/>
              </a:lnSpc>
              <a:spcBef>
                <a:spcPct val="0"/>
              </a:spcBef>
              <a:buFontTx/>
              <a:buNone/>
            </a:pPr>
            <a:endParaRPr lang="en-US" altLang="zh-CN" sz="2800" b="1" dirty="0">
              <a:solidFill>
                <a:srgbClr val="FF00FF"/>
              </a:solidFill>
              <a:latin typeface="华文中宋" pitchFamily="2" charset="-122"/>
              <a:ea typeface="华文中宋" pitchFamily="2" charset="-122"/>
            </a:endParaRPr>
          </a:p>
          <a:p>
            <a:pPr>
              <a:lnSpc>
                <a:spcPct val="80000"/>
              </a:lnSpc>
              <a:spcBef>
                <a:spcPct val="0"/>
              </a:spcBef>
              <a:buFontTx/>
              <a:buNone/>
            </a:pPr>
            <a:endParaRPr lang="en-US" altLang="zh-CN" sz="2800" b="1" dirty="0">
              <a:solidFill>
                <a:srgbClr val="FF00FF"/>
              </a:solidFill>
              <a:latin typeface="华文中宋" pitchFamily="2" charset="-122"/>
              <a:ea typeface="华文中宋" pitchFamily="2" charset="-122"/>
            </a:endParaRPr>
          </a:p>
          <a:p>
            <a:pPr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华文中宋" pitchFamily="2" charset="-122"/>
                <a:ea typeface="华文中宋" pitchFamily="2" charset="-122"/>
              </a:rPr>
              <a:t>九</a:t>
            </a:r>
            <a:r>
              <a:rPr lang="zh-CN" altLang="en-US" sz="2800" b="1" dirty="0">
                <a:latin typeface="华文中宋" pitchFamily="2" charset="-122"/>
                <a:ea typeface="华文中宋" pitchFamily="2" charset="-122"/>
              </a:rPr>
              <a:t>设攻城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华文中宋" pitchFamily="2" charset="-122"/>
                <a:ea typeface="华文中宋" pitchFamily="2" charset="-122"/>
              </a:rPr>
              <a:t>之机变</a:t>
            </a:r>
            <a:r>
              <a:rPr lang="zh-CN" altLang="en-US" sz="2800" b="1" dirty="0">
                <a:latin typeface="华文中宋" pitchFamily="2" charset="-122"/>
                <a:ea typeface="华文中宋" pitchFamily="2" charset="-122"/>
              </a:rPr>
              <a:t>，子墨子九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华文中宋" pitchFamily="2" charset="-122"/>
                <a:ea typeface="华文中宋" pitchFamily="2" charset="-122"/>
              </a:rPr>
              <a:t>距</a:t>
            </a:r>
            <a:r>
              <a:rPr lang="zh-CN" altLang="en-US" sz="2800" b="1" dirty="0">
                <a:latin typeface="华文中宋" pitchFamily="2" charset="-122"/>
                <a:ea typeface="华文中宋" pitchFamily="2" charset="-122"/>
              </a:rPr>
              <a:t>之。公输盘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华文中宋" pitchFamily="2" charset="-122"/>
                <a:ea typeface="华文中宋" pitchFamily="2" charset="-122"/>
              </a:rPr>
              <a:t>之</a:t>
            </a:r>
            <a:r>
              <a:rPr lang="zh-CN" altLang="en-US" sz="2800" b="1" dirty="0">
                <a:latin typeface="华文中宋" pitchFamily="2" charset="-122"/>
                <a:ea typeface="华文中宋" pitchFamily="2" charset="-122"/>
              </a:rPr>
              <a:t>攻械尽，</a:t>
            </a:r>
            <a:endParaRPr lang="en-US" altLang="zh-CN" sz="2800" b="1" dirty="0">
              <a:latin typeface="华文中宋" pitchFamily="2" charset="-122"/>
              <a:ea typeface="华文中宋" pitchFamily="2" charset="-122"/>
            </a:endParaRPr>
          </a:p>
          <a:p>
            <a:pPr>
              <a:lnSpc>
                <a:spcPct val="80000"/>
              </a:lnSpc>
              <a:spcBef>
                <a:spcPct val="0"/>
              </a:spcBef>
              <a:buFontTx/>
              <a:buNone/>
            </a:pPr>
            <a:endParaRPr lang="en-US" altLang="zh-CN" sz="2800" b="1" dirty="0">
              <a:latin typeface="华文中宋" pitchFamily="2" charset="-122"/>
              <a:ea typeface="华文中宋" pitchFamily="2" charset="-122"/>
            </a:endParaRPr>
          </a:p>
          <a:p>
            <a:pPr>
              <a:lnSpc>
                <a:spcPct val="80000"/>
              </a:lnSpc>
              <a:spcBef>
                <a:spcPct val="0"/>
              </a:spcBef>
              <a:buFontTx/>
              <a:buNone/>
            </a:pPr>
            <a:endParaRPr lang="en-US" altLang="zh-CN" sz="2800" b="1" dirty="0">
              <a:latin typeface="华文中宋" pitchFamily="2" charset="-122"/>
              <a:ea typeface="华文中宋" pitchFamily="2" charset="-122"/>
            </a:endParaRPr>
          </a:p>
          <a:p>
            <a:pPr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zh-CN" altLang="en-US" sz="2800" b="1" dirty="0">
                <a:latin typeface="华文中宋" pitchFamily="2" charset="-122"/>
                <a:ea typeface="华文中宋" pitchFamily="2" charset="-122"/>
              </a:rPr>
              <a:t>子墨子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华文中宋" pitchFamily="2" charset="-122"/>
                <a:ea typeface="华文中宋" pitchFamily="2" charset="-122"/>
              </a:rPr>
              <a:t>之</a:t>
            </a:r>
            <a:r>
              <a:rPr lang="zh-CN" altLang="en-US" sz="2800" b="1" dirty="0">
                <a:latin typeface="华文中宋" pitchFamily="2" charset="-122"/>
                <a:ea typeface="华文中宋" pitchFamily="2" charset="-122"/>
              </a:rPr>
              <a:t>守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华文中宋" pitchFamily="2" charset="-122"/>
                <a:ea typeface="华文中宋" pitchFamily="2" charset="-122"/>
              </a:rPr>
              <a:t>圉</a:t>
            </a:r>
            <a:r>
              <a:rPr lang="zh-CN" altLang="en-US" sz="2800" b="1" dirty="0">
                <a:latin typeface="华文中宋" pitchFamily="2" charset="-122"/>
                <a:ea typeface="华文中宋" pitchFamily="2" charset="-122"/>
              </a:rPr>
              <a:t>有余。</a:t>
            </a:r>
            <a:endParaRPr lang="en-US" altLang="zh-CN" sz="2800" b="1" dirty="0">
              <a:latin typeface="华文中宋" pitchFamily="2" charset="-122"/>
              <a:ea typeface="华文中宋" pitchFamily="2" charset="-122"/>
            </a:endParaRPr>
          </a:p>
          <a:p>
            <a:pPr>
              <a:lnSpc>
                <a:spcPct val="80000"/>
              </a:lnSpc>
              <a:spcBef>
                <a:spcPct val="0"/>
              </a:spcBef>
              <a:buFontTx/>
              <a:buNone/>
            </a:pPr>
            <a:endParaRPr lang="en-US" altLang="zh-CN" sz="2800" b="1" dirty="0">
              <a:latin typeface="华文中宋" pitchFamily="2" charset="-122"/>
              <a:ea typeface="华文中宋" pitchFamily="2" charset="-122"/>
            </a:endParaRPr>
          </a:p>
          <a:p>
            <a:pPr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zh-CN" altLang="en-US" sz="2800" b="1" dirty="0">
                <a:latin typeface="华文中宋" pitchFamily="2" charset="-122"/>
                <a:ea typeface="华文中宋" pitchFamily="2" charset="-122"/>
              </a:rPr>
              <a:t>公输盘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华文中宋" pitchFamily="2" charset="-122"/>
                <a:ea typeface="华文中宋" pitchFamily="2" charset="-122"/>
              </a:rPr>
              <a:t>诎</a:t>
            </a:r>
            <a:r>
              <a:rPr lang="zh-CN" altLang="en-US" sz="2800" b="1" dirty="0">
                <a:latin typeface="华文中宋" pitchFamily="2" charset="-122"/>
                <a:ea typeface="华文中宋" pitchFamily="2" charset="-122"/>
              </a:rPr>
              <a:t>，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华文中宋" pitchFamily="2" charset="-122"/>
                <a:ea typeface="华文中宋" pitchFamily="2" charset="-122"/>
              </a:rPr>
              <a:t>而</a:t>
            </a:r>
            <a:r>
              <a:rPr lang="zh-CN" altLang="en-US" sz="2800" b="1" dirty="0">
                <a:latin typeface="华文中宋" pitchFamily="2" charset="-122"/>
                <a:ea typeface="华文中宋" pitchFamily="2" charset="-122"/>
              </a:rPr>
              <a:t>曰：“吾知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华文中宋" pitchFamily="2" charset="-122"/>
                <a:ea typeface="华文中宋" pitchFamily="2" charset="-122"/>
              </a:rPr>
              <a:t>所以</a:t>
            </a:r>
            <a:r>
              <a:rPr lang="zh-CN" altLang="en-US" sz="2800" b="1" dirty="0">
                <a:latin typeface="华文中宋" pitchFamily="2" charset="-122"/>
                <a:ea typeface="华文中宋" pitchFamily="2" charset="-122"/>
              </a:rPr>
              <a:t>距子矣，吾不言。”</a:t>
            </a:r>
            <a:endParaRPr lang="en-US" altLang="zh-CN" sz="2800" b="1" dirty="0">
              <a:latin typeface="华文中宋" pitchFamily="2" charset="-122"/>
              <a:ea typeface="华文中宋" pitchFamily="2" charset="-122"/>
            </a:endParaRPr>
          </a:p>
          <a:p>
            <a:pPr>
              <a:lnSpc>
                <a:spcPct val="80000"/>
              </a:lnSpc>
              <a:spcBef>
                <a:spcPct val="0"/>
              </a:spcBef>
              <a:buFontTx/>
              <a:buNone/>
            </a:pPr>
            <a:endParaRPr lang="en-US" altLang="zh-CN" sz="2800" b="1" dirty="0">
              <a:latin typeface="华文中宋" pitchFamily="2" charset="-122"/>
              <a:ea typeface="华文中宋" pitchFamily="2" charset="-122"/>
            </a:endParaRPr>
          </a:p>
          <a:p>
            <a:pPr>
              <a:lnSpc>
                <a:spcPct val="80000"/>
              </a:lnSpc>
              <a:spcBef>
                <a:spcPct val="0"/>
              </a:spcBef>
              <a:buFontTx/>
              <a:buNone/>
            </a:pPr>
            <a:endParaRPr lang="en-US" altLang="zh-CN" sz="2800" b="1" dirty="0">
              <a:latin typeface="华文中宋" pitchFamily="2" charset="-122"/>
              <a:ea typeface="华文中宋" pitchFamily="2" charset="-122"/>
            </a:endParaRPr>
          </a:p>
          <a:p>
            <a:pPr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zh-CN" altLang="en-US" sz="2800" b="1" dirty="0">
                <a:latin typeface="华文中宋" pitchFamily="2" charset="-122"/>
                <a:ea typeface="华文中宋" pitchFamily="2" charset="-122"/>
              </a:rPr>
              <a:t>子墨子亦曰：“吾知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华文中宋" pitchFamily="2" charset="-122"/>
                <a:ea typeface="华文中宋" pitchFamily="2" charset="-122"/>
              </a:rPr>
              <a:t>子</a:t>
            </a:r>
            <a:r>
              <a:rPr lang="zh-CN" altLang="en-US" sz="2800" b="1" dirty="0">
                <a:latin typeface="华文中宋" pitchFamily="2" charset="-122"/>
                <a:ea typeface="华文中宋" pitchFamily="2" charset="-122"/>
              </a:rPr>
              <a:t>之所以距我，吾不言。”</a:t>
            </a:r>
            <a:endParaRPr lang="zh-CN" altLang="en-US" sz="2800" dirty="0">
              <a:latin typeface="华文中宋" pitchFamily="2" charset="-122"/>
              <a:ea typeface="华文中宋" pitchFamily="2" charset="-122"/>
            </a:endParaRPr>
          </a:p>
          <a:p>
            <a:pPr>
              <a:spcBef>
                <a:spcPct val="0"/>
              </a:spcBef>
              <a:buFontTx/>
              <a:buNone/>
            </a:pPr>
            <a:endParaRPr lang="zh-CN" altLang="en-US" sz="2800" dirty="0">
              <a:solidFill>
                <a:srgbClr val="FF00FF"/>
              </a:solidFill>
              <a:latin typeface="华文中宋" pitchFamily="2" charset="-122"/>
              <a:ea typeface="华文中宋" pitchFamily="2" charset="-122"/>
            </a:endParaRPr>
          </a:p>
          <a:p>
            <a:pPr>
              <a:lnSpc>
                <a:spcPct val="80000"/>
              </a:lnSpc>
              <a:buFontTx/>
              <a:buNone/>
            </a:pPr>
            <a:endParaRPr lang="zh-CN" altLang="en-US" sz="2800" b="1" dirty="0">
              <a:latin typeface="华文中宋" pitchFamily="2" charset="-122"/>
              <a:ea typeface="华文中宋" pitchFamily="2" charset="-122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zh-CN" altLang="en-US" sz="2800" b="1" dirty="0">
                <a:latin typeface="华文中宋" pitchFamily="2" charset="-122"/>
                <a:ea typeface="华文中宋" pitchFamily="2" charset="-122"/>
              </a:rPr>
              <a:t>    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zh-CN" altLang="en-US" sz="2800" b="1" dirty="0">
                <a:latin typeface="华文中宋" pitchFamily="2" charset="-122"/>
                <a:ea typeface="华文中宋" pitchFamily="2" charset="-122"/>
              </a:rPr>
              <a:t>    </a:t>
            </a:r>
          </a:p>
        </p:txBody>
      </p:sp>
      <p:sp>
        <p:nvSpPr>
          <p:cNvPr id="65540" name="Text Box 4"/>
          <p:cNvSpPr txBox="1">
            <a:spLocks noChangeArrowheads="1"/>
          </p:cNvSpPr>
          <p:nvPr/>
        </p:nvSpPr>
        <p:spPr bwMode="auto">
          <a:xfrm>
            <a:off x="2987675" y="857250"/>
            <a:ext cx="216058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即使如此</a:t>
            </a:r>
          </a:p>
        </p:txBody>
      </p:sp>
      <p:sp>
        <p:nvSpPr>
          <p:cNvPr id="65543" name="Text Box 7"/>
          <p:cNvSpPr txBox="1">
            <a:spLocks noChangeArrowheads="1"/>
          </p:cNvSpPr>
          <p:nvPr/>
        </p:nvSpPr>
        <p:spPr bwMode="auto">
          <a:xfrm>
            <a:off x="6804248" y="764704"/>
            <a:ext cx="20510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一定</a:t>
            </a:r>
          </a:p>
        </p:txBody>
      </p:sp>
      <p:sp>
        <p:nvSpPr>
          <p:cNvPr id="65544" name="Text Box 8"/>
          <p:cNvSpPr txBox="1">
            <a:spLocks noChangeArrowheads="1"/>
          </p:cNvSpPr>
          <p:nvPr/>
        </p:nvSpPr>
        <p:spPr bwMode="auto">
          <a:xfrm>
            <a:off x="7596411" y="764704"/>
            <a:ext cx="90601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攻打</a:t>
            </a:r>
          </a:p>
        </p:txBody>
      </p:sp>
      <p:sp>
        <p:nvSpPr>
          <p:cNvPr id="65545" name="Text Box 9"/>
          <p:cNvSpPr txBox="1">
            <a:spLocks noChangeArrowheads="1"/>
          </p:cNvSpPr>
          <p:nvPr/>
        </p:nvSpPr>
        <p:spPr bwMode="auto">
          <a:xfrm>
            <a:off x="1115616" y="1844824"/>
            <a:ext cx="18002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召见</a:t>
            </a:r>
          </a:p>
        </p:txBody>
      </p:sp>
      <p:sp>
        <p:nvSpPr>
          <p:cNvPr id="65546" name="Text Box 10"/>
          <p:cNvSpPr txBox="1">
            <a:spLocks noChangeArrowheads="1"/>
          </p:cNvSpPr>
          <p:nvPr/>
        </p:nvSpPr>
        <p:spPr bwMode="auto">
          <a:xfrm>
            <a:off x="4427984" y="1844824"/>
            <a:ext cx="146685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当作 </a:t>
            </a:r>
          </a:p>
        </p:txBody>
      </p:sp>
      <p:sp>
        <p:nvSpPr>
          <p:cNvPr id="65547" name="Text Box 11"/>
          <p:cNvSpPr txBox="1">
            <a:spLocks noChangeArrowheads="1"/>
          </p:cNvSpPr>
          <p:nvPr/>
        </p:nvSpPr>
        <p:spPr bwMode="auto">
          <a:xfrm>
            <a:off x="4499992" y="2780928"/>
            <a:ext cx="2590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通拒，抵挡</a:t>
            </a:r>
          </a:p>
        </p:txBody>
      </p:sp>
      <p:sp>
        <p:nvSpPr>
          <p:cNvPr id="65548" name="Text Box 12"/>
          <p:cNvSpPr txBox="1">
            <a:spLocks noChangeArrowheads="1"/>
          </p:cNvSpPr>
          <p:nvPr/>
        </p:nvSpPr>
        <p:spPr bwMode="auto">
          <a:xfrm>
            <a:off x="2267744" y="2780928"/>
            <a:ext cx="259238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巧妙的方式</a:t>
            </a:r>
          </a:p>
        </p:txBody>
      </p:sp>
      <p:sp>
        <p:nvSpPr>
          <p:cNvPr id="65549" name="Text Box 13"/>
          <p:cNvSpPr txBox="1">
            <a:spLocks noChangeArrowheads="1"/>
          </p:cNvSpPr>
          <p:nvPr/>
        </p:nvSpPr>
        <p:spPr bwMode="auto">
          <a:xfrm>
            <a:off x="1547664" y="2780928"/>
            <a:ext cx="75723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的</a:t>
            </a:r>
          </a:p>
        </p:txBody>
      </p:sp>
      <p:sp>
        <p:nvSpPr>
          <p:cNvPr id="65550" name="Text Box 14"/>
          <p:cNvSpPr txBox="1">
            <a:spLocks noChangeArrowheads="1"/>
          </p:cNvSpPr>
          <p:nvPr/>
        </p:nvSpPr>
        <p:spPr bwMode="auto">
          <a:xfrm>
            <a:off x="0" y="2780928"/>
            <a:ext cx="122396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多次</a:t>
            </a:r>
          </a:p>
        </p:txBody>
      </p:sp>
      <p:sp>
        <p:nvSpPr>
          <p:cNvPr id="65551" name="Text Box 15"/>
          <p:cNvSpPr txBox="1">
            <a:spLocks noChangeArrowheads="1"/>
          </p:cNvSpPr>
          <p:nvPr/>
        </p:nvSpPr>
        <p:spPr bwMode="auto">
          <a:xfrm>
            <a:off x="2483768" y="3717032"/>
            <a:ext cx="23939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通御，抵挡</a:t>
            </a:r>
          </a:p>
        </p:txBody>
      </p:sp>
      <p:sp>
        <p:nvSpPr>
          <p:cNvPr id="65552" name="Text Box 16"/>
          <p:cNvSpPr txBox="1">
            <a:spLocks noChangeArrowheads="1"/>
          </p:cNvSpPr>
          <p:nvPr/>
        </p:nvSpPr>
        <p:spPr bwMode="auto">
          <a:xfrm>
            <a:off x="7092280" y="2780928"/>
            <a:ext cx="6842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的</a:t>
            </a:r>
          </a:p>
        </p:txBody>
      </p:sp>
      <p:sp>
        <p:nvSpPr>
          <p:cNvPr id="65553" name="Text Box 17"/>
          <p:cNvSpPr txBox="1">
            <a:spLocks noChangeArrowheads="1"/>
          </p:cNvSpPr>
          <p:nvPr/>
        </p:nvSpPr>
        <p:spPr bwMode="auto">
          <a:xfrm>
            <a:off x="1403648" y="3717032"/>
            <a:ext cx="7207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的</a:t>
            </a:r>
            <a:endParaRPr lang="zh-CN" altLang="en-US" sz="28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5554" name="Text Box 18"/>
          <p:cNvSpPr txBox="1">
            <a:spLocks noChangeArrowheads="1"/>
          </p:cNvSpPr>
          <p:nvPr/>
        </p:nvSpPr>
        <p:spPr bwMode="auto">
          <a:xfrm>
            <a:off x="0" y="4509120"/>
            <a:ext cx="23939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通屈，理屈</a:t>
            </a:r>
          </a:p>
        </p:txBody>
      </p:sp>
      <p:sp>
        <p:nvSpPr>
          <p:cNvPr id="65555" name="Text Box 19"/>
          <p:cNvSpPr txBox="1">
            <a:spLocks noChangeArrowheads="1"/>
          </p:cNvSpPr>
          <p:nvPr/>
        </p:nvSpPr>
        <p:spPr bwMode="auto">
          <a:xfrm>
            <a:off x="4572000" y="4509120"/>
            <a:ext cx="30241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用来</a:t>
            </a:r>
            <a:r>
              <a:rPr lang="en-US" altLang="zh-CN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……</a:t>
            </a:r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的方法</a:t>
            </a:r>
          </a:p>
        </p:txBody>
      </p:sp>
      <p:sp>
        <p:nvSpPr>
          <p:cNvPr id="65556" name="Text Box 20"/>
          <p:cNvSpPr txBox="1">
            <a:spLocks noChangeArrowheads="1"/>
          </p:cNvSpPr>
          <p:nvPr/>
        </p:nvSpPr>
        <p:spPr bwMode="auto">
          <a:xfrm>
            <a:off x="2123728" y="4437112"/>
            <a:ext cx="108426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可是</a:t>
            </a:r>
            <a:endParaRPr lang="zh-CN" altLang="en-US" sz="28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5557" name="Rectangle 21"/>
          <p:cNvSpPr>
            <a:spLocks noChangeArrowheads="1"/>
          </p:cNvSpPr>
          <p:nvPr/>
        </p:nvSpPr>
        <p:spPr bwMode="auto">
          <a:xfrm>
            <a:off x="3779912" y="5517232"/>
            <a:ext cx="9017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kumimoji="1"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你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40" grpId="0"/>
      <p:bldP spid="65543" grpId="0"/>
      <p:bldP spid="65544" grpId="0"/>
      <p:bldP spid="65545" grpId="0"/>
      <p:bldP spid="65546" grpId="0"/>
      <p:bldP spid="65547" grpId="0"/>
      <p:bldP spid="65548" grpId="0"/>
      <p:bldP spid="65549" grpId="0"/>
      <p:bldP spid="65550" grpId="0"/>
      <p:bldP spid="65551" grpId="0"/>
      <p:bldP spid="65552" grpId="0"/>
      <p:bldP spid="65553" grpId="0"/>
      <p:bldP spid="65554" grpId="0"/>
      <p:bldP spid="65555" grpId="0"/>
      <p:bldP spid="65556" grpId="0"/>
      <p:bldP spid="6555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3" name="Text Box 3"/>
          <p:cNvSpPr txBox="1">
            <a:spLocks noChangeArrowheads="1"/>
          </p:cNvSpPr>
          <p:nvPr/>
        </p:nvSpPr>
        <p:spPr bwMode="auto">
          <a:xfrm>
            <a:off x="323528" y="298450"/>
            <a:ext cx="8568952" cy="61247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b="1" dirty="0">
                <a:solidFill>
                  <a:schemeClr val="tx2"/>
                </a:solidFill>
                <a:latin typeface="华文中宋" pitchFamily="2" charset="-122"/>
                <a:ea typeface="华文中宋" pitchFamily="2" charset="-122"/>
              </a:rPr>
              <a:t> </a:t>
            </a:r>
            <a:r>
              <a:rPr lang="zh-CN" altLang="en-US" sz="2800" b="1" dirty="0">
                <a:solidFill>
                  <a:schemeClr val="tx2"/>
                </a:solidFill>
                <a:latin typeface="华文中宋" pitchFamily="2" charset="-122"/>
                <a:ea typeface="华文中宋" pitchFamily="2" charset="-122"/>
              </a:rPr>
              <a:t>楚王说：“好呀，虽是这样，公输盘为我制造云梯， 一定要攻打宋国 。 ”于是召见公输盘。</a:t>
            </a:r>
            <a:endParaRPr lang="en-US" altLang="zh-CN" sz="2800" b="1" dirty="0">
              <a:solidFill>
                <a:schemeClr val="tx2"/>
              </a:solidFill>
              <a:latin typeface="华文中宋" pitchFamily="2" charset="-122"/>
              <a:ea typeface="华文中宋" pitchFamily="2" charset="-122"/>
            </a:endParaRPr>
          </a:p>
          <a:p>
            <a:endParaRPr lang="en-US" altLang="zh-CN" sz="2800" b="1" dirty="0">
              <a:solidFill>
                <a:schemeClr val="tx2"/>
              </a:solidFill>
              <a:latin typeface="华文中宋" pitchFamily="2" charset="-122"/>
              <a:ea typeface="华文中宋" pitchFamily="2" charset="-122"/>
            </a:endParaRPr>
          </a:p>
          <a:p>
            <a:r>
              <a:rPr lang="zh-CN" altLang="en-US" sz="2800" b="1" dirty="0">
                <a:solidFill>
                  <a:schemeClr val="tx2"/>
                </a:solidFill>
                <a:latin typeface="华文中宋" pitchFamily="2" charset="-122"/>
                <a:ea typeface="华文中宋" pitchFamily="2" charset="-122"/>
              </a:rPr>
              <a:t>墨子解下衣带作为城堡，用木片作为（防御）器械。公输盘多次用了攻城的巧妙战术，墨子多次抵御了他。</a:t>
            </a:r>
            <a:endParaRPr lang="en-US" altLang="zh-CN" sz="2800" b="1" dirty="0">
              <a:solidFill>
                <a:schemeClr val="tx2"/>
              </a:solidFill>
              <a:latin typeface="华文中宋" pitchFamily="2" charset="-122"/>
              <a:ea typeface="华文中宋" pitchFamily="2" charset="-122"/>
            </a:endParaRPr>
          </a:p>
          <a:p>
            <a:endParaRPr lang="en-US" altLang="zh-CN" sz="2800" b="1" dirty="0">
              <a:solidFill>
                <a:schemeClr val="tx2"/>
              </a:solidFill>
              <a:latin typeface="华文中宋" pitchFamily="2" charset="-122"/>
              <a:ea typeface="华文中宋" pitchFamily="2" charset="-122"/>
            </a:endParaRPr>
          </a:p>
          <a:p>
            <a:r>
              <a:rPr lang="zh-CN" altLang="en-US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公输盘的攻城器械用尽了，（可是）墨子的守卫抵挡的（方法）还有剩余。</a:t>
            </a:r>
          </a:p>
          <a:p>
            <a:endParaRPr lang="en-US" altLang="zh-CN" sz="2800" b="1" dirty="0">
              <a:solidFill>
                <a:schemeClr val="tx2"/>
              </a:solidFill>
              <a:latin typeface="华文中宋" pitchFamily="2" charset="-122"/>
              <a:ea typeface="华文中宋" pitchFamily="2" charset="-122"/>
            </a:endParaRPr>
          </a:p>
          <a:p>
            <a:r>
              <a:rPr lang="zh-CN" altLang="en-US" sz="2800" b="1" dirty="0">
                <a:solidFill>
                  <a:schemeClr val="tx2"/>
                </a:solidFill>
                <a:latin typeface="华文中宋" pitchFamily="2" charset="-122"/>
                <a:ea typeface="华文中宋" pitchFamily="2" charset="-122"/>
              </a:rPr>
              <a:t>公输盘理屈，可是说：“我知道用来抵御你的方法了，我不说  。”</a:t>
            </a:r>
          </a:p>
          <a:p>
            <a:r>
              <a:rPr lang="zh-CN" altLang="en-US" sz="2800" b="1" dirty="0">
                <a:solidFill>
                  <a:schemeClr val="tx2"/>
                </a:solidFill>
                <a:latin typeface="华文中宋" pitchFamily="2" charset="-122"/>
                <a:ea typeface="华文中宋" pitchFamily="2" charset="-122"/>
              </a:rPr>
              <a:t> </a:t>
            </a:r>
            <a:endParaRPr lang="en-US" altLang="zh-CN" sz="2800" b="1" dirty="0">
              <a:solidFill>
                <a:schemeClr val="tx2"/>
              </a:solidFill>
              <a:latin typeface="华文中宋" pitchFamily="2" charset="-122"/>
              <a:ea typeface="华文中宋" pitchFamily="2" charset="-122"/>
            </a:endParaRPr>
          </a:p>
          <a:p>
            <a:r>
              <a:rPr lang="zh-CN" altLang="en-US" sz="2800" b="1" dirty="0">
                <a:solidFill>
                  <a:schemeClr val="tx2"/>
                </a:solidFill>
                <a:latin typeface="华文中宋" pitchFamily="2" charset="-122"/>
                <a:ea typeface="华文中宋" pitchFamily="2" charset="-122"/>
              </a:rPr>
              <a:t>子墨子说：“</a:t>
            </a:r>
            <a:r>
              <a:rPr kumimoji="1" lang="zh-CN" altLang="en-US" sz="2800" b="1" dirty="0">
                <a:solidFill>
                  <a:schemeClr val="tx2"/>
                </a:solidFill>
                <a:latin typeface="华文中宋" pitchFamily="2" charset="-122"/>
                <a:ea typeface="华文中宋" pitchFamily="2" charset="-122"/>
              </a:rPr>
              <a:t>我也知道你用来抵御我的方法了，我不 说  。”</a:t>
            </a:r>
            <a:endParaRPr lang="en-US" altLang="zh-CN" dirty="0">
              <a:solidFill>
                <a:schemeClr val="tx2"/>
              </a:solidFill>
              <a:latin typeface="华文中宋" pitchFamily="2" charset="-122"/>
              <a:ea typeface="华文中宋" pitchFamily="2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46088" y="371475"/>
            <a:ext cx="8229600" cy="6486525"/>
          </a:xfrm>
        </p:spPr>
        <p:txBody>
          <a:bodyPr>
            <a:normAutofit/>
          </a:bodyPr>
          <a:lstStyle/>
          <a:p>
            <a:pPr>
              <a:buFontTx/>
              <a:buNone/>
            </a:pPr>
            <a:r>
              <a:rPr lang="zh-CN" altLang="en-US" sz="2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楚王问</a:t>
            </a:r>
            <a:r>
              <a:rPr lang="zh-CN" altLang="en-US" sz="2800" b="1" dirty="0">
                <a:latin typeface="华文中宋" pitchFamily="2" charset="-122"/>
                <a:ea typeface="华文中宋" pitchFamily="2" charset="-122"/>
              </a:rPr>
              <a:t>其故</a:t>
            </a:r>
            <a:r>
              <a:rPr lang="zh-CN" altLang="en-US" sz="2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。 </a:t>
            </a:r>
            <a:endParaRPr lang="en-US" altLang="zh-CN" sz="2800" b="1" dirty="0">
              <a:effectLst>
                <a:outerShdw blurRad="38100" dist="38100" dir="2700000" algn="tl">
                  <a:srgbClr val="FFFFFF"/>
                </a:outerShdw>
              </a:effectLst>
              <a:latin typeface="华文中宋" pitchFamily="2" charset="-122"/>
              <a:ea typeface="华文中宋" pitchFamily="2" charset="-122"/>
            </a:endParaRPr>
          </a:p>
          <a:p>
            <a:pPr>
              <a:buFontTx/>
              <a:buNone/>
            </a:pPr>
            <a:endParaRPr lang="en-US" altLang="zh-CN" sz="2800" b="1" dirty="0">
              <a:effectLst>
                <a:outerShdw blurRad="38100" dist="38100" dir="2700000" algn="tl">
                  <a:srgbClr val="FFFFFF"/>
                </a:outerShdw>
              </a:effectLst>
              <a:latin typeface="华文中宋" pitchFamily="2" charset="-122"/>
              <a:ea typeface="华文中宋" pitchFamily="2" charset="-122"/>
            </a:endParaRPr>
          </a:p>
          <a:p>
            <a:pPr>
              <a:buFontTx/>
              <a:buNone/>
            </a:pPr>
            <a:r>
              <a:rPr lang="zh-CN" altLang="en-US" sz="2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子墨子曰：“公输子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华文中宋" pitchFamily="2" charset="-122"/>
                <a:ea typeface="华文中宋" pitchFamily="2" charset="-122"/>
              </a:rPr>
              <a:t>之意</a:t>
            </a:r>
            <a:r>
              <a:rPr lang="zh-CN" altLang="en-US" sz="2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，不过欲杀臣。杀臣，宋</a:t>
            </a:r>
            <a:endParaRPr lang="en-US" altLang="zh-CN" sz="2800" b="1" dirty="0">
              <a:effectLst>
                <a:outerShdw blurRad="38100" dist="38100" dir="2700000" algn="tl">
                  <a:srgbClr val="FFFFFF"/>
                </a:outerShdw>
              </a:effectLst>
              <a:latin typeface="华文中宋" pitchFamily="2" charset="-122"/>
              <a:ea typeface="华文中宋" pitchFamily="2" charset="-122"/>
            </a:endParaRPr>
          </a:p>
          <a:p>
            <a:pPr>
              <a:buFontTx/>
              <a:buNone/>
            </a:pPr>
            <a:endParaRPr lang="en-US" altLang="zh-CN" sz="2800" b="1" dirty="0">
              <a:effectLst>
                <a:outerShdw blurRad="38100" dist="38100" dir="2700000" algn="tl">
                  <a:srgbClr val="FFFFFF"/>
                </a:outerShdw>
              </a:effectLst>
              <a:latin typeface="华文中宋" pitchFamily="2" charset="-122"/>
              <a:ea typeface="华文中宋" pitchFamily="2" charset="-122"/>
            </a:endParaRPr>
          </a:p>
          <a:p>
            <a:pPr>
              <a:buFontTx/>
              <a:buNone/>
            </a:pPr>
            <a:r>
              <a:rPr lang="zh-CN" altLang="en-US" sz="2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莫能守，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华文中宋" pitchFamily="2" charset="-122"/>
                <a:ea typeface="华文中宋" pitchFamily="2" charset="-122"/>
              </a:rPr>
              <a:t>乃</a:t>
            </a:r>
            <a:r>
              <a:rPr lang="zh-CN" altLang="en-US" sz="2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可攻也。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华文中宋" pitchFamily="2" charset="-122"/>
                <a:ea typeface="华文中宋" pitchFamily="2" charset="-122"/>
              </a:rPr>
              <a:t>然</a:t>
            </a:r>
            <a:r>
              <a:rPr lang="zh-CN" altLang="en-US" sz="2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臣之弟子禽滑厘等三百人，</a:t>
            </a:r>
            <a:endParaRPr lang="en-US" altLang="zh-CN" sz="2800" b="1" dirty="0">
              <a:effectLst>
                <a:outerShdw blurRad="38100" dist="38100" dir="2700000" algn="tl">
                  <a:srgbClr val="FFFFFF"/>
                </a:outerShdw>
              </a:effectLst>
              <a:latin typeface="华文中宋" pitchFamily="2" charset="-122"/>
              <a:ea typeface="华文中宋" pitchFamily="2" charset="-122"/>
            </a:endParaRPr>
          </a:p>
          <a:p>
            <a:pPr>
              <a:buFontTx/>
              <a:buNone/>
            </a:pPr>
            <a:endParaRPr lang="en-US" altLang="zh-CN" sz="2800" b="1" dirty="0">
              <a:effectLst>
                <a:outerShdw blurRad="38100" dist="38100" dir="2700000" algn="tl">
                  <a:srgbClr val="FFFFFF"/>
                </a:outerShdw>
              </a:effectLst>
              <a:latin typeface="华文中宋" pitchFamily="2" charset="-122"/>
              <a:ea typeface="华文中宋" pitchFamily="2" charset="-122"/>
            </a:endParaRPr>
          </a:p>
          <a:p>
            <a:pPr>
              <a:buFontTx/>
              <a:buNone/>
            </a:pPr>
            <a:r>
              <a:rPr lang="zh-CN" altLang="en-US" sz="2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已持臣守圉之器在宋城上而待楚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寇</a:t>
            </a:r>
            <a:r>
              <a:rPr lang="zh-CN" altLang="en-US" sz="2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矣。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华文中宋" pitchFamily="2" charset="-122"/>
                <a:ea typeface="华文中宋" pitchFamily="2" charset="-122"/>
              </a:rPr>
              <a:t>虽</a:t>
            </a:r>
            <a:r>
              <a:rPr lang="zh-CN" altLang="en-US" sz="2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杀臣，不</a:t>
            </a:r>
            <a:endParaRPr lang="en-US" altLang="zh-CN" sz="2800" b="1" dirty="0">
              <a:effectLst>
                <a:outerShdw blurRad="38100" dist="38100" dir="2700000" algn="tl">
                  <a:srgbClr val="FFFFFF"/>
                </a:outerShdw>
              </a:effectLst>
              <a:latin typeface="华文中宋" pitchFamily="2" charset="-122"/>
              <a:ea typeface="华文中宋" pitchFamily="2" charset="-122"/>
            </a:endParaRPr>
          </a:p>
          <a:p>
            <a:pPr>
              <a:buFontTx/>
              <a:buNone/>
            </a:pPr>
            <a:endParaRPr lang="en-US" altLang="zh-CN" sz="2800" b="1" dirty="0">
              <a:effectLst>
                <a:outerShdw blurRad="38100" dist="38100" dir="2700000" algn="tl">
                  <a:srgbClr val="FFFFFF"/>
                </a:outerShdw>
              </a:effectLst>
              <a:latin typeface="华文中宋" pitchFamily="2" charset="-122"/>
              <a:ea typeface="华文中宋" pitchFamily="2" charset="-122"/>
            </a:endParaRPr>
          </a:p>
          <a:p>
            <a:pPr>
              <a:buFontTx/>
              <a:buNone/>
            </a:pPr>
            <a:r>
              <a:rPr lang="zh-CN" altLang="en-US" sz="2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能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华文中宋" pitchFamily="2" charset="-122"/>
                <a:ea typeface="华文中宋" pitchFamily="2" charset="-122"/>
              </a:rPr>
              <a:t>绝</a:t>
            </a:r>
            <a:r>
              <a:rPr lang="zh-CN" altLang="en-US" sz="2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也。”</a:t>
            </a:r>
            <a:endParaRPr lang="en-US" altLang="zh-CN" sz="2800" b="1" dirty="0">
              <a:effectLst>
                <a:outerShdw blurRad="38100" dist="38100" dir="2700000" algn="tl">
                  <a:srgbClr val="FFFFFF"/>
                </a:outerShdw>
              </a:effectLst>
              <a:latin typeface="华文中宋" pitchFamily="2" charset="-122"/>
              <a:ea typeface="华文中宋" pitchFamily="2" charset="-122"/>
            </a:endParaRPr>
          </a:p>
          <a:p>
            <a:pPr>
              <a:buFontTx/>
              <a:buNone/>
            </a:pPr>
            <a:endParaRPr lang="en-US" altLang="zh-CN" sz="2800" b="1" dirty="0">
              <a:effectLst>
                <a:outerShdw blurRad="38100" dist="38100" dir="2700000" algn="tl">
                  <a:srgbClr val="FFFFFF"/>
                </a:outerShdw>
              </a:effectLst>
              <a:latin typeface="华文中宋" pitchFamily="2" charset="-122"/>
              <a:ea typeface="华文中宋" pitchFamily="2" charset="-122"/>
            </a:endParaRPr>
          </a:p>
          <a:p>
            <a:pPr>
              <a:buFontTx/>
              <a:buNone/>
            </a:pPr>
            <a:r>
              <a:rPr lang="zh-CN" altLang="en-US" sz="2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楚王曰：“善哉！吾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华文中宋" pitchFamily="2" charset="-122"/>
                <a:ea typeface="华文中宋" pitchFamily="2" charset="-122"/>
              </a:rPr>
              <a:t>请</a:t>
            </a:r>
            <a:r>
              <a:rPr lang="zh-CN" altLang="en-US" sz="2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无攻宋矣。”</a:t>
            </a:r>
            <a:endParaRPr lang="zh-CN" altLang="en-US" sz="2800" dirty="0">
              <a:latin typeface="华文中宋" pitchFamily="2" charset="-122"/>
              <a:ea typeface="华文中宋" pitchFamily="2" charset="-122"/>
            </a:endParaRPr>
          </a:p>
          <a:p>
            <a:pPr>
              <a:buFontTx/>
              <a:buNone/>
            </a:pPr>
            <a:endParaRPr lang="en-US" altLang="zh-CN" sz="2800" b="1" dirty="0">
              <a:effectLst>
                <a:outerShdw blurRad="38100" dist="38100" dir="2700000" algn="tl">
                  <a:srgbClr val="FFFFFF"/>
                </a:outerShdw>
              </a:effectLst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67589" name="Text Box 5"/>
          <p:cNvSpPr txBox="1">
            <a:spLocks noChangeArrowheads="1"/>
          </p:cNvSpPr>
          <p:nvPr/>
        </p:nvSpPr>
        <p:spPr bwMode="auto">
          <a:xfrm>
            <a:off x="2411760" y="1916832"/>
            <a:ext cx="324167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助词，的</a:t>
            </a:r>
          </a:p>
        </p:txBody>
      </p:sp>
      <p:sp>
        <p:nvSpPr>
          <p:cNvPr id="67590" name="Text Box 6"/>
          <p:cNvSpPr txBox="1">
            <a:spLocks noChangeArrowheads="1"/>
          </p:cNvSpPr>
          <p:nvPr/>
        </p:nvSpPr>
        <p:spPr bwMode="auto">
          <a:xfrm>
            <a:off x="4211960" y="1844824"/>
            <a:ext cx="143986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意思</a:t>
            </a:r>
          </a:p>
        </p:txBody>
      </p:sp>
      <p:sp>
        <p:nvSpPr>
          <p:cNvPr id="67591" name="Text Box 7"/>
          <p:cNvSpPr txBox="1">
            <a:spLocks noChangeArrowheads="1"/>
          </p:cNvSpPr>
          <p:nvPr/>
        </p:nvSpPr>
        <p:spPr bwMode="auto">
          <a:xfrm>
            <a:off x="6444208" y="3933056"/>
            <a:ext cx="20161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即使</a:t>
            </a:r>
          </a:p>
        </p:txBody>
      </p:sp>
      <p:sp>
        <p:nvSpPr>
          <p:cNvPr id="67592" name="Text Box 8"/>
          <p:cNvSpPr txBox="1">
            <a:spLocks noChangeArrowheads="1"/>
          </p:cNvSpPr>
          <p:nvPr/>
        </p:nvSpPr>
        <p:spPr bwMode="auto">
          <a:xfrm>
            <a:off x="1403648" y="2852936"/>
            <a:ext cx="15843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于是</a:t>
            </a:r>
            <a:endParaRPr lang="zh-CN" altLang="en-US" sz="28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7593" name="Text Box 9"/>
          <p:cNvSpPr txBox="1">
            <a:spLocks noChangeArrowheads="1"/>
          </p:cNvSpPr>
          <p:nvPr/>
        </p:nvSpPr>
        <p:spPr bwMode="auto">
          <a:xfrm>
            <a:off x="3059832" y="6021288"/>
            <a:ext cx="309721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敬词，不用翻译。</a:t>
            </a:r>
            <a:endParaRPr lang="zh-CN" altLang="en-US" sz="28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7594" name="Text Box 10"/>
          <p:cNvSpPr txBox="1">
            <a:spLocks noChangeArrowheads="1"/>
          </p:cNvSpPr>
          <p:nvPr/>
        </p:nvSpPr>
        <p:spPr bwMode="auto">
          <a:xfrm>
            <a:off x="1115616" y="4869160"/>
            <a:ext cx="518477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尽；这里指杀尽，灭绝。</a:t>
            </a:r>
            <a:endParaRPr lang="zh-CN" altLang="en-US" sz="28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7595" name="Text Box 11"/>
          <p:cNvSpPr txBox="1">
            <a:spLocks noChangeArrowheads="1"/>
          </p:cNvSpPr>
          <p:nvPr/>
        </p:nvSpPr>
        <p:spPr bwMode="auto">
          <a:xfrm>
            <a:off x="3635896" y="2852936"/>
            <a:ext cx="230346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可是</a:t>
            </a:r>
            <a:endParaRPr lang="zh-CN" altLang="en-US" sz="28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860032" y="3933056"/>
            <a:ext cx="18722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入侵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9" grpId="0"/>
      <p:bldP spid="67590" grpId="0"/>
      <p:bldP spid="67591" grpId="0"/>
      <p:bldP spid="67592" grpId="0"/>
      <p:bldP spid="67593" grpId="0"/>
      <p:bldP spid="67594" grpId="0"/>
      <p:bldP spid="67595" grpId="0"/>
      <p:bldP spid="10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5" name="Text Box 3"/>
          <p:cNvSpPr txBox="1">
            <a:spLocks noChangeArrowheads="1"/>
          </p:cNvSpPr>
          <p:nvPr/>
        </p:nvSpPr>
        <p:spPr bwMode="auto">
          <a:xfrm>
            <a:off x="179512" y="764704"/>
            <a:ext cx="8137525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dirty="0">
                <a:solidFill>
                  <a:schemeClr val="tx2"/>
                </a:solidFill>
                <a:latin typeface="华文中宋" pitchFamily="2" charset="-122"/>
                <a:ea typeface="华文中宋" pitchFamily="2" charset="-122"/>
              </a:rPr>
              <a:t> </a:t>
            </a:r>
            <a:r>
              <a:rPr kumimoji="1" lang="zh-CN" altLang="en-US" sz="2800" b="1" dirty="0">
                <a:solidFill>
                  <a:schemeClr val="tx2"/>
                </a:solidFill>
                <a:latin typeface="华文中宋" pitchFamily="2" charset="-122"/>
                <a:ea typeface="华文中宋" pitchFamily="2" charset="-122"/>
              </a:rPr>
              <a:t>楚王问他们原因。</a:t>
            </a: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chemeClr val="tx2"/>
                </a:solidFill>
                <a:latin typeface="华文中宋" pitchFamily="2" charset="-122"/>
                <a:ea typeface="华文中宋" pitchFamily="2" charset="-122"/>
              </a:rPr>
              <a:t> 墨子说：公输先生的意思，不过是想要杀了我。</a:t>
            </a:r>
            <a:endParaRPr lang="en-US" altLang="zh-CN" sz="2800" b="1" dirty="0">
              <a:solidFill>
                <a:schemeClr val="tx2"/>
              </a:solidFill>
              <a:latin typeface="华文中宋" pitchFamily="2" charset="-122"/>
              <a:ea typeface="华文中宋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chemeClr val="tx2"/>
                </a:solidFill>
                <a:latin typeface="华文中宋" pitchFamily="2" charset="-122"/>
                <a:ea typeface="华文中宋" pitchFamily="2" charset="-122"/>
              </a:rPr>
              <a:t>杀了我，宋国不能防守，于是就可以进攻了。</a:t>
            </a:r>
            <a:endParaRPr lang="en-US" altLang="zh-CN" sz="2800" b="1" dirty="0">
              <a:solidFill>
                <a:schemeClr val="tx2"/>
              </a:solidFill>
              <a:latin typeface="华文中宋" pitchFamily="2" charset="-122"/>
              <a:ea typeface="华文中宋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chemeClr val="tx2"/>
                </a:solidFill>
                <a:latin typeface="华文中宋" pitchFamily="2" charset="-122"/>
                <a:ea typeface="华文中宋" pitchFamily="2" charset="-122"/>
              </a:rPr>
              <a:t>然而我的弟子禽滑厘等三百多人，已经手持我（制造）的守卫抵挡器械，在宋国的城上等待着楚国的入侵了。</a:t>
            </a:r>
            <a:endParaRPr lang="en-US" altLang="zh-CN" sz="2800" b="1" dirty="0">
              <a:solidFill>
                <a:schemeClr val="tx2"/>
              </a:solidFill>
              <a:latin typeface="华文中宋" pitchFamily="2" charset="-122"/>
              <a:ea typeface="华文中宋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chemeClr val="tx2"/>
                </a:solidFill>
                <a:latin typeface="华文中宋" pitchFamily="2" charset="-122"/>
                <a:ea typeface="华文中宋" pitchFamily="2" charset="-122"/>
              </a:rPr>
              <a:t>即使杀了我，也不能（杀）尽（宋的守御者）。   </a:t>
            </a:r>
            <a:endParaRPr lang="en-US" altLang="zh-CN" sz="2800" b="1" dirty="0">
              <a:solidFill>
                <a:schemeClr val="tx2"/>
              </a:solidFill>
              <a:latin typeface="华文中宋" pitchFamily="2" charset="-122"/>
              <a:ea typeface="华文中宋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chemeClr val="tx2"/>
                </a:solidFill>
                <a:latin typeface="华文中宋" pitchFamily="2" charset="-122"/>
                <a:ea typeface="华文中宋" pitchFamily="2" charset="-122"/>
              </a:rPr>
              <a:t>楚王说：好啊，我不进攻宋国了。</a:t>
            </a:r>
            <a:endParaRPr lang="zh-CN" altLang="en-US" sz="2800" dirty="0">
              <a:solidFill>
                <a:schemeClr val="tx2"/>
              </a:solidFill>
              <a:latin typeface="华文中宋" pitchFamily="2" charset="-122"/>
              <a:ea typeface="华文中宋" pitchFamily="2" charset="-122"/>
            </a:endParaRPr>
          </a:p>
          <a:p>
            <a:pPr>
              <a:spcBef>
                <a:spcPct val="50000"/>
              </a:spcBef>
            </a:pPr>
            <a:endParaRPr kumimoji="1" lang="en-US" altLang="zh-CN" sz="2800" b="1" dirty="0">
              <a:solidFill>
                <a:schemeClr val="tx2"/>
              </a:solidFill>
              <a:latin typeface="华文中宋" pitchFamily="2" charset="-122"/>
              <a:ea typeface="华文中宋" pitchFamily="2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179512" y="332656"/>
            <a:ext cx="8964488" cy="2232025"/>
          </a:xfrm>
          <a:prstGeom prst="rect">
            <a:avLst/>
          </a:prstGeom>
        </p:spPr>
        <p:txBody>
          <a:bodyPr>
            <a:noAutofit/>
          </a:bodyPr>
          <a:lstStyle/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华文中宋" pitchFamily="2" charset="-122"/>
                <a:ea typeface="华文中宋" pitchFamily="2" charset="-122"/>
                <a:cs typeface="+mn-cs"/>
              </a:rPr>
              <a:t>   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华文中宋" pitchFamily="2" charset="-122"/>
                <a:ea typeface="华文中宋" pitchFamily="2" charset="-122"/>
                <a:cs typeface="+mn-cs"/>
              </a:rPr>
              <a:t>公输盘为楚造云梯之械，成，将以攻宋。子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华文中宋" pitchFamily="2" charset="-122"/>
              <a:ea typeface="华文中宋" pitchFamily="2" charset="-122"/>
              <a:cs typeface="+mn-cs"/>
            </a:endParaRP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华文中宋" pitchFamily="2" charset="-122"/>
                <a:ea typeface="华文中宋" pitchFamily="2" charset="-122"/>
                <a:cs typeface="+mn-cs"/>
              </a:rPr>
              <a:t>墨子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华文中宋" pitchFamily="2" charset="-122"/>
                <a:ea typeface="华文中宋" pitchFamily="2" charset="-122"/>
                <a:cs typeface="+mn-cs"/>
              </a:rPr>
              <a:t>闻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华文中宋" pitchFamily="2" charset="-122"/>
                <a:ea typeface="华文中宋" pitchFamily="2" charset="-122"/>
                <a:cs typeface="+mn-cs"/>
              </a:rPr>
              <a:t>之，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华文中宋" pitchFamily="2" charset="-122"/>
                <a:ea typeface="华文中宋" pitchFamily="2" charset="-122"/>
                <a:cs typeface="+mn-cs"/>
              </a:rPr>
              <a:t>起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华文中宋" pitchFamily="2" charset="-122"/>
                <a:ea typeface="华文中宋" pitchFamily="2" charset="-122"/>
                <a:cs typeface="+mn-cs"/>
              </a:rPr>
              <a:t>于鲁，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华文中宋" pitchFamily="2" charset="-122"/>
                <a:ea typeface="华文中宋" pitchFamily="2" charset="-122"/>
                <a:cs typeface="+mn-cs"/>
              </a:rPr>
              <a:t>行十日十夜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华文中宋" pitchFamily="2" charset="-122"/>
                <a:ea typeface="华文中宋" pitchFamily="2" charset="-122"/>
                <a:cs typeface="+mn-cs"/>
              </a:rPr>
              <a:t>而至于郢，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华文中宋" pitchFamily="2" charset="-122"/>
                <a:ea typeface="华文中宋" pitchFamily="2" charset="-122"/>
                <a:cs typeface="+mn-cs"/>
              </a:rPr>
              <a:t>见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华文中宋" pitchFamily="2" charset="-122"/>
                <a:ea typeface="华文中宋" pitchFamily="2" charset="-122"/>
                <a:cs typeface="+mn-cs"/>
              </a:rPr>
              <a:t>公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华文中宋" pitchFamily="2" charset="-122"/>
              <a:ea typeface="华文中宋" pitchFamily="2" charset="-122"/>
              <a:cs typeface="+mn-cs"/>
            </a:endParaRP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华文中宋" pitchFamily="2" charset="-122"/>
                <a:ea typeface="华文中宋" pitchFamily="2" charset="-122"/>
                <a:cs typeface="+mn-cs"/>
              </a:rPr>
              <a:t>输盘。 </a:t>
            </a:r>
          </a:p>
        </p:txBody>
      </p:sp>
      <p:sp>
        <p:nvSpPr>
          <p:cNvPr id="5" name="矩形 4"/>
          <p:cNvSpPr/>
          <p:nvPr/>
        </p:nvSpPr>
        <p:spPr>
          <a:xfrm>
            <a:off x="755576" y="2636912"/>
            <a:ext cx="820891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这一段交代事情的起因。“造云梯之械”，表明一场大战即将爆发，宋国形势很危急；</a:t>
            </a:r>
            <a:endParaRPr lang="en-US" altLang="zh-CN" sz="32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endParaRPr lang="en-US" altLang="zh-CN" sz="32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“行十日十夜”既表现出时间紧急、刻不容缓，又表现了墨子为阻止战</a:t>
            </a:r>
            <a:endParaRPr lang="en-US" altLang="zh-CN" sz="32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争不辞劳苦的精神。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1972" y="250776"/>
            <a:ext cx="8138459" cy="523220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隶书" pitchFamily="49" charset="-122"/>
                <a:ea typeface="隶书" pitchFamily="49" charset="-122"/>
              </a:rPr>
              <a:t>有感情地朗读下列对话，体会墨子的辩论艺术。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21973" y="773996"/>
            <a:ext cx="8820472" cy="68762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880"/>
              </a:lnSpc>
              <a:buFontTx/>
              <a:buNone/>
            </a:pPr>
            <a:r>
              <a:rPr lang="zh-CN" altLang="en-US" sz="24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公输盘曰：“夫子何命焉为？”</a:t>
            </a:r>
            <a:endParaRPr lang="en-US" altLang="zh-CN" sz="2400" b="1" dirty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  <a:p>
            <a:pPr>
              <a:lnSpc>
                <a:spcPts val="2880"/>
              </a:lnSpc>
              <a:buFontTx/>
              <a:buNone/>
            </a:pPr>
            <a:endParaRPr lang="en-US" altLang="zh-CN" sz="2400" b="1" dirty="0">
              <a:latin typeface="华文中宋" pitchFamily="2" charset="-122"/>
              <a:ea typeface="华文中宋" pitchFamily="2" charset="-122"/>
            </a:endParaRPr>
          </a:p>
          <a:p>
            <a:pPr>
              <a:lnSpc>
                <a:spcPts val="2880"/>
              </a:lnSpc>
              <a:buFontTx/>
              <a:buNone/>
            </a:pPr>
            <a:r>
              <a:rPr lang="zh-CN" altLang="en-US" sz="2400" b="1" dirty="0">
                <a:latin typeface="华文中宋" pitchFamily="2" charset="-122"/>
                <a:ea typeface="华文中宋" pitchFamily="2" charset="-122"/>
              </a:rPr>
              <a:t>子墨子曰：“北方有侮臣，愿借子杀之。”</a:t>
            </a:r>
            <a:endParaRPr lang="en-US" altLang="zh-CN" sz="2400" b="1" dirty="0">
              <a:latin typeface="华文中宋" pitchFamily="2" charset="-122"/>
              <a:ea typeface="华文中宋" pitchFamily="2" charset="-122"/>
            </a:endParaRPr>
          </a:p>
          <a:p>
            <a:pPr>
              <a:lnSpc>
                <a:spcPts val="2880"/>
              </a:lnSpc>
              <a:buFontTx/>
              <a:buNone/>
            </a:pPr>
            <a:endParaRPr lang="en-US" altLang="zh-CN" sz="2400" b="1" dirty="0">
              <a:latin typeface="华文中宋" pitchFamily="2" charset="-122"/>
              <a:ea typeface="华文中宋" pitchFamily="2" charset="-122"/>
            </a:endParaRPr>
          </a:p>
          <a:p>
            <a:pPr>
              <a:lnSpc>
                <a:spcPts val="2880"/>
              </a:lnSpc>
              <a:buFontTx/>
              <a:buNone/>
            </a:pPr>
            <a:r>
              <a:rPr lang="zh-CN" altLang="en-US" sz="24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公输盘不说。</a:t>
            </a:r>
            <a:endParaRPr lang="en-US" altLang="zh-CN" sz="2400" b="1" dirty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  <a:p>
            <a:pPr>
              <a:lnSpc>
                <a:spcPts val="2880"/>
              </a:lnSpc>
              <a:buFontTx/>
              <a:buNone/>
            </a:pPr>
            <a:endParaRPr lang="en-US" altLang="zh-CN" sz="2400" b="1" dirty="0">
              <a:latin typeface="华文中宋" pitchFamily="2" charset="-122"/>
              <a:ea typeface="华文中宋" pitchFamily="2" charset="-122"/>
            </a:endParaRPr>
          </a:p>
          <a:p>
            <a:pPr>
              <a:lnSpc>
                <a:spcPts val="2880"/>
              </a:lnSpc>
              <a:buFontTx/>
              <a:buNone/>
            </a:pPr>
            <a:r>
              <a:rPr lang="zh-CN" altLang="en-US" sz="2400" b="1" dirty="0">
                <a:latin typeface="华文中宋" pitchFamily="2" charset="-122"/>
                <a:ea typeface="华文中宋" pitchFamily="2" charset="-122"/>
              </a:rPr>
              <a:t>子墨子曰：“请献十金。”</a:t>
            </a:r>
            <a:endParaRPr lang="en-US" altLang="zh-CN" sz="2400" b="1" dirty="0">
              <a:latin typeface="华文中宋" pitchFamily="2" charset="-122"/>
              <a:ea typeface="华文中宋" pitchFamily="2" charset="-122"/>
            </a:endParaRPr>
          </a:p>
          <a:p>
            <a:pPr>
              <a:lnSpc>
                <a:spcPts val="2880"/>
              </a:lnSpc>
              <a:buFontTx/>
              <a:buNone/>
            </a:pPr>
            <a:r>
              <a:rPr lang="zh-CN" altLang="en-US" sz="2400" b="1" dirty="0">
                <a:latin typeface="华文中宋" pitchFamily="2" charset="-122"/>
                <a:ea typeface="华文中宋" pitchFamily="2" charset="-122"/>
              </a:rPr>
              <a:t> </a:t>
            </a:r>
            <a:endParaRPr lang="en-US" altLang="zh-CN" sz="2400" b="1" dirty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  <a:p>
            <a:pPr>
              <a:lnSpc>
                <a:spcPts val="2880"/>
              </a:lnSpc>
              <a:buFontTx/>
              <a:buNone/>
            </a:pPr>
            <a:r>
              <a:rPr lang="zh-CN" altLang="en-US" sz="24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公输盘曰：“吾义固不杀人。”</a:t>
            </a:r>
            <a:endParaRPr lang="en-US" altLang="zh-CN" sz="2400" b="1" dirty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  <a:p>
            <a:pPr>
              <a:lnSpc>
                <a:spcPts val="2880"/>
              </a:lnSpc>
              <a:buFontTx/>
              <a:buNone/>
            </a:pPr>
            <a:endParaRPr lang="en-US" altLang="zh-CN" sz="2400" b="1" dirty="0">
              <a:latin typeface="华文中宋" pitchFamily="2" charset="-122"/>
              <a:ea typeface="华文中宋" pitchFamily="2" charset="-122"/>
            </a:endParaRPr>
          </a:p>
          <a:p>
            <a:pPr>
              <a:lnSpc>
                <a:spcPts val="2880"/>
              </a:lnSpc>
              <a:spcBef>
                <a:spcPts val="600"/>
              </a:spcBef>
              <a:spcAft>
                <a:spcPts val="600"/>
              </a:spcAft>
              <a:buFontTx/>
              <a:buNone/>
            </a:pPr>
            <a:r>
              <a:rPr lang="zh-CN" altLang="en-US" sz="2400" b="1" dirty="0">
                <a:latin typeface="华文中宋" pitchFamily="2" charset="-122"/>
                <a:ea typeface="华文中宋" pitchFamily="2" charset="-122"/>
              </a:rPr>
              <a:t>子墨子起，再拜，曰：“请说之。吾从北方闻子为梯，将以攻宋。</a:t>
            </a:r>
            <a:endParaRPr lang="en-US" altLang="zh-CN" sz="2400" b="1" dirty="0">
              <a:latin typeface="华文中宋" pitchFamily="2" charset="-122"/>
              <a:ea typeface="华文中宋" pitchFamily="2" charset="-122"/>
            </a:endParaRPr>
          </a:p>
          <a:p>
            <a:pPr>
              <a:lnSpc>
                <a:spcPts val="2880"/>
              </a:lnSpc>
              <a:spcBef>
                <a:spcPts val="600"/>
              </a:spcBef>
              <a:spcAft>
                <a:spcPts val="600"/>
              </a:spcAft>
              <a:buFontTx/>
              <a:buNone/>
            </a:pPr>
            <a:r>
              <a:rPr lang="zh-CN" altLang="en-US" sz="2400" b="1" dirty="0">
                <a:latin typeface="华文中宋" pitchFamily="2" charset="-122"/>
                <a:ea typeface="华文中宋" pitchFamily="2" charset="-122"/>
              </a:rPr>
              <a:t>宋何罪之有？荆国有余于地而不足于民。杀所不足而争所有余，不可谓智；宋无罪而攻之，不可谓仁。知而不争，不可谓忠。争而不得，不可谓强。义不杀少而杀众，不可谓知类。”</a:t>
            </a:r>
            <a:endParaRPr lang="en-US" altLang="zh-CN" sz="2400" b="1" dirty="0">
              <a:latin typeface="华文中宋" pitchFamily="2" charset="-122"/>
              <a:ea typeface="华文中宋" pitchFamily="2" charset="-122"/>
            </a:endParaRPr>
          </a:p>
          <a:p>
            <a:pPr>
              <a:lnSpc>
                <a:spcPts val="2880"/>
              </a:lnSpc>
              <a:spcBef>
                <a:spcPts val="600"/>
              </a:spcBef>
              <a:spcAft>
                <a:spcPts val="600"/>
              </a:spcAft>
              <a:buFontTx/>
              <a:buNone/>
            </a:pPr>
            <a:r>
              <a:rPr lang="zh-CN" altLang="en-US" sz="24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 公输盘服。</a:t>
            </a:r>
          </a:p>
          <a:p>
            <a:pPr>
              <a:lnSpc>
                <a:spcPts val="2880"/>
              </a:lnSpc>
              <a:buFontTx/>
              <a:buNone/>
            </a:pPr>
            <a:endParaRPr lang="zh-CN" altLang="en-US" sz="2400" b="1" dirty="0">
              <a:latin typeface="华文中宋" pitchFamily="2" charset="-122"/>
              <a:ea typeface="华文中宋" pitchFamily="2" charset="-122"/>
            </a:endParaRPr>
          </a:p>
          <a:p>
            <a:pPr>
              <a:lnSpc>
                <a:spcPts val="2880"/>
              </a:lnSpc>
            </a:pP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653288609"/>
      </p:ext>
    </p:extLst>
  </p:cSld>
  <p:clrMapOvr>
    <a:masterClrMapping/>
  </p:clrMapOvr>
  <p:transition spd="med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332656"/>
            <a:ext cx="8712968" cy="70788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子墨子</a:t>
            </a:r>
            <a:r>
              <a:rPr lang="zh-CN" altLang="en-US" sz="2400" b="1" dirty="0">
                <a:latin typeface="华文中宋" pitchFamily="2" charset="-122"/>
                <a:ea typeface="华文中宋" pitchFamily="2" charset="-122"/>
              </a:rPr>
              <a:t>见</a:t>
            </a:r>
            <a:r>
              <a:rPr lang="zh-CN" alt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王，曰：“今有人</a:t>
            </a:r>
            <a:r>
              <a:rPr lang="zh-CN" altLang="en-US" sz="2400" b="1" dirty="0">
                <a:latin typeface="华文中宋" pitchFamily="2" charset="-122"/>
                <a:ea typeface="华文中宋" pitchFamily="2" charset="-122"/>
              </a:rPr>
              <a:t>于</a:t>
            </a:r>
            <a:r>
              <a:rPr lang="zh-CN" alt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此，</a:t>
            </a:r>
            <a:r>
              <a:rPr lang="zh-CN" altLang="en-US" sz="2400" b="1" dirty="0">
                <a:latin typeface="华文中宋" pitchFamily="2" charset="-122"/>
                <a:ea typeface="华文中宋" pitchFamily="2" charset="-122"/>
              </a:rPr>
              <a:t>舍</a:t>
            </a:r>
            <a:r>
              <a:rPr lang="zh-CN" alt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其</a:t>
            </a:r>
            <a:r>
              <a:rPr lang="zh-CN" altLang="en-US" sz="2400" b="1" dirty="0">
                <a:latin typeface="华文中宋" pitchFamily="2" charset="-122"/>
                <a:ea typeface="华文中宋" pitchFamily="2" charset="-122"/>
              </a:rPr>
              <a:t>文轩</a:t>
            </a:r>
            <a:r>
              <a:rPr lang="zh-CN" alt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，邻有</a:t>
            </a:r>
            <a:r>
              <a:rPr lang="zh-CN" altLang="en-US" sz="2400" b="1" dirty="0">
                <a:latin typeface="华文中宋" pitchFamily="2" charset="-122"/>
                <a:ea typeface="华文中宋" pitchFamily="2" charset="-122"/>
              </a:rPr>
              <a:t>敝舆而</a:t>
            </a:r>
            <a:r>
              <a:rPr lang="zh-CN" alt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欲窃之；舍其</a:t>
            </a:r>
            <a:r>
              <a:rPr lang="zh-CN" altLang="en-US" sz="2400" b="1" dirty="0">
                <a:latin typeface="华文中宋" pitchFamily="2" charset="-122"/>
                <a:ea typeface="华文中宋" pitchFamily="2" charset="-122"/>
              </a:rPr>
              <a:t>锦绣</a:t>
            </a:r>
            <a:r>
              <a:rPr lang="zh-CN" alt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，邻有</a:t>
            </a:r>
            <a:r>
              <a:rPr lang="zh-CN" altLang="en-US" sz="2400" b="1" dirty="0">
                <a:latin typeface="华文中宋" pitchFamily="2" charset="-122"/>
                <a:ea typeface="华文中宋" pitchFamily="2" charset="-122"/>
              </a:rPr>
              <a:t>短褐</a:t>
            </a:r>
            <a:r>
              <a:rPr lang="zh-CN" alt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而欲窃之；舍其</a:t>
            </a:r>
            <a:r>
              <a:rPr lang="zh-CN" altLang="en-US" sz="2400" b="1" dirty="0">
                <a:latin typeface="华文中宋" pitchFamily="2" charset="-122"/>
                <a:ea typeface="华文中宋" pitchFamily="2" charset="-122"/>
              </a:rPr>
              <a:t>粱肉</a:t>
            </a:r>
            <a:r>
              <a:rPr lang="zh-CN" alt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，邻有糠糟，而欲窃之。此</a:t>
            </a:r>
            <a:r>
              <a:rPr lang="zh-CN" altLang="en-US" sz="2400" b="1" dirty="0">
                <a:latin typeface="华文中宋" pitchFamily="2" charset="-122"/>
                <a:ea typeface="华文中宋" pitchFamily="2" charset="-122"/>
              </a:rPr>
              <a:t>为何若</a:t>
            </a:r>
            <a:r>
              <a:rPr lang="zh-CN" alt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人？”</a:t>
            </a:r>
            <a:endParaRPr lang="en-US" altLang="zh-CN" sz="2400" b="1" dirty="0">
              <a:effectLst>
                <a:outerShdw blurRad="38100" dist="38100" dir="2700000" algn="tl">
                  <a:srgbClr val="FFFFFF"/>
                </a:outerShdw>
              </a:effectLst>
              <a:latin typeface="华文中宋" pitchFamily="2" charset="-122"/>
              <a:ea typeface="华文中宋" pitchFamily="2" charset="-122"/>
            </a:endParaRPr>
          </a:p>
          <a:p>
            <a:endParaRPr lang="en-US" altLang="zh-CN" sz="2400" b="1" dirty="0">
              <a:effectLst>
                <a:outerShdw blurRad="38100" dist="38100" dir="2700000" algn="tl">
                  <a:srgbClr val="FFFFFF"/>
                </a:outerShdw>
              </a:effectLst>
              <a:latin typeface="华文中宋" pitchFamily="2" charset="-122"/>
              <a:ea typeface="华文中宋" pitchFamily="2" charset="-122"/>
            </a:endParaRPr>
          </a:p>
          <a:p>
            <a:pPr>
              <a:spcBef>
                <a:spcPct val="0"/>
              </a:spcBef>
            </a:pPr>
            <a:r>
              <a:rPr lang="zh-CN" alt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王曰：“必为有窃疾矣。”  </a:t>
            </a:r>
            <a:endParaRPr lang="en-US" altLang="zh-CN" sz="2400" b="1" dirty="0">
              <a:solidFill>
                <a:srgbClr val="FF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华文中宋" pitchFamily="2" charset="-122"/>
              <a:ea typeface="华文中宋" pitchFamily="2" charset="-122"/>
            </a:endParaRPr>
          </a:p>
          <a:p>
            <a:pPr>
              <a:spcBef>
                <a:spcPct val="0"/>
              </a:spcBef>
            </a:pPr>
            <a:endParaRPr lang="en-US" altLang="zh-CN" sz="2400" b="1" dirty="0">
              <a:effectLst>
                <a:outerShdw blurRad="38100" dist="38100" dir="2700000" algn="tl">
                  <a:srgbClr val="FFFFFF"/>
                </a:outerShdw>
              </a:effectLst>
              <a:latin typeface="华文中宋" pitchFamily="2" charset="-122"/>
              <a:ea typeface="华文中宋" pitchFamily="2" charset="-122"/>
            </a:endParaRPr>
          </a:p>
          <a:p>
            <a:pPr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zh-CN" alt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子墨子曰：“荆之地方五千里，宋之地方五百里，”此犹文轩   之与敝舆也；荆有云梦，犀兕麋鹿满之，江汉之鱼鳖鼋鼍为天下富，宋</a:t>
            </a:r>
            <a:r>
              <a:rPr lang="zh-CN" altLang="en-US" sz="2400" b="1" dirty="0">
                <a:latin typeface="华文中宋" pitchFamily="2" charset="-122"/>
                <a:ea typeface="华文中宋" pitchFamily="2" charset="-122"/>
              </a:rPr>
              <a:t>所谓</a:t>
            </a:r>
            <a:r>
              <a:rPr lang="zh-CN" alt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无</a:t>
            </a:r>
            <a:r>
              <a:rPr lang="zh-CN" altLang="en-US" sz="2400" b="1" dirty="0">
                <a:latin typeface="华文中宋" pitchFamily="2" charset="-122"/>
                <a:ea typeface="华文中宋" pitchFamily="2" charset="-122"/>
              </a:rPr>
              <a:t>雉</a:t>
            </a:r>
            <a:r>
              <a:rPr lang="zh-CN" alt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兔鲋鱼者也，此犹粱肉之与糠糟也；荆有长松</a:t>
            </a:r>
            <a:r>
              <a:rPr lang="zh-CN" altLang="en-US" sz="2400" b="1" dirty="0">
                <a:latin typeface="华文中宋" pitchFamily="2" charset="-122"/>
                <a:ea typeface="华文中宋" pitchFamily="2" charset="-122"/>
              </a:rPr>
              <a:t>文</a:t>
            </a:r>
            <a:r>
              <a:rPr lang="zh-CN" alt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梓楩楠豫章，宋无长木，此犹锦绣之与短褐也。臣</a:t>
            </a:r>
            <a:r>
              <a:rPr lang="zh-CN" altLang="en-US" sz="2400" b="1" dirty="0">
                <a:latin typeface="华文中宋" pitchFamily="2" charset="-122"/>
                <a:ea typeface="华文中宋" pitchFamily="2" charset="-122"/>
              </a:rPr>
              <a:t>以</a:t>
            </a:r>
            <a:r>
              <a:rPr lang="zh-CN" alt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王吏</a:t>
            </a:r>
            <a:r>
              <a:rPr lang="zh-CN" altLang="en-US" sz="2400" b="1" dirty="0">
                <a:latin typeface="华文中宋" pitchFamily="2" charset="-122"/>
                <a:ea typeface="华文中宋" pitchFamily="2" charset="-122"/>
              </a:rPr>
              <a:t>之</a:t>
            </a:r>
            <a:r>
              <a:rPr lang="zh-CN" alt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攻宋也，</a:t>
            </a:r>
            <a:r>
              <a:rPr lang="zh-CN" altLang="en-US" sz="2400" b="1" dirty="0">
                <a:latin typeface="华文中宋" pitchFamily="2" charset="-122"/>
                <a:ea typeface="华文中宋" pitchFamily="2" charset="-122"/>
              </a:rPr>
              <a:t>为</a:t>
            </a:r>
            <a:r>
              <a:rPr lang="zh-CN" alt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与此同</a:t>
            </a:r>
            <a:r>
              <a:rPr lang="zh-CN" altLang="en-US" sz="2400" b="1" dirty="0">
                <a:latin typeface="华文中宋" pitchFamily="2" charset="-122"/>
                <a:ea typeface="华文中宋" pitchFamily="2" charset="-122"/>
              </a:rPr>
              <a:t>类</a:t>
            </a:r>
            <a:r>
              <a:rPr lang="zh-CN" alt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。”</a:t>
            </a:r>
            <a:endParaRPr lang="en-US" altLang="zh-CN" sz="2400" b="1" dirty="0">
              <a:effectLst>
                <a:outerShdw blurRad="38100" dist="38100" dir="2700000" algn="tl">
                  <a:srgbClr val="FFFFFF"/>
                </a:outerShdw>
              </a:effectLst>
              <a:latin typeface="华文中宋" pitchFamily="2" charset="-122"/>
              <a:ea typeface="华文中宋" pitchFamily="2" charset="-122"/>
            </a:endParaRPr>
          </a:p>
          <a:p>
            <a:pPr>
              <a:spcBef>
                <a:spcPct val="0"/>
              </a:spcBef>
            </a:pPr>
            <a:endParaRPr lang="en-US" altLang="zh-CN" sz="2400" b="1" dirty="0">
              <a:effectLst>
                <a:outerShdw blurRad="38100" dist="38100" dir="2700000" algn="tl">
                  <a:srgbClr val="FFFFFF"/>
                </a:outerShdw>
              </a:effectLst>
              <a:latin typeface="华文中宋" pitchFamily="2" charset="-122"/>
              <a:ea typeface="华文中宋" pitchFamily="2" charset="-122"/>
            </a:endParaRPr>
          </a:p>
          <a:p>
            <a:pPr>
              <a:spcBef>
                <a:spcPct val="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王曰：“善哉！</a:t>
            </a:r>
            <a:endParaRPr lang="en-US" altLang="zh-CN" sz="2400" b="1" dirty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  <a:p>
            <a:pPr>
              <a:spcBef>
                <a:spcPct val="0"/>
              </a:spcBef>
            </a:pPr>
            <a:endParaRPr lang="zh-CN" altLang="en-US" sz="2400" b="1" dirty="0">
              <a:solidFill>
                <a:srgbClr val="FF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华文中宋" pitchFamily="2" charset="-122"/>
              <a:ea typeface="华文中宋" pitchFamily="2" charset="-122"/>
            </a:endParaRPr>
          </a:p>
          <a:p>
            <a:endParaRPr lang="zh-CN" altLang="en-US" sz="2400" b="1" dirty="0">
              <a:effectLst>
                <a:outerShdw blurRad="38100" dist="38100" dir="2700000" algn="tl">
                  <a:srgbClr val="FFFFFF"/>
                </a:outerShdw>
              </a:effectLst>
              <a:latin typeface="华文中宋" pitchFamily="2" charset="-122"/>
              <a:ea typeface="华文中宋" pitchFamily="2" charset="-122"/>
            </a:endParaRPr>
          </a:p>
          <a:p>
            <a:endParaRPr lang="zh-CN" altLang="en-US" sz="2400" dirty="0"/>
          </a:p>
        </p:txBody>
      </p:sp>
      <p:sp>
        <p:nvSpPr>
          <p:cNvPr id="3" name="TextBox 2"/>
          <p:cNvSpPr txBox="1"/>
          <p:nvPr/>
        </p:nvSpPr>
        <p:spPr>
          <a:xfrm>
            <a:off x="107504" y="68536"/>
            <a:ext cx="8928992" cy="9325630"/>
          </a:xfrm>
          <a:prstGeom prst="rect">
            <a:avLst/>
          </a:prstGeom>
          <a:solidFill>
            <a:schemeClr val="bg1">
              <a:alpha val="87000"/>
            </a:schemeClr>
          </a:solidFill>
        </p:spPr>
        <p:txBody>
          <a:bodyPr wrap="square" rtlCol="0">
            <a:spAutoFit/>
          </a:bodyPr>
          <a:lstStyle/>
          <a:p>
            <a:endParaRPr lang="en-US" altLang="zh-CN" sz="2400" dirty="0"/>
          </a:p>
          <a:p>
            <a:endParaRPr lang="en-US" altLang="zh-CN" sz="2400" dirty="0"/>
          </a:p>
          <a:p>
            <a:endParaRPr lang="en-US" altLang="zh-CN" sz="2400" dirty="0"/>
          </a:p>
          <a:p>
            <a:endParaRPr lang="en-US" altLang="zh-CN" sz="2400" dirty="0"/>
          </a:p>
          <a:p>
            <a:endParaRPr lang="en-US" altLang="zh-CN" sz="2400" dirty="0"/>
          </a:p>
          <a:p>
            <a:endParaRPr lang="en-US" altLang="zh-CN" sz="2400" dirty="0"/>
          </a:p>
          <a:p>
            <a:endParaRPr lang="en-US" altLang="zh-CN" sz="2400" dirty="0"/>
          </a:p>
          <a:p>
            <a:endParaRPr lang="en-US" altLang="zh-CN" sz="2400" dirty="0"/>
          </a:p>
          <a:p>
            <a:endParaRPr lang="en-US" altLang="zh-CN" sz="2400" dirty="0"/>
          </a:p>
          <a:p>
            <a:endParaRPr lang="en-US" altLang="zh-CN" sz="2400" dirty="0"/>
          </a:p>
          <a:p>
            <a:endParaRPr lang="en-US" altLang="zh-CN" sz="2400" dirty="0"/>
          </a:p>
          <a:p>
            <a:endParaRPr lang="en-US" altLang="zh-CN" sz="2400" dirty="0"/>
          </a:p>
          <a:p>
            <a:endParaRPr lang="en-US" altLang="zh-CN" sz="2400" dirty="0"/>
          </a:p>
          <a:p>
            <a:endParaRPr lang="en-US" altLang="zh-CN" sz="2400" dirty="0"/>
          </a:p>
          <a:p>
            <a:endParaRPr lang="en-US" altLang="zh-CN" sz="2400" dirty="0"/>
          </a:p>
          <a:p>
            <a:endParaRPr lang="en-US" altLang="zh-CN" sz="2400" dirty="0"/>
          </a:p>
          <a:p>
            <a:endParaRPr lang="en-US" altLang="zh-CN" sz="2400" dirty="0"/>
          </a:p>
          <a:p>
            <a:endParaRPr lang="en-US" altLang="zh-CN" sz="2400" dirty="0"/>
          </a:p>
          <a:p>
            <a:endParaRPr lang="en-US" altLang="zh-CN" sz="2400" dirty="0"/>
          </a:p>
          <a:p>
            <a:endParaRPr lang="en-US" altLang="zh-CN" sz="2400" dirty="0"/>
          </a:p>
          <a:p>
            <a:endParaRPr lang="en-US" altLang="zh-CN" sz="2400" dirty="0"/>
          </a:p>
          <a:p>
            <a:endParaRPr lang="en-US" altLang="zh-CN" sz="2400" dirty="0"/>
          </a:p>
          <a:p>
            <a:endParaRPr lang="en-US" altLang="zh-CN" sz="2400" dirty="0"/>
          </a:p>
          <a:p>
            <a:endParaRPr lang="en-US" altLang="zh-CN" sz="2400" dirty="0"/>
          </a:p>
          <a:p>
            <a:endParaRPr lang="zh-CN" altLang="en-US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683568" y="860624"/>
            <a:ext cx="85689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Wingdings" pitchFamily="2" charset="2"/>
              <a:buChar char="Ø"/>
            </a:pPr>
            <a:r>
              <a:rPr lang="zh-CN" altLang="en-US" sz="7200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以子之矛</a:t>
            </a:r>
            <a:r>
              <a:rPr lang="zh-CN" altLang="en-US" sz="7200" dirty="0">
                <a:latin typeface="隶书" pitchFamily="49" charset="-122"/>
                <a:ea typeface="隶书" pitchFamily="49" charset="-122"/>
              </a:rPr>
              <a:t>攻子之盾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99592" y="2302426"/>
            <a:ext cx="77048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zh-CN" altLang="en-US" sz="3200" dirty="0">
                <a:latin typeface="隶书" pitchFamily="49" charset="-122"/>
                <a:ea typeface="隶书" pitchFamily="49" charset="-122"/>
              </a:rPr>
              <a:t>连用五个“不可谓”，重重否定，气势磅礴，使公输盘无从辩驳；</a:t>
            </a:r>
            <a:endParaRPr lang="en-US" altLang="zh-CN" sz="3200" dirty="0">
              <a:latin typeface="隶书" pitchFamily="49" charset="-122"/>
              <a:ea typeface="隶书" pitchFamily="49" charset="-122"/>
            </a:endParaRPr>
          </a:p>
          <a:p>
            <a:pPr marL="457200" indent="-457200">
              <a:buFont typeface="Wingdings" pitchFamily="2" charset="2"/>
              <a:buChar char="Ø"/>
            </a:pPr>
            <a:r>
              <a:rPr lang="zh-CN" altLang="en-US" sz="3200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连用三个类比，从容有威慑力。</a:t>
            </a:r>
          </a:p>
        </p:txBody>
      </p:sp>
    </p:spTree>
    <p:extLst>
      <p:ext uri="{BB962C8B-B14F-4D97-AF65-F5344CB8AC3E}">
        <p14:creationId xmlns:p14="http://schemas.microsoft.com/office/powerpoint/2010/main" val="113847262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9592" y="1700808"/>
            <a:ext cx="74168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>
                <a:latin typeface="华文中宋" pitchFamily="2" charset="-122"/>
                <a:ea typeface="华文中宋" pitchFamily="2" charset="-122"/>
              </a:rPr>
              <a:t>读</a:t>
            </a:r>
            <a:r>
              <a:rPr lang="en-US" altLang="zh-CN" sz="5400" dirty="0">
                <a:latin typeface="华文中宋" pitchFamily="2" charset="-122"/>
                <a:ea typeface="华文中宋" pitchFamily="2" charset="-122"/>
              </a:rPr>
              <a:t>17-22</a:t>
            </a:r>
            <a:r>
              <a:rPr lang="zh-CN" altLang="en-US" sz="5400" dirty="0">
                <a:latin typeface="华文中宋" pitchFamily="2" charset="-122"/>
                <a:ea typeface="华文中宋" pitchFamily="2" charset="-122"/>
              </a:rPr>
              <a:t>段，回答问题</a:t>
            </a:r>
          </a:p>
        </p:txBody>
      </p:sp>
    </p:spTree>
  </p:cSld>
  <p:clrMapOvr>
    <a:masterClrMapping/>
  </p:clrMapOvr>
  <p:transition spd="med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0" y="0"/>
            <a:ext cx="9396586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3200" b="1" dirty="0">
                <a:latin typeface="华文中宋" pitchFamily="2" charset="-122"/>
                <a:ea typeface="华文中宋" pitchFamily="2" charset="-122"/>
              </a:rPr>
              <a:t>“吾知所以距子矣，吾不言”一句反映了公输盘怎样的心理状态？</a:t>
            </a:r>
          </a:p>
        </p:txBody>
      </p:sp>
      <p:sp>
        <p:nvSpPr>
          <p:cNvPr id="3" name="Text Box 5"/>
          <p:cNvSpPr txBox="1">
            <a:spLocks noChangeArrowheads="1"/>
          </p:cNvSpPr>
          <p:nvPr/>
        </p:nvSpPr>
        <p:spPr bwMode="auto">
          <a:xfrm>
            <a:off x="611560" y="1124744"/>
            <a:ext cx="853244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latin typeface="黑体" pitchFamily="49" charset="-122"/>
                <a:ea typeface="黑体" pitchFamily="49" charset="-122"/>
              </a:rPr>
              <a:t>公输盘两战皆败，已然恼羞成怒，动了杀机。</a:t>
            </a:r>
          </a:p>
        </p:txBody>
      </p:sp>
      <p:sp>
        <p:nvSpPr>
          <p:cNvPr id="4" name="Rectangle 2"/>
          <p:cNvSpPr txBox="1">
            <a:spLocks noRot="1" noChangeArrowheads="1"/>
          </p:cNvSpPr>
          <p:nvPr/>
        </p:nvSpPr>
        <p:spPr>
          <a:xfrm>
            <a:off x="251520" y="2636912"/>
            <a:ext cx="8568952" cy="12827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uLnTx/>
                <a:uFillTx/>
                <a:latin typeface="华文中宋" pitchFamily="2" charset="-122"/>
                <a:ea typeface="华文中宋" pitchFamily="2" charset="-122"/>
                <a:cs typeface="+mj-cs"/>
              </a:rPr>
              <a:t> 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uLnTx/>
                <a:uFillTx/>
                <a:latin typeface="华文中宋" pitchFamily="2" charset="-122"/>
                <a:ea typeface="华文中宋" pitchFamily="2" charset="-122"/>
                <a:cs typeface="+mj-cs"/>
              </a:rPr>
              <a:t>在危险关头，墨子有什么表现？</a:t>
            </a:r>
          </a:p>
        </p:txBody>
      </p:sp>
      <p:sp>
        <p:nvSpPr>
          <p:cNvPr id="5" name="Rectangle 3"/>
          <p:cNvSpPr txBox="1">
            <a:spLocks noRot="1" noChangeArrowheads="1"/>
          </p:cNvSpPr>
          <p:nvPr/>
        </p:nvSpPr>
        <p:spPr>
          <a:xfrm>
            <a:off x="323528" y="3284984"/>
            <a:ext cx="8153400" cy="2105025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uLnTx/>
                <a:uFillTx/>
                <a:latin typeface="黑体" pitchFamily="49" charset="-122"/>
                <a:ea typeface="黑体" pitchFamily="49" charset="-122"/>
              </a:rPr>
              <a:t>胸有成竹，镇定、沉着，以“吾知子之所以距我，吾不言”针锋相对。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51520" y="4941168"/>
            <a:ext cx="8268113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3200" b="1" dirty="0">
                <a:latin typeface="华文中宋" pitchFamily="2" charset="-122"/>
                <a:ea typeface="华文中宋" pitchFamily="2" charset="-122"/>
              </a:rPr>
              <a:t> </a:t>
            </a:r>
            <a:r>
              <a:rPr lang="zh-CN" altLang="en-US" sz="3200" b="1" dirty="0">
                <a:latin typeface="华文中宋" pitchFamily="2" charset="-122"/>
                <a:ea typeface="华文中宋" pitchFamily="2" charset="-122"/>
              </a:rPr>
              <a:t>墨子揭露了公输盘“不言”的内容，请问是什么？</a:t>
            </a: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827584" y="6093296"/>
            <a:ext cx="636424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C00000"/>
                </a:solidFill>
                <a:latin typeface="黑体" pitchFamily="49" charset="-122"/>
                <a:ea typeface="黑体" pitchFamily="49" charset="-122"/>
              </a:rPr>
              <a:t>“</a:t>
            </a:r>
            <a:r>
              <a:rPr lang="zh-CN" altLang="en-US" sz="3200" b="1" dirty="0">
                <a:solidFill>
                  <a:srgbClr val="C00000"/>
                </a:solidFill>
                <a:latin typeface="黑体" pitchFamily="49" charset="-122"/>
                <a:ea typeface="黑体" pitchFamily="49" charset="-122"/>
              </a:rPr>
              <a:t>杀臣，宋莫能守，乃可攻也。”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260648"/>
            <a:ext cx="51125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>
                <a:solidFill>
                  <a:schemeClr val="accent6">
                    <a:lumMod val="75000"/>
                  </a:schemeClr>
                </a:solidFill>
                <a:latin typeface="华文行楷" pitchFamily="2" charset="-122"/>
                <a:ea typeface="华文行楷" pitchFamily="2" charset="-122"/>
              </a:rPr>
              <a:t>人物形象分析：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95536" y="1772816"/>
            <a:ext cx="7128792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2"/>
                </a:solidFill>
              </a:rPr>
              <a:t>墨子：</a:t>
            </a:r>
            <a:endParaRPr lang="en-US" altLang="zh-CN" sz="3200" b="1" dirty="0">
              <a:solidFill>
                <a:schemeClr val="tx2"/>
              </a:solidFill>
            </a:endParaRPr>
          </a:p>
          <a:p>
            <a:endParaRPr lang="en-US" altLang="zh-CN" sz="3200" b="1" dirty="0">
              <a:solidFill>
                <a:schemeClr val="tx2"/>
              </a:solidFill>
            </a:endParaRPr>
          </a:p>
          <a:p>
            <a:endParaRPr lang="en-US" altLang="zh-CN" sz="3200" b="1" dirty="0">
              <a:solidFill>
                <a:schemeClr val="tx2"/>
              </a:solidFill>
            </a:endParaRPr>
          </a:p>
          <a:p>
            <a:endParaRPr lang="en-US" altLang="zh-CN" sz="3200" b="1" dirty="0">
              <a:solidFill>
                <a:schemeClr val="tx2"/>
              </a:solidFill>
            </a:endParaRPr>
          </a:p>
          <a:p>
            <a:r>
              <a:rPr lang="zh-CN" altLang="en-US" sz="3200" b="1" dirty="0">
                <a:solidFill>
                  <a:schemeClr val="tx2"/>
                </a:solidFill>
              </a:rPr>
              <a:t>公输：</a:t>
            </a:r>
            <a:endParaRPr lang="en-US" altLang="zh-CN" sz="3200" b="1" dirty="0">
              <a:solidFill>
                <a:schemeClr val="tx2"/>
              </a:solidFill>
            </a:endParaRPr>
          </a:p>
          <a:p>
            <a:endParaRPr lang="en-US" altLang="zh-CN" sz="3200" b="1" dirty="0">
              <a:solidFill>
                <a:schemeClr val="tx2"/>
              </a:solidFill>
            </a:endParaRPr>
          </a:p>
          <a:p>
            <a:endParaRPr lang="en-US" altLang="zh-CN" sz="3200" b="1" dirty="0">
              <a:solidFill>
                <a:schemeClr val="tx2"/>
              </a:solidFill>
            </a:endParaRPr>
          </a:p>
          <a:p>
            <a:r>
              <a:rPr lang="zh-CN" altLang="en-US" sz="3200" b="1" dirty="0">
                <a:solidFill>
                  <a:schemeClr val="tx2"/>
                </a:solidFill>
              </a:rPr>
              <a:t>楚王：</a:t>
            </a:r>
          </a:p>
        </p:txBody>
      </p:sp>
      <p:sp>
        <p:nvSpPr>
          <p:cNvPr id="4" name="矩形 3"/>
          <p:cNvSpPr/>
          <p:nvPr/>
        </p:nvSpPr>
        <p:spPr>
          <a:xfrm>
            <a:off x="1547664" y="1700808"/>
            <a:ext cx="4304383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机智多谋、能言善辩、</a:t>
            </a:r>
            <a:endParaRPr lang="en-US" altLang="zh-CN" sz="32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无所畏惧、镇定自若</a:t>
            </a:r>
          </a:p>
        </p:txBody>
      </p:sp>
      <p:sp>
        <p:nvSpPr>
          <p:cNvPr id="5" name="矩形 4"/>
          <p:cNvSpPr/>
          <p:nvPr/>
        </p:nvSpPr>
        <p:spPr>
          <a:xfrm>
            <a:off x="2649600" y="3717032"/>
            <a:ext cx="224452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虚伪狡诈　</a:t>
            </a:r>
          </a:p>
        </p:txBody>
      </p:sp>
      <p:sp>
        <p:nvSpPr>
          <p:cNvPr id="6" name="矩形 5"/>
          <p:cNvSpPr/>
          <p:nvPr/>
        </p:nvSpPr>
        <p:spPr>
          <a:xfrm>
            <a:off x="1763688" y="5085184"/>
            <a:ext cx="595227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贪婪愚蠢、阴险狡诈、野心勃勃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Text Box 2"/>
          <p:cNvSpPr txBox="1">
            <a:spLocks noChangeArrowheads="1"/>
          </p:cNvSpPr>
          <p:nvPr/>
        </p:nvSpPr>
        <p:spPr bwMode="auto">
          <a:xfrm>
            <a:off x="3048000" y="762000"/>
            <a:ext cx="2149475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kumimoji="1" lang="zh-CN" altLang="en-US" sz="5400">
                <a:solidFill>
                  <a:srgbClr val="FF0000"/>
                </a:solidFill>
                <a:latin typeface="Times New Roman" pitchFamily="18" charset="0"/>
                <a:ea typeface="隶书" pitchFamily="49" charset="-122"/>
              </a:rPr>
              <a:t>总结</a:t>
            </a:r>
          </a:p>
        </p:txBody>
      </p:sp>
      <p:sp>
        <p:nvSpPr>
          <p:cNvPr id="108547" name="Text Box 3"/>
          <p:cNvSpPr txBox="1">
            <a:spLocks noChangeArrowheads="1"/>
          </p:cNvSpPr>
          <p:nvPr/>
        </p:nvSpPr>
        <p:spPr bwMode="auto">
          <a:xfrm>
            <a:off x="762000" y="1752600"/>
            <a:ext cx="7315200" cy="338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600" b="1" dirty="0">
                <a:latin typeface="华文中宋" pitchFamily="2" charset="-122"/>
                <a:ea typeface="华文中宋" pitchFamily="2" charset="-122"/>
              </a:rPr>
              <a:t>    </a:t>
            </a:r>
            <a:r>
              <a:rPr kumimoji="1" lang="zh-CN" altLang="en-US" sz="3600" b="1" dirty="0">
                <a:latin typeface="华文中宋" pitchFamily="2" charset="-122"/>
                <a:ea typeface="华文中宋" pitchFamily="2" charset="-122"/>
              </a:rPr>
              <a:t>本文是一篇以</a:t>
            </a:r>
            <a:r>
              <a:rPr kumimoji="1" lang="zh-CN" altLang="en-US" sz="3600" b="1" dirty="0">
                <a:solidFill>
                  <a:srgbClr val="0000CC"/>
                </a:solidFill>
                <a:latin typeface="华文中宋" pitchFamily="2" charset="-122"/>
                <a:ea typeface="华文中宋" pitchFamily="2" charset="-122"/>
              </a:rPr>
              <a:t>记言</a:t>
            </a:r>
            <a:r>
              <a:rPr kumimoji="1" lang="zh-CN" altLang="en-US" sz="3600" b="1" dirty="0">
                <a:latin typeface="华文中宋" pitchFamily="2" charset="-122"/>
                <a:ea typeface="华文中宋" pitchFamily="2" charset="-122"/>
              </a:rPr>
              <a:t>为主，趣味盎然的散文，它以</a:t>
            </a:r>
            <a:r>
              <a:rPr kumimoji="1" lang="zh-CN" altLang="en-US" sz="3600" b="1" dirty="0">
                <a:solidFill>
                  <a:srgbClr val="0000CC"/>
                </a:solidFill>
                <a:latin typeface="华文中宋" pitchFamily="2" charset="-122"/>
                <a:ea typeface="华文中宋" pitchFamily="2" charset="-122"/>
              </a:rPr>
              <a:t>生动的</a:t>
            </a:r>
            <a:r>
              <a:rPr kumimoji="1" lang="zh-CN" altLang="en-US" sz="3600" b="1" dirty="0">
                <a:solidFill>
                  <a:srgbClr val="FF0066"/>
                </a:solidFill>
                <a:latin typeface="华文中宋" pitchFamily="2" charset="-122"/>
                <a:ea typeface="华文中宋" pitchFamily="2" charset="-122"/>
              </a:rPr>
              <a:t>对话</a:t>
            </a:r>
            <a:r>
              <a:rPr kumimoji="1" lang="zh-CN" altLang="en-US" sz="3600" b="1" dirty="0">
                <a:latin typeface="华文中宋" pitchFamily="2" charset="-122"/>
                <a:ea typeface="华文中宋" pitchFamily="2" charset="-122"/>
              </a:rPr>
              <a:t>、</a:t>
            </a:r>
            <a:r>
              <a:rPr kumimoji="1" lang="zh-CN" altLang="en-US" sz="3600" b="1" dirty="0">
                <a:solidFill>
                  <a:srgbClr val="0000CC"/>
                </a:solidFill>
                <a:latin typeface="华文中宋" pitchFamily="2" charset="-122"/>
                <a:ea typeface="华文中宋" pitchFamily="2" charset="-122"/>
              </a:rPr>
              <a:t>鲜明的</a:t>
            </a:r>
            <a:r>
              <a:rPr kumimoji="1" lang="zh-CN" altLang="en-US" sz="3600" b="1" dirty="0">
                <a:solidFill>
                  <a:srgbClr val="FF0066"/>
                </a:solidFill>
                <a:latin typeface="华文中宋" pitchFamily="2" charset="-122"/>
                <a:ea typeface="华文中宋" pitchFamily="2" charset="-122"/>
              </a:rPr>
              <a:t>人物</a:t>
            </a:r>
            <a:r>
              <a:rPr kumimoji="1" lang="zh-CN" altLang="en-US" sz="3600" b="1" dirty="0">
                <a:solidFill>
                  <a:srgbClr val="0000CC"/>
                </a:solidFill>
                <a:latin typeface="华文中宋" pitchFamily="2" charset="-122"/>
                <a:ea typeface="华文中宋" pitchFamily="2" charset="-122"/>
              </a:rPr>
              <a:t>形象</a:t>
            </a:r>
            <a:r>
              <a:rPr kumimoji="1" lang="zh-CN" altLang="en-US" sz="3600" b="1" dirty="0">
                <a:latin typeface="华文中宋" pitchFamily="2" charset="-122"/>
                <a:ea typeface="华文中宋" pitchFamily="2" charset="-122"/>
              </a:rPr>
              <a:t>和</a:t>
            </a:r>
            <a:r>
              <a:rPr kumimoji="1" lang="zh-CN" altLang="en-US" sz="3600" b="1" dirty="0">
                <a:solidFill>
                  <a:srgbClr val="0000CC"/>
                </a:solidFill>
                <a:latin typeface="华文中宋" pitchFamily="2" charset="-122"/>
                <a:ea typeface="华文中宋" pitchFamily="2" charset="-122"/>
              </a:rPr>
              <a:t>波澜起伏的</a:t>
            </a:r>
            <a:r>
              <a:rPr kumimoji="1" lang="zh-CN" altLang="en-US" sz="3600" b="1" dirty="0">
                <a:solidFill>
                  <a:srgbClr val="FF0066"/>
                </a:solidFill>
                <a:latin typeface="华文中宋" pitchFamily="2" charset="-122"/>
                <a:ea typeface="华文中宋" pitchFamily="2" charset="-122"/>
              </a:rPr>
              <a:t>故事</a:t>
            </a:r>
            <a:r>
              <a:rPr kumimoji="1" lang="zh-CN" altLang="en-US" sz="3600" b="1" dirty="0">
                <a:solidFill>
                  <a:srgbClr val="0000CC"/>
                </a:solidFill>
                <a:latin typeface="华文中宋" pitchFamily="2" charset="-122"/>
                <a:ea typeface="华文中宋" pitchFamily="2" charset="-122"/>
              </a:rPr>
              <a:t>情节</a:t>
            </a:r>
            <a:r>
              <a:rPr kumimoji="1" lang="zh-CN" altLang="en-US" sz="3600" b="1" dirty="0">
                <a:latin typeface="华文中宋" pitchFamily="2" charset="-122"/>
                <a:ea typeface="华文中宋" pitchFamily="2" charset="-122"/>
              </a:rPr>
              <a:t>，给人留下极为深刻的印象。充分体现了</a:t>
            </a:r>
            <a:r>
              <a:rPr kumimoji="1" lang="en-US" altLang="zh-CN" sz="3600" b="1" dirty="0">
                <a:latin typeface="华文中宋" pitchFamily="2" charset="-122"/>
                <a:ea typeface="华文中宋" pitchFamily="2" charset="-122"/>
              </a:rPr>
              <a:t>《</a:t>
            </a:r>
            <a:r>
              <a:rPr kumimoji="1" lang="zh-CN" altLang="en-US" sz="3600" b="1" dirty="0">
                <a:latin typeface="华文中宋" pitchFamily="2" charset="-122"/>
                <a:ea typeface="华文中宋" pitchFamily="2" charset="-122"/>
              </a:rPr>
              <a:t>墨子</a:t>
            </a:r>
            <a:r>
              <a:rPr kumimoji="1" lang="en-US" altLang="zh-CN" sz="3600" b="1" dirty="0">
                <a:latin typeface="华文中宋" pitchFamily="2" charset="-122"/>
                <a:ea typeface="华文中宋" pitchFamily="2" charset="-122"/>
              </a:rPr>
              <a:t>》</a:t>
            </a:r>
            <a:r>
              <a:rPr kumimoji="1" lang="zh-CN" altLang="en-US" sz="3600" b="1" dirty="0">
                <a:latin typeface="华文中宋" pitchFamily="2" charset="-122"/>
                <a:ea typeface="华文中宋" pitchFamily="2" charset="-122"/>
              </a:rPr>
              <a:t>散文</a:t>
            </a:r>
            <a:r>
              <a:rPr kumimoji="1" lang="zh-CN" altLang="en-US" sz="3600" b="1" dirty="0">
                <a:solidFill>
                  <a:srgbClr val="FF0066"/>
                </a:solidFill>
                <a:latin typeface="华文中宋" pitchFamily="2" charset="-122"/>
                <a:ea typeface="华文中宋" pitchFamily="2" charset="-122"/>
              </a:rPr>
              <a:t>论辩性强、逻辑性强</a:t>
            </a:r>
            <a:r>
              <a:rPr kumimoji="1" lang="zh-CN" altLang="en-US" sz="3600" b="1" dirty="0">
                <a:latin typeface="华文中宋" pitchFamily="2" charset="-122"/>
                <a:ea typeface="华文中宋" pitchFamily="2" charset="-122"/>
              </a:rPr>
              <a:t>的特色。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546" grpId="0" autoUpdateAnimBg="0"/>
      <p:bldP spid="108547" grpId="0" autoUpdateAnimBg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ChangeArrowheads="1"/>
          </p:cNvSpPr>
          <p:nvPr/>
        </p:nvSpPr>
        <p:spPr bwMode="auto">
          <a:xfrm>
            <a:off x="3203575" y="260350"/>
            <a:ext cx="3232150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4800"/>
              <a:t>指出通假字</a:t>
            </a:r>
          </a:p>
        </p:txBody>
      </p:sp>
      <p:graphicFrame>
        <p:nvGraphicFramePr>
          <p:cNvPr id="101379" name="Group 3"/>
          <p:cNvGraphicFramePr>
            <a:graphicFrameLocks noGrp="1"/>
          </p:cNvGraphicFramePr>
          <p:nvPr/>
        </p:nvGraphicFramePr>
        <p:xfrm>
          <a:off x="468313" y="1196975"/>
          <a:ext cx="8153400" cy="3959925"/>
        </p:xfrm>
        <a:graphic>
          <a:graphicData uri="http://schemas.openxmlformats.org/drawingml/2006/table">
            <a:tbl>
              <a:tblPr/>
              <a:tblGrid>
                <a:gridCol w="27082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43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4468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161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74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中宋" pitchFamily="2" charset="-122"/>
                          <a:ea typeface="华文中宋" pitchFamily="2" charset="-122"/>
                        </a:rPr>
                        <a:t>句子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中宋" pitchFamily="2" charset="-122"/>
                          <a:ea typeface="华文中宋" pitchFamily="2" charset="-122"/>
                        </a:rPr>
                        <a:t>通假字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中宋" pitchFamily="2" charset="-122"/>
                          <a:ea typeface="华文中宋" pitchFamily="2" charset="-122"/>
                        </a:rPr>
                        <a:t>通什么字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中宋" pitchFamily="2" charset="-122"/>
                          <a:ea typeface="华文中宋" pitchFamily="2" charset="-122"/>
                        </a:rPr>
                        <a:t>意思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080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中宋" pitchFamily="2" charset="-122"/>
                          <a:ea typeface="华文中宋" pitchFamily="2" charset="-122"/>
                        </a:rPr>
                        <a:t>公输盘不说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3200" b="1" i="0" u="none" strike="noStrike" cap="none" normalizeH="0" baseline="0" noProof="1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中宋" pitchFamily="2" charset="-122"/>
                        <a:ea typeface="华文中宋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3200" b="1" i="0" u="none" strike="noStrike" cap="none" normalizeH="0" baseline="0" noProof="1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中宋" pitchFamily="2" charset="-122"/>
                        <a:ea typeface="华文中宋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3200" b="1" i="0" u="none" strike="noStrike" cap="none" normalizeH="0" baseline="0" noProof="1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中宋" pitchFamily="2" charset="-122"/>
                        <a:ea typeface="华文中宋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46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中宋" pitchFamily="2" charset="-122"/>
                          <a:ea typeface="华文中宋" pitchFamily="2" charset="-122"/>
                        </a:rPr>
                        <a:t>子墨子九距之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3200" b="1" i="0" u="none" strike="noStrike" cap="none" normalizeH="0" baseline="0" noProof="1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中宋" pitchFamily="2" charset="-122"/>
                        <a:ea typeface="华文中宋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3200" b="1" i="0" u="none" strike="noStrike" cap="none" normalizeH="0" baseline="0" noProof="1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中宋" pitchFamily="2" charset="-122"/>
                        <a:ea typeface="华文中宋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3200" b="1" i="0" u="none" strike="noStrike" cap="none" normalizeH="0" baseline="0" noProof="1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中宋" pitchFamily="2" charset="-122"/>
                        <a:ea typeface="华文中宋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381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中宋" pitchFamily="2" charset="-122"/>
                          <a:ea typeface="华文中宋" pitchFamily="2" charset="-122"/>
                        </a:rPr>
                        <a:t>公输盘诎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3200" b="1" i="0" u="none" strike="noStrike" cap="none" normalizeH="0" baseline="0" noProof="1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中宋" pitchFamily="2" charset="-122"/>
                        <a:ea typeface="华文中宋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3200" b="1" i="0" u="none" strike="noStrike" cap="none" normalizeH="0" baseline="0" noProof="1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中宋" pitchFamily="2" charset="-122"/>
                        <a:ea typeface="华文中宋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3200" b="1" i="0" u="none" strike="noStrike" cap="none" normalizeH="0" baseline="0" noProof="1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中宋" pitchFamily="2" charset="-122"/>
                        <a:ea typeface="华文中宋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6433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中宋" pitchFamily="2" charset="-122"/>
                          <a:ea typeface="华文中宋" pitchFamily="2" charset="-122"/>
                        </a:rPr>
                        <a:t>子墨子之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中宋" pitchFamily="2" charset="-122"/>
                          <a:ea typeface="华文中宋" pitchFamily="2" charset="-122"/>
                        </a:rPr>
                        <a:t>守圉有余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3200" b="1" i="0" u="none" strike="noStrike" cap="none" normalizeH="0" baseline="0" noProof="1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中宋" pitchFamily="2" charset="-122"/>
                        <a:ea typeface="华文中宋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3200" b="1" i="0" u="none" strike="noStrike" cap="none" normalizeH="0" baseline="0" noProof="1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中宋" pitchFamily="2" charset="-122"/>
                        <a:ea typeface="华文中宋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3200" b="1" i="0" u="none" strike="noStrike" cap="none" normalizeH="0" baseline="0" noProof="1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中宋" pitchFamily="2" charset="-122"/>
                        <a:ea typeface="华文中宋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99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01416" name="Text Box 40"/>
          <p:cNvSpPr txBox="1">
            <a:spLocks noChangeArrowheads="1"/>
          </p:cNvSpPr>
          <p:nvPr/>
        </p:nvSpPr>
        <p:spPr bwMode="auto">
          <a:xfrm>
            <a:off x="3492500" y="1916113"/>
            <a:ext cx="122396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说</a:t>
            </a:r>
          </a:p>
        </p:txBody>
      </p:sp>
      <p:sp>
        <p:nvSpPr>
          <p:cNvPr id="101417" name="Text Box 41"/>
          <p:cNvSpPr txBox="1">
            <a:spLocks noChangeArrowheads="1"/>
          </p:cNvSpPr>
          <p:nvPr/>
        </p:nvSpPr>
        <p:spPr bwMode="auto">
          <a:xfrm>
            <a:off x="5149081" y="1844675"/>
            <a:ext cx="16573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悦</a:t>
            </a:r>
          </a:p>
        </p:txBody>
      </p:sp>
      <p:sp>
        <p:nvSpPr>
          <p:cNvPr id="101418" name="Text Box 42"/>
          <p:cNvSpPr txBox="1">
            <a:spLocks noChangeArrowheads="1"/>
          </p:cNvSpPr>
          <p:nvPr/>
        </p:nvSpPr>
        <p:spPr bwMode="auto">
          <a:xfrm>
            <a:off x="7020744" y="1916113"/>
            <a:ext cx="18002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高兴</a:t>
            </a:r>
          </a:p>
        </p:txBody>
      </p:sp>
      <p:sp>
        <p:nvSpPr>
          <p:cNvPr id="101422" name="Text Box 46"/>
          <p:cNvSpPr txBox="1">
            <a:spLocks noChangeArrowheads="1"/>
          </p:cNvSpPr>
          <p:nvPr/>
        </p:nvSpPr>
        <p:spPr bwMode="auto">
          <a:xfrm>
            <a:off x="3418905" y="2636912"/>
            <a:ext cx="12954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距</a:t>
            </a:r>
          </a:p>
        </p:txBody>
      </p:sp>
      <p:sp>
        <p:nvSpPr>
          <p:cNvPr id="101423" name="Text Box 47"/>
          <p:cNvSpPr txBox="1">
            <a:spLocks noChangeArrowheads="1"/>
          </p:cNvSpPr>
          <p:nvPr/>
        </p:nvSpPr>
        <p:spPr bwMode="auto">
          <a:xfrm>
            <a:off x="5004048" y="2636912"/>
            <a:ext cx="136683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拒</a:t>
            </a:r>
          </a:p>
        </p:txBody>
      </p:sp>
      <p:sp>
        <p:nvSpPr>
          <p:cNvPr id="101424" name="Text Box 48"/>
          <p:cNvSpPr txBox="1">
            <a:spLocks noChangeArrowheads="1"/>
          </p:cNvSpPr>
          <p:nvPr/>
        </p:nvSpPr>
        <p:spPr bwMode="auto">
          <a:xfrm>
            <a:off x="6875711" y="2709937"/>
            <a:ext cx="165576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阻挡</a:t>
            </a:r>
          </a:p>
        </p:txBody>
      </p:sp>
      <p:sp>
        <p:nvSpPr>
          <p:cNvPr id="101425" name="Text Box 49"/>
          <p:cNvSpPr txBox="1">
            <a:spLocks noChangeArrowheads="1"/>
          </p:cNvSpPr>
          <p:nvPr/>
        </p:nvSpPr>
        <p:spPr bwMode="auto">
          <a:xfrm>
            <a:off x="3347467" y="3357637"/>
            <a:ext cx="136683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诎</a:t>
            </a:r>
          </a:p>
        </p:txBody>
      </p:sp>
      <p:sp>
        <p:nvSpPr>
          <p:cNvPr id="101426" name="Text Box 50"/>
          <p:cNvSpPr txBox="1">
            <a:spLocks noChangeArrowheads="1"/>
          </p:cNvSpPr>
          <p:nvPr/>
        </p:nvSpPr>
        <p:spPr bwMode="auto">
          <a:xfrm>
            <a:off x="5004048" y="3286199"/>
            <a:ext cx="151288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屈</a:t>
            </a:r>
          </a:p>
        </p:txBody>
      </p:sp>
      <p:sp>
        <p:nvSpPr>
          <p:cNvPr id="101427" name="Text Box 51"/>
          <p:cNvSpPr txBox="1">
            <a:spLocks noChangeArrowheads="1"/>
          </p:cNvSpPr>
          <p:nvPr/>
        </p:nvSpPr>
        <p:spPr bwMode="auto">
          <a:xfrm>
            <a:off x="6804273" y="3357637"/>
            <a:ext cx="165576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理屈</a:t>
            </a:r>
          </a:p>
        </p:txBody>
      </p:sp>
      <p:sp>
        <p:nvSpPr>
          <p:cNvPr id="101428" name="Text Box 52"/>
          <p:cNvSpPr txBox="1">
            <a:spLocks noChangeArrowheads="1"/>
          </p:cNvSpPr>
          <p:nvPr/>
        </p:nvSpPr>
        <p:spPr bwMode="auto">
          <a:xfrm>
            <a:off x="3347467" y="4221237"/>
            <a:ext cx="122396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effectLst>
                  <a:outerShdw blurRad="38100" dist="38100" dir="2700000" algn="tl">
                    <a:srgbClr val="FFFFFF"/>
                  </a:outerShdw>
                </a:effectLst>
                <a:latin typeface="华文中宋" pitchFamily="2" charset="-122"/>
                <a:ea typeface="华文中宋" pitchFamily="2" charset="-122"/>
              </a:rPr>
              <a:t>圉</a:t>
            </a:r>
          </a:p>
        </p:txBody>
      </p:sp>
      <p:sp>
        <p:nvSpPr>
          <p:cNvPr id="101429" name="Text Box 53"/>
          <p:cNvSpPr txBox="1">
            <a:spLocks noChangeArrowheads="1"/>
          </p:cNvSpPr>
          <p:nvPr/>
        </p:nvSpPr>
        <p:spPr bwMode="auto">
          <a:xfrm>
            <a:off x="4931023" y="4294262"/>
            <a:ext cx="151288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御</a:t>
            </a:r>
          </a:p>
        </p:txBody>
      </p:sp>
      <p:sp>
        <p:nvSpPr>
          <p:cNvPr id="101430" name="Text Box 54"/>
          <p:cNvSpPr txBox="1">
            <a:spLocks noChangeArrowheads="1"/>
          </p:cNvSpPr>
          <p:nvPr/>
        </p:nvSpPr>
        <p:spPr bwMode="auto">
          <a:xfrm>
            <a:off x="6803455" y="4294262"/>
            <a:ext cx="13684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防御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416" grpId="0"/>
      <p:bldP spid="101417" grpId="0"/>
      <p:bldP spid="101418" grpId="0"/>
      <p:bldP spid="101422" grpId="0"/>
      <p:bldP spid="101423" grpId="0"/>
      <p:bldP spid="101424" grpId="0"/>
      <p:bldP spid="101425" grpId="0"/>
      <p:bldP spid="101426" grpId="0"/>
      <p:bldP spid="101427" grpId="0"/>
      <p:bldP spid="101428" grpId="0"/>
      <p:bldP spid="101429" grpId="0"/>
      <p:bldP spid="101430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Text Box 2"/>
          <p:cNvSpPr txBox="1">
            <a:spLocks noChangeArrowheads="1"/>
          </p:cNvSpPr>
          <p:nvPr/>
        </p:nvSpPr>
        <p:spPr bwMode="auto">
          <a:xfrm>
            <a:off x="1600200" y="381000"/>
            <a:ext cx="52578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5400" b="1">
                <a:solidFill>
                  <a:srgbClr val="FF0000"/>
                </a:solidFill>
                <a:ea typeface="隶书" pitchFamily="49" charset="-122"/>
              </a:rPr>
              <a:t>词语的特殊用法</a:t>
            </a:r>
            <a:r>
              <a:rPr kumimoji="1" lang="zh-CN" altLang="en-US" sz="5400">
                <a:latin typeface="Times New Roman" pitchFamily="18" charset="0"/>
              </a:rPr>
              <a:t> </a:t>
            </a:r>
          </a:p>
        </p:txBody>
      </p:sp>
      <p:sp>
        <p:nvSpPr>
          <p:cNvPr id="71683" name="Text Box 3"/>
          <p:cNvSpPr txBox="1">
            <a:spLocks noChangeArrowheads="1"/>
          </p:cNvSpPr>
          <p:nvPr/>
        </p:nvSpPr>
        <p:spPr bwMode="auto">
          <a:xfrm>
            <a:off x="228600" y="1524000"/>
            <a:ext cx="8686800" cy="3703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lnSpc>
                <a:spcPct val="90000"/>
              </a:lnSpc>
              <a:spcBef>
                <a:spcPct val="10000"/>
              </a:spcBef>
            </a:pPr>
            <a:r>
              <a:rPr kumimoji="1" lang="zh-CN" altLang="en-US" sz="3600" b="1" dirty="0"/>
              <a:t>（</a:t>
            </a:r>
            <a:r>
              <a:rPr kumimoji="1" lang="en-US" altLang="zh-CN" sz="3600" b="1" dirty="0"/>
              <a:t>1</a:t>
            </a:r>
            <a:r>
              <a:rPr kumimoji="1" lang="zh-CN" altLang="en-US" sz="3600" b="1" dirty="0"/>
              <a:t>）吾</a:t>
            </a:r>
            <a:r>
              <a:rPr kumimoji="1" lang="zh-CN" altLang="en-US" sz="3600" b="1" dirty="0">
                <a:solidFill>
                  <a:srgbClr val="0000CC"/>
                </a:solidFill>
              </a:rPr>
              <a:t>义</a:t>
            </a:r>
            <a:r>
              <a:rPr kumimoji="1" lang="zh-CN" altLang="en-US" sz="3600" b="1" dirty="0"/>
              <a:t>固不杀人</a:t>
            </a:r>
            <a:r>
              <a:rPr kumimoji="1" lang="en-US" altLang="zh-CN" sz="3600" b="1" dirty="0"/>
              <a:t>(</a:t>
            </a:r>
            <a:r>
              <a:rPr kumimoji="1" lang="zh-CN" altLang="en-US" sz="3600" b="1" dirty="0">
                <a:solidFill>
                  <a:schemeClr val="accent6">
                    <a:lumMod val="75000"/>
                  </a:schemeClr>
                </a:solidFill>
              </a:rPr>
              <a:t>义</a:t>
            </a:r>
            <a:r>
              <a:rPr kumimoji="1" lang="en-US" altLang="zh-CN" sz="3600" b="1" dirty="0">
                <a:solidFill>
                  <a:schemeClr val="accent6">
                    <a:lumMod val="75000"/>
                  </a:schemeClr>
                </a:solidFill>
              </a:rPr>
              <a:t>:</a:t>
            </a:r>
            <a:r>
              <a:rPr kumimoji="1" lang="zh-CN" altLang="en-US" sz="3600" b="1" dirty="0">
                <a:solidFill>
                  <a:schemeClr val="accent6">
                    <a:lumMod val="75000"/>
                  </a:schemeClr>
                </a:solidFill>
              </a:rPr>
              <a:t>坚持道义</a:t>
            </a:r>
            <a:r>
              <a:rPr kumimoji="1" lang="en-US" altLang="zh-CN" sz="3600" b="1" dirty="0"/>
              <a:t>) </a:t>
            </a:r>
          </a:p>
          <a:p>
            <a:pPr algn="just">
              <a:lnSpc>
                <a:spcPct val="90000"/>
              </a:lnSpc>
              <a:spcBef>
                <a:spcPct val="10000"/>
              </a:spcBef>
            </a:pPr>
            <a:r>
              <a:rPr kumimoji="1"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译文：我坚持道义，从来不杀人。</a:t>
            </a:r>
          </a:p>
          <a:p>
            <a:pPr algn="just">
              <a:lnSpc>
                <a:spcPct val="90000"/>
              </a:lnSpc>
              <a:spcBef>
                <a:spcPct val="10000"/>
              </a:spcBef>
            </a:pPr>
            <a:r>
              <a:rPr kumimoji="1" lang="zh-CN" altLang="en-US" sz="3600" b="1" dirty="0"/>
              <a:t>（</a:t>
            </a:r>
            <a:r>
              <a:rPr kumimoji="1" lang="en-US" altLang="zh-CN" sz="3600" b="1" dirty="0"/>
              <a:t>2</a:t>
            </a:r>
            <a:r>
              <a:rPr kumimoji="1" lang="zh-CN" altLang="en-US" sz="3600" b="1" dirty="0"/>
              <a:t>）公输盘九设攻城之</a:t>
            </a:r>
            <a:r>
              <a:rPr kumimoji="1" lang="zh-CN" altLang="en-US" sz="3600" b="1" dirty="0">
                <a:solidFill>
                  <a:srgbClr val="0000CC"/>
                </a:solidFill>
              </a:rPr>
              <a:t>机变</a:t>
            </a:r>
            <a:r>
              <a:rPr kumimoji="1" lang="zh-CN" altLang="en-US" sz="3600" b="1" dirty="0"/>
              <a:t>（</a:t>
            </a:r>
            <a:r>
              <a:rPr kumimoji="1" lang="zh-CN" altLang="en-US" sz="3600" b="1" dirty="0">
                <a:solidFill>
                  <a:schemeClr val="accent6">
                    <a:lumMod val="75000"/>
                  </a:schemeClr>
                </a:solidFill>
              </a:rPr>
              <a:t>机变：巧妙的办法）</a:t>
            </a:r>
          </a:p>
          <a:p>
            <a:pPr algn="just">
              <a:lnSpc>
                <a:spcPct val="90000"/>
              </a:lnSpc>
              <a:spcBef>
                <a:spcPct val="10000"/>
              </a:spcBef>
            </a:pPr>
            <a:r>
              <a:rPr kumimoji="1"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译文：公输盘多次使用了攻城的巧妙战术</a:t>
            </a:r>
            <a:r>
              <a:rPr kumimoji="1" lang="zh-CN" altLang="en-US" sz="36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。</a:t>
            </a:r>
          </a:p>
          <a:p>
            <a:pPr algn="just">
              <a:lnSpc>
                <a:spcPct val="90000"/>
              </a:lnSpc>
              <a:spcBef>
                <a:spcPct val="10000"/>
              </a:spcBef>
            </a:pPr>
            <a:r>
              <a:rPr kumimoji="1" lang="zh-CN" altLang="en-US" sz="3600" b="1" dirty="0"/>
              <a:t>（</a:t>
            </a:r>
            <a:r>
              <a:rPr kumimoji="1" lang="en-US" altLang="zh-CN" sz="3600" b="1" dirty="0"/>
              <a:t>3</a:t>
            </a:r>
            <a:r>
              <a:rPr kumimoji="1" lang="zh-CN" altLang="en-US" sz="3600" b="1" dirty="0"/>
              <a:t>）在宋城上而待楚</a:t>
            </a:r>
            <a:r>
              <a:rPr kumimoji="1" lang="zh-CN" altLang="en-US" sz="3600" b="1" dirty="0">
                <a:solidFill>
                  <a:srgbClr val="0000CC"/>
                </a:solidFill>
              </a:rPr>
              <a:t>寇</a:t>
            </a:r>
            <a:r>
              <a:rPr kumimoji="1" lang="zh-CN" altLang="en-US" sz="3600" b="1" dirty="0"/>
              <a:t>矣（</a:t>
            </a:r>
            <a:r>
              <a:rPr kumimoji="1" lang="zh-CN" altLang="en-US" sz="3600" b="1" dirty="0">
                <a:solidFill>
                  <a:schemeClr val="accent6">
                    <a:lumMod val="75000"/>
                  </a:schemeClr>
                </a:solidFill>
              </a:rPr>
              <a:t>寇：入侵</a:t>
            </a:r>
            <a:r>
              <a:rPr kumimoji="1" lang="zh-CN" altLang="en-US" sz="3600" b="1" dirty="0"/>
              <a:t>）</a:t>
            </a:r>
          </a:p>
          <a:p>
            <a:pPr algn="just">
              <a:lnSpc>
                <a:spcPct val="90000"/>
              </a:lnSpc>
              <a:spcBef>
                <a:spcPct val="10000"/>
              </a:spcBef>
            </a:pPr>
            <a:r>
              <a:rPr kumimoji="1" lang="zh-CN" altLang="en-US" sz="28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译文：在宋国城上等待楚国来入侵</a:t>
            </a:r>
            <a:r>
              <a:rPr kumimoji="1"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了</a:t>
            </a:r>
            <a:r>
              <a:rPr kumimoji="1" lang="zh-CN" altLang="en-US" sz="36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。</a:t>
            </a:r>
            <a:r>
              <a:rPr kumimoji="1" lang="zh-CN" altLang="en-US" sz="3600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 </a:t>
            </a:r>
          </a:p>
        </p:txBody>
      </p:sp>
      <p:sp>
        <p:nvSpPr>
          <p:cNvPr id="71684" name="Text Box 4"/>
          <p:cNvSpPr txBox="1">
            <a:spLocks noChangeArrowheads="1"/>
          </p:cNvSpPr>
          <p:nvPr/>
        </p:nvSpPr>
        <p:spPr bwMode="auto">
          <a:xfrm>
            <a:off x="304800" y="0"/>
            <a:ext cx="60198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b="1">
                <a:solidFill>
                  <a:srgbClr val="FF0000"/>
                </a:solidFill>
                <a:ea typeface="隶书" pitchFamily="49" charset="-122"/>
              </a:rPr>
              <a:t>文言文现象整理：</a:t>
            </a:r>
            <a:endParaRPr kumimoji="1" lang="zh-CN" altLang="en-US" sz="3200">
              <a:latin typeface="Times New Roman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458102" y="1196975"/>
            <a:ext cx="8685898" cy="3113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 b="1" dirty="0">
                <a:latin typeface="华文楷体" pitchFamily="2" charset="-122"/>
                <a:ea typeface="华文楷体" pitchFamily="2" charset="-122"/>
              </a:rPr>
              <a:t>（</a:t>
            </a:r>
            <a:r>
              <a:rPr kumimoji="1" lang="en-US" altLang="zh-CN" sz="3600" b="1" dirty="0">
                <a:latin typeface="华文楷体" pitchFamily="2" charset="-122"/>
                <a:ea typeface="华文楷体" pitchFamily="2" charset="-122"/>
              </a:rPr>
              <a:t>1</a:t>
            </a:r>
            <a:r>
              <a:rPr kumimoji="1" lang="zh-CN" altLang="en-US" sz="3600" b="1" dirty="0">
                <a:latin typeface="华文楷体" pitchFamily="2" charset="-122"/>
                <a:ea typeface="华文楷体" pitchFamily="2" charset="-122"/>
              </a:rPr>
              <a:t>）见 </a:t>
            </a:r>
          </a:p>
          <a:p>
            <a:pPr>
              <a:spcBef>
                <a:spcPct val="50000"/>
              </a:spcBef>
            </a:pPr>
            <a:r>
              <a:rPr kumimoji="1" lang="zh-CN" altLang="en-US" sz="3600" b="1" dirty="0">
                <a:latin typeface="华文楷体" pitchFamily="2" charset="-122"/>
                <a:ea typeface="华文楷体" pitchFamily="2" charset="-122"/>
              </a:rPr>
              <a:t>行十日十夜而至于郢，</a:t>
            </a:r>
            <a:r>
              <a:rPr kumimoji="1" lang="zh-CN" altLang="en-US" sz="3600" b="1" dirty="0">
                <a:solidFill>
                  <a:srgbClr val="0000CC"/>
                </a:solidFill>
                <a:latin typeface="华文楷体" pitchFamily="2" charset="-122"/>
                <a:ea typeface="华文楷体" pitchFamily="2" charset="-122"/>
              </a:rPr>
              <a:t>见</a:t>
            </a:r>
            <a:r>
              <a:rPr kumimoji="1" lang="zh-CN" altLang="en-US" sz="3600" b="1" dirty="0">
                <a:latin typeface="华文楷体" pitchFamily="2" charset="-122"/>
                <a:ea typeface="华文楷体" pitchFamily="2" charset="-122"/>
              </a:rPr>
              <a:t>公输盘</a:t>
            </a:r>
          </a:p>
          <a:p>
            <a:pPr>
              <a:spcBef>
                <a:spcPct val="50000"/>
              </a:spcBef>
            </a:pPr>
            <a:r>
              <a:rPr kumimoji="1" lang="zh-CN" altLang="en-US" sz="3600" b="1" dirty="0">
                <a:latin typeface="华文楷体" pitchFamily="2" charset="-122"/>
                <a:ea typeface="华文楷体" pitchFamily="2" charset="-122"/>
              </a:rPr>
              <a:t>胡不</a:t>
            </a:r>
            <a:r>
              <a:rPr kumimoji="1" lang="zh-CN" altLang="en-US" sz="3600" b="1" dirty="0">
                <a:solidFill>
                  <a:srgbClr val="0000CC"/>
                </a:solidFill>
                <a:latin typeface="华文楷体" pitchFamily="2" charset="-122"/>
                <a:ea typeface="华文楷体" pitchFamily="2" charset="-122"/>
              </a:rPr>
              <a:t>见</a:t>
            </a:r>
            <a:r>
              <a:rPr kumimoji="1" lang="zh-CN" altLang="en-US" sz="3600" b="1" dirty="0">
                <a:latin typeface="华文楷体" pitchFamily="2" charset="-122"/>
                <a:ea typeface="华文楷体" pitchFamily="2" charset="-122"/>
              </a:rPr>
              <a:t>我于王</a:t>
            </a:r>
          </a:p>
          <a:p>
            <a:pPr>
              <a:spcBef>
                <a:spcPct val="50000"/>
              </a:spcBef>
            </a:pPr>
            <a:r>
              <a:rPr kumimoji="1" lang="zh-CN" altLang="en-US" sz="3600" b="1" dirty="0">
                <a:latin typeface="华文楷体" pitchFamily="2" charset="-122"/>
                <a:ea typeface="华文楷体" pitchFamily="2" charset="-122"/>
              </a:rPr>
              <a:t>于是</a:t>
            </a:r>
            <a:r>
              <a:rPr kumimoji="1" lang="zh-CN" altLang="en-US" sz="3600" b="1" dirty="0">
                <a:solidFill>
                  <a:srgbClr val="0000CC"/>
                </a:solidFill>
                <a:latin typeface="华文楷体" pitchFamily="2" charset="-122"/>
                <a:ea typeface="华文楷体" pitchFamily="2" charset="-122"/>
              </a:rPr>
              <a:t>见</a:t>
            </a:r>
            <a:r>
              <a:rPr kumimoji="1" lang="zh-CN" altLang="en-US" sz="3600" b="1" dirty="0">
                <a:latin typeface="华文楷体" pitchFamily="2" charset="-122"/>
                <a:ea typeface="华文楷体" pitchFamily="2" charset="-122"/>
              </a:rPr>
              <a:t>公输盘</a:t>
            </a:r>
          </a:p>
        </p:txBody>
      </p:sp>
      <p:sp>
        <p:nvSpPr>
          <p:cNvPr id="73732" name="AutoShape 4"/>
          <p:cNvSpPr>
            <a:spLocks/>
          </p:cNvSpPr>
          <p:nvPr/>
        </p:nvSpPr>
        <p:spPr bwMode="auto">
          <a:xfrm>
            <a:off x="250825" y="2311400"/>
            <a:ext cx="236888" cy="1752600"/>
          </a:xfrm>
          <a:prstGeom prst="leftBrace">
            <a:avLst>
              <a:gd name="adj1" fmla="val 63889"/>
              <a:gd name="adj2" fmla="val 50000"/>
            </a:avLst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3733" name="Rectangle 5"/>
          <p:cNvSpPr>
            <a:spLocks noChangeArrowheads="1"/>
          </p:cNvSpPr>
          <p:nvPr/>
        </p:nvSpPr>
        <p:spPr bwMode="auto">
          <a:xfrm>
            <a:off x="1981200" y="457200"/>
            <a:ext cx="4748213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kumimoji="1" lang="zh-CN" altLang="en-US" sz="54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一词多义 </a:t>
            </a:r>
          </a:p>
        </p:txBody>
      </p:sp>
      <p:sp>
        <p:nvSpPr>
          <p:cNvPr id="73734" name="Text Box 6"/>
          <p:cNvSpPr txBox="1">
            <a:spLocks noChangeArrowheads="1"/>
          </p:cNvSpPr>
          <p:nvPr/>
        </p:nvSpPr>
        <p:spPr bwMode="auto">
          <a:xfrm>
            <a:off x="304800" y="0"/>
            <a:ext cx="60198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b="1">
                <a:solidFill>
                  <a:srgbClr val="FF0000"/>
                </a:solidFill>
                <a:ea typeface="隶书" pitchFamily="49" charset="-122"/>
              </a:rPr>
              <a:t>文言文现象整理：</a:t>
            </a:r>
            <a:endParaRPr kumimoji="1" lang="zh-CN" altLang="en-US" sz="3200">
              <a:latin typeface="Times New Roman" pitchFamily="18" charset="0"/>
            </a:endParaRPr>
          </a:p>
        </p:txBody>
      </p:sp>
      <p:sp>
        <p:nvSpPr>
          <p:cNvPr id="73735" name="Rectangle 7"/>
          <p:cNvSpPr>
            <a:spLocks noChangeArrowheads="1"/>
          </p:cNvSpPr>
          <p:nvPr/>
        </p:nvSpPr>
        <p:spPr bwMode="auto">
          <a:xfrm>
            <a:off x="457200" y="4343400"/>
            <a:ext cx="18288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r>
              <a:rPr kumimoji="1" lang="zh-CN" altLang="en-US" sz="3600" b="1" dirty="0">
                <a:latin typeface="楷体_GB2312" pitchFamily="49" charset="-122"/>
                <a:ea typeface="楷体_GB2312" pitchFamily="49" charset="-122"/>
              </a:rPr>
              <a:t>（</a:t>
            </a:r>
            <a:r>
              <a:rPr kumimoji="1" lang="en-US" altLang="zh-CN" sz="3600" b="1" dirty="0">
                <a:latin typeface="楷体_GB2312" pitchFamily="49" charset="-122"/>
                <a:ea typeface="楷体_GB2312" pitchFamily="49" charset="-122"/>
              </a:rPr>
              <a:t>2</a:t>
            </a:r>
            <a:r>
              <a:rPr kumimoji="1" lang="zh-CN" altLang="en-US" sz="3600" b="1" dirty="0">
                <a:latin typeface="楷体_GB2312" pitchFamily="49" charset="-122"/>
                <a:ea typeface="楷体_GB2312" pitchFamily="49" charset="-122"/>
              </a:rPr>
              <a:t>）子 </a:t>
            </a:r>
          </a:p>
        </p:txBody>
      </p:sp>
      <p:sp>
        <p:nvSpPr>
          <p:cNvPr id="73736" name="Rectangle 8"/>
          <p:cNvSpPr>
            <a:spLocks noChangeArrowheads="1"/>
          </p:cNvSpPr>
          <p:nvPr/>
        </p:nvSpPr>
        <p:spPr bwMode="auto">
          <a:xfrm>
            <a:off x="914400" y="4876800"/>
            <a:ext cx="3276600" cy="140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altLang="en-US" sz="36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子</a:t>
            </a:r>
            <a:r>
              <a:rPr kumimoji="1" lang="zh-CN" altLang="en-US" sz="3600" b="1" dirty="0">
                <a:latin typeface="楷体_GB2312" pitchFamily="49" charset="-122"/>
                <a:ea typeface="楷体_GB2312" pitchFamily="49" charset="-122"/>
              </a:rPr>
              <a:t>墨子闻之</a:t>
            </a:r>
          </a:p>
          <a:p>
            <a:pPr>
              <a:lnSpc>
                <a:spcPct val="120000"/>
              </a:lnSpc>
            </a:pPr>
            <a:r>
              <a:rPr kumimoji="1" lang="zh-CN" altLang="en-US" sz="3600" b="1" dirty="0">
                <a:latin typeface="楷体_GB2312" pitchFamily="49" charset="-122"/>
                <a:ea typeface="楷体_GB2312" pitchFamily="49" charset="-122"/>
              </a:rPr>
              <a:t>愿借</a:t>
            </a:r>
            <a:r>
              <a:rPr kumimoji="1" lang="zh-CN" altLang="en-US" sz="36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子</a:t>
            </a:r>
            <a:r>
              <a:rPr kumimoji="1" lang="zh-CN" altLang="en-US" sz="3600" b="1" dirty="0">
                <a:latin typeface="楷体_GB2312" pitchFamily="49" charset="-122"/>
                <a:ea typeface="楷体_GB2312" pitchFamily="49" charset="-122"/>
              </a:rPr>
              <a:t>杀之 </a:t>
            </a:r>
          </a:p>
        </p:txBody>
      </p:sp>
      <p:sp>
        <p:nvSpPr>
          <p:cNvPr id="73737" name="Rectangle 9"/>
          <p:cNvSpPr>
            <a:spLocks noChangeArrowheads="1"/>
          </p:cNvSpPr>
          <p:nvPr/>
        </p:nvSpPr>
        <p:spPr bwMode="auto">
          <a:xfrm>
            <a:off x="3733800" y="5029200"/>
            <a:ext cx="20256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sz="36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（先生）</a:t>
            </a:r>
          </a:p>
        </p:txBody>
      </p:sp>
      <p:sp>
        <p:nvSpPr>
          <p:cNvPr id="73738" name="Rectangle 10"/>
          <p:cNvSpPr>
            <a:spLocks noChangeArrowheads="1"/>
          </p:cNvSpPr>
          <p:nvPr/>
        </p:nvSpPr>
        <p:spPr bwMode="auto">
          <a:xfrm>
            <a:off x="4038600" y="5715000"/>
            <a:ext cx="15652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sz="3600" b="1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（您）</a:t>
            </a:r>
          </a:p>
        </p:txBody>
      </p:sp>
      <p:sp>
        <p:nvSpPr>
          <p:cNvPr id="73739" name="AutoShape 11"/>
          <p:cNvSpPr>
            <a:spLocks/>
          </p:cNvSpPr>
          <p:nvPr/>
        </p:nvSpPr>
        <p:spPr bwMode="auto">
          <a:xfrm>
            <a:off x="457200" y="5105400"/>
            <a:ext cx="304800" cy="990600"/>
          </a:xfrm>
          <a:prstGeom prst="leftBrace">
            <a:avLst>
              <a:gd name="adj1" fmla="val 27083"/>
              <a:gd name="adj2" fmla="val 50000"/>
            </a:avLst>
          </a:prstGeom>
          <a:noFill/>
          <a:ln w="38100">
            <a:solidFill>
              <a:srgbClr val="0000CC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7092280" y="2060848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kumimoji="1" lang="zh-CN" altLang="en-US" sz="4800" b="1" dirty="0">
                <a:solidFill>
                  <a:srgbClr val="C00000"/>
                </a:solidFill>
                <a:latin typeface="华文楷体" pitchFamily="2" charset="-122"/>
                <a:ea typeface="华文楷体" pitchFamily="2" charset="-122"/>
              </a:rPr>
              <a:t>拜见</a:t>
            </a:r>
          </a:p>
          <a:p>
            <a:pPr lvl="0"/>
            <a:r>
              <a:rPr kumimoji="1" lang="zh-CN" altLang="en-US" sz="4800" b="1" dirty="0">
                <a:solidFill>
                  <a:srgbClr val="C00000"/>
                </a:solidFill>
                <a:latin typeface="华文楷体" pitchFamily="2" charset="-122"/>
                <a:ea typeface="华文楷体" pitchFamily="2" charset="-122"/>
              </a:rPr>
              <a:t>引见</a:t>
            </a:r>
          </a:p>
          <a:p>
            <a:pPr lvl="0"/>
            <a:r>
              <a:rPr kumimoji="1" lang="zh-CN" altLang="en-US" sz="4800" b="1" dirty="0">
                <a:solidFill>
                  <a:srgbClr val="C00000"/>
                </a:solidFill>
                <a:latin typeface="华文楷体" pitchFamily="2" charset="-122"/>
                <a:ea typeface="华文楷体" pitchFamily="2" charset="-122"/>
              </a:rPr>
              <a:t>召见</a:t>
            </a:r>
            <a:endParaRPr lang="zh-CN" altLang="en-US" sz="48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7" grpId="0"/>
      <p:bldP spid="73738" grpId="0"/>
      <p:bldP spid="12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6" name="Text Box 4"/>
          <p:cNvSpPr txBox="1">
            <a:spLocks noChangeArrowheads="1"/>
          </p:cNvSpPr>
          <p:nvPr/>
        </p:nvSpPr>
        <p:spPr bwMode="auto">
          <a:xfrm>
            <a:off x="533400" y="1340768"/>
            <a:ext cx="7696200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20000"/>
              </a:spcBef>
            </a:pPr>
            <a:r>
              <a:rPr kumimoji="1" lang="zh-CN" altLang="en-US" sz="3600" b="1" dirty="0"/>
              <a:t>（</a:t>
            </a:r>
            <a:r>
              <a:rPr kumimoji="1" lang="en-US" altLang="zh-CN" sz="3600" b="1" dirty="0">
                <a:latin typeface="宋体" pitchFamily="2" charset="-122"/>
              </a:rPr>
              <a:t>3</a:t>
            </a:r>
            <a:r>
              <a:rPr kumimoji="1" lang="zh-CN" altLang="en-US" sz="3600" b="1" dirty="0">
                <a:latin typeface="宋体" pitchFamily="2" charset="-122"/>
              </a:rPr>
              <a:t>）说 </a:t>
            </a:r>
          </a:p>
          <a:p>
            <a:pPr algn="just">
              <a:spcBef>
                <a:spcPct val="20000"/>
              </a:spcBef>
            </a:pPr>
            <a:r>
              <a:rPr kumimoji="1" lang="zh-CN" altLang="en-US" sz="3600" b="1" dirty="0">
                <a:latin typeface="宋体" pitchFamily="2" charset="-122"/>
              </a:rPr>
              <a:t>  公输盘不</a:t>
            </a:r>
            <a:r>
              <a:rPr kumimoji="1" lang="zh-CN" altLang="en-US" sz="3600" b="1" dirty="0">
                <a:solidFill>
                  <a:srgbClr val="0000CC"/>
                </a:solidFill>
                <a:latin typeface="宋体" pitchFamily="2" charset="-122"/>
              </a:rPr>
              <a:t>说</a:t>
            </a:r>
            <a:endParaRPr kumimoji="1" lang="en-US" altLang="zh-CN" sz="3600" b="1" dirty="0">
              <a:solidFill>
                <a:srgbClr val="0000CC"/>
              </a:solidFill>
              <a:latin typeface="宋体" pitchFamily="2" charset="-122"/>
            </a:endParaRPr>
          </a:p>
          <a:p>
            <a:pPr algn="just">
              <a:spcBef>
                <a:spcPct val="20000"/>
              </a:spcBef>
            </a:pPr>
            <a:r>
              <a:rPr kumimoji="1" lang="zh-CN" altLang="en-US" sz="3600" b="1" dirty="0">
                <a:latin typeface="宋体" pitchFamily="2" charset="-122"/>
              </a:rPr>
              <a:t>  请</a:t>
            </a:r>
            <a:r>
              <a:rPr kumimoji="1" lang="zh-CN" altLang="en-US" sz="3600" b="1" dirty="0">
                <a:solidFill>
                  <a:srgbClr val="0000CC"/>
                </a:solidFill>
                <a:latin typeface="宋体" pitchFamily="2" charset="-122"/>
              </a:rPr>
              <a:t>说</a:t>
            </a:r>
            <a:r>
              <a:rPr kumimoji="1" lang="zh-CN" altLang="en-US" sz="3600" b="1" dirty="0">
                <a:latin typeface="宋体" pitchFamily="2" charset="-122"/>
              </a:rPr>
              <a:t>之</a:t>
            </a:r>
            <a:endParaRPr kumimoji="1" lang="en-US" altLang="zh-CN" sz="3600" b="1" dirty="0">
              <a:latin typeface="宋体" pitchFamily="2" charset="-122"/>
            </a:endParaRPr>
          </a:p>
          <a:p>
            <a:pPr algn="just">
              <a:spcBef>
                <a:spcPct val="20000"/>
              </a:spcBef>
            </a:pPr>
            <a:r>
              <a:rPr kumimoji="1" lang="zh-CN" altLang="en-US" sz="3600" b="1" dirty="0">
                <a:latin typeface="宋体" pitchFamily="2" charset="-122"/>
              </a:rPr>
              <a:t>（</a:t>
            </a:r>
            <a:r>
              <a:rPr kumimoji="1" lang="en-US" altLang="zh-CN" sz="3600" b="1" dirty="0">
                <a:latin typeface="宋体" pitchFamily="2" charset="-122"/>
              </a:rPr>
              <a:t>4</a:t>
            </a:r>
            <a:r>
              <a:rPr kumimoji="1" lang="zh-CN" altLang="en-US" sz="3600" b="1" dirty="0">
                <a:latin typeface="宋体" pitchFamily="2" charset="-122"/>
              </a:rPr>
              <a:t>）类 </a:t>
            </a:r>
          </a:p>
          <a:p>
            <a:pPr algn="just">
              <a:spcBef>
                <a:spcPct val="20000"/>
              </a:spcBef>
            </a:pPr>
            <a:r>
              <a:rPr kumimoji="1" lang="zh-CN" altLang="en-US" sz="3600" b="1" dirty="0">
                <a:latin typeface="宋体" pitchFamily="2" charset="-122"/>
              </a:rPr>
              <a:t>  不可谓知</a:t>
            </a:r>
            <a:r>
              <a:rPr kumimoji="1" lang="zh-CN" altLang="en-US" sz="3600" b="1" dirty="0">
                <a:solidFill>
                  <a:srgbClr val="0000CC"/>
                </a:solidFill>
                <a:latin typeface="宋体" pitchFamily="2" charset="-122"/>
              </a:rPr>
              <a:t>类</a:t>
            </a:r>
            <a:r>
              <a:rPr kumimoji="1" lang="zh-CN" altLang="en-US" sz="3600" b="1" dirty="0">
                <a:latin typeface="宋体" pitchFamily="2" charset="-122"/>
              </a:rPr>
              <a:t> </a:t>
            </a:r>
          </a:p>
          <a:p>
            <a:pPr algn="just">
              <a:spcBef>
                <a:spcPct val="20000"/>
              </a:spcBef>
            </a:pPr>
            <a:r>
              <a:rPr kumimoji="1" lang="zh-CN" altLang="en-US" sz="3600" b="1" dirty="0">
                <a:latin typeface="宋体" pitchFamily="2" charset="-122"/>
              </a:rPr>
              <a:t>  为与此同</a:t>
            </a:r>
            <a:r>
              <a:rPr kumimoji="1" lang="zh-CN" altLang="en-US" sz="3600" b="1" dirty="0">
                <a:solidFill>
                  <a:srgbClr val="0000CC"/>
                </a:solidFill>
                <a:latin typeface="宋体" pitchFamily="2" charset="-122"/>
              </a:rPr>
              <a:t>类</a:t>
            </a:r>
            <a:r>
              <a:rPr kumimoji="1" lang="zh-CN" altLang="en-US" sz="3600" b="1" dirty="0">
                <a:latin typeface="宋体" pitchFamily="2" charset="-122"/>
              </a:rPr>
              <a:t> </a:t>
            </a:r>
          </a:p>
        </p:txBody>
      </p:sp>
      <p:sp>
        <p:nvSpPr>
          <p:cNvPr id="74757" name="AutoShape 5"/>
          <p:cNvSpPr>
            <a:spLocks/>
          </p:cNvSpPr>
          <p:nvPr/>
        </p:nvSpPr>
        <p:spPr bwMode="auto">
          <a:xfrm>
            <a:off x="838200" y="2228181"/>
            <a:ext cx="152400" cy="914400"/>
          </a:xfrm>
          <a:prstGeom prst="leftBrace">
            <a:avLst>
              <a:gd name="adj1" fmla="val 50000"/>
              <a:gd name="adj2" fmla="val 50000"/>
            </a:avLst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4758" name="AutoShape 6"/>
          <p:cNvSpPr>
            <a:spLocks/>
          </p:cNvSpPr>
          <p:nvPr/>
        </p:nvSpPr>
        <p:spPr bwMode="auto">
          <a:xfrm>
            <a:off x="862013" y="4179218"/>
            <a:ext cx="152400" cy="914400"/>
          </a:xfrm>
          <a:prstGeom prst="leftBrace">
            <a:avLst>
              <a:gd name="adj1" fmla="val 50000"/>
              <a:gd name="adj2" fmla="val 50000"/>
            </a:avLst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4759" name="Text Box 7"/>
          <p:cNvSpPr txBox="1">
            <a:spLocks noChangeArrowheads="1"/>
          </p:cNvSpPr>
          <p:nvPr/>
        </p:nvSpPr>
        <p:spPr bwMode="auto">
          <a:xfrm>
            <a:off x="0" y="332656"/>
            <a:ext cx="60198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b="1" dirty="0">
                <a:solidFill>
                  <a:srgbClr val="FF0000"/>
                </a:solidFill>
                <a:ea typeface="隶书" pitchFamily="49" charset="-122"/>
              </a:rPr>
              <a:t>文言文现象整理：</a:t>
            </a:r>
            <a:endParaRPr kumimoji="1" lang="zh-CN" altLang="en-US" sz="3200" dirty="0">
              <a:latin typeface="Times New Roman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707904" y="2060848"/>
            <a:ext cx="51845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kumimoji="1" lang="zh-CN" altLang="en-US" sz="36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“说”通“悦”，高兴</a:t>
            </a:r>
            <a:endParaRPr kumimoji="1" lang="en-US" altLang="zh-CN" sz="3600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pPr lvl="0"/>
            <a:r>
              <a:rPr kumimoji="1" lang="zh-CN" altLang="en-US" sz="36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解释，说明</a:t>
            </a:r>
            <a:endParaRPr lang="zh-CN" altLang="en-US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3635896" y="414908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kumimoji="1" lang="zh-CN" altLang="en-US" sz="36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道理</a:t>
            </a:r>
          </a:p>
          <a:p>
            <a:pPr lvl="0"/>
            <a:r>
              <a:rPr kumimoji="1" lang="zh-CN" altLang="en-US" sz="36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种类</a:t>
            </a:r>
            <a:endParaRPr lang="zh-CN" altLang="en-US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80" name="Text Box 4"/>
          <p:cNvSpPr txBox="1">
            <a:spLocks noChangeArrowheads="1"/>
          </p:cNvSpPr>
          <p:nvPr/>
        </p:nvSpPr>
        <p:spPr bwMode="auto">
          <a:xfrm>
            <a:off x="685800" y="1412776"/>
            <a:ext cx="7315200" cy="393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20000"/>
              </a:spcBef>
            </a:pPr>
            <a:r>
              <a:rPr kumimoji="1" lang="zh-CN" altLang="en-US" sz="3600" b="1" dirty="0">
                <a:latin typeface="宋体" pitchFamily="2" charset="-122"/>
              </a:rPr>
              <a:t>（</a:t>
            </a:r>
            <a:r>
              <a:rPr kumimoji="1" lang="en-US" altLang="zh-CN" sz="3600" b="1" dirty="0">
                <a:latin typeface="宋体" pitchFamily="2" charset="-122"/>
              </a:rPr>
              <a:t>5</a:t>
            </a:r>
            <a:r>
              <a:rPr kumimoji="1" lang="zh-CN" altLang="en-US" sz="3600" b="1" dirty="0">
                <a:latin typeface="宋体" pitchFamily="2" charset="-122"/>
              </a:rPr>
              <a:t>）已 </a:t>
            </a:r>
          </a:p>
          <a:p>
            <a:pPr algn="just">
              <a:spcBef>
                <a:spcPct val="20000"/>
              </a:spcBef>
            </a:pPr>
            <a:r>
              <a:rPr kumimoji="1" lang="zh-CN" altLang="en-US" sz="3600" b="1" dirty="0">
                <a:latin typeface="宋体" pitchFamily="2" charset="-122"/>
              </a:rPr>
              <a:t>胡不</a:t>
            </a:r>
            <a:r>
              <a:rPr kumimoji="1" lang="zh-CN" altLang="en-US" sz="3600" b="1" dirty="0">
                <a:solidFill>
                  <a:srgbClr val="0000CC"/>
                </a:solidFill>
                <a:latin typeface="宋体" pitchFamily="2" charset="-122"/>
              </a:rPr>
              <a:t>已</a:t>
            </a:r>
            <a:r>
              <a:rPr kumimoji="1" lang="zh-CN" altLang="en-US" sz="3600" b="1" dirty="0">
                <a:latin typeface="宋体" pitchFamily="2" charset="-122"/>
              </a:rPr>
              <a:t>乎</a:t>
            </a:r>
          </a:p>
          <a:p>
            <a:pPr algn="just">
              <a:spcBef>
                <a:spcPct val="20000"/>
              </a:spcBef>
            </a:pPr>
            <a:r>
              <a:rPr kumimoji="1" lang="zh-CN" altLang="en-US" sz="3600" b="1" dirty="0">
                <a:latin typeface="宋体" pitchFamily="2" charset="-122"/>
              </a:rPr>
              <a:t>我既</a:t>
            </a:r>
            <a:r>
              <a:rPr kumimoji="1" lang="zh-CN" altLang="en-US" sz="3600" b="1" dirty="0">
                <a:solidFill>
                  <a:srgbClr val="0000CC"/>
                </a:solidFill>
                <a:latin typeface="宋体" pitchFamily="2" charset="-122"/>
              </a:rPr>
              <a:t>已</a:t>
            </a:r>
            <a:r>
              <a:rPr kumimoji="1" lang="zh-CN" altLang="en-US" sz="3600" b="1" dirty="0">
                <a:latin typeface="宋体" pitchFamily="2" charset="-122"/>
              </a:rPr>
              <a:t>言之王矣</a:t>
            </a:r>
          </a:p>
          <a:p>
            <a:pPr algn="just">
              <a:spcBef>
                <a:spcPct val="20000"/>
              </a:spcBef>
            </a:pPr>
            <a:r>
              <a:rPr kumimoji="1" lang="zh-CN" altLang="en-US" sz="3600" b="1" dirty="0">
                <a:latin typeface="宋体" pitchFamily="2" charset="-122"/>
              </a:rPr>
              <a:t>（</a:t>
            </a:r>
            <a:r>
              <a:rPr kumimoji="1" lang="en-US" altLang="zh-CN" sz="3600" b="1" dirty="0">
                <a:latin typeface="宋体" pitchFamily="2" charset="-122"/>
              </a:rPr>
              <a:t>6</a:t>
            </a:r>
            <a:r>
              <a:rPr kumimoji="1" lang="zh-CN" altLang="en-US" sz="3600" b="1" dirty="0">
                <a:latin typeface="宋体" pitchFamily="2" charset="-122"/>
              </a:rPr>
              <a:t>）文 </a:t>
            </a:r>
          </a:p>
          <a:p>
            <a:pPr algn="just">
              <a:spcBef>
                <a:spcPct val="20000"/>
              </a:spcBef>
            </a:pPr>
            <a:r>
              <a:rPr kumimoji="1" lang="zh-CN" altLang="en-US" sz="3600" b="1" dirty="0">
                <a:latin typeface="宋体" pitchFamily="2" charset="-122"/>
              </a:rPr>
              <a:t>舍其</a:t>
            </a:r>
            <a:r>
              <a:rPr kumimoji="1" lang="zh-CN" altLang="en-US" sz="3600" b="1" dirty="0">
                <a:solidFill>
                  <a:srgbClr val="0000CC"/>
                </a:solidFill>
                <a:latin typeface="宋体" pitchFamily="2" charset="-122"/>
              </a:rPr>
              <a:t>文</a:t>
            </a:r>
            <a:r>
              <a:rPr kumimoji="1" lang="zh-CN" altLang="en-US" sz="3600" b="1" dirty="0">
                <a:latin typeface="宋体" pitchFamily="2" charset="-122"/>
              </a:rPr>
              <a:t>轩</a:t>
            </a:r>
          </a:p>
          <a:p>
            <a:pPr>
              <a:spcBef>
                <a:spcPct val="20000"/>
              </a:spcBef>
            </a:pPr>
            <a:r>
              <a:rPr kumimoji="1" lang="zh-CN" altLang="en-US" sz="3600" b="1" dirty="0">
                <a:latin typeface="宋体" pitchFamily="2" charset="-122"/>
              </a:rPr>
              <a:t>荆有长松</a:t>
            </a:r>
            <a:r>
              <a:rPr kumimoji="1" lang="zh-CN" altLang="en-US" sz="3600" b="1" dirty="0">
                <a:solidFill>
                  <a:srgbClr val="0000CC"/>
                </a:solidFill>
                <a:latin typeface="宋体" pitchFamily="2" charset="-122"/>
              </a:rPr>
              <a:t>文</a:t>
            </a:r>
            <a:r>
              <a:rPr kumimoji="1" lang="zh-CN" altLang="en-US" sz="3600" b="1" dirty="0">
                <a:latin typeface="宋体" pitchFamily="2" charset="-122"/>
              </a:rPr>
              <a:t>梓楩楠豫章</a:t>
            </a:r>
            <a:r>
              <a:rPr kumimoji="1" lang="zh-CN" altLang="en-US" sz="3000" dirty="0">
                <a:latin typeface="Times New Roman" pitchFamily="18" charset="0"/>
              </a:rPr>
              <a:t> </a:t>
            </a:r>
            <a:endParaRPr kumimoji="1" lang="zh-CN" altLang="en-US" sz="2400" dirty="0">
              <a:latin typeface="Times New Roman" pitchFamily="18" charset="0"/>
            </a:endParaRPr>
          </a:p>
        </p:txBody>
      </p:sp>
      <p:sp>
        <p:nvSpPr>
          <p:cNvPr id="75781" name="AutoShape 5"/>
          <p:cNvSpPr>
            <a:spLocks/>
          </p:cNvSpPr>
          <p:nvPr/>
        </p:nvSpPr>
        <p:spPr bwMode="auto">
          <a:xfrm>
            <a:off x="533400" y="2301776"/>
            <a:ext cx="152400" cy="914400"/>
          </a:xfrm>
          <a:prstGeom prst="leftBrace">
            <a:avLst>
              <a:gd name="adj1" fmla="val 50000"/>
              <a:gd name="adj2" fmla="val 50000"/>
            </a:avLst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5782" name="AutoShape 6"/>
          <p:cNvSpPr>
            <a:spLocks/>
          </p:cNvSpPr>
          <p:nvPr/>
        </p:nvSpPr>
        <p:spPr bwMode="auto">
          <a:xfrm>
            <a:off x="533400" y="4324251"/>
            <a:ext cx="152400" cy="914400"/>
          </a:xfrm>
          <a:prstGeom prst="leftBrace">
            <a:avLst>
              <a:gd name="adj1" fmla="val 50000"/>
              <a:gd name="adj2" fmla="val 50000"/>
            </a:avLst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5783" name="Text Box 7"/>
          <p:cNvSpPr txBox="1">
            <a:spLocks noChangeArrowheads="1"/>
          </p:cNvSpPr>
          <p:nvPr/>
        </p:nvSpPr>
        <p:spPr bwMode="auto">
          <a:xfrm>
            <a:off x="0" y="332656"/>
            <a:ext cx="60198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b="1" dirty="0">
                <a:solidFill>
                  <a:srgbClr val="FF0000"/>
                </a:solidFill>
                <a:ea typeface="隶书" pitchFamily="49" charset="-122"/>
              </a:rPr>
              <a:t>文言文现象整理：</a:t>
            </a:r>
            <a:endParaRPr kumimoji="1" lang="zh-CN" altLang="en-US" sz="3200" dirty="0">
              <a:latin typeface="Times New Roman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283968" y="2132856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kumimoji="1" lang="zh-CN" altLang="en-US" sz="36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停止</a:t>
            </a:r>
          </a:p>
          <a:p>
            <a:pPr lvl="0"/>
            <a:r>
              <a:rPr kumimoji="1" lang="zh-CN" altLang="en-US" sz="36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已经</a:t>
            </a:r>
            <a:endParaRPr lang="zh-CN" altLang="en-US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436096" y="40770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kumimoji="1" lang="zh-CN" altLang="en-US" sz="36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彩饰</a:t>
            </a:r>
          </a:p>
          <a:p>
            <a:pPr lvl="0"/>
            <a:r>
              <a:rPr kumimoji="1" lang="zh-CN" altLang="en-US" sz="36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文理</a:t>
            </a:r>
            <a:endParaRPr lang="zh-CN" altLang="en-US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Text Box 2"/>
          <p:cNvSpPr txBox="1">
            <a:spLocks noChangeArrowheads="1"/>
          </p:cNvSpPr>
          <p:nvPr/>
        </p:nvSpPr>
        <p:spPr bwMode="auto">
          <a:xfrm>
            <a:off x="2819400" y="685800"/>
            <a:ext cx="3095625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5400" b="1" dirty="0">
                <a:solidFill>
                  <a:srgbClr val="C00000"/>
                </a:solidFill>
                <a:latin typeface="隶书" pitchFamily="49" charset="-122"/>
                <a:ea typeface="隶书" pitchFamily="49" charset="-122"/>
              </a:rPr>
              <a:t>特殊句式</a:t>
            </a:r>
            <a:r>
              <a:rPr kumimoji="1" lang="zh-CN" altLang="en-US" sz="3600" dirty="0">
                <a:solidFill>
                  <a:srgbClr val="C00000"/>
                </a:solidFill>
                <a:latin typeface="华文楷体" pitchFamily="2" charset="-122"/>
                <a:ea typeface="华文楷体" pitchFamily="2" charset="-122"/>
              </a:rPr>
              <a:t> </a:t>
            </a:r>
          </a:p>
        </p:txBody>
      </p:sp>
      <p:sp>
        <p:nvSpPr>
          <p:cNvPr id="76803" name="Text Box 3"/>
          <p:cNvSpPr txBox="1">
            <a:spLocks noChangeArrowheads="1"/>
          </p:cNvSpPr>
          <p:nvPr/>
        </p:nvSpPr>
        <p:spPr bwMode="auto">
          <a:xfrm>
            <a:off x="838200" y="1676400"/>
            <a:ext cx="7543800" cy="393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20000"/>
              </a:spcBef>
            </a:pPr>
            <a:r>
              <a:rPr kumimoji="1" lang="zh-CN" altLang="en-US" sz="3600" b="1" dirty="0">
                <a:solidFill>
                  <a:schemeClr val="tx2"/>
                </a:solidFill>
                <a:latin typeface="华文中宋" pitchFamily="2" charset="-122"/>
                <a:ea typeface="华文中宋" pitchFamily="2" charset="-122"/>
              </a:rPr>
              <a:t>（</a:t>
            </a:r>
            <a:r>
              <a:rPr kumimoji="1" lang="en-US" altLang="zh-CN" sz="3600" b="1" dirty="0">
                <a:solidFill>
                  <a:schemeClr val="tx2"/>
                </a:solidFill>
                <a:latin typeface="华文中宋" pitchFamily="2" charset="-122"/>
                <a:ea typeface="华文中宋" pitchFamily="2" charset="-122"/>
              </a:rPr>
              <a:t>1</a:t>
            </a:r>
            <a:r>
              <a:rPr kumimoji="1" lang="zh-CN" altLang="en-US" sz="3600" b="1" dirty="0">
                <a:solidFill>
                  <a:schemeClr val="tx2"/>
                </a:solidFill>
                <a:latin typeface="华文中宋" pitchFamily="2" charset="-122"/>
                <a:ea typeface="华文中宋" pitchFamily="2" charset="-122"/>
              </a:rPr>
              <a:t>）夫子何命焉为？</a:t>
            </a:r>
          </a:p>
          <a:p>
            <a:pPr algn="just">
              <a:spcBef>
                <a:spcPct val="20000"/>
              </a:spcBef>
            </a:pPr>
            <a:r>
              <a:rPr kumimoji="1" lang="zh-CN" altLang="en-US" sz="36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译文：先生有什么见教呢？</a:t>
            </a:r>
          </a:p>
          <a:p>
            <a:pPr algn="just">
              <a:spcBef>
                <a:spcPct val="20000"/>
              </a:spcBef>
            </a:pPr>
            <a:r>
              <a:rPr kumimoji="1" lang="zh-CN" altLang="en-US" sz="3600" b="1" dirty="0">
                <a:solidFill>
                  <a:schemeClr val="tx2"/>
                </a:solidFill>
                <a:latin typeface="华文中宋" pitchFamily="2" charset="-122"/>
                <a:ea typeface="华文中宋" pitchFamily="2" charset="-122"/>
              </a:rPr>
              <a:t>（</a:t>
            </a:r>
            <a:r>
              <a:rPr kumimoji="1" lang="en-US" altLang="zh-CN" sz="3600" b="1" dirty="0">
                <a:solidFill>
                  <a:schemeClr val="tx2"/>
                </a:solidFill>
                <a:latin typeface="华文中宋" pitchFamily="2" charset="-122"/>
                <a:ea typeface="华文中宋" pitchFamily="2" charset="-122"/>
              </a:rPr>
              <a:t>2</a:t>
            </a:r>
            <a:r>
              <a:rPr kumimoji="1" lang="zh-CN" altLang="en-US" sz="3600" b="1" dirty="0">
                <a:solidFill>
                  <a:schemeClr val="tx2"/>
                </a:solidFill>
                <a:latin typeface="华文中宋" pitchFamily="2" charset="-122"/>
                <a:ea typeface="华文中宋" pitchFamily="2" charset="-122"/>
              </a:rPr>
              <a:t>）宋何罪之有？</a:t>
            </a:r>
          </a:p>
          <a:p>
            <a:pPr algn="just">
              <a:spcBef>
                <a:spcPct val="20000"/>
              </a:spcBef>
            </a:pPr>
            <a:r>
              <a:rPr kumimoji="1" lang="zh-CN" altLang="en-US" sz="36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译文：宋国有什么罪呢？</a:t>
            </a:r>
          </a:p>
          <a:p>
            <a:pPr algn="just">
              <a:spcBef>
                <a:spcPct val="20000"/>
              </a:spcBef>
            </a:pPr>
            <a:r>
              <a:rPr kumimoji="1" lang="zh-CN" altLang="en-US" sz="3600" b="1" dirty="0">
                <a:solidFill>
                  <a:schemeClr val="tx2"/>
                </a:solidFill>
                <a:latin typeface="华文中宋" pitchFamily="2" charset="-122"/>
                <a:ea typeface="华文中宋" pitchFamily="2" charset="-122"/>
              </a:rPr>
              <a:t>（</a:t>
            </a:r>
            <a:r>
              <a:rPr kumimoji="1" lang="en-US" altLang="zh-CN" sz="3600" b="1" dirty="0">
                <a:solidFill>
                  <a:schemeClr val="tx2"/>
                </a:solidFill>
                <a:latin typeface="华文中宋" pitchFamily="2" charset="-122"/>
                <a:ea typeface="华文中宋" pitchFamily="2" charset="-122"/>
              </a:rPr>
              <a:t>3</a:t>
            </a:r>
            <a:r>
              <a:rPr kumimoji="1" lang="zh-CN" altLang="en-US" sz="3600" b="1" dirty="0">
                <a:solidFill>
                  <a:schemeClr val="tx2"/>
                </a:solidFill>
                <a:latin typeface="华文中宋" pitchFamily="2" charset="-122"/>
                <a:ea typeface="华文中宋" pitchFamily="2" charset="-122"/>
              </a:rPr>
              <a:t>）胡不见我于王？</a:t>
            </a:r>
          </a:p>
          <a:p>
            <a:pPr>
              <a:spcBef>
                <a:spcPct val="20000"/>
              </a:spcBef>
            </a:pPr>
            <a:r>
              <a:rPr kumimoji="1" lang="zh-CN" altLang="en-US" sz="36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译文：为什么不向楚王引见我呢？</a:t>
            </a:r>
            <a:r>
              <a:rPr kumimoji="1" lang="zh-CN" altLang="en-US" sz="3600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 </a:t>
            </a:r>
          </a:p>
        </p:txBody>
      </p:sp>
      <p:sp>
        <p:nvSpPr>
          <p:cNvPr id="76804" name="Text Box 4"/>
          <p:cNvSpPr txBox="1">
            <a:spLocks noChangeArrowheads="1"/>
          </p:cNvSpPr>
          <p:nvPr/>
        </p:nvSpPr>
        <p:spPr bwMode="auto">
          <a:xfrm>
            <a:off x="304800" y="0"/>
            <a:ext cx="60198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b="1">
                <a:solidFill>
                  <a:srgbClr val="FF0000"/>
                </a:solidFill>
                <a:ea typeface="隶书" pitchFamily="49" charset="-122"/>
              </a:rPr>
              <a:t>文言文现象整理：</a:t>
            </a:r>
            <a:endParaRPr kumimoji="1" lang="zh-CN" altLang="en-US" sz="3200">
              <a:latin typeface="Times New Roman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ChangeArrowheads="1"/>
          </p:cNvSpPr>
          <p:nvPr/>
        </p:nvSpPr>
        <p:spPr bwMode="auto">
          <a:xfrm>
            <a:off x="1219200" y="609600"/>
            <a:ext cx="16764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r>
              <a:rPr kumimoji="1" lang="zh-CN" altLang="en-US" sz="3600" b="1"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虚词 </a:t>
            </a:r>
          </a:p>
        </p:txBody>
      </p:sp>
      <p:sp>
        <p:nvSpPr>
          <p:cNvPr id="78851" name="Rectangle 3"/>
          <p:cNvSpPr>
            <a:spLocks noChangeArrowheads="1"/>
          </p:cNvSpPr>
          <p:nvPr/>
        </p:nvSpPr>
        <p:spPr bwMode="auto">
          <a:xfrm>
            <a:off x="152400" y="3321050"/>
            <a:ext cx="9144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r>
              <a:rPr kumimoji="1" lang="zh-CN" altLang="en-US" sz="3600" b="1"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为</a:t>
            </a:r>
          </a:p>
        </p:txBody>
      </p:sp>
      <p:sp>
        <p:nvSpPr>
          <p:cNvPr id="78852" name="Rectangle 4"/>
          <p:cNvSpPr>
            <a:spLocks noChangeArrowheads="1"/>
          </p:cNvSpPr>
          <p:nvPr/>
        </p:nvSpPr>
        <p:spPr bwMode="auto">
          <a:xfrm>
            <a:off x="1143000" y="1905000"/>
            <a:ext cx="2209800" cy="3386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altLang="en-US" sz="36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替</a:t>
            </a:r>
          </a:p>
          <a:p>
            <a:pPr>
              <a:lnSpc>
                <a:spcPct val="120000"/>
              </a:lnSpc>
            </a:pPr>
            <a:r>
              <a:rPr kumimoji="1" lang="zh-CN" altLang="en-US" sz="36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语气词</a:t>
            </a:r>
          </a:p>
          <a:p>
            <a:pPr>
              <a:lnSpc>
                <a:spcPct val="120000"/>
              </a:lnSpc>
            </a:pPr>
            <a:r>
              <a:rPr kumimoji="1" lang="zh-CN" altLang="en-US" sz="36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造</a:t>
            </a:r>
          </a:p>
          <a:p>
            <a:pPr>
              <a:lnSpc>
                <a:spcPct val="120000"/>
              </a:lnSpc>
            </a:pPr>
            <a:r>
              <a:rPr kumimoji="1" lang="zh-CN" altLang="en-US" sz="36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作为</a:t>
            </a:r>
          </a:p>
          <a:p>
            <a:pPr>
              <a:lnSpc>
                <a:spcPct val="120000"/>
              </a:lnSpc>
            </a:pPr>
            <a:r>
              <a:rPr kumimoji="1" lang="zh-CN" altLang="en-US" sz="36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是</a:t>
            </a:r>
          </a:p>
        </p:txBody>
      </p:sp>
      <p:sp>
        <p:nvSpPr>
          <p:cNvPr id="78853" name="Rectangle 5"/>
          <p:cNvSpPr>
            <a:spLocks noChangeArrowheads="1"/>
          </p:cNvSpPr>
          <p:nvPr/>
        </p:nvSpPr>
        <p:spPr bwMode="auto">
          <a:xfrm>
            <a:off x="2514600" y="1981200"/>
            <a:ext cx="52482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r>
              <a:rPr kumimoji="1" lang="zh-CN" altLang="en-US" sz="3600" b="1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公输盘为楚造云梯之械。</a:t>
            </a:r>
          </a:p>
        </p:txBody>
      </p:sp>
      <p:sp>
        <p:nvSpPr>
          <p:cNvPr id="78854" name="Rectangle 6"/>
          <p:cNvSpPr>
            <a:spLocks noChangeArrowheads="1"/>
          </p:cNvSpPr>
          <p:nvPr/>
        </p:nvSpPr>
        <p:spPr bwMode="auto">
          <a:xfrm>
            <a:off x="2895600" y="2667000"/>
            <a:ext cx="34067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 wrap="none">
            <a:spAutoFit/>
          </a:bodyPr>
          <a:lstStyle/>
          <a:p>
            <a:r>
              <a:rPr kumimoji="1" lang="zh-CN" altLang="en-US" sz="3600" b="1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夫子何命焉为？</a:t>
            </a:r>
          </a:p>
        </p:txBody>
      </p:sp>
      <p:sp>
        <p:nvSpPr>
          <p:cNvPr id="78855" name="Rectangle 7"/>
          <p:cNvSpPr>
            <a:spLocks noChangeArrowheads="1"/>
          </p:cNvSpPr>
          <p:nvPr/>
        </p:nvSpPr>
        <p:spPr bwMode="auto">
          <a:xfrm>
            <a:off x="2286000" y="3352800"/>
            <a:ext cx="43275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 wrap="none">
            <a:spAutoFit/>
          </a:bodyPr>
          <a:lstStyle/>
          <a:p>
            <a:r>
              <a:rPr kumimoji="1" lang="zh-CN" altLang="en-US" sz="3600" b="1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吾从北方闻子为梯。</a:t>
            </a:r>
          </a:p>
        </p:txBody>
      </p:sp>
      <p:sp>
        <p:nvSpPr>
          <p:cNvPr id="78856" name="Rectangle 8"/>
          <p:cNvSpPr>
            <a:spLocks noChangeArrowheads="1"/>
          </p:cNvSpPr>
          <p:nvPr/>
        </p:nvSpPr>
        <p:spPr bwMode="auto">
          <a:xfrm>
            <a:off x="2514600" y="4038600"/>
            <a:ext cx="3867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 wrap="none">
            <a:spAutoFit/>
          </a:bodyPr>
          <a:lstStyle/>
          <a:p>
            <a:r>
              <a:rPr kumimoji="1" lang="zh-CN" altLang="en-US" sz="3600" b="1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子墨子解带为城。</a:t>
            </a:r>
          </a:p>
        </p:txBody>
      </p:sp>
      <p:sp>
        <p:nvSpPr>
          <p:cNvPr id="78857" name="Rectangle 9"/>
          <p:cNvSpPr>
            <a:spLocks noChangeArrowheads="1"/>
          </p:cNvSpPr>
          <p:nvPr/>
        </p:nvSpPr>
        <p:spPr bwMode="auto">
          <a:xfrm>
            <a:off x="2133600" y="4648200"/>
            <a:ext cx="29464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 wrap="none">
            <a:spAutoFit/>
          </a:bodyPr>
          <a:lstStyle/>
          <a:p>
            <a:r>
              <a:rPr kumimoji="1" lang="zh-CN" altLang="en-US" sz="3600" b="1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必为有窃疾矣</a:t>
            </a:r>
          </a:p>
        </p:txBody>
      </p:sp>
      <p:sp>
        <p:nvSpPr>
          <p:cNvPr id="78858" name="AutoShape 10"/>
          <p:cNvSpPr>
            <a:spLocks/>
          </p:cNvSpPr>
          <p:nvPr/>
        </p:nvSpPr>
        <p:spPr bwMode="auto">
          <a:xfrm>
            <a:off x="838200" y="2286000"/>
            <a:ext cx="228600" cy="2743200"/>
          </a:xfrm>
          <a:prstGeom prst="leftBrace">
            <a:avLst>
              <a:gd name="adj1" fmla="val 100000"/>
              <a:gd name="adj2" fmla="val 50000"/>
            </a:avLst>
          </a:prstGeom>
          <a:noFill/>
          <a:ln w="38100">
            <a:solidFill>
              <a:srgbClr val="0000CC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ChangeArrowheads="1"/>
          </p:cNvSpPr>
          <p:nvPr/>
        </p:nvSpPr>
        <p:spPr bwMode="auto">
          <a:xfrm>
            <a:off x="0" y="1844824"/>
            <a:ext cx="1143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r>
              <a:rPr kumimoji="1" lang="zh-CN" altLang="en-US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之 </a:t>
            </a:r>
          </a:p>
        </p:txBody>
      </p:sp>
      <p:sp>
        <p:nvSpPr>
          <p:cNvPr id="79875" name="Rectangle 3"/>
          <p:cNvSpPr>
            <a:spLocks noChangeArrowheads="1"/>
          </p:cNvSpPr>
          <p:nvPr/>
        </p:nvSpPr>
        <p:spPr bwMode="auto">
          <a:xfrm>
            <a:off x="914400" y="685800"/>
            <a:ext cx="4419600" cy="26407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>
              <a:lnSpc>
                <a:spcPct val="115000"/>
              </a:lnSpc>
            </a:pPr>
            <a:r>
              <a:rPr kumimoji="1" lang="zh-CN" altLang="en-US" sz="36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代词 这。</a:t>
            </a:r>
          </a:p>
          <a:p>
            <a:pPr>
              <a:lnSpc>
                <a:spcPct val="115000"/>
              </a:lnSpc>
            </a:pPr>
            <a:r>
              <a:rPr kumimoji="1" lang="zh-CN" altLang="en-US" sz="36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代词，这件事。</a:t>
            </a:r>
          </a:p>
          <a:p>
            <a:pPr>
              <a:lnSpc>
                <a:spcPct val="115000"/>
              </a:lnSpc>
            </a:pPr>
            <a:r>
              <a:rPr kumimoji="1" lang="zh-CN" altLang="en-US" sz="36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宾语前置标志，不译。</a:t>
            </a:r>
          </a:p>
          <a:p>
            <a:pPr>
              <a:lnSpc>
                <a:spcPct val="115000"/>
              </a:lnSpc>
            </a:pPr>
            <a:r>
              <a:rPr kumimoji="1" lang="zh-CN" altLang="en-US" sz="36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消独</a:t>
            </a:r>
            <a:r>
              <a:rPr kumimoji="1" lang="en-US" altLang="zh-CN" sz="36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,</a:t>
            </a:r>
            <a:r>
              <a:rPr kumimoji="1" lang="zh-CN" altLang="en-US" sz="36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不译。</a:t>
            </a:r>
          </a:p>
        </p:txBody>
      </p:sp>
      <p:sp>
        <p:nvSpPr>
          <p:cNvPr id="79876" name="Rectangle 4"/>
          <p:cNvSpPr>
            <a:spLocks noChangeArrowheads="1"/>
          </p:cNvSpPr>
          <p:nvPr/>
        </p:nvSpPr>
        <p:spPr bwMode="auto">
          <a:xfrm>
            <a:off x="228600" y="5029200"/>
            <a:ext cx="9906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r>
              <a:rPr kumimoji="1" lang="zh-CN" altLang="en-US" sz="3600" b="1"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以 </a:t>
            </a:r>
          </a:p>
        </p:txBody>
      </p:sp>
      <p:sp>
        <p:nvSpPr>
          <p:cNvPr id="79877" name="Rectangle 5"/>
          <p:cNvSpPr>
            <a:spLocks noChangeArrowheads="1"/>
          </p:cNvSpPr>
          <p:nvPr/>
        </p:nvSpPr>
        <p:spPr bwMode="auto">
          <a:xfrm>
            <a:off x="1143000" y="4724400"/>
            <a:ext cx="1828800" cy="135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>
              <a:lnSpc>
                <a:spcPct val="115000"/>
              </a:lnSpc>
            </a:pPr>
            <a:r>
              <a:rPr kumimoji="1" lang="zh-CN" altLang="en-US" sz="36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用来。</a:t>
            </a:r>
          </a:p>
          <a:p>
            <a:pPr>
              <a:lnSpc>
                <a:spcPct val="115000"/>
              </a:lnSpc>
            </a:pPr>
            <a:r>
              <a:rPr kumimoji="1" lang="zh-CN" altLang="en-US" sz="36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认为。</a:t>
            </a:r>
          </a:p>
        </p:txBody>
      </p:sp>
      <p:sp>
        <p:nvSpPr>
          <p:cNvPr id="79878" name="Rectangle 6"/>
          <p:cNvSpPr>
            <a:spLocks noChangeArrowheads="1"/>
          </p:cNvSpPr>
          <p:nvPr/>
        </p:nvSpPr>
        <p:spPr bwMode="auto">
          <a:xfrm>
            <a:off x="3635896" y="548680"/>
            <a:ext cx="47879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 wrap="none">
            <a:spAutoFit/>
          </a:bodyPr>
          <a:lstStyle/>
          <a:p>
            <a:r>
              <a:rPr kumimoji="1" lang="zh-CN" altLang="en-US" sz="3600" b="1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公输盘为楚造云梯之械</a:t>
            </a:r>
          </a:p>
        </p:txBody>
      </p:sp>
      <p:sp>
        <p:nvSpPr>
          <p:cNvPr id="79879" name="Rectangle 7"/>
          <p:cNvSpPr>
            <a:spLocks noChangeArrowheads="1"/>
          </p:cNvSpPr>
          <p:nvPr/>
        </p:nvSpPr>
        <p:spPr bwMode="auto">
          <a:xfrm>
            <a:off x="5220072" y="1412776"/>
            <a:ext cx="15652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 wrap="none">
            <a:spAutoFit/>
          </a:bodyPr>
          <a:lstStyle/>
          <a:p>
            <a:r>
              <a:rPr kumimoji="1" lang="zh-CN" altLang="en-US" sz="3600" b="1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请说之</a:t>
            </a:r>
          </a:p>
        </p:txBody>
      </p:sp>
      <p:sp>
        <p:nvSpPr>
          <p:cNvPr id="79880" name="Rectangle 8"/>
          <p:cNvSpPr>
            <a:spLocks noChangeArrowheads="1"/>
          </p:cNvSpPr>
          <p:nvPr/>
        </p:nvSpPr>
        <p:spPr bwMode="auto">
          <a:xfrm>
            <a:off x="5181600" y="1949450"/>
            <a:ext cx="24860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 wrap="none">
            <a:spAutoFit/>
          </a:bodyPr>
          <a:lstStyle/>
          <a:p>
            <a:r>
              <a:rPr kumimoji="1" lang="zh-CN" altLang="en-US" sz="3600" b="1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宋何罪之有</a:t>
            </a:r>
          </a:p>
        </p:txBody>
      </p:sp>
      <p:sp>
        <p:nvSpPr>
          <p:cNvPr id="79881" name="Rectangle 9"/>
          <p:cNvSpPr>
            <a:spLocks noChangeArrowheads="1"/>
          </p:cNvSpPr>
          <p:nvPr/>
        </p:nvSpPr>
        <p:spPr bwMode="auto">
          <a:xfrm>
            <a:off x="4932040" y="2636912"/>
            <a:ext cx="3867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 wrap="none">
            <a:spAutoFit/>
          </a:bodyPr>
          <a:lstStyle/>
          <a:p>
            <a:r>
              <a:rPr kumimoji="1" lang="zh-CN" altLang="en-US" sz="3600" b="1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臣以王吏之攻宋也</a:t>
            </a:r>
          </a:p>
        </p:txBody>
      </p:sp>
      <p:sp>
        <p:nvSpPr>
          <p:cNvPr id="79882" name="Rectangle 10"/>
          <p:cNvSpPr>
            <a:spLocks noChangeArrowheads="1"/>
          </p:cNvSpPr>
          <p:nvPr/>
        </p:nvSpPr>
        <p:spPr bwMode="auto">
          <a:xfrm>
            <a:off x="2438400" y="4768850"/>
            <a:ext cx="20256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 wrap="none">
            <a:spAutoFit/>
          </a:bodyPr>
          <a:lstStyle/>
          <a:p>
            <a:r>
              <a:rPr kumimoji="1" lang="zh-CN" altLang="en-US" sz="3600" b="1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将以攻宋</a:t>
            </a:r>
          </a:p>
        </p:txBody>
      </p:sp>
      <p:sp>
        <p:nvSpPr>
          <p:cNvPr id="79883" name="Rectangle 11"/>
          <p:cNvSpPr>
            <a:spLocks noChangeArrowheads="1"/>
          </p:cNvSpPr>
          <p:nvPr/>
        </p:nvSpPr>
        <p:spPr bwMode="auto">
          <a:xfrm>
            <a:off x="2438400" y="5410200"/>
            <a:ext cx="3867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 wrap="none">
            <a:spAutoFit/>
          </a:bodyPr>
          <a:lstStyle/>
          <a:p>
            <a:r>
              <a:rPr kumimoji="1" lang="zh-CN" altLang="en-US" sz="3600" b="1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臣以王吏之攻宋也</a:t>
            </a:r>
          </a:p>
        </p:txBody>
      </p:sp>
      <p:sp>
        <p:nvSpPr>
          <p:cNvPr id="79884" name="AutoShape 12"/>
          <p:cNvSpPr>
            <a:spLocks/>
          </p:cNvSpPr>
          <p:nvPr/>
        </p:nvSpPr>
        <p:spPr bwMode="auto">
          <a:xfrm>
            <a:off x="755576" y="836712"/>
            <a:ext cx="216024" cy="2448272"/>
          </a:xfrm>
          <a:prstGeom prst="leftBrace">
            <a:avLst>
              <a:gd name="adj1" fmla="val 100000"/>
              <a:gd name="adj2" fmla="val 50000"/>
            </a:avLst>
          </a:prstGeom>
          <a:noFill/>
          <a:ln w="38100">
            <a:solidFill>
              <a:srgbClr val="0000CC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9885" name="AutoShape 13"/>
          <p:cNvSpPr>
            <a:spLocks/>
          </p:cNvSpPr>
          <p:nvPr/>
        </p:nvSpPr>
        <p:spPr bwMode="auto">
          <a:xfrm>
            <a:off x="914400" y="4953000"/>
            <a:ext cx="152400" cy="838200"/>
          </a:xfrm>
          <a:prstGeom prst="leftBrace">
            <a:avLst>
              <a:gd name="adj1" fmla="val 45833"/>
              <a:gd name="adj2" fmla="val 50000"/>
            </a:avLst>
          </a:prstGeom>
          <a:noFill/>
          <a:ln w="38100">
            <a:solidFill>
              <a:srgbClr val="0000CC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1265</TotalTime>
  <Words>4423</Words>
  <Application>Microsoft Office PowerPoint</Application>
  <PresentationFormat>On-screen Show (4:3)</PresentationFormat>
  <Paragraphs>520</Paragraphs>
  <Slides>46</Slides>
  <Notes>7</Notes>
  <HiddenSlides>3</HiddenSlides>
  <MMClips>1</MMClips>
  <ScaleCrop>false</ScaleCrop>
  <HeadingPairs>
    <vt:vector size="8" baseType="variant">
      <vt:variant>
        <vt:lpstr>Fonts Used</vt:lpstr>
      </vt:variant>
      <vt:variant>
        <vt:i4>13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61" baseType="lpstr">
      <vt:lpstr>方正琥珀简体</vt:lpstr>
      <vt:lpstr>黑体</vt:lpstr>
      <vt:lpstr>华文行楷</vt:lpstr>
      <vt:lpstr>华文楷体</vt:lpstr>
      <vt:lpstr>华文中宋</vt:lpstr>
      <vt:lpstr>楷体_GB2312</vt:lpstr>
      <vt:lpstr>隶书</vt:lpstr>
      <vt:lpstr>宋体</vt:lpstr>
      <vt:lpstr>Arial</vt:lpstr>
      <vt:lpstr>Calibri</vt:lpstr>
      <vt:lpstr>Cambria Math</vt:lpstr>
      <vt:lpstr>Times New Roman</vt:lpstr>
      <vt:lpstr>Wingdings</vt:lpstr>
      <vt:lpstr>Office 主题</vt:lpstr>
      <vt:lpstr>位图图像</vt:lpstr>
      <vt:lpstr>PowerPoint Presentation</vt:lpstr>
      <vt:lpstr>出 处</vt:lpstr>
      <vt:lpstr>关于墨子</vt:lpstr>
      <vt:lpstr>关于“兼爱”和“非攻”</vt:lpstr>
      <vt:lpstr>PowerPoint Presentation</vt:lpstr>
      <vt:lpstr>PowerPoint Presentation</vt:lpstr>
      <vt:lpstr>PowerPoint Presentation</vt:lpstr>
      <vt:lpstr>朗读：</vt:lpstr>
      <vt:lpstr>朗读：</vt:lpstr>
      <vt:lpstr>朗读：</vt:lpstr>
      <vt:lpstr>朗读：</vt:lpstr>
      <vt:lpstr>朗读：</vt:lpstr>
      <vt:lpstr>朗读：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公输班所造的云梯：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NAT</dc:creator>
  <cp:lastModifiedBy>NAT</cp:lastModifiedBy>
  <cp:revision>64</cp:revision>
  <dcterms:modified xsi:type="dcterms:W3CDTF">2016-11-25T11:58:46Z</dcterms:modified>
</cp:coreProperties>
</file>