
<file path=[Content_Types].xml><?xml version="1.0" encoding="utf-8"?>
<Types xmlns="http://schemas.openxmlformats.org/package/2006/content-types">
  <Default Extension="jpeg" ContentType="image/jpe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  <p:sldMasterId id="2147483674" r:id="rId4"/>
  </p:sldMasterIdLst>
  <p:sldIdLst>
    <p:sldId id="405" r:id="rId5"/>
    <p:sldId id="595" r:id="rId6"/>
    <p:sldId id="531" r:id="rId7"/>
    <p:sldId id="332" r:id="rId8"/>
    <p:sldId id="296" r:id="rId9"/>
    <p:sldId id="471" r:id="rId10"/>
    <p:sldId id="333" r:id="rId11"/>
    <p:sldId id="336" r:id="rId12"/>
    <p:sldId id="338" r:id="rId13"/>
    <p:sldId id="339" r:id="rId14"/>
    <p:sldId id="275" r:id="rId15"/>
    <p:sldId id="256" r:id="rId16"/>
    <p:sldId id="276" r:id="rId17"/>
    <p:sldId id="472" r:id="rId18"/>
    <p:sldId id="474" r:id="rId19"/>
    <p:sldId id="266" r:id="rId20"/>
    <p:sldId id="267" r:id="rId21"/>
    <p:sldId id="261" r:id="rId22"/>
    <p:sldId id="594" r:id="rId23"/>
    <p:sldId id="264" r:id="rId24"/>
    <p:sldId id="257" r:id="rId25"/>
    <p:sldId id="473" r:id="rId26"/>
    <p:sldId id="475" r:id="rId27"/>
    <p:sldId id="277" r:id="rId28"/>
    <p:sldId id="279" r:id="rId29"/>
    <p:sldId id="280" r:id="rId30"/>
    <p:sldId id="283" r:id="rId31"/>
    <p:sldId id="285" r:id="rId32"/>
    <p:sldId id="295" r:id="rId33"/>
    <p:sldId id="313" r:id="rId34"/>
    <p:sldId id="327" r:id="rId35"/>
    <p:sldId id="328" r:id="rId36"/>
    <p:sldId id="596" r:id="rId37"/>
    <p:sldId id="597" r:id="rId38"/>
    <p:sldId id="598" r:id="rId39"/>
    <p:sldId id="599" r:id="rId40"/>
    <p:sldId id="601" r:id="rId41"/>
    <p:sldId id="602" r:id="rId42"/>
    <p:sldId id="359" r:id="rId43"/>
    <p:sldId id="412" r:id="rId44"/>
    <p:sldId id="413" r:id="rId45"/>
    <p:sldId id="415" r:id="rId46"/>
    <p:sldId id="414" r:id="rId47"/>
    <p:sldId id="604" r:id="rId48"/>
    <p:sldId id="607" r:id="rId49"/>
    <p:sldId id="608" r:id="rId50"/>
    <p:sldId id="605" r:id="rId51"/>
    <p:sldId id="606" r:id="rId52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60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60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60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60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60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60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60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60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60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87" d="100"/>
          <a:sy n="87" d="100"/>
        </p:scale>
        <p:origin x="-540" y="7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199" cy="761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5" Type="http://schemas.openxmlformats.org/officeDocument/2006/relationships/tableStyles" Target="tableStyles.xml"/><Relationship Id="rId54" Type="http://schemas.openxmlformats.org/officeDocument/2006/relationships/viewProps" Target="viewProps.xml"/><Relationship Id="rId53" Type="http://schemas.openxmlformats.org/officeDocument/2006/relationships/presProps" Target="presProps.xml"/><Relationship Id="rId52" Type="http://schemas.openxmlformats.org/officeDocument/2006/relationships/slide" Target="slides/slide48.xml"/><Relationship Id="rId51" Type="http://schemas.openxmlformats.org/officeDocument/2006/relationships/slide" Target="slides/slide47.xml"/><Relationship Id="rId50" Type="http://schemas.openxmlformats.org/officeDocument/2006/relationships/slide" Target="slides/slide46.xml"/><Relationship Id="rId5" Type="http://schemas.openxmlformats.org/officeDocument/2006/relationships/slide" Target="slides/slide1.xml"/><Relationship Id="rId49" Type="http://schemas.openxmlformats.org/officeDocument/2006/relationships/slide" Target="slides/slide45.xml"/><Relationship Id="rId48" Type="http://schemas.openxmlformats.org/officeDocument/2006/relationships/slide" Target="slides/slide44.xml"/><Relationship Id="rId47" Type="http://schemas.openxmlformats.org/officeDocument/2006/relationships/slide" Target="slides/slide43.xml"/><Relationship Id="rId46" Type="http://schemas.openxmlformats.org/officeDocument/2006/relationships/slide" Target="slides/slide42.xml"/><Relationship Id="rId45" Type="http://schemas.openxmlformats.org/officeDocument/2006/relationships/slide" Target="slides/slide41.xml"/><Relationship Id="rId44" Type="http://schemas.openxmlformats.org/officeDocument/2006/relationships/slide" Target="slides/slide40.xml"/><Relationship Id="rId43" Type="http://schemas.openxmlformats.org/officeDocument/2006/relationships/slide" Target="slides/slide39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40" Type="http://schemas.openxmlformats.org/officeDocument/2006/relationships/slide" Target="slides/slide36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35.xml"/><Relationship Id="rId38" Type="http://schemas.openxmlformats.org/officeDocument/2006/relationships/slide" Target="slides/slide34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标题，两项小型内容和一项型大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28650" y="1825625"/>
            <a:ext cx="3886200" cy="20986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28650" y="4076700"/>
            <a:ext cx="3886200" cy="21002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half" idx="3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标题，两项小型内容和一项型大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28650" y="1825625"/>
            <a:ext cx="3886200" cy="20986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28650" y="4076700"/>
            <a:ext cx="3886200" cy="21002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half" idx="3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标题，两项小型内容和一项型大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28650" y="1825625"/>
            <a:ext cx="3886200" cy="20986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28650" y="4076700"/>
            <a:ext cx="3886200" cy="21002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half" idx="3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4" Type="http://schemas.openxmlformats.org/officeDocument/2006/relationships/theme" Target="../theme/theme2.xml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3.xml"/><Relationship Id="rId8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6.xml"/><Relationship Id="rId14" Type="http://schemas.openxmlformats.org/officeDocument/2006/relationships/theme" Target="../theme/theme3.xml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34.xml"/><Relationship Id="rId1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6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6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6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6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6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6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6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6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050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文本占位符 102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6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6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6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6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6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6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6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6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074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075" name="文本占位符 102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6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6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6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6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6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6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6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60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3" Type="http://schemas.openxmlformats.org/officeDocument/2006/relationships/image" Target="../media/image4.jpeg"/><Relationship Id="rId2" Type="http://schemas.openxmlformats.org/officeDocument/2006/relationships/slide" Target="slide28.xml"/><Relationship Id="rId1" Type="http://schemas.openxmlformats.org/officeDocument/2006/relationships/image" Target="../media/image3.jpe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.GIF"/><Relationship Id="rId1" Type="http://schemas.openxmlformats.org/officeDocument/2006/relationships/image" Target="../media/image7.jpeg"/></Relationships>
</file>

<file path=ppt/slides/_rels/slide4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8.GIF"/><Relationship Id="rId2" Type="http://schemas.openxmlformats.org/officeDocument/2006/relationships/image" Target="../media/image9.jpeg"/><Relationship Id="rId1" Type="http://schemas.openxmlformats.org/officeDocument/2006/relationships/hyperlink" Target="http://hi.baidu.com/annhang2/album/item/524e2a2a60d1fa2e5343c1a7.html" TargetMode="External"/></Relationships>
</file>

<file path=ppt/slides/_rels/slide4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8.GIF"/><Relationship Id="rId2" Type="http://schemas.openxmlformats.org/officeDocument/2006/relationships/image" Target="../media/image10.jpeg"/><Relationship Id="rId1" Type="http://schemas.openxmlformats.org/officeDocument/2006/relationships/hyperlink" Target="http://hi.baidu.com/annhang2/album/item/6ad6b886294b742867096ef5.html" TargetMode="Externa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7" name="文本框 2"/>
          <p:cNvSpPr txBox="1"/>
          <p:nvPr/>
        </p:nvSpPr>
        <p:spPr>
          <a:xfrm>
            <a:off x="130175" y="196850"/>
            <a:ext cx="8883650" cy="35385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800" b="1">
                <a:latin typeface="方正启体简体" panose="03000509000000000000" charset="-122"/>
                <a:ea typeface="方正启体简体" panose="03000509000000000000" charset="-122"/>
              </a:rPr>
              <a:t>           </a:t>
            </a:r>
            <a:r>
              <a:rPr lang="zh-CN" altLang="en-US" sz="2800" b="1">
                <a:latin typeface="方正启体简体" panose="03000509000000000000" charset="-122"/>
                <a:ea typeface="方正启体简体" panose="03000509000000000000" charset="-122"/>
              </a:rPr>
              <a:t>那大圣趁着机会，滚下山崖，伏在那里又变，变了一座土地庙儿：大张着口，似个庙门，牙齿变作门扇，舌头变作菩萨，眼睛变作窗棂。只有尾巴不好收拾，竖在后面，变作一根旗竿。真君赶到崖下，不见打倒的鸨鸟，只有一间小庙；急睁凤眼，仔细看之，见旗竿立在后面，笑道：“是这猢狲了！他今又在那里哄我。我也曾见庙宇，更不曾见一个旗竿竖在后面的。断是这畜生弄喧！” （节选自《西游记》第六回） </a:t>
            </a:r>
            <a:endParaRPr lang="zh-CN" altLang="en-US" sz="2800" b="1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4098" name="文本框 3"/>
          <p:cNvSpPr txBox="1"/>
          <p:nvPr/>
        </p:nvSpPr>
        <p:spPr>
          <a:xfrm>
            <a:off x="130175" y="3795713"/>
            <a:ext cx="8829675" cy="29225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800" b="1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800" b="1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）请你用简洁的语言写出《西游记》中关于孙悟空的两个故事情节，每个故事情节不超过</a:t>
            </a:r>
            <a:r>
              <a:rPr lang="en-US" altLang="zh-CN" sz="2800" b="1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10</a:t>
            </a:r>
            <a:r>
              <a:rPr lang="zh-CN" altLang="en-US" sz="2800" b="1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个字。（</a:t>
            </a:r>
            <a:r>
              <a:rPr lang="en-US" altLang="zh-CN" sz="2800" b="1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分）</a:t>
            </a:r>
            <a:endParaRPr lang="zh-CN" altLang="en-US" sz="2800" b="1">
              <a:solidFill>
                <a:srgbClr val="0070C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sz="1600" b="1">
              <a:solidFill>
                <a:srgbClr val="0070C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2800" b="1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800" b="1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）北京师范大学教授郭英德在一次讲演中说，《西游记》善于用诙谐幽默的方式去讲一些生活哲理。你从下面这个片段中悟出了什么生活哲理？请写出两点。（</a:t>
            </a:r>
            <a:r>
              <a:rPr lang="en-US" altLang="zh-CN" sz="2800" b="1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2800" b="1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分）</a:t>
            </a:r>
            <a:endParaRPr lang="zh-CN" altLang="en-US" sz="2800" b="1">
              <a:solidFill>
                <a:srgbClr val="0070C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zo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1" name="文本框 2"/>
          <p:cNvSpPr txBox="1"/>
          <p:nvPr/>
        </p:nvSpPr>
        <p:spPr>
          <a:xfrm>
            <a:off x="252413" y="395288"/>
            <a:ext cx="8761412" cy="68627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4400">
                <a:latin typeface="方正启体简体" panose="03000509000000000000" charset="-122"/>
                <a:ea typeface="方正启体简体" panose="03000509000000000000" charset="-122"/>
              </a:rPr>
              <a:t>           (1)</a:t>
            </a:r>
            <a:r>
              <a:rPr lang="zh-CN" altLang="en-US" sz="4400">
                <a:latin typeface="方正启体简体" panose="03000509000000000000" charset="-122"/>
                <a:ea typeface="方正启体简体" panose="03000509000000000000" charset="-122"/>
              </a:rPr>
              <a:t>大闹天宫、三打白骨精、三借芭蕉扇、车迟国斗法、大闹五庄观</a:t>
            </a:r>
            <a:r>
              <a:rPr lang="en-US" altLang="zh-CN" sz="4400">
                <a:latin typeface="方正启体简体" panose="03000509000000000000" charset="-122"/>
                <a:ea typeface="方正启体简体" panose="03000509000000000000" charset="-122"/>
              </a:rPr>
              <a:t>……</a:t>
            </a:r>
            <a:r>
              <a:rPr lang="zh-CN" altLang="en-US" sz="4400">
                <a:latin typeface="方正启体简体" panose="03000509000000000000" charset="-122"/>
                <a:ea typeface="方正启体简体" panose="03000509000000000000" charset="-122"/>
              </a:rPr>
              <a:t>（任选</a:t>
            </a:r>
            <a:r>
              <a:rPr lang="en-US" altLang="zh-CN" sz="4400">
                <a:latin typeface="方正启体简体" panose="03000509000000000000" charset="-122"/>
                <a:ea typeface="方正启体简体" panose="03000509000000000000" charset="-122"/>
              </a:rPr>
              <a:t>2</a:t>
            </a:r>
            <a:r>
              <a:rPr lang="zh-CN" altLang="en-US" sz="4400">
                <a:latin typeface="方正启体简体" panose="03000509000000000000" charset="-122"/>
                <a:ea typeface="方正启体简体" panose="03000509000000000000" charset="-122"/>
              </a:rPr>
              <a:t>点）</a:t>
            </a:r>
            <a:endParaRPr lang="zh-CN" altLang="en-US" sz="4400">
              <a:latin typeface="方正启体简体" panose="03000509000000000000" charset="-122"/>
              <a:ea typeface="方正启体简体" panose="03000509000000000000" charset="-122"/>
            </a:endParaRPr>
          </a:p>
          <a:p>
            <a:r>
              <a:rPr lang="zh-CN" altLang="en-US" sz="4400">
                <a:latin typeface="方正启体简体" panose="03000509000000000000" charset="-122"/>
                <a:ea typeface="方正启体简体" panose="03000509000000000000" charset="-122"/>
              </a:rPr>
              <a:t>（</a:t>
            </a:r>
            <a:r>
              <a:rPr lang="en-US" altLang="zh-CN" sz="4400">
                <a:latin typeface="方正启体简体" panose="03000509000000000000" charset="-122"/>
                <a:ea typeface="方正启体简体" panose="03000509000000000000" charset="-122"/>
              </a:rPr>
              <a:t>2</a:t>
            </a:r>
            <a:r>
              <a:rPr lang="zh-CN" altLang="en-US" sz="4400">
                <a:latin typeface="方正启体简体" panose="03000509000000000000" charset="-122"/>
                <a:ea typeface="方正启体简体" panose="03000509000000000000" charset="-122"/>
              </a:rPr>
              <a:t>）示例：</a:t>
            </a:r>
            <a:endParaRPr lang="zh-CN" altLang="en-US" sz="4400">
              <a:latin typeface="方正启体简体" panose="03000509000000000000" charset="-122"/>
              <a:ea typeface="方正启体简体" panose="03000509000000000000" charset="-122"/>
            </a:endParaRPr>
          </a:p>
          <a:p>
            <a:r>
              <a:rPr lang="zh-CN" altLang="en-US" sz="3600">
                <a:latin typeface="Calibri" panose="020F0502020204030204" charset="0"/>
                <a:ea typeface="方正启体简体" panose="03000509000000000000" charset="-122"/>
              </a:rPr>
              <a:t>①</a:t>
            </a:r>
            <a:r>
              <a:rPr lang="zh-CN" altLang="en-US" sz="4400">
                <a:latin typeface="方正启体简体" panose="03000509000000000000" charset="-122"/>
                <a:ea typeface="方正启体简体" panose="03000509000000000000" charset="-122"/>
              </a:rPr>
              <a:t>再有能耐的人也有一些无法隐藏的弱点。</a:t>
            </a:r>
            <a:endParaRPr lang="zh-CN" altLang="en-US" sz="4400">
              <a:latin typeface="方正启体简体" panose="03000509000000000000" charset="-122"/>
              <a:ea typeface="方正启体简体" panose="03000509000000000000" charset="-122"/>
            </a:endParaRPr>
          </a:p>
          <a:p>
            <a:r>
              <a:rPr lang="zh-CN" altLang="en-US" sz="3600">
                <a:latin typeface="Calibri" panose="020F0502020204030204" charset="0"/>
                <a:ea typeface="方正启体简体" panose="03000509000000000000" charset="-122"/>
              </a:rPr>
              <a:t>②</a:t>
            </a:r>
            <a:r>
              <a:rPr lang="zh-CN" altLang="en-US" sz="4400">
                <a:latin typeface="方正启体简体" panose="03000509000000000000" charset="-122"/>
                <a:ea typeface="方正启体简体" panose="03000509000000000000" charset="-122"/>
              </a:rPr>
              <a:t>假象终究是要被人揭穿的。</a:t>
            </a:r>
            <a:endParaRPr lang="zh-CN" altLang="en-US" sz="4400">
              <a:latin typeface="方正启体简体" panose="03000509000000000000" charset="-122"/>
              <a:ea typeface="方正启体简体" panose="03000509000000000000" charset="-122"/>
            </a:endParaRPr>
          </a:p>
          <a:p>
            <a:r>
              <a:rPr lang="zh-CN" altLang="en-US" sz="3600">
                <a:latin typeface="Calibri" panose="020F0502020204030204" charset="0"/>
                <a:ea typeface="方正启体简体" panose="03000509000000000000" charset="-122"/>
              </a:rPr>
              <a:t>③</a:t>
            </a:r>
            <a:r>
              <a:rPr lang="zh-CN" altLang="en-US" sz="4400">
                <a:latin typeface="方正启体简体" panose="03000509000000000000" charset="-122"/>
                <a:ea typeface="方正启体简体" panose="03000509000000000000" charset="-122"/>
              </a:rPr>
              <a:t>生活经验有助于我们解决问题。（任选</a:t>
            </a:r>
            <a:r>
              <a:rPr lang="en-US" altLang="zh-CN" sz="4400">
                <a:latin typeface="方正启体简体" panose="03000509000000000000" charset="-122"/>
                <a:ea typeface="方正启体简体" panose="03000509000000000000" charset="-122"/>
              </a:rPr>
              <a:t>2</a:t>
            </a:r>
            <a:r>
              <a:rPr lang="zh-CN" altLang="en-US" sz="4400">
                <a:latin typeface="方正启体简体" panose="03000509000000000000" charset="-122"/>
                <a:ea typeface="方正启体简体" panose="03000509000000000000" charset="-122"/>
              </a:rPr>
              <a:t>点）</a:t>
            </a:r>
            <a:endParaRPr lang="en-US" altLang="zh-CN" sz="4400">
              <a:latin typeface="方正启体简体" panose="03000509000000000000" charset="-122"/>
              <a:ea typeface="方正启体简体" panose="03000509000000000000" charset="-122"/>
            </a:endParaRPr>
          </a:p>
          <a:p>
            <a:endParaRPr lang="en-US" altLang="zh-CN" sz="440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5" name="标题 1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>
            <a:endParaRPr lang="zh-CN" altLang="en-US"/>
          </a:p>
        </p:txBody>
      </p:sp>
      <p:sp>
        <p:nvSpPr>
          <p:cNvPr id="6146" name="内容占位符 2"/>
          <p:cNvSpPr>
            <a:spLocks noGrp="1"/>
          </p:cNvSpPr>
          <p:nvPr>
            <p:ph idx="1"/>
          </p:nvPr>
        </p:nvSpPr>
        <p:spPr>
          <a:xfrm>
            <a:off x="517525" y="1111250"/>
            <a:ext cx="8229600" cy="4525963"/>
          </a:xfrm>
          <a:ln/>
        </p:spPr>
        <p:txBody>
          <a:bodyPr anchor="t"/>
          <a:p>
            <a:r>
              <a:rPr lang="zh-CN" altLang="en-US" sz="4400">
                <a:latin typeface="方正启体简体" panose="03000509000000000000" charset="-122"/>
                <a:ea typeface="方正启体简体" panose="03000509000000000000" charset="-122"/>
              </a:rPr>
              <a:t>素材两则；</a:t>
            </a:r>
            <a:endParaRPr lang="zh-CN" altLang="en-US" sz="4400">
              <a:latin typeface="方正启体简体" panose="03000509000000000000" charset="-122"/>
              <a:ea typeface="方正启体简体" panose="03000509000000000000" charset="-122"/>
            </a:endParaRPr>
          </a:p>
          <a:p>
            <a:r>
              <a:rPr lang="zh-CN" altLang="en-US" sz="4400">
                <a:latin typeface="方正启体简体" panose="03000509000000000000" charset="-122"/>
                <a:ea typeface="方正启体简体" panose="03000509000000000000" charset="-122"/>
              </a:rPr>
              <a:t>默写《狼》注释、《峨眉山月歌》《江南逢李龟年》（找组长背）；</a:t>
            </a:r>
            <a:endParaRPr lang="zh-CN" altLang="en-US" sz="4400">
              <a:latin typeface="方正启体简体" panose="03000509000000000000" charset="-122"/>
              <a:ea typeface="方正启体简体" panose="03000509000000000000" charset="-122"/>
            </a:endParaRPr>
          </a:p>
          <a:p>
            <a:r>
              <a:rPr lang="zh-CN" altLang="en-US" sz="4400">
                <a:latin typeface="方正启体简体" panose="03000509000000000000" charset="-122"/>
                <a:ea typeface="方正启体简体" panose="03000509000000000000" charset="-122"/>
              </a:rPr>
              <a:t>完成《一只羊其实怎样》（写在默写后面）</a:t>
            </a:r>
            <a:endParaRPr lang="zh-CN" altLang="en-US" sz="4400">
              <a:latin typeface="方正启体简体" panose="03000509000000000000" charset="-122"/>
              <a:ea typeface="方正启体简体" panose="03000509000000000000" charset="-122"/>
            </a:endParaRPr>
          </a:p>
          <a:p>
            <a:r>
              <a:rPr lang="zh-CN" altLang="en-US" sz="4400">
                <a:latin typeface="方正启体简体" panose="03000509000000000000" charset="-122"/>
                <a:ea typeface="方正启体简体" panose="03000509000000000000" charset="-122"/>
              </a:rPr>
              <a:t>《西游记》读完，不写评点。</a:t>
            </a:r>
            <a:endParaRPr lang="zh-CN" altLang="en-US" sz="440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69" name="图片 93187" descr="2959ac5859ec8093810a182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22463" y="2846388"/>
            <a:ext cx="5783262" cy="39989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0" name="文本框 93188"/>
          <p:cNvSpPr txBox="1"/>
          <p:nvPr/>
        </p:nvSpPr>
        <p:spPr>
          <a:xfrm>
            <a:off x="0" y="0"/>
            <a:ext cx="9144000" cy="3108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8000" b="1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en-US" altLang="zh-CN" sz="8000" b="1">
                <a:latin typeface="方正启体简体" panose="03000509000000000000" charset="-122"/>
                <a:ea typeface="方正启体简体" panose="03000509000000000000" charset="-122"/>
              </a:rPr>
              <a:t> </a:t>
            </a:r>
            <a:r>
              <a:rPr lang="en-US" altLang="zh-CN" sz="8800" b="1" dirty="0">
                <a:latin typeface="方正启体简体" panose="03000509000000000000" charset="-122"/>
                <a:ea typeface="方正启体简体" panose="03000509000000000000" charset="-122"/>
              </a:rPr>
              <a:t>《</a:t>
            </a:r>
            <a:r>
              <a:rPr lang="zh-CN" altLang="en-US" sz="8800" b="1" dirty="0">
                <a:latin typeface="方正启体简体" panose="03000509000000000000" charset="-122"/>
                <a:ea typeface="方正启体简体" panose="03000509000000000000" charset="-122"/>
              </a:rPr>
              <a:t>西游记</a:t>
            </a:r>
            <a:r>
              <a:rPr lang="en-US" altLang="zh-CN" sz="8800" b="1">
                <a:latin typeface="方正启体简体" panose="03000509000000000000" charset="-122"/>
                <a:ea typeface="方正启体简体" panose="03000509000000000000" charset="-122"/>
              </a:rPr>
              <a:t>》     </a:t>
            </a:r>
            <a:r>
              <a:rPr lang="en-US" altLang="zh-CN" sz="7200" b="1">
                <a:latin typeface="方正启体简体" panose="03000509000000000000" charset="-122"/>
                <a:ea typeface="方正启体简体" panose="03000509000000000000" charset="-122"/>
              </a:rPr>
              <a:t>                      </a:t>
            </a:r>
            <a:endParaRPr lang="en-US" altLang="zh-CN" sz="7200" b="1">
              <a:latin typeface="方正启体简体" panose="03000509000000000000" charset="-122"/>
              <a:ea typeface="方正启体简体" panose="03000509000000000000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7200" b="1">
                <a:latin typeface="方正启体简体" panose="03000509000000000000" charset="-122"/>
                <a:ea typeface="方正启体简体" panose="03000509000000000000" charset="-122"/>
              </a:rPr>
              <a:t>            </a:t>
            </a:r>
            <a:r>
              <a:rPr lang="zh-CN" altLang="en-US" sz="6600" b="1" dirty="0">
                <a:latin typeface="方正启体简体" panose="03000509000000000000" charset="-122"/>
                <a:ea typeface="方正启体简体" panose="03000509000000000000" charset="-122"/>
              </a:rPr>
              <a:t>趣味知识竞赛</a:t>
            </a:r>
            <a:endParaRPr lang="zh-CN" altLang="en-US" sz="6600" b="1" dirty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3" name="标题 4608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ln/>
        </p:spPr>
        <p:txBody>
          <a:bodyPr anchor="ctr"/>
          <a:p>
            <a:pPr defTabSz="914400">
              <a:buClrTx/>
              <a:buSzTx/>
              <a:buFontTx/>
            </a:pPr>
            <a:r>
              <a:rPr lang="zh-CN" altLang="en-US" sz="5400" b="1" kern="1200" baseline="0" dirty="0">
                <a:solidFill>
                  <a:schemeClr val="tx1"/>
                </a:solidFill>
                <a:latin typeface="+mj-lt"/>
                <a:ea typeface="汉仪颜楷繁" panose="02010609000101010101" pitchFamily="49" charset="-122"/>
                <a:cs typeface="+mj-cs"/>
              </a:rPr>
              <a:t>必答题</a:t>
            </a:r>
            <a:endParaRPr lang="zh-CN" altLang="en-US" sz="5400" b="1" kern="1200" baseline="0" dirty="0">
              <a:solidFill>
                <a:schemeClr val="tx1"/>
              </a:solidFill>
              <a:latin typeface="+mj-lt"/>
              <a:ea typeface="汉仪颜楷繁" panose="02010609000101010101" pitchFamily="49" charset="-122"/>
              <a:cs typeface="+mj-cs"/>
            </a:endParaRPr>
          </a:p>
        </p:txBody>
      </p:sp>
      <p:sp>
        <p:nvSpPr>
          <p:cNvPr id="8194" name="文本框 46084"/>
          <p:cNvSpPr txBox="1"/>
          <p:nvPr/>
        </p:nvSpPr>
        <p:spPr>
          <a:xfrm>
            <a:off x="1981200" y="990600"/>
            <a:ext cx="5257800" cy="10064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b="1" dirty="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第一部分</a:t>
            </a:r>
            <a:endParaRPr lang="zh-CN" altLang="en-US" b="1" dirty="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5" name="副标题 1"/>
          <p:cNvSpPr>
            <a:spLocks noGrp="1"/>
          </p:cNvSpPr>
          <p:nvPr>
            <p:ph type="subTitle" idx="1"/>
          </p:nvPr>
        </p:nvSpPr>
        <p:spPr>
          <a:xfrm>
            <a:off x="685800" y="3602038"/>
            <a:ext cx="7942263" cy="1655762"/>
          </a:xfrm>
          <a:ln/>
        </p:spPr>
        <p:txBody>
          <a:bodyPr anchor="t"/>
          <a:p>
            <a:pPr algn="l" defTabSz="914400">
              <a:buClrTx/>
              <a:buSzTx/>
              <a:buFontTx/>
            </a:pPr>
            <a:r>
              <a:rPr lang="zh-CN" altLang="en-US" sz="4000" b="1" kern="1200" baseline="0">
                <a:solidFill>
                  <a:srgbClr val="7030A0"/>
                </a:solidFill>
                <a:latin typeface="方正启体简体" panose="03000509000000000000" charset="-122"/>
                <a:ea typeface="方正启体简体" panose="03000509000000000000" charset="-122"/>
                <a:cs typeface="+mn-cs"/>
              </a:rPr>
              <a:t>规则：被抽到的同学所在的小组开火车，全部答对后加</a:t>
            </a:r>
            <a:r>
              <a:rPr lang="en-US" altLang="zh-CN" sz="4000" b="1" kern="1200" baseline="0">
                <a:solidFill>
                  <a:srgbClr val="7030A0"/>
                </a:solidFill>
                <a:latin typeface="方正启体简体" panose="03000509000000000000" charset="-122"/>
                <a:ea typeface="方正启体简体" panose="03000509000000000000" charset="-122"/>
                <a:cs typeface="+mn-cs"/>
              </a:rPr>
              <a:t>5</a:t>
            </a:r>
            <a:r>
              <a:rPr lang="zh-CN" altLang="en-US" sz="4000" b="1" kern="1200" baseline="0">
                <a:solidFill>
                  <a:srgbClr val="7030A0"/>
                </a:solidFill>
                <a:latin typeface="方正启体简体" panose="03000509000000000000" charset="-122"/>
                <a:ea typeface="方正启体简体" panose="03000509000000000000" charset="-122"/>
                <a:cs typeface="+mn-cs"/>
              </a:rPr>
              <a:t>分，遇到有同学不会答或答错，可往下换人，换人一次扣</a:t>
            </a:r>
            <a:r>
              <a:rPr lang="en-US" altLang="zh-CN" sz="4000" b="1" kern="1200" baseline="0">
                <a:solidFill>
                  <a:srgbClr val="7030A0"/>
                </a:solidFill>
                <a:latin typeface="方正启体简体" panose="03000509000000000000" charset="-122"/>
                <a:ea typeface="方正启体简体" panose="03000509000000000000" charset="-122"/>
                <a:cs typeface="+mn-cs"/>
              </a:rPr>
              <a:t>1</a:t>
            </a:r>
            <a:r>
              <a:rPr lang="zh-CN" altLang="en-US" sz="4000" b="1" kern="1200" baseline="0">
                <a:solidFill>
                  <a:srgbClr val="7030A0"/>
                </a:solidFill>
                <a:latin typeface="方正启体简体" panose="03000509000000000000" charset="-122"/>
                <a:ea typeface="方正启体简体" panose="03000509000000000000" charset="-122"/>
                <a:cs typeface="+mn-cs"/>
              </a:rPr>
              <a:t>分。每组共</a:t>
            </a:r>
            <a:r>
              <a:rPr lang="en-US" altLang="zh-CN" sz="4000" b="1" kern="1200" baseline="0">
                <a:solidFill>
                  <a:srgbClr val="7030A0"/>
                </a:solidFill>
                <a:latin typeface="方正启体简体" panose="03000509000000000000" charset="-122"/>
                <a:ea typeface="方正启体简体" panose="03000509000000000000" charset="-122"/>
                <a:cs typeface="+mn-cs"/>
              </a:rPr>
              <a:t>7</a:t>
            </a:r>
            <a:r>
              <a:rPr lang="zh-CN" altLang="en-US" sz="4000" b="1" kern="1200" baseline="0">
                <a:solidFill>
                  <a:srgbClr val="7030A0"/>
                </a:solidFill>
                <a:latin typeface="方正启体简体" panose="03000509000000000000" charset="-122"/>
                <a:ea typeface="方正启体简体" panose="03000509000000000000" charset="-122"/>
                <a:cs typeface="+mn-cs"/>
              </a:rPr>
              <a:t>道题。</a:t>
            </a:r>
            <a:endParaRPr lang="zh-CN" altLang="en-US" sz="4000" b="1" kern="1200" baseline="0">
              <a:solidFill>
                <a:srgbClr val="7030A0"/>
              </a:solidFill>
              <a:latin typeface="方正启体简体" panose="03000509000000000000" charset="-122"/>
              <a:ea typeface="方正启体简体" panose="03000509000000000000" charset="-122"/>
              <a:cs typeface="+mn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标题 1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>
            <a:endParaRPr lang="zh-CN" altLang="en-US"/>
          </a:p>
        </p:txBody>
      </p:sp>
      <p:sp>
        <p:nvSpPr>
          <p:cNvPr id="9218" name="内容占位符 2"/>
          <p:cNvSpPr>
            <a:spLocks noGrp="1"/>
          </p:cNvSpPr>
          <p:nvPr>
            <p:ph idx="1"/>
          </p:nvPr>
        </p:nvSpPr>
        <p:spPr>
          <a:xfrm>
            <a:off x="2292350" y="1800225"/>
            <a:ext cx="8229600" cy="4525963"/>
          </a:xfrm>
          <a:ln/>
        </p:spPr>
        <p:txBody>
          <a:bodyPr anchor="t"/>
          <a:p>
            <a:pPr marL="0" indent="0">
              <a:buNone/>
            </a:pPr>
            <a:r>
              <a:rPr lang="zh-CN" altLang="en-US" sz="11500">
                <a:latin typeface="方正姚体" panose="02010601030101010101" charset="-122"/>
                <a:ea typeface="方正姚体" panose="02010601030101010101" charset="-122"/>
              </a:rPr>
              <a:t>题组一</a:t>
            </a:r>
            <a:endParaRPr lang="zh-CN" altLang="en-US" sz="11500">
              <a:latin typeface="方正姚体" panose="02010601030101010101" charset="-122"/>
              <a:ea typeface="方正姚体" panose="02010601030101010101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1" name="标题 98305"/>
          <p:cNvSpPr>
            <a:spLocks noGrp="1"/>
          </p:cNvSpPr>
          <p:nvPr>
            <p:ph type="ctrTitle"/>
          </p:nvPr>
        </p:nvSpPr>
        <p:spPr>
          <a:xfrm>
            <a:off x="152400" y="1143000"/>
            <a:ext cx="8229600" cy="1470025"/>
          </a:xfrm>
          <a:ln/>
        </p:spPr>
        <p:txBody>
          <a:bodyPr anchor="ctr"/>
          <a:p>
            <a:pPr defTabSz="914400">
              <a:buClrTx/>
              <a:buSzTx/>
              <a:buFontTx/>
            </a:pPr>
            <a:r>
              <a:rPr lang="en-US" altLang="zh-CN" sz="5400" kern="1200" baseline="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1</a:t>
            </a:r>
            <a:r>
              <a:rPr lang="zh-CN" altLang="en-US" sz="5400" kern="1200" baseline="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、</a:t>
            </a:r>
            <a:r>
              <a:rPr lang="zh-CN" altLang="en-US" sz="5400" b="1" kern="1200" baseline="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你知道红孩儿有什么本领吗？他号称什么大王？</a:t>
            </a:r>
            <a:endParaRPr lang="zh-CN" altLang="en-US" sz="5400" b="1" kern="1200" baseline="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242" name="副标题 98312"/>
          <p:cNvSpPr>
            <a:spLocks noGrp="1"/>
          </p:cNvSpPr>
          <p:nvPr>
            <p:ph type="subTitle" idx="1"/>
          </p:nvPr>
        </p:nvSpPr>
        <p:spPr>
          <a:xfrm>
            <a:off x="1371600" y="5257800"/>
            <a:ext cx="6400800" cy="381000"/>
          </a:xfrm>
          <a:ln/>
        </p:spPr>
        <p:txBody>
          <a:bodyPr anchor="t"/>
          <a:p>
            <a:pPr defTabSz="914400">
              <a:lnSpc>
                <a:spcPct val="80000"/>
              </a:lnSpc>
              <a:buClrTx/>
              <a:buSzTx/>
              <a:buFontTx/>
            </a:pPr>
            <a:endParaRPr lang="zh-CN" altLang="zh-CN" sz="2000" kern="1200" baseline="0" dirty="0">
              <a:latin typeface="+mn-lt"/>
              <a:ea typeface="+mn-ea"/>
              <a:cs typeface="+mn-cs"/>
            </a:endParaRPr>
          </a:p>
        </p:txBody>
      </p:sp>
      <p:sp>
        <p:nvSpPr>
          <p:cNvPr id="98314" name="文本框 98313"/>
          <p:cNvSpPr txBox="1"/>
          <p:nvPr/>
        </p:nvSpPr>
        <p:spPr>
          <a:xfrm>
            <a:off x="1905000" y="3657600"/>
            <a:ext cx="5105400" cy="23066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7200" b="1" dirty="0">
                <a:solidFill>
                  <a:srgbClr val="CC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三昧真火        圣婴大王</a:t>
            </a:r>
            <a:endParaRPr lang="zh-CN" altLang="en-US" sz="7200" b="1" dirty="0">
              <a:solidFill>
                <a:srgbClr val="CC00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8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8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14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5" name="标题 107521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>
            <a:endParaRPr lang="zh-CN" altLang="zh-CN" dirty="0"/>
          </a:p>
        </p:txBody>
      </p:sp>
      <p:sp>
        <p:nvSpPr>
          <p:cNvPr id="11266" name="文本占位符 107522"/>
          <p:cNvSpPr>
            <a:spLocks noGrp="1"/>
          </p:cNvSpPr>
          <p:nvPr>
            <p:ph idx="1"/>
          </p:nvPr>
        </p:nvSpPr>
        <p:spPr>
          <a:ln/>
        </p:spPr>
        <p:txBody>
          <a:bodyPr anchor="t"/>
          <a:p>
            <a:pPr>
              <a:buNone/>
            </a:pPr>
            <a:r>
              <a:rPr lang="en-US" altLang="zh-CN" sz="4400" b="1" dirty="0"/>
              <a:t>2</a:t>
            </a:r>
            <a:r>
              <a:rPr lang="zh-CN" altLang="en-US" sz="4400" b="1" dirty="0"/>
              <a:t>、观音菩萨送给唐僧西天取经的三件宝物是什么？</a:t>
            </a:r>
            <a:endParaRPr lang="zh-CN" altLang="en-US" sz="4400" b="1" dirty="0"/>
          </a:p>
          <a:p>
            <a:endParaRPr lang="zh-CN" altLang="en-US" sz="4400" b="1" dirty="0"/>
          </a:p>
          <a:p>
            <a:endParaRPr lang="zh-CN" altLang="en-US" b="1" dirty="0"/>
          </a:p>
        </p:txBody>
      </p:sp>
      <p:sp>
        <p:nvSpPr>
          <p:cNvPr id="107527" name="文本框 107526"/>
          <p:cNvSpPr txBox="1"/>
          <p:nvPr/>
        </p:nvSpPr>
        <p:spPr>
          <a:xfrm>
            <a:off x="873125" y="3441700"/>
            <a:ext cx="7151688" cy="39687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20000"/>
              </a:spcBef>
              <a:buChar char="•"/>
            </a:pPr>
            <a:r>
              <a:rPr lang="zh-CN" altLang="en-US" sz="7200" b="1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袈 裟、九环锡杖、紧箍咒</a:t>
            </a:r>
            <a:endParaRPr lang="zh-CN" altLang="en-US" sz="7200" b="1" dirty="0">
              <a:solidFill>
                <a:srgbClr val="FFFF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  <a:p>
            <a:pPr>
              <a:spcBef>
                <a:spcPct val="50000"/>
              </a:spcBef>
            </a:pPr>
            <a:endParaRPr lang="zh-CN" altLang="en-US" sz="7200" b="1" dirty="0">
              <a:solidFill>
                <a:srgbClr val="FFFF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7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7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标题 109569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>
            <a:endParaRPr lang="zh-CN" altLang="zh-CN" dirty="0"/>
          </a:p>
        </p:txBody>
      </p:sp>
      <p:sp>
        <p:nvSpPr>
          <p:cNvPr id="12290" name="文本占位符 109570"/>
          <p:cNvSpPr>
            <a:spLocks noGrp="1"/>
          </p:cNvSpPr>
          <p:nvPr>
            <p:ph idx="1"/>
          </p:nvPr>
        </p:nvSpPr>
        <p:spPr>
          <a:xfrm>
            <a:off x="511175" y="1025525"/>
            <a:ext cx="8229600" cy="4525963"/>
          </a:xfrm>
          <a:ln/>
        </p:spPr>
        <p:txBody>
          <a:bodyPr anchor="t"/>
          <a:p>
            <a:r>
              <a:rPr lang="en-US" altLang="zh-CN" sz="4800" b="1" dirty="0"/>
              <a:t>3.</a:t>
            </a:r>
            <a:r>
              <a:rPr lang="zh-CN" altLang="en-US" sz="4800" b="1" dirty="0"/>
              <a:t>唐僧准备西去上路时，唐太宗李世民送了哪三件物品？并赐予他法号是什么？</a:t>
            </a:r>
            <a:endParaRPr lang="zh-CN" altLang="en-US" sz="4800" b="1" dirty="0"/>
          </a:p>
        </p:txBody>
      </p:sp>
      <p:sp>
        <p:nvSpPr>
          <p:cNvPr id="109572" name="文本框 109571"/>
          <p:cNvSpPr txBox="1"/>
          <p:nvPr/>
        </p:nvSpPr>
        <p:spPr>
          <a:xfrm>
            <a:off x="930275" y="3508375"/>
            <a:ext cx="7391400" cy="300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4000" dirty="0">
                <a:latin typeface="方正启体简体" panose="03000509000000000000" charset="-122"/>
                <a:ea typeface="方正启体简体" panose="03000509000000000000" charset="-122"/>
              </a:rPr>
              <a:t> </a:t>
            </a:r>
            <a:r>
              <a:rPr lang="zh-CN" altLang="en-US" sz="5400" b="1" dirty="0">
                <a:solidFill>
                  <a:srgbClr val="CC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三件宝物：通关文牒、紫檀钵盂、白马一匹</a:t>
            </a:r>
            <a:endParaRPr lang="zh-CN" altLang="en-US" sz="5400" b="1" dirty="0">
              <a:solidFill>
                <a:srgbClr val="CC00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5400" b="1" dirty="0">
                <a:solidFill>
                  <a:srgbClr val="CC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法号：三藏</a:t>
            </a:r>
            <a:endParaRPr lang="zh-CN" altLang="en-US" sz="5400" b="1" dirty="0">
              <a:solidFill>
                <a:srgbClr val="CC00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3" name="文本占位符 11059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524000"/>
          </a:xfrm>
          <a:ln/>
        </p:spPr>
        <p:txBody>
          <a:bodyPr anchor="t"/>
          <a:p>
            <a:r>
              <a:rPr lang="en-US" altLang="zh-CN" sz="4400" dirty="0">
                <a:ea typeface="黑体" panose="02010609060101010101" pitchFamily="2" charset="-122"/>
              </a:rPr>
              <a:t>4</a:t>
            </a:r>
            <a:r>
              <a:rPr lang="zh-CN" altLang="en-US" sz="4400" dirty="0">
                <a:ea typeface="黑体" panose="02010609060101010101" pitchFamily="2" charset="-122"/>
              </a:rPr>
              <a:t>、</a:t>
            </a:r>
            <a:r>
              <a:rPr lang="en-US" altLang="zh-CN" sz="4400" dirty="0">
                <a:ea typeface="黑体" panose="02010609060101010101" pitchFamily="2" charset="-122"/>
              </a:rPr>
              <a:t>《</a:t>
            </a:r>
            <a:r>
              <a:rPr lang="zh-CN" altLang="en-US" sz="4400" dirty="0">
                <a:ea typeface="黑体" panose="02010609060101010101" pitchFamily="2" charset="-122"/>
              </a:rPr>
              <a:t>西游记</a:t>
            </a:r>
            <a:r>
              <a:rPr lang="en-US" altLang="zh-CN" sz="4400" dirty="0">
                <a:ea typeface="黑体" panose="02010609060101010101" pitchFamily="2" charset="-122"/>
              </a:rPr>
              <a:t>》</a:t>
            </a:r>
            <a:r>
              <a:rPr lang="zh-CN" altLang="en-US" sz="4400" dirty="0">
                <a:ea typeface="黑体" panose="02010609060101010101" pitchFamily="2" charset="-122"/>
              </a:rPr>
              <a:t>所说的“西天”是指现在的哪里？</a:t>
            </a:r>
            <a:r>
              <a:rPr lang="zh-CN" altLang="en-US" dirty="0"/>
              <a:t> </a:t>
            </a:r>
            <a:endParaRPr lang="zh-CN" altLang="en-US" dirty="0"/>
          </a:p>
        </p:txBody>
      </p:sp>
      <p:sp>
        <p:nvSpPr>
          <p:cNvPr id="110595" name="文本框 110594"/>
          <p:cNvSpPr txBox="1"/>
          <p:nvPr/>
        </p:nvSpPr>
        <p:spPr>
          <a:xfrm>
            <a:off x="2667000" y="3657600"/>
            <a:ext cx="3124200" cy="14446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8800" dirty="0">
                <a:solidFill>
                  <a:srgbClr val="CC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印度</a:t>
            </a:r>
            <a:endParaRPr lang="zh-CN" altLang="en-US" sz="8800" dirty="0">
              <a:solidFill>
                <a:srgbClr val="CC00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7" name="文本占位符 23554"/>
          <p:cNvSpPr>
            <a:spLocks noGrp="1"/>
          </p:cNvSpPr>
          <p:nvPr>
            <p:ph idx="1"/>
          </p:nvPr>
        </p:nvSpPr>
        <p:spPr>
          <a:ln/>
        </p:spPr>
        <p:txBody>
          <a:bodyPr anchor="t"/>
          <a:p>
            <a:pPr>
              <a:buNone/>
            </a:pPr>
            <a:r>
              <a:rPr lang="en-US" altLang="zh-CN" sz="4400" dirty="0">
                <a:ea typeface="黑体" panose="02010609060101010101" pitchFamily="2" charset="-122"/>
              </a:rPr>
              <a:t>5</a:t>
            </a:r>
            <a:r>
              <a:rPr lang="zh-CN" altLang="en-US" sz="4400" dirty="0">
                <a:ea typeface="黑体" panose="02010609060101010101" pitchFamily="2" charset="-122"/>
              </a:rPr>
              <a:t>、唐僧取经的路程共有多远？</a:t>
            </a:r>
            <a:endParaRPr lang="zh-CN" altLang="en-US" dirty="0"/>
          </a:p>
        </p:txBody>
      </p:sp>
      <p:sp>
        <p:nvSpPr>
          <p:cNvPr id="23556" name="文本框 23555"/>
          <p:cNvSpPr txBox="1"/>
          <p:nvPr/>
        </p:nvSpPr>
        <p:spPr>
          <a:xfrm>
            <a:off x="1958975" y="3352800"/>
            <a:ext cx="5643563" cy="13208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8000" dirty="0">
                <a:solidFill>
                  <a:srgbClr val="CC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十万八千里</a:t>
            </a:r>
            <a:endParaRPr lang="zh-CN" altLang="en-US" sz="8000" dirty="0">
              <a:solidFill>
                <a:srgbClr val="CC00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1" name="标题 4097"/>
          <p:cNvSpPr>
            <a:spLocks noGrp="1"/>
          </p:cNvSpPr>
          <p:nvPr>
            <p:ph type="ctrTitle"/>
          </p:nvPr>
        </p:nvSpPr>
        <p:spPr>
          <a:xfrm>
            <a:off x="381000" y="1676400"/>
            <a:ext cx="8763000" cy="2212975"/>
          </a:xfrm>
          <a:ln/>
        </p:spPr>
        <p:txBody>
          <a:bodyPr anchor="ctr"/>
          <a:p>
            <a:pPr algn="l" defTabSz="914400">
              <a:buClrTx/>
              <a:buSzTx/>
              <a:buFontTx/>
            </a:pPr>
            <a:r>
              <a:rPr lang="en-US" altLang="zh-CN" sz="4400" kern="1200" baseline="0" dirty="0">
                <a:latin typeface="+mj-lt"/>
                <a:ea typeface="黑体" panose="02010609060101010101" pitchFamily="2" charset="-122"/>
                <a:cs typeface="+mj-cs"/>
              </a:rPr>
              <a:t>6</a:t>
            </a:r>
            <a:r>
              <a:rPr lang="zh-CN" altLang="en-US" sz="4400" kern="1200" baseline="0" dirty="0">
                <a:latin typeface="+mj-lt"/>
                <a:ea typeface="黑体" panose="02010609060101010101" pitchFamily="2" charset="-122"/>
                <a:cs typeface="+mj-cs"/>
              </a:rPr>
              <a:t>、 你知道孙悟空是从哪里出生吗？</a:t>
            </a:r>
            <a:r>
              <a:rPr lang="zh-CN" altLang="en-US" sz="4400" kern="1200" baseline="0" dirty="0">
                <a:latin typeface="+mj-lt"/>
                <a:ea typeface="+mj-ea"/>
                <a:cs typeface="+mj-cs"/>
              </a:rPr>
              <a:t> </a:t>
            </a:r>
            <a:endParaRPr lang="zh-CN" altLang="en-US" sz="4400" kern="1200" baseline="0" dirty="0">
              <a:latin typeface="+mj-lt"/>
              <a:ea typeface="+mj-ea"/>
              <a:cs typeface="+mj-cs"/>
            </a:endParaRPr>
          </a:p>
        </p:txBody>
      </p:sp>
      <p:sp>
        <p:nvSpPr>
          <p:cNvPr id="4101" name="文本框 4100"/>
          <p:cNvSpPr txBox="1"/>
          <p:nvPr/>
        </p:nvSpPr>
        <p:spPr>
          <a:xfrm>
            <a:off x="1946275" y="4151313"/>
            <a:ext cx="6324600" cy="11064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6600" b="1" dirty="0">
                <a:solidFill>
                  <a:srgbClr val="CC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花果山水帘洞</a:t>
            </a:r>
            <a:endParaRPr lang="zh-CN" altLang="en-US" sz="6600" b="1" dirty="0">
              <a:solidFill>
                <a:srgbClr val="CC00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5" name="文本占位符 24578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143000"/>
          </a:xfrm>
          <a:ln/>
        </p:spPr>
        <p:txBody>
          <a:bodyPr anchor="t"/>
          <a:p>
            <a:pPr>
              <a:buNone/>
            </a:pPr>
            <a:r>
              <a:rPr lang="en-US" altLang="zh-CN" sz="4400" dirty="0">
                <a:ea typeface="黑体" panose="02010609060101010101" pitchFamily="2" charset="-122"/>
              </a:rPr>
              <a:t>7</a:t>
            </a:r>
            <a:r>
              <a:rPr lang="zh-CN" altLang="en-US" sz="4400" dirty="0">
                <a:ea typeface="黑体" panose="02010609060101010101" pitchFamily="2" charset="-122"/>
              </a:rPr>
              <a:t>、孙悟空在哪个龙宫借宝？</a:t>
            </a:r>
            <a:endParaRPr lang="zh-CN" altLang="en-US" sz="4400" dirty="0">
              <a:ea typeface="黑体" panose="02010609060101010101" pitchFamily="2" charset="-122"/>
            </a:endParaRPr>
          </a:p>
          <a:p>
            <a:pPr>
              <a:buNone/>
            </a:pPr>
            <a:endParaRPr lang="zh-CN" altLang="en-US" dirty="0">
              <a:ea typeface="黑体" panose="02010609060101010101" pitchFamily="2" charset="-122"/>
            </a:endParaRPr>
          </a:p>
        </p:txBody>
      </p:sp>
      <p:sp>
        <p:nvSpPr>
          <p:cNvPr id="24580" name="文本框 24579"/>
          <p:cNvSpPr txBox="1"/>
          <p:nvPr/>
        </p:nvSpPr>
        <p:spPr>
          <a:xfrm>
            <a:off x="1828800" y="3276600"/>
            <a:ext cx="5251450" cy="13223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8000" b="1" dirty="0">
                <a:solidFill>
                  <a:srgbClr val="CC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东海龙宫</a:t>
            </a:r>
            <a:endParaRPr lang="zh-CN" altLang="en-US" sz="8000" b="1" dirty="0">
              <a:solidFill>
                <a:srgbClr val="CC00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09" name="标题 1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>
            <a:endParaRPr lang="zh-CN" altLang="en-US"/>
          </a:p>
        </p:txBody>
      </p:sp>
      <p:sp>
        <p:nvSpPr>
          <p:cNvPr id="17410" name="内容占位符 2"/>
          <p:cNvSpPr>
            <a:spLocks noGrp="1"/>
          </p:cNvSpPr>
          <p:nvPr>
            <p:ph idx="1"/>
          </p:nvPr>
        </p:nvSpPr>
        <p:spPr>
          <a:xfrm>
            <a:off x="2292350" y="1800225"/>
            <a:ext cx="8229600" cy="4525963"/>
          </a:xfrm>
          <a:ln/>
        </p:spPr>
        <p:txBody>
          <a:bodyPr anchor="t"/>
          <a:p>
            <a:pPr marL="0" indent="0">
              <a:buNone/>
            </a:pPr>
            <a:r>
              <a:rPr lang="zh-CN" altLang="en-US" sz="11500">
                <a:latin typeface="方正姚体" panose="02010601030101010101" charset="-122"/>
                <a:ea typeface="方正姚体" panose="02010601030101010101" charset="-122"/>
              </a:rPr>
              <a:t>题组二</a:t>
            </a:r>
            <a:endParaRPr lang="zh-CN" altLang="en-US" sz="11500">
              <a:latin typeface="方正姚体" panose="02010601030101010101" charset="-122"/>
              <a:ea typeface="方正姚体" panose="02010601030101010101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3" name="标题 8193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>
            <a:endParaRPr lang="zh-CN" altLang="zh-CN" dirty="0"/>
          </a:p>
        </p:txBody>
      </p:sp>
      <p:sp>
        <p:nvSpPr>
          <p:cNvPr id="18434" name="文本占位符 819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600200"/>
          </a:xfrm>
          <a:ln/>
        </p:spPr>
        <p:txBody>
          <a:bodyPr anchor="t"/>
          <a:p>
            <a:r>
              <a:rPr lang="en-US" altLang="zh-CN" sz="4400" dirty="0">
                <a:latin typeface="黑体" panose="02010609060101010101" pitchFamily="2" charset="-122"/>
                <a:ea typeface="黑体" panose="02010609060101010101" pitchFamily="2" charset="-122"/>
              </a:rPr>
              <a:t>1.</a:t>
            </a:r>
            <a:r>
              <a:rPr lang="zh-CN" altLang="en-US" sz="4400" dirty="0">
                <a:latin typeface="黑体" panose="02010609060101010101" pitchFamily="2" charset="-122"/>
                <a:ea typeface="黑体" panose="02010609060101010101" pitchFamily="2" charset="-122"/>
              </a:rPr>
              <a:t>你知道水帘洞中的石碣上刻的对联内容是什么吗？</a:t>
            </a:r>
            <a:endParaRPr lang="zh-CN" altLang="en-US" sz="4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196" name="文本框 8195"/>
          <p:cNvSpPr txBox="1"/>
          <p:nvPr/>
        </p:nvSpPr>
        <p:spPr>
          <a:xfrm>
            <a:off x="1193800" y="3200400"/>
            <a:ext cx="7391400" cy="28606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7200" b="1" dirty="0">
                <a:solidFill>
                  <a:srgbClr val="CC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花果山福地</a:t>
            </a:r>
            <a:endParaRPr lang="zh-CN" altLang="en-US" sz="7200" b="1" dirty="0">
              <a:solidFill>
                <a:srgbClr val="CC00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7200" b="1" dirty="0">
                <a:solidFill>
                  <a:srgbClr val="CC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水帘洞洞天</a:t>
            </a:r>
            <a:endParaRPr lang="zh-CN" altLang="en-US" sz="7200" b="1" dirty="0">
              <a:solidFill>
                <a:srgbClr val="CC00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  <p:bldP spid="8196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7" name="标题 14337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>
            <a:endParaRPr lang="zh-CN" altLang="zh-CN" dirty="0">
              <a:solidFill>
                <a:srgbClr val="CC0000"/>
              </a:solidFill>
            </a:endParaRPr>
          </a:p>
        </p:txBody>
      </p:sp>
      <p:sp>
        <p:nvSpPr>
          <p:cNvPr id="19458" name="文本占位符 14338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676400"/>
          </a:xfrm>
          <a:ln/>
        </p:spPr>
        <p:txBody>
          <a:bodyPr anchor="t"/>
          <a:p>
            <a:r>
              <a:rPr lang="en-US" altLang="zh-CN" sz="4400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4400" dirty="0">
                <a:latin typeface="黑体" panose="02010609060101010101" pitchFamily="2" charset="-122"/>
                <a:ea typeface="黑体" panose="02010609060101010101" pitchFamily="2" charset="-122"/>
              </a:rPr>
              <a:t>、你知道孙悟空大战二郎神时，最后孙悟空变成了什么？ </a:t>
            </a:r>
            <a:endParaRPr lang="zh-CN" altLang="en-US" sz="4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4340" name="文本框 14339"/>
          <p:cNvSpPr txBox="1"/>
          <p:nvPr/>
        </p:nvSpPr>
        <p:spPr>
          <a:xfrm>
            <a:off x="2895600" y="4038600"/>
            <a:ext cx="3657600" cy="14446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8800" b="1" dirty="0">
                <a:solidFill>
                  <a:srgbClr val="CC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二郎神</a:t>
            </a:r>
            <a:endParaRPr lang="zh-CN" altLang="en-US" sz="8800" b="1" dirty="0">
              <a:solidFill>
                <a:srgbClr val="CC00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40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40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40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1" name="文本占位符 1536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676400"/>
          </a:xfrm>
          <a:ln/>
        </p:spPr>
        <p:txBody>
          <a:bodyPr anchor="t"/>
          <a:p>
            <a:pPr>
              <a:buNone/>
            </a:pPr>
            <a:r>
              <a:rPr lang="en-US" altLang="zh-CN" sz="4400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4400" dirty="0">
                <a:latin typeface="黑体" panose="02010609060101010101" pitchFamily="2" charset="-122"/>
                <a:ea typeface="黑体" panose="02010609060101010101" pitchFamily="2" charset="-122"/>
              </a:rPr>
              <a:t>、你知道玉帝住在哪里吗？</a:t>
            </a:r>
            <a:r>
              <a:rPr lang="zh-CN" altLang="en-US" sz="4400" dirty="0"/>
              <a:t> </a:t>
            </a:r>
            <a:endParaRPr lang="zh-CN" altLang="en-US" sz="4400" dirty="0"/>
          </a:p>
        </p:txBody>
      </p:sp>
      <p:sp>
        <p:nvSpPr>
          <p:cNvPr id="15364" name="文本框 15363"/>
          <p:cNvSpPr txBox="1"/>
          <p:nvPr/>
        </p:nvSpPr>
        <p:spPr>
          <a:xfrm>
            <a:off x="2133600" y="3429000"/>
            <a:ext cx="4318000" cy="14446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8800" b="1" dirty="0">
                <a:solidFill>
                  <a:srgbClr val="CC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凌霄殿</a:t>
            </a:r>
            <a:endParaRPr lang="zh-CN" altLang="en-US" sz="8800" b="1" dirty="0">
              <a:solidFill>
                <a:srgbClr val="CC00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364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5" name="标题 9217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>
            <a:endParaRPr lang="zh-CN" altLang="zh-CN" dirty="0">
              <a:solidFill>
                <a:srgbClr val="CC0000"/>
              </a:solidFill>
            </a:endParaRPr>
          </a:p>
        </p:txBody>
      </p:sp>
      <p:sp>
        <p:nvSpPr>
          <p:cNvPr id="21506" name="文本占位符 9218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752600"/>
          </a:xfrm>
          <a:ln/>
        </p:spPr>
        <p:txBody>
          <a:bodyPr anchor="t"/>
          <a:p>
            <a:r>
              <a:rPr lang="en-US" altLang="zh-CN" sz="4400" dirty="0">
                <a:ea typeface="黑体" panose="02010609060101010101" pitchFamily="2" charset="-122"/>
              </a:rPr>
              <a:t>4</a:t>
            </a:r>
            <a:r>
              <a:rPr lang="zh-CN" altLang="en-US" sz="4400" dirty="0">
                <a:ea typeface="黑体" panose="02010609060101010101" pitchFamily="2" charset="-122"/>
              </a:rPr>
              <a:t>、你知道观音菩萨的宝座叫什么吗？</a:t>
            </a:r>
            <a:r>
              <a:rPr lang="zh-CN" altLang="en-US" sz="4400" dirty="0"/>
              <a:t> </a:t>
            </a:r>
            <a:endParaRPr lang="zh-CN" altLang="en-US" sz="4400" dirty="0"/>
          </a:p>
        </p:txBody>
      </p:sp>
      <p:sp>
        <p:nvSpPr>
          <p:cNvPr id="9221" name="文本框 9220"/>
          <p:cNvSpPr txBox="1"/>
          <p:nvPr/>
        </p:nvSpPr>
        <p:spPr>
          <a:xfrm>
            <a:off x="2895600" y="3810000"/>
            <a:ext cx="4851400" cy="13223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8000" b="1" dirty="0">
                <a:solidFill>
                  <a:srgbClr val="CC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莲花宝座</a:t>
            </a:r>
            <a:endParaRPr lang="zh-CN" altLang="en-US" sz="8000" b="1" dirty="0">
              <a:solidFill>
                <a:srgbClr val="CC00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1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1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221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221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29" name="标题 136193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>
            <a:endParaRPr lang="zh-CN" altLang="zh-CN" dirty="0"/>
          </a:p>
        </p:txBody>
      </p:sp>
      <p:sp>
        <p:nvSpPr>
          <p:cNvPr id="22530" name="文本占位符 136194"/>
          <p:cNvSpPr>
            <a:spLocks noGrp="1"/>
          </p:cNvSpPr>
          <p:nvPr>
            <p:ph idx="1"/>
          </p:nvPr>
        </p:nvSpPr>
        <p:spPr>
          <a:ln/>
        </p:spPr>
        <p:txBody>
          <a:bodyPr anchor="t"/>
          <a:p>
            <a:r>
              <a:rPr lang="en-US" altLang="zh-CN" sz="4000" b="1" dirty="0"/>
              <a:t>5</a:t>
            </a:r>
            <a:r>
              <a:rPr lang="zh-CN" altLang="en-US" sz="4000" b="1" dirty="0"/>
              <a:t>、你知道无底洞里住着什么妖精吗？你知道她是谁的干女儿吗？</a:t>
            </a:r>
            <a:endParaRPr lang="zh-CN" altLang="en-US" sz="4000" b="1" dirty="0"/>
          </a:p>
        </p:txBody>
      </p:sp>
      <p:sp>
        <p:nvSpPr>
          <p:cNvPr id="136196" name="文本框 136195"/>
          <p:cNvSpPr txBox="1"/>
          <p:nvPr/>
        </p:nvSpPr>
        <p:spPr>
          <a:xfrm>
            <a:off x="685800" y="3657600"/>
            <a:ext cx="8229600" cy="9223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5400" b="1" dirty="0">
                <a:solidFill>
                  <a:srgbClr val="CC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白毛老鼠精        托塔李天王</a:t>
            </a:r>
            <a:endParaRPr lang="zh-CN" altLang="en-US" sz="5400" b="1" dirty="0">
              <a:solidFill>
                <a:srgbClr val="CC00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6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6196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6196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3" name="文本占位符 12290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752600"/>
          </a:xfrm>
          <a:ln/>
        </p:spPr>
        <p:txBody>
          <a:bodyPr anchor="t"/>
          <a:p>
            <a:r>
              <a:rPr lang="en-US" altLang="zh-CN" sz="4400" dirty="0">
                <a:latin typeface="黑体" panose="02010609060101010101" pitchFamily="2" charset="-122"/>
                <a:ea typeface="黑体" panose="02010609060101010101" pitchFamily="2" charset="-122"/>
              </a:rPr>
              <a:t>6</a:t>
            </a:r>
            <a:r>
              <a:rPr lang="zh-CN" altLang="en-US" sz="4400" dirty="0">
                <a:latin typeface="黑体" panose="02010609060101010101" pitchFamily="2" charset="-122"/>
                <a:ea typeface="黑体" panose="02010609060101010101" pitchFamily="2" charset="-122"/>
              </a:rPr>
              <a:t>、是谁假冒大圣，才有了真假美猴王？ </a:t>
            </a:r>
            <a:endParaRPr lang="zh-CN" altLang="en-US" sz="4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2292" name="文本框 12291"/>
          <p:cNvSpPr txBox="1"/>
          <p:nvPr/>
        </p:nvSpPr>
        <p:spPr>
          <a:xfrm>
            <a:off x="1917700" y="4343400"/>
            <a:ext cx="5092700" cy="13223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8000" b="1" dirty="0">
                <a:solidFill>
                  <a:srgbClr val="CC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六耳猕猴</a:t>
            </a:r>
            <a:endParaRPr lang="zh-CN" altLang="en-US" sz="8000" b="1" dirty="0">
              <a:solidFill>
                <a:srgbClr val="CC00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2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2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292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292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7" name="标题 5121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>
            <a:endParaRPr lang="zh-CN" altLang="zh-CN" dirty="0"/>
          </a:p>
        </p:txBody>
      </p:sp>
      <p:sp>
        <p:nvSpPr>
          <p:cNvPr id="24578" name="文本占位符 512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066800"/>
          </a:xfrm>
          <a:ln/>
        </p:spPr>
        <p:txBody>
          <a:bodyPr anchor="t"/>
          <a:p>
            <a:pPr>
              <a:lnSpc>
                <a:spcPct val="80000"/>
              </a:lnSpc>
            </a:pPr>
            <a:r>
              <a:rPr lang="en-US" altLang="zh-CN" sz="4000" dirty="0">
                <a:ea typeface="黑体" panose="02010609060101010101" pitchFamily="2" charset="-122"/>
              </a:rPr>
              <a:t>7</a:t>
            </a:r>
            <a:r>
              <a:rPr lang="zh-CN" altLang="en-US" sz="4000" dirty="0">
                <a:ea typeface="黑体" panose="02010609060101010101" pitchFamily="2" charset="-122"/>
              </a:rPr>
              <a:t>、你知道孙悟空的本领是谁传授的吗？</a:t>
            </a:r>
            <a:r>
              <a:rPr lang="zh-CN" altLang="en-US" sz="2800" dirty="0"/>
              <a:t> </a:t>
            </a:r>
            <a:endParaRPr lang="zh-CN" altLang="en-US" sz="2800" dirty="0"/>
          </a:p>
        </p:txBody>
      </p:sp>
      <p:sp>
        <p:nvSpPr>
          <p:cNvPr id="5125" name="矩形 5124"/>
          <p:cNvSpPr/>
          <p:nvPr/>
        </p:nvSpPr>
        <p:spPr>
          <a:xfrm>
            <a:off x="2060575" y="3810000"/>
            <a:ext cx="5241925" cy="13223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8000" b="1" dirty="0">
                <a:solidFill>
                  <a:srgbClr val="CC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菩提祖师</a:t>
            </a:r>
            <a:endParaRPr lang="zh-CN" altLang="en-US" sz="8000" b="1" dirty="0">
              <a:solidFill>
                <a:srgbClr val="CC00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125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125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125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125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1" name="标题 1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>
            <a:endParaRPr lang="zh-CN" altLang="en-US"/>
          </a:p>
        </p:txBody>
      </p:sp>
      <p:sp>
        <p:nvSpPr>
          <p:cNvPr id="25602" name="内容占位符 2"/>
          <p:cNvSpPr>
            <a:spLocks noGrp="1"/>
          </p:cNvSpPr>
          <p:nvPr>
            <p:ph idx="1"/>
          </p:nvPr>
        </p:nvSpPr>
        <p:spPr>
          <a:xfrm>
            <a:off x="2292350" y="1800225"/>
            <a:ext cx="8229600" cy="4525963"/>
          </a:xfrm>
          <a:ln/>
        </p:spPr>
        <p:txBody>
          <a:bodyPr anchor="t"/>
          <a:p>
            <a:pPr marL="0" indent="0">
              <a:buNone/>
            </a:pPr>
            <a:r>
              <a:rPr lang="zh-CN" altLang="en-US" sz="11500">
                <a:latin typeface="方正姚体" panose="02010601030101010101" charset="-122"/>
                <a:ea typeface="方正姚体" panose="02010601030101010101" charset="-122"/>
              </a:rPr>
              <a:t>题组三</a:t>
            </a:r>
            <a:endParaRPr lang="zh-CN" altLang="en-US" sz="11500">
              <a:latin typeface="方正姚体" panose="02010601030101010101" charset="-122"/>
              <a:ea typeface="方正姚体" panose="02010601030101010101" charset="-12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5" name="标题 18433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>
            <a:endParaRPr lang="zh-CN" altLang="zh-CN" dirty="0">
              <a:solidFill>
                <a:srgbClr val="CC0000"/>
              </a:solidFill>
            </a:endParaRPr>
          </a:p>
        </p:txBody>
      </p:sp>
      <p:sp>
        <p:nvSpPr>
          <p:cNvPr id="26626" name="文本占位符 1843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828800"/>
          </a:xfrm>
          <a:ln/>
        </p:spPr>
        <p:txBody>
          <a:bodyPr anchor="t"/>
          <a:p>
            <a:pPr>
              <a:buNone/>
            </a:pPr>
            <a:r>
              <a:rPr lang="en-US" altLang="zh-CN" sz="4000" dirty="0"/>
              <a:t>   1</a:t>
            </a:r>
            <a:r>
              <a:rPr lang="zh-CN" altLang="en-US" sz="4000" dirty="0"/>
              <a:t>、 </a:t>
            </a:r>
            <a:r>
              <a:rPr lang="zh-CN" altLang="en-US" sz="4000" dirty="0">
                <a:latin typeface="黑体" panose="02010609060101010101" pitchFamily="2" charset="-122"/>
                <a:ea typeface="黑体" panose="02010609060101010101" pitchFamily="2" charset="-122"/>
              </a:rPr>
              <a:t>你知道孙悟空到天宫以后，玉皇大帝封他什么官职吗？ </a:t>
            </a:r>
            <a:endParaRPr lang="zh-CN" altLang="en-US" sz="40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8436" name="文本框 18435"/>
          <p:cNvSpPr txBox="1"/>
          <p:nvPr/>
        </p:nvSpPr>
        <p:spPr>
          <a:xfrm>
            <a:off x="2819400" y="4114800"/>
            <a:ext cx="4038600" cy="13223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8000" b="1" dirty="0">
                <a:solidFill>
                  <a:srgbClr val="CC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弼马温</a:t>
            </a:r>
            <a:endParaRPr lang="zh-CN" altLang="en-US" sz="8000" b="1" dirty="0">
              <a:solidFill>
                <a:srgbClr val="CC00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49" name="标题 25601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>
            <a:endParaRPr lang="zh-CN" altLang="zh-CN" dirty="0"/>
          </a:p>
        </p:txBody>
      </p:sp>
      <p:sp>
        <p:nvSpPr>
          <p:cNvPr id="27650" name="文本占位符 2560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524000"/>
          </a:xfrm>
          <a:ln/>
        </p:spPr>
        <p:txBody>
          <a:bodyPr anchor="t"/>
          <a:p>
            <a:r>
              <a:rPr lang="en-US" altLang="zh-CN" sz="4400" dirty="0"/>
              <a:t>2</a:t>
            </a:r>
            <a:r>
              <a:rPr lang="zh-CN" altLang="en-US" sz="4400" dirty="0"/>
              <a:t>、你知道牛魔王夫人叫什么吗？</a:t>
            </a:r>
            <a:r>
              <a:rPr lang="zh-CN" altLang="en-US" dirty="0"/>
              <a:t> </a:t>
            </a:r>
            <a:endParaRPr lang="zh-CN" altLang="en-US" dirty="0"/>
          </a:p>
        </p:txBody>
      </p:sp>
      <p:sp>
        <p:nvSpPr>
          <p:cNvPr id="25604" name="文本框 25603"/>
          <p:cNvSpPr txBox="1"/>
          <p:nvPr/>
        </p:nvSpPr>
        <p:spPr>
          <a:xfrm>
            <a:off x="1866900" y="3621088"/>
            <a:ext cx="5745163" cy="14446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8800" b="1" dirty="0">
                <a:solidFill>
                  <a:srgbClr val="CC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铁扇公主</a:t>
            </a:r>
            <a:endParaRPr lang="zh-CN" altLang="en-US" sz="8800" b="1" dirty="0">
              <a:solidFill>
                <a:srgbClr val="CC00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3" name="标题 27649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>
            <a:endParaRPr lang="zh-CN" altLang="zh-CN" dirty="0"/>
          </a:p>
        </p:txBody>
      </p:sp>
      <p:sp>
        <p:nvSpPr>
          <p:cNvPr id="28674" name="文本占位符 27650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524000"/>
          </a:xfrm>
          <a:ln/>
        </p:spPr>
        <p:txBody>
          <a:bodyPr anchor="t"/>
          <a:p>
            <a:r>
              <a:rPr lang="en-US" altLang="zh-CN" sz="4400" dirty="0">
                <a:ea typeface="黑体" panose="02010609060101010101" pitchFamily="2" charset="-122"/>
              </a:rPr>
              <a:t>3</a:t>
            </a:r>
            <a:r>
              <a:rPr lang="zh-CN" altLang="en-US" sz="4400" dirty="0">
                <a:ea typeface="黑体" panose="02010609060101010101" pitchFamily="2" charset="-122"/>
              </a:rPr>
              <a:t>、你知道沙僧原来是天上的什么官吗？</a:t>
            </a:r>
            <a:r>
              <a:rPr lang="zh-CN" altLang="en-US" dirty="0"/>
              <a:t> </a:t>
            </a:r>
            <a:endParaRPr lang="zh-CN" altLang="en-US" dirty="0"/>
          </a:p>
        </p:txBody>
      </p:sp>
      <p:sp>
        <p:nvSpPr>
          <p:cNvPr id="27652" name="文本框 27651"/>
          <p:cNvSpPr txBox="1"/>
          <p:nvPr/>
        </p:nvSpPr>
        <p:spPr>
          <a:xfrm>
            <a:off x="2286000" y="3733800"/>
            <a:ext cx="4398963" cy="13223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8000" b="1" dirty="0">
                <a:solidFill>
                  <a:srgbClr val="CC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卷帘大将</a:t>
            </a:r>
            <a:endParaRPr lang="zh-CN" altLang="en-US" sz="8000" b="1" dirty="0">
              <a:solidFill>
                <a:srgbClr val="CC00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7" name="标题 28673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>
            <a:endParaRPr lang="zh-CN" altLang="zh-CN" dirty="0"/>
          </a:p>
        </p:txBody>
      </p:sp>
      <p:sp>
        <p:nvSpPr>
          <p:cNvPr id="29698" name="文本占位符 2867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990600"/>
          </a:xfrm>
          <a:ln/>
        </p:spPr>
        <p:txBody>
          <a:bodyPr anchor="t"/>
          <a:p>
            <a:r>
              <a:rPr lang="en-US" altLang="zh-CN" sz="4000" dirty="0"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4000" dirty="0">
                <a:latin typeface="黑体" panose="02010609060101010101" pitchFamily="2" charset="-122"/>
                <a:ea typeface="黑体" panose="02010609060101010101" pitchFamily="2" charset="-122"/>
              </a:rPr>
              <a:t>、如来佛祖的寺庙叫什么名字？ </a:t>
            </a:r>
            <a:endParaRPr lang="zh-CN" altLang="en-US" sz="40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8676" name="文本框 28675"/>
          <p:cNvSpPr txBox="1"/>
          <p:nvPr/>
        </p:nvSpPr>
        <p:spPr>
          <a:xfrm>
            <a:off x="2362200" y="3200400"/>
            <a:ext cx="4822825" cy="14446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8800" b="1" dirty="0">
                <a:solidFill>
                  <a:srgbClr val="CC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大雷音寺</a:t>
            </a:r>
            <a:endParaRPr lang="zh-CN" altLang="en-US" sz="8800" b="1" dirty="0">
              <a:solidFill>
                <a:srgbClr val="CC00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8676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1" name="标题 31745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>
            <a:endParaRPr lang="zh-CN" altLang="zh-CN" dirty="0"/>
          </a:p>
        </p:txBody>
      </p:sp>
      <p:sp>
        <p:nvSpPr>
          <p:cNvPr id="30722" name="文本占位符 31746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066800"/>
          </a:xfrm>
          <a:ln/>
        </p:spPr>
        <p:txBody>
          <a:bodyPr anchor="t"/>
          <a:p>
            <a:r>
              <a:rPr lang="en-US" altLang="zh-CN" sz="4000" dirty="0">
                <a:latin typeface="黑体" panose="02010609060101010101" pitchFamily="2" charset="-122"/>
                <a:ea typeface="黑体" panose="02010609060101010101" pitchFamily="2" charset="-122"/>
              </a:rPr>
              <a:t>6</a:t>
            </a:r>
            <a:r>
              <a:rPr lang="zh-CN" altLang="en-US" sz="4000" dirty="0">
                <a:latin typeface="黑体" panose="02010609060101010101" pitchFamily="2" charset="-122"/>
                <a:ea typeface="黑体" panose="02010609060101010101" pitchFamily="2" charset="-122"/>
              </a:rPr>
              <a:t>、你知道蜘蛛精住在哪里吗？ </a:t>
            </a:r>
            <a:endParaRPr lang="zh-CN" altLang="en-US" sz="40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1748" name="文本框 31747"/>
          <p:cNvSpPr txBox="1"/>
          <p:nvPr/>
        </p:nvSpPr>
        <p:spPr>
          <a:xfrm>
            <a:off x="3048000" y="3505200"/>
            <a:ext cx="3965575" cy="13223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8000" b="1" dirty="0">
                <a:solidFill>
                  <a:srgbClr val="CC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盘丝洞 </a:t>
            </a:r>
            <a:endParaRPr lang="zh-CN" altLang="en-US" sz="8000" b="1" dirty="0">
              <a:solidFill>
                <a:srgbClr val="CC00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1748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5" name="标题 33793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>
            <a:endParaRPr lang="zh-CN" altLang="zh-CN" dirty="0"/>
          </a:p>
        </p:txBody>
      </p:sp>
      <p:sp>
        <p:nvSpPr>
          <p:cNvPr id="31746" name="文本占位符 3379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066800"/>
          </a:xfrm>
          <a:ln/>
        </p:spPr>
        <p:txBody>
          <a:bodyPr anchor="t"/>
          <a:p>
            <a:r>
              <a:rPr lang="en-US" altLang="zh-CN" sz="4800" dirty="0"/>
              <a:t>7</a:t>
            </a:r>
            <a:r>
              <a:rPr lang="zh-CN" altLang="en-US" sz="4800" dirty="0"/>
              <a:t>、谁抢了唐僧的袈裟？</a:t>
            </a:r>
            <a:r>
              <a:rPr lang="zh-CN" altLang="en-US" sz="3600" dirty="0"/>
              <a:t> </a:t>
            </a:r>
            <a:endParaRPr lang="zh-CN" altLang="en-US" sz="3600" dirty="0"/>
          </a:p>
        </p:txBody>
      </p:sp>
      <p:sp>
        <p:nvSpPr>
          <p:cNvPr id="33796" name="文本框 33795"/>
          <p:cNvSpPr txBox="1"/>
          <p:nvPr/>
        </p:nvSpPr>
        <p:spPr>
          <a:xfrm>
            <a:off x="2370138" y="3368675"/>
            <a:ext cx="3754437" cy="14462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8800" b="1" dirty="0">
                <a:solidFill>
                  <a:srgbClr val="CC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黑熊怪</a:t>
            </a:r>
            <a:endParaRPr lang="zh-CN" altLang="en-US" sz="8800" b="1" dirty="0">
              <a:solidFill>
                <a:srgbClr val="CC0000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3796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3796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3796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3796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69" name="标题 45057"/>
          <p:cNvSpPr>
            <a:spLocks noGrp="1"/>
          </p:cNvSpPr>
          <p:nvPr>
            <p:ph type="ctrTitle"/>
          </p:nvPr>
        </p:nvSpPr>
        <p:spPr>
          <a:xfrm>
            <a:off x="862013" y="2466975"/>
            <a:ext cx="7259637" cy="1470025"/>
          </a:xfrm>
          <a:ln/>
        </p:spPr>
        <p:txBody>
          <a:bodyPr anchor="ctr"/>
          <a:p>
            <a:pPr defTabSz="914400">
              <a:buClrTx/>
              <a:buSzTx/>
              <a:buFontTx/>
            </a:pPr>
            <a:r>
              <a:rPr lang="en-US" altLang="zh-CN" sz="4400" kern="1200" baseline="0" dirty="0">
                <a:latin typeface="+mj-lt"/>
                <a:ea typeface="汉仪颜楷繁" panose="02010609000101010101" pitchFamily="49" charset="-122"/>
                <a:cs typeface="+mj-cs"/>
              </a:rPr>
              <a:t>     </a:t>
            </a:r>
            <a:r>
              <a:rPr lang="zh-CN" altLang="en-US" sz="6000" kern="1200" baseline="0" dirty="0">
                <a:latin typeface="+mj-lt"/>
                <a:ea typeface="汉仪颜楷繁" panose="02010609000101010101" pitchFamily="49" charset="-122"/>
                <a:cs typeface="+mj-cs"/>
              </a:rPr>
              <a:t>选择题</a:t>
            </a:r>
            <a:br>
              <a:rPr lang="zh-CN" altLang="en-US" sz="6000" kern="1200" baseline="0" dirty="0">
                <a:latin typeface="+mj-lt"/>
                <a:ea typeface="汉仪颜楷繁" panose="02010609000101010101" pitchFamily="49" charset="-122"/>
                <a:cs typeface="+mj-cs"/>
              </a:rPr>
            </a:br>
            <a:r>
              <a:rPr lang="zh-CN" altLang="en-US" sz="6000" kern="1200" baseline="0" dirty="0">
                <a:latin typeface="+mj-lt"/>
                <a:ea typeface="汉仪颜楷繁" panose="02010609000101010101" pitchFamily="49" charset="-122"/>
                <a:cs typeface="+mj-cs"/>
              </a:rPr>
              <a:t>抢答正确小组加</a:t>
            </a:r>
            <a:r>
              <a:rPr lang="en-US" altLang="zh-CN" sz="6000" kern="1200" baseline="0" dirty="0">
                <a:latin typeface="+mj-lt"/>
                <a:ea typeface="汉仪颜楷繁" panose="02010609000101010101" pitchFamily="49" charset="-122"/>
                <a:cs typeface="+mj-cs"/>
              </a:rPr>
              <a:t>1</a:t>
            </a:r>
            <a:r>
              <a:rPr lang="zh-CN" altLang="en-US" sz="6000" kern="1200" baseline="0" dirty="0">
                <a:latin typeface="+mj-lt"/>
                <a:ea typeface="汉仪颜楷繁" panose="02010609000101010101" pitchFamily="49" charset="-122"/>
                <a:cs typeface="+mj-cs"/>
              </a:rPr>
              <a:t>分。</a:t>
            </a:r>
            <a:endParaRPr lang="zh-CN" altLang="en-US" sz="6000" kern="1200" baseline="0" dirty="0">
              <a:latin typeface="+mj-lt"/>
              <a:ea typeface="汉仪颜楷繁" panose="02010609000101010101" pitchFamily="49" charset="-122"/>
              <a:cs typeface="+mj-cs"/>
            </a:endParaRPr>
          </a:p>
        </p:txBody>
      </p:sp>
      <p:sp>
        <p:nvSpPr>
          <p:cNvPr id="32770" name="文本框 45060"/>
          <p:cNvSpPr txBox="1"/>
          <p:nvPr/>
        </p:nvSpPr>
        <p:spPr>
          <a:xfrm>
            <a:off x="2757488" y="746125"/>
            <a:ext cx="4572000" cy="10064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第二部分</a:t>
            </a:r>
            <a:endParaRPr lang="zh-CN" altLang="en-US" b="1" dirty="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3" name="标题 71681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>
            <a:endParaRPr lang="zh-CN" altLang="zh-CN" dirty="0"/>
          </a:p>
        </p:txBody>
      </p:sp>
      <p:sp>
        <p:nvSpPr>
          <p:cNvPr id="33794" name="文本占位符 7168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905000"/>
          </a:xfrm>
          <a:ln/>
        </p:spPr>
        <p:txBody>
          <a:bodyPr anchor="t"/>
          <a:p>
            <a:pPr>
              <a:buNone/>
            </a:pPr>
            <a:r>
              <a:rPr lang="en-US" altLang="zh-CN" sz="4400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4400" dirty="0">
                <a:latin typeface="黑体" panose="02010609060101010101" pitchFamily="2" charset="-122"/>
                <a:ea typeface="黑体" panose="02010609060101010101" pitchFamily="2" charset="-122"/>
              </a:rPr>
              <a:t>、孙悟空的老家花果山属于哪个州？（       ）</a:t>
            </a:r>
            <a:endParaRPr lang="zh-CN" altLang="en-US" sz="4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4400" dirty="0"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zh-CN" altLang="en-US" sz="4400" dirty="0">
                <a:latin typeface="黑体" panose="02010609060101010101" pitchFamily="2" charset="-122"/>
                <a:ea typeface="黑体" panose="02010609060101010101" pitchFamily="2" charset="-122"/>
              </a:rPr>
              <a:t>、东胜神州   </a:t>
            </a:r>
            <a:r>
              <a:rPr lang="en-US" altLang="zh-CN" sz="4400" dirty="0">
                <a:latin typeface="黑体" panose="02010609060101010101" pitchFamily="2" charset="-122"/>
                <a:ea typeface="黑体" panose="02010609060101010101" pitchFamily="2" charset="-122"/>
              </a:rPr>
              <a:t>B.</a:t>
            </a:r>
            <a:r>
              <a:rPr lang="zh-CN" altLang="en-US" sz="4400" dirty="0">
                <a:latin typeface="黑体" panose="02010609060101010101" pitchFamily="2" charset="-122"/>
                <a:ea typeface="黑体" panose="02010609060101010101" pitchFamily="2" charset="-122"/>
              </a:rPr>
              <a:t>南赡部洲    </a:t>
            </a:r>
            <a:endParaRPr lang="zh-CN" altLang="en-US" sz="4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4400" dirty="0">
                <a:latin typeface="黑体" panose="02010609060101010101" pitchFamily="2" charset="-122"/>
                <a:ea typeface="黑体" panose="02010609060101010101" pitchFamily="2" charset="-122"/>
              </a:rPr>
              <a:t>C.</a:t>
            </a:r>
            <a:r>
              <a:rPr lang="zh-CN" altLang="en-US" sz="4400" dirty="0">
                <a:latin typeface="黑体" panose="02010609060101010101" pitchFamily="2" charset="-122"/>
                <a:ea typeface="黑体" panose="02010609060101010101" pitchFamily="2" charset="-122"/>
              </a:rPr>
              <a:t>西牛贺州     </a:t>
            </a:r>
            <a:r>
              <a:rPr lang="en-US" altLang="zh-CN" sz="4400" dirty="0">
                <a:latin typeface="黑体" panose="02010609060101010101" pitchFamily="2" charset="-122"/>
                <a:ea typeface="黑体" panose="02010609060101010101" pitchFamily="2" charset="-122"/>
              </a:rPr>
              <a:t>D.</a:t>
            </a:r>
            <a:r>
              <a:rPr lang="zh-CN" altLang="en-US" sz="4400" dirty="0">
                <a:latin typeface="黑体" panose="02010609060101010101" pitchFamily="2" charset="-122"/>
                <a:ea typeface="黑体" panose="02010609060101010101" pitchFamily="2" charset="-122"/>
              </a:rPr>
              <a:t>北俱芦洲</a:t>
            </a:r>
            <a:endParaRPr lang="zh-CN" altLang="en-US" sz="4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1684" name="文本框 71683"/>
          <p:cNvSpPr txBox="1"/>
          <p:nvPr/>
        </p:nvSpPr>
        <p:spPr>
          <a:xfrm>
            <a:off x="3217863" y="5200650"/>
            <a:ext cx="1905000" cy="11064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660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660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71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7" name="文本占位符 87041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4525963"/>
          </a:xfrm>
          <a:ln/>
        </p:spPr>
        <p:txBody>
          <a:bodyPr anchor="t"/>
          <a:p>
            <a:pPr>
              <a:buNone/>
            </a:pPr>
            <a:r>
              <a:rPr lang="en-US" altLang="zh-CN" sz="4400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4400" dirty="0">
                <a:latin typeface="黑体" panose="02010609060101010101" pitchFamily="2" charset="-122"/>
                <a:ea typeface="黑体" panose="02010609060101010101" pitchFamily="2" charset="-122"/>
              </a:rPr>
              <a:t>、在乌鸡国害死国王，强霸王位的妖怪是什么变的？</a:t>
            </a:r>
            <a:r>
              <a:rPr lang="en-US" altLang="zh-CN" sz="4400">
                <a:latin typeface="黑体" panose="02010609060101010101" pitchFamily="2" charset="-122"/>
                <a:ea typeface="黑体" panose="02010609060101010101" pitchFamily="2" charset="-122"/>
              </a:rPr>
              <a:t>(   )</a:t>
            </a:r>
            <a:endParaRPr lang="en-US" altLang="zh-CN" sz="44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4400" dirty="0"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zh-CN" altLang="en-US" sz="4400" dirty="0">
                <a:latin typeface="黑体" panose="02010609060101010101" pitchFamily="2" charset="-122"/>
                <a:ea typeface="黑体" panose="02010609060101010101" pitchFamily="2" charset="-122"/>
              </a:rPr>
              <a:t>老虎  </a:t>
            </a:r>
            <a:r>
              <a:rPr lang="en-US" altLang="zh-CN" sz="4400" dirty="0"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sz="4400" dirty="0">
                <a:latin typeface="黑体" panose="02010609060101010101" pitchFamily="2" charset="-122"/>
                <a:ea typeface="黑体" panose="02010609060101010101" pitchFamily="2" charset="-122"/>
              </a:rPr>
              <a:t>狮子</a:t>
            </a:r>
            <a:endParaRPr lang="zh-CN" altLang="en-US" sz="4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4400" dirty="0"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4400" dirty="0">
                <a:latin typeface="黑体" panose="02010609060101010101" pitchFamily="2" charset="-122"/>
                <a:ea typeface="黑体" panose="02010609060101010101" pitchFamily="2" charset="-122"/>
              </a:rPr>
              <a:t>大象  </a:t>
            </a:r>
            <a:r>
              <a:rPr lang="en-US" altLang="zh-CN" sz="4400" dirty="0">
                <a:latin typeface="黑体" panose="02010609060101010101" pitchFamily="2" charset="-122"/>
                <a:ea typeface="黑体" panose="02010609060101010101" pitchFamily="2" charset="-122"/>
              </a:rPr>
              <a:t>D</a:t>
            </a:r>
            <a:r>
              <a:rPr lang="zh-CN" altLang="en-US" sz="4400" dirty="0">
                <a:latin typeface="黑体" panose="02010609060101010101" pitchFamily="2" charset="-122"/>
                <a:ea typeface="黑体" panose="02010609060101010101" pitchFamily="2" charset="-122"/>
              </a:rPr>
              <a:t>豹子</a:t>
            </a:r>
            <a:endParaRPr lang="zh-CN" altLang="en-US" sz="4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7043" name="文本框 87042"/>
          <p:cNvSpPr txBox="1"/>
          <p:nvPr/>
        </p:nvSpPr>
        <p:spPr>
          <a:xfrm>
            <a:off x="2344738" y="4297363"/>
            <a:ext cx="2057400" cy="14446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880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880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7043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7043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7043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1" name="文本占位符 88065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4525963"/>
          </a:xfrm>
          <a:ln/>
        </p:spPr>
        <p:txBody>
          <a:bodyPr anchor="t"/>
          <a:p>
            <a:pPr>
              <a:buNone/>
            </a:pPr>
            <a:r>
              <a:rPr lang="en-US" altLang="zh-CN" sz="4400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4400" dirty="0">
                <a:latin typeface="黑体" panose="02010609060101010101" pitchFamily="2" charset="-122"/>
                <a:ea typeface="黑体" panose="02010609060101010101" pitchFamily="2" charset="-122"/>
              </a:rPr>
              <a:t>、孙悟空被圣婴大王红孩儿烧得昏厥过去，是谁唤醒他？（</a:t>
            </a:r>
            <a:r>
              <a:rPr lang="zh-CN" altLang="en-US" sz="4400"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en-US" altLang="zh-CN" sz="4400">
                <a:latin typeface="黑体" panose="02010609060101010101" pitchFamily="2" charset="-122"/>
                <a:ea typeface="黑体" panose="02010609060101010101" pitchFamily="2" charset="-122"/>
              </a:rPr>
              <a:t>)</a:t>
            </a:r>
            <a:endParaRPr lang="en-US" altLang="zh-CN" sz="44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4400" dirty="0"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zh-CN" altLang="en-US" sz="4400" dirty="0">
                <a:latin typeface="黑体" panose="02010609060101010101" pitchFamily="2" charset="-122"/>
                <a:ea typeface="黑体" panose="02010609060101010101" pitchFamily="2" charset="-122"/>
              </a:rPr>
              <a:t>猪八戒  </a:t>
            </a:r>
            <a:r>
              <a:rPr lang="en-US" altLang="zh-CN" sz="4400" dirty="0"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sz="4400" dirty="0">
                <a:latin typeface="黑体" panose="02010609060101010101" pitchFamily="2" charset="-122"/>
                <a:ea typeface="黑体" panose="02010609060101010101" pitchFamily="2" charset="-122"/>
              </a:rPr>
              <a:t>土地神</a:t>
            </a:r>
            <a:endParaRPr lang="zh-CN" altLang="en-US" sz="44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4400" dirty="0"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4400" dirty="0">
                <a:latin typeface="黑体" panose="02010609060101010101" pitchFamily="2" charset="-122"/>
                <a:ea typeface="黑体" panose="02010609060101010101" pitchFamily="2" charset="-122"/>
              </a:rPr>
              <a:t>观音  </a:t>
            </a:r>
            <a:r>
              <a:rPr lang="en-US" altLang="zh-CN" sz="4400" dirty="0">
                <a:latin typeface="黑体" panose="02010609060101010101" pitchFamily="2" charset="-122"/>
                <a:ea typeface="黑体" panose="02010609060101010101" pitchFamily="2" charset="-122"/>
              </a:rPr>
              <a:t>D</a:t>
            </a:r>
            <a:r>
              <a:rPr lang="zh-CN" altLang="en-US" sz="4400" dirty="0">
                <a:latin typeface="黑体" panose="02010609060101010101" pitchFamily="2" charset="-122"/>
                <a:ea typeface="黑体" panose="02010609060101010101" pitchFamily="2" charset="-122"/>
              </a:rPr>
              <a:t>文殊菩萨</a:t>
            </a:r>
            <a:endParaRPr lang="zh-CN" altLang="en-US" sz="4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8067" name="文本框 88066"/>
          <p:cNvSpPr txBox="1"/>
          <p:nvPr/>
        </p:nvSpPr>
        <p:spPr>
          <a:xfrm>
            <a:off x="2209800" y="5181600"/>
            <a:ext cx="2057400" cy="11985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720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720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806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806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806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5" name="标题 1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>
            <a:endParaRPr lang="zh-CN" altLang="en-US"/>
          </a:p>
        </p:txBody>
      </p:sp>
      <p:sp>
        <p:nvSpPr>
          <p:cNvPr id="36866" name="内容占位符 2"/>
          <p:cNvSpPr>
            <a:spLocks noGrp="1"/>
          </p:cNvSpPr>
          <p:nvPr>
            <p:ph idx="1"/>
          </p:nvPr>
        </p:nvSpPr>
        <p:spPr>
          <a:xfrm>
            <a:off x="457200" y="665163"/>
            <a:ext cx="8229600" cy="4525962"/>
          </a:xfrm>
          <a:ln/>
        </p:spPr>
        <p:txBody>
          <a:bodyPr anchor="t"/>
          <a:p>
            <a:r>
              <a:rPr lang="en-US" altLang="zh-CN" sz="3600" b="1"/>
              <a:t>4．八戒与沙僧拜问道：“这鱼儿怎生有那等手段。”菩萨道：“他本是我莲花池里养大的金鱼，每日浮头听经，修成手段。那一柄九瓣铜锤，乃是一枝未开的菡萏，被他运炼成兵。”</a:t>
            </a:r>
            <a:endParaRPr lang="en-US" altLang="zh-CN" sz="3600" b="1"/>
          </a:p>
          <a:p>
            <a:r>
              <a:rPr lang="en-US" altLang="zh-CN" sz="3600" b="1"/>
              <a:t>   选文中的“他”是谁？（    ）</a:t>
            </a:r>
            <a:endParaRPr lang="en-US" altLang="zh-CN" sz="3600" b="1"/>
          </a:p>
          <a:p>
            <a:r>
              <a:rPr lang="en-US" altLang="zh-CN" sz="3600" b="1"/>
              <a:t>A通天河里的灵感大王       B红孩儿       C 泾河龙王九儿子 </a:t>
            </a:r>
            <a:endParaRPr lang="en-US" altLang="zh-CN" sz="3600" b="1"/>
          </a:p>
        </p:txBody>
      </p:sp>
      <p:sp>
        <p:nvSpPr>
          <p:cNvPr id="88067" name="文本框 88066"/>
          <p:cNvSpPr txBox="1"/>
          <p:nvPr/>
        </p:nvSpPr>
        <p:spPr>
          <a:xfrm>
            <a:off x="2209800" y="5181600"/>
            <a:ext cx="2057400" cy="11985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720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720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806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806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806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89" name="文本占位符 88065"/>
          <p:cNvSpPr>
            <a:spLocks noGrp="1"/>
          </p:cNvSpPr>
          <p:nvPr>
            <p:ph idx="1"/>
          </p:nvPr>
        </p:nvSpPr>
        <p:spPr>
          <a:xfrm>
            <a:off x="266700" y="74613"/>
            <a:ext cx="8229600" cy="4525962"/>
          </a:xfrm>
          <a:ln/>
        </p:spPr>
        <p:txBody>
          <a:bodyPr anchor="t"/>
          <a:p>
            <a:pPr>
              <a:buNone/>
            </a:pPr>
            <a:r>
              <a:rPr lang="en-US" altLang="zh-CN" sz="4000" dirty="0">
                <a:latin typeface="黑体" panose="02010609060101010101" pitchFamily="2" charset="-122"/>
                <a:ea typeface="黑体" panose="02010609060101010101" pitchFamily="2" charset="-122"/>
              </a:rPr>
              <a:t>5</a:t>
            </a:r>
            <a:r>
              <a:rPr lang="zh-CN" altLang="en-US" sz="4000" dirty="0"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4000">
                <a:latin typeface="黑体" panose="02010609060101010101" pitchFamily="2" charset="-122"/>
                <a:ea typeface="黑体" panose="02010609060101010101" pitchFamily="2" charset="-122"/>
              </a:rPr>
              <a:t>那妖邪将三藏捉住，引群精径回水府，厉声高叫：“鳜妹何在？”老鳜婆迎门施礼道：“大王，不敢不敢！”妖邪道：“贤妹何出此言！一言既出，驷马难追。怎好昧了前言？”选文中的妖怪是谁?（    ）</a:t>
            </a:r>
            <a:endParaRPr lang="en-US" altLang="zh-CN" sz="40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4000">
                <a:latin typeface="黑体" panose="02010609060101010101" pitchFamily="2" charset="-122"/>
                <a:ea typeface="黑体" panose="02010609060101010101" pitchFamily="2" charset="-122"/>
              </a:rPr>
              <a:t>  A泾河龙王九儿子    B鹿力大仙    C灵感大王 </a:t>
            </a:r>
            <a:endParaRPr lang="en-US" altLang="zh-CN" sz="40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endParaRPr lang="zh-CN" altLang="en-US" sz="40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8067" name="文本框 88066"/>
          <p:cNvSpPr txBox="1"/>
          <p:nvPr/>
        </p:nvSpPr>
        <p:spPr>
          <a:xfrm>
            <a:off x="2209800" y="5181600"/>
            <a:ext cx="2057400" cy="11985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720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720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806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806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806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3" name="文本占位符 88065"/>
          <p:cNvSpPr>
            <a:spLocks noGrp="1"/>
          </p:cNvSpPr>
          <p:nvPr>
            <p:ph idx="1"/>
          </p:nvPr>
        </p:nvSpPr>
        <p:spPr>
          <a:xfrm>
            <a:off x="266700" y="74613"/>
            <a:ext cx="8229600" cy="4525962"/>
          </a:xfrm>
          <a:ln/>
        </p:spPr>
        <p:txBody>
          <a:bodyPr anchor="t"/>
          <a:p>
            <a:pPr>
              <a:buNone/>
            </a:pPr>
            <a:r>
              <a:rPr lang="en-US" altLang="zh-CN" sz="4000">
                <a:latin typeface="黑体" panose="02010609060101010101" pitchFamily="2" charset="-122"/>
                <a:ea typeface="黑体" panose="02010609060101010101" pitchFamily="2" charset="-122"/>
              </a:rPr>
              <a:t>6.行者，将身一纵，踏云光起在空中，睁眼观看，远见一座城池。又近觑，倒也祥光隐隐，不见什么凶气纷纷。行者暗自沉吟道：“好去处！如何有响声振耳？那城中又无旌旗闪灼，戈戟光明，又不是炮声响振，何以若人马喧哗？”选文中的城池是哪个国家？（    ）</a:t>
            </a:r>
            <a:endParaRPr lang="en-US" altLang="zh-CN" sz="40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4000">
                <a:latin typeface="黑体" panose="02010609060101010101" pitchFamily="2" charset="-122"/>
                <a:ea typeface="黑体" panose="02010609060101010101" pitchFamily="2" charset="-122"/>
              </a:rPr>
              <a:t>A车迟国    B 女儿国  C  海师国 </a:t>
            </a:r>
            <a:endParaRPr lang="en-US" altLang="zh-CN" sz="40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endParaRPr lang="zh-CN" altLang="en-US" sz="40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8067" name="文本框 88066"/>
          <p:cNvSpPr txBox="1"/>
          <p:nvPr/>
        </p:nvSpPr>
        <p:spPr>
          <a:xfrm>
            <a:off x="2235200" y="5619750"/>
            <a:ext cx="2057400" cy="11985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720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720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806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806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806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7" name="文本占位符 88065"/>
          <p:cNvSpPr>
            <a:spLocks noGrp="1"/>
          </p:cNvSpPr>
          <p:nvPr>
            <p:ph idx="1"/>
          </p:nvPr>
        </p:nvSpPr>
        <p:spPr>
          <a:xfrm>
            <a:off x="266700" y="74613"/>
            <a:ext cx="8229600" cy="4525962"/>
          </a:xfrm>
          <a:ln/>
        </p:spPr>
        <p:txBody>
          <a:bodyPr anchor="t"/>
          <a:p>
            <a:pPr>
              <a:buNone/>
            </a:pPr>
            <a:r>
              <a:rPr lang="en-US" altLang="zh-CN" sz="4000" dirty="0">
                <a:latin typeface="黑体" panose="02010609060101010101" pitchFamily="2" charset="-122"/>
                <a:ea typeface="黑体" panose="02010609060101010101" pitchFamily="2" charset="-122"/>
              </a:rPr>
              <a:t>7</a:t>
            </a:r>
            <a:r>
              <a:rPr lang="zh-CN" altLang="en-US" sz="4000" dirty="0"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4000">
                <a:latin typeface="黑体" panose="02010609060101010101" pitchFamily="2" charset="-122"/>
                <a:ea typeface="黑体" panose="02010609060101010101" pitchFamily="2" charset="-122"/>
              </a:rPr>
              <a:t>黄袍怪变为一美男子，前往宝象国探望岳丈国王，将唐僧变为(      )。白龙马变为宫娥，举刀暗算黄袍怪，被打中后腿。八戒要回高老庄，白龙马劝他去找悟空。悟空拒绝，八戒下山大骂，被众猴捉回。</a:t>
            </a:r>
            <a:endParaRPr lang="en-US" altLang="zh-CN" sz="40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4000">
                <a:latin typeface="黑体" panose="02010609060101010101" pitchFamily="2" charset="-122"/>
                <a:ea typeface="黑体" panose="02010609060101010101" pitchFamily="2" charset="-122"/>
              </a:rPr>
              <a:t>  A   大象         B  狮子           C  猛虎 </a:t>
            </a:r>
            <a:endParaRPr lang="en-US" altLang="zh-CN" sz="40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endParaRPr lang="zh-CN" altLang="en-US" sz="40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8067" name="文本框 88066"/>
          <p:cNvSpPr txBox="1"/>
          <p:nvPr/>
        </p:nvSpPr>
        <p:spPr>
          <a:xfrm>
            <a:off x="3760788" y="5332413"/>
            <a:ext cx="2057400" cy="11985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720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720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806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806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806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1" name="文本占位符 88065"/>
          <p:cNvSpPr>
            <a:spLocks noGrp="1"/>
          </p:cNvSpPr>
          <p:nvPr>
            <p:ph idx="1"/>
          </p:nvPr>
        </p:nvSpPr>
        <p:spPr>
          <a:xfrm>
            <a:off x="333375" y="444500"/>
            <a:ext cx="8229600" cy="4525963"/>
          </a:xfrm>
          <a:ln/>
        </p:spPr>
        <p:txBody>
          <a:bodyPr anchor="t"/>
          <a:p>
            <a:pPr>
              <a:buNone/>
            </a:pPr>
            <a:r>
              <a:rPr lang="en-US" altLang="zh-CN" sz="4000">
                <a:latin typeface="黑体" panose="02010609060101010101" pitchFamily="2" charset="-122"/>
                <a:ea typeface="黑体" panose="02010609060101010101" pitchFamily="2" charset="-122"/>
              </a:rPr>
              <a:t>8</a:t>
            </a:r>
            <a:r>
              <a:rPr lang="zh-CN" altLang="en-US" sz="4000"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4000">
                <a:latin typeface="黑体" panose="02010609060101010101" pitchFamily="2" charset="-122"/>
                <a:ea typeface="黑体" panose="02010609060101010101" pitchFamily="2" charset="-122"/>
              </a:rPr>
              <a:t>孙悟空开始因为受不了唐僧的绪叨想回花果山，途经东海龙宫因为看到一幅画而改变了心意，这幅画的名字叫（　　　　）</a:t>
            </a:r>
            <a:endParaRPr lang="en-US" altLang="zh-CN" sz="40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4000">
                <a:latin typeface="黑体" panose="02010609060101010101" pitchFamily="2" charset="-122"/>
                <a:ea typeface="黑体" panose="02010609060101010101" pitchFamily="2" charset="-122"/>
              </a:rPr>
              <a:t>A、程门立雪　　　B、孔融让梨　　C、圮桥进履　　D、铁杵成针 </a:t>
            </a:r>
            <a:endParaRPr lang="en-US" altLang="zh-CN" sz="40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endParaRPr lang="zh-CN" altLang="en-US" sz="40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8067" name="文本框 88066"/>
          <p:cNvSpPr txBox="1"/>
          <p:nvPr/>
        </p:nvSpPr>
        <p:spPr>
          <a:xfrm>
            <a:off x="3760788" y="5332413"/>
            <a:ext cx="2057400" cy="11985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720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720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806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806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806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985" name="文本占位符 88065"/>
          <p:cNvSpPr>
            <a:spLocks noGrp="1"/>
          </p:cNvSpPr>
          <p:nvPr>
            <p:ph idx="1"/>
          </p:nvPr>
        </p:nvSpPr>
        <p:spPr>
          <a:xfrm>
            <a:off x="266700" y="74613"/>
            <a:ext cx="8229600" cy="4525962"/>
          </a:xfrm>
          <a:ln/>
        </p:spPr>
        <p:txBody>
          <a:bodyPr anchor="t"/>
          <a:p>
            <a:pPr>
              <a:buNone/>
            </a:pPr>
            <a:r>
              <a:rPr lang="en-US" altLang="zh-CN" sz="4000" dirty="0">
                <a:latin typeface="黑体" panose="02010609060101010101" pitchFamily="2" charset="-122"/>
                <a:ea typeface="黑体" panose="02010609060101010101" pitchFamily="2" charset="-122"/>
              </a:rPr>
              <a:t>9</a:t>
            </a:r>
            <a:r>
              <a:rPr lang="zh-CN" altLang="en-US" sz="4000" dirty="0"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4000">
                <a:latin typeface="黑体" panose="02010609060101010101" pitchFamily="2" charset="-122"/>
                <a:ea typeface="黑体" panose="02010609060101010101" pitchFamily="2" charset="-122"/>
              </a:rPr>
              <a:t>在三十五回中，金角大王和银角大王的五样宝贝分别是：太上老君盛丹的葫芦，盛水的净瓶，炼魔的宝剑，搧火的扇子和什么？　　　　　(   　  )</a:t>
            </a:r>
            <a:endParaRPr lang="en-US" altLang="zh-CN" sz="40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4000">
                <a:latin typeface="黑体" panose="02010609060101010101" pitchFamily="2" charset="-122"/>
                <a:ea typeface="黑体" panose="02010609060101010101" pitchFamily="2" charset="-122"/>
              </a:rPr>
              <a:t>A 、炼丹的炉子    B、勒袍的带子   C、挡风的罩子  D、遮雨的伞 </a:t>
            </a:r>
            <a:endParaRPr lang="en-US" altLang="zh-CN" sz="40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endParaRPr lang="zh-CN" altLang="en-US" sz="40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8067" name="文本框 88066"/>
          <p:cNvSpPr txBox="1"/>
          <p:nvPr/>
        </p:nvSpPr>
        <p:spPr>
          <a:xfrm>
            <a:off x="3760788" y="5332413"/>
            <a:ext cx="2057400" cy="11985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720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720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806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806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806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09" name="标题 132097"/>
          <p:cNvSpPr>
            <a:spLocks noGrp="1"/>
          </p:cNvSpPr>
          <p:nvPr>
            <p:ph type="title"/>
          </p:nvPr>
        </p:nvSpPr>
        <p:spPr>
          <a:xfrm>
            <a:off x="0" y="549275"/>
            <a:ext cx="8229600" cy="863600"/>
          </a:xfrm>
          <a:ln/>
        </p:spPr>
        <p:txBody>
          <a:bodyPr anchor="ctr"/>
          <a:p>
            <a:r>
              <a:rPr lang="en-US" altLang="zh-CN" b="1" dirty="0">
                <a:solidFill>
                  <a:srgbClr val="CC0000"/>
                </a:solidFill>
                <a:latin typeface="宋体" panose="02010600030101010101" pitchFamily="2" charset="-122"/>
              </a:rPr>
              <a:t>  </a:t>
            </a:r>
            <a:r>
              <a:rPr lang="zh-CN" altLang="en-US" b="1" dirty="0">
                <a:solidFill>
                  <a:srgbClr val="CC0000"/>
                </a:solidFill>
                <a:latin typeface="宋体" panose="02010600030101010101" pitchFamily="2" charset="-122"/>
              </a:rPr>
              <a:t>我最喜欢的人物形象简析</a:t>
            </a:r>
            <a:r>
              <a:rPr lang="zh-CN" altLang="en-US" dirty="0"/>
              <a:t> </a:t>
            </a:r>
            <a:endParaRPr lang="zh-CN" altLang="en-US"/>
          </a:p>
        </p:txBody>
      </p:sp>
      <p:sp>
        <p:nvSpPr>
          <p:cNvPr id="43010" name="文本框 132098"/>
          <p:cNvSpPr txBox="1"/>
          <p:nvPr/>
        </p:nvSpPr>
        <p:spPr>
          <a:xfrm>
            <a:off x="0" y="1557338"/>
            <a:ext cx="9144000" cy="9525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从唐僧师徒四人中选一人，结合情节对所选之人作出较全面的辨证的评价。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（大约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30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字左右，表达清楚。）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43011" name="图片 132099" descr="唐僧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2492375"/>
            <a:ext cx="2781300" cy="29416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3012" name="图片 132100" descr="孙悟空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0338" y="2492375"/>
            <a:ext cx="2349500" cy="2924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3013" name="图片 132101" descr="猪八戒">
            <a:hlinkClick r:id="" action="ppaction://noaction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3800" y="2492375"/>
            <a:ext cx="2060575" cy="2924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3014" name="图片 132102" descr="沙僧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64375" y="2492375"/>
            <a:ext cx="2079625" cy="2914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3015" name="文本框 132103"/>
          <p:cNvSpPr txBox="1"/>
          <p:nvPr/>
        </p:nvSpPr>
        <p:spPr>
          <a:xfrm>
            <a:off x="0" y="0"/>
            <a:ext cx="2555875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70C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小组合作</a:t>
            </a:r>
            <a:endParaRPr lang="zh-CN" altLang="en-US" sz="3200" b="1" dirty="0">
              <a:solidFill>
                <a:srgbClr val="0070C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3016" name="文本框 132104"/>
          <p:cNvSpPr txBox="1"/>
          <p:nvPr/>
        </p:nvSpPr>
        <p:spPr>
          <a:xfrm>
            <a:off x="87313" y="5461000"/>
            <a:ext cx="8877300" cy="15541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endParaRPr lang="en-US" altLang="zh-CN" sz="3200" b="1" dirty="0">
              <a:solidFill>
                <a:srgbClr val="FF00FF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  <a:p>
            <a:endParaRPr lang="en-US" altLang="zh-CN" sz="3200" b="1" dirty="0">
              <a:solidFill>
                <a:srgbClr val="FF00FF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  <a:p>
            <a:endParaRPr lang="en-US" altLang="zh-CN" sz="3200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6" name="文本框 47105"/>
          <p:cNvSpPr txBox="1"/>
          <p:nvPr/>
        </p:nvSpPr>
        <p:spPr>
          <a:xfrm>
            <a:off x="1547813" y="404813"/>
            <a:ext cx="5400675" cy="823913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r>
              <a:rPr lang="zh-CN" altLang="en-US" sz="4800" b="1" noProof="1">
                <a:solidFill>
                  <a:srgbClr val="FF3300"/>
                </a:solidFill>
                <a:latin typeface="Arial" panose="020B0604020202020204" pitchFamily="34" charset="0"/>
                <a:ea typeface="隶书" panose="02010509060101010101" pitchFamily="1" charset="-122"/>
                <a:cs typeface="+mn-cs"/>
              </a:rPr>
              <a:t>孙悟空的性格特点</a:t>
            </a:r>
            <a:endParaRPr lang="zh-CN" altLang="en-US" sz="4800" b="1" noProof="1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  <p:sp>
        <p:nvSpPr>
          <p:cNvPr id="47107" name="文本框 47106"/>
          <p:cNvSpPr txBox="1"/>
          <p:nvPr/>
        </p:nvSpPr>
        <p:spPr>
          <a:xfrm>
            <a:off x="466725" y="1341438"/>
            <a:ext cx="7777163" cy="46720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　　优点：乐观、聪明、勇敢、顽皮、灵活、热爱自由，除恶务尽，不畏艰难险阻，充满了斗争精神。 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　　缺点：</a:t>
            </a:r>
            <a:r>
              <a:rPr lang="zh-CN" altLang="en-US" sz="3600" b="1">
                <a:latin typeface="Arial" panose="020B0604020202020204" pitchFamily="34" charset="0"/>
                <a:ea typeface="黑体" panose="02010609060101010101" pitchFamily="2" charset="-122"/>
              </a:rPr>
              <a:t>性情急躁、好胜心强、喜欢搞点恶作剧。</a:t>
            </a:r>
            <a:endParaRPr lang="zh-CN" altLang="en-US" sz="3600" b="1"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>
              <a:lnSpc>
                <a:spcPct val="90000"/>
              </a:lnSpc>
            </a:pPr>
            <a:endParaRPr lang="zh-CN" altLang="en-US">
              <a:solidFill>
                <a:schemeClr val="bg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endParaRPr lang="zh-CN" altLang="en-US" sz="3600" b="1">
              <a:solidFill>
                <a:srgbClr val="FF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sz="3600" b="1">
              <a:solidFill>
                <a:srgbClr val="FF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108" name="文本框 47107"/>
          <p:cNvSpPr txBox="1"/>
          <p:nvPr/>
        </p:nvSpPr>
        <p:spPr>
          <a:xfrm>
            <a:off x="2051050" y="4437063"/>
            <a:ext cx="6511925" cy="2286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精彩情节：</a:t>
            </a:r>
            <a:r>
              <a:rPr lang="zh-CN" altLang="en-US" sz="3600" b="1">
                <a:solidFill>
                  <a:srgbClr val="FF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大闹天宫（最能体现他的反抗精神）、三打白骨精、真假美猴王、智取红孩儿、三借芭蕉扇等。</a:t>
            </a:r>
            <a:endParaRPr lang="zh-CN" altLang="en-US" sz="3600" b="1">
              <a:solidFill>
                <a:srgbClr val="FF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36" name="文本框 47108"/>
          <p:cNvSpPr txBox="1"/>
          <p:nvPr/>
        </p:nvSpPr>
        <p:spPr>
          <a:xfrm>
            <a:off x="395288" y="6308725"/>
            <a:ext cx="1604962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斗战胜佛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37" name="日期占位符 1"/>
          <p:cNvSpPr/>
          <p:nvPr>
            <p:ph type="dt" sz="half" idx="10"/>
          </p:nvPr>
        </p:nvSpPr>
        <p:spPr>
          <a:ln/>
        </p:spPr>
        <p:txBody>
          <a:bodyPr anchor="t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6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6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6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6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6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/>
            <a:endParaRPr lang="zh-CN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 bldLvl="0"/>
      <p:bldP spid="47108" grpId="0" bldLvl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5057" name="图片 49153" descr="3c8abbc2534a06090ef477e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2708275"/>
            <a:ext cx="3924300" cy="4149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9155" name="文本占位符 49154"/>
          <p:cNvSpPr>
            <a:spLocks noGrp="1"/>
          </p:cNvSpPr>
          <p:nvPr>
            <p:ph idx="1"/>
          </p:nvPr>
        </p:nvSpPr>
        <p:spPr>
          <a:xfrm>
            <a:off x="250825" y="404813"/>
            <a:ext cx="8229600" cy="2952750"/>
          </a:xfrm>
          <a:ln>
            <a:miter/>
          </a:ln>
        </p:spPr>
        <p:txBody>
          <a:bodyPr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3600" b="1" i="0" u="none" strike="noStrike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　　　</a:t>
            </a:r>
            <a:r>
              <a:rPr kumimoji="0" lang="zh-CN" altLang="en-US" sz="3200" b="1" i="0" u="none" strike="noStrike" kern="120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优点：唐僧心地善良，信仰坚定，有理想追求、不畏艰险、勇往直前，义无反顾。无论遇到多少困难，也不管外界有多少诱惑，从来没有动摇过。</a:t>
            </a:r>
            <a:endParaRPr kumimoji="0" lang="zh-CN" altLang="en-US" sz="3200" b="1" i="0" u="none" strike="noStrike" kern="1200" cap="none" spc="0" normalizeH="0" baseline="0" noProof="1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pic>
        <p:nvPicPr>
          <p:cNvPr id="45059" name="图片 49155" descr="00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62913" y="6475413"/>
            <a:ext cx="1081087" cy="3825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9157" name="文本框 49156"/>
          <p:cNvSpPr txBox="1"/>
          <p:nvPr/>
        </p:nvSpPr>
        <p:spPr>
          <a:xfrm>
            <a:off x="4211638" y="2781300"/>
            <a:ext cx="4535488" cy="161607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3600" b="1" noProof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    </a:t>
            </a:r>
            <a:r>
              <a:rPr lang="zh-CN" altLang="en-US" sz="3200" b="1" noProof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缺点：常被迷惑、</a:t>
            </a:r>
            <a:r>
              <a:rPr lang="zh-CN" altLang="en-US" sz="3200" b="1" noProof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ea"/>
              </a:rPr>
              <a:t>人妖不辨、是非不分、固执迂腐、</a:t>
            </a:r>
            <a:r>
              <a:rPr lang="zh-CN" altLang="en-US" sz="3200" b="1" noProof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懦弱无能。</a:t>
            </a:r>
            <a:endParaRPr lang="zh-CN" altLang="en-US" sz="3200" b="1" noProof="1" dirty="0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9158" name="矩形 49157"/>
          <p:cNvSpPr>
            <a:spLocks noGrp="1"/>
          </p:cNvSpPr>
          <p:nvPr/>
        </p:nvSpPr>
        <p:spPr>
          <a:xfrm>
            <a:off x="3886200" y="4552950"/>
            <a:ext cx="5257800" cy="23050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342900" indent="-342900">
              <a:spcBef>
                <a:spcPct val="2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主要情节：</a:t>
            </a:r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三打白骨精、四圣试禅心、真假唐僧、女儿国遇难</a:t>
            </a:r>
            <a:r>
              <a:rPr lang="zh-CN" altLang="en-US" sz="3600" b="1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sz="3600" b="1" dirty="0">
              <a:solidFill>
                <a:srgbClr val="FF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5062" name="文本框 49158"/>
          <p:cNvSpPr txBox="1"/>
          <p:nvPr/>
        </p:nvSpPr>
        <p:spPr>
          <a:xfrm>
            <a:off x="1116013" y="5876925"/>
            <a:ext cx="222408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>
                <a:solidFill>
                  <a:schemeClr val="folHlin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旃檀功德佛</a:t>
            </a:r>
            <a:endParaRPr lang="zh-CN" altLang="en-US" sz="3200" b="1">
              <a:solidFill>
                <a:schemeClr val="folHlink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5063" name="日期占位符 1"/>
          <p:cNvSpPr/>
          <p:nvPr>
            <p:ph type="dt" sz="half" idx="10"/>
          </p:nvPr>
        </p:nvSpPr>
        <p:spPr>
          <a:ln/>
        </p:spPr>
        <p:txBody>
          <a:bodyPr anchor="t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6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6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6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6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6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/>
            <a:endParaRPr lang="zh-CN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charRg st="0" end="6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9155">
                                            <p:txEl>
                                              <p:charRg st="0" end="6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9155">
                                            <p:txEl>
                                              <p:charRg st="0" end="6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 build="p"/>
      <p:bldP spid="49157" grpId="0" bldLvl="0"/>
      <p:bldP spid="49158" grpId="0" bldLvl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6081" name="图片 51201" descr="524e2a2a60d1fa2e5343c1a7">
            <a:hlinkClick r:id="rId1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16338"/>
            <a:ext cx="2843213" cy="31416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03" name="内容占位符 51202"/>
          <p:cNvSpPr>
            <a:spLocks noGrp="1"/>
          </p:cNvSpPr>
          <p:nvPr>
            <p:ph idx="1"/>
          </p:nvPr>
        </p:nvSpPr>
        <p:spPr>
          <a:xfrm>
            <a:off x="0" y="188913"/>
            <a:ext cx="8353425" cy="3816350"/>
          </a:xfrm>
          <a:ln/>
        </p:spPr>
        <p:txBody>
          <a:bodyPr anchor="t"/>
          <a:p>
            <a:pPr algn="just">
              <a:buNone/>
            </a:pPr>
            <a:r>
              <a:rPr lang="zh-CN" altLang="en-US" sz="3600" b="1" dirty="0">
                <a:solidFill>
                  <a:srgbClr val="0000FF"/>
                </a:solidFill>
                <a:latin typeface="华文宋体" panose="02010600040101010101" pitchFamily="2" charset="-122"/>
                <a:ea typeface="黑体" panose="02010609060101010101" pitchFamily="2" charset="-122"/>
              </a:rPr>
              <a:t>　　　</a:t>
            </a:r>
            <a:r>
              <a:rPr lang="zh-CN" altLang="en-US" b="1" dirty="0">
                <a:solidFill>
                  <a:srgbClr val="0000FF"/>
                </a:solidFill>
                <a:latin typeface="华文宋体" panose="02010600040101010101" pitchFamily="2" charset="-122"/>
                <a:ea typeface="黑体" panose="02010609060101010101" pitchFamily="2" charset="-122"/>
              </a:rPr>
              <a:t>优点：憨厚老实，既勤劳、朴实、善良、有本领，也敢与妖魔作斗争，是孙悟空第一得力助手，不忘取经大义，是取经路上不可或缺的人物。</a:t>
            </a:r>
            <a:endParaRPr lang="zh-CN" altLang="en-US" b="1" dirty="0">
              <a:solidFill>
                <a:srgbClr val="0000FF"/>
              </a:solidFill>
              <a:latin typeface="华文宋体" panose="02010600040101010101" pitchFamily="2" charset="-122"/>
              <a:ea typeface="黑体" panose="02010609060101010101" pitchFamily="2" charset="-122"/>
            </a:endParaRPr>
          </a:p>
          <a:p>
            <a:pPr algn="just">
              <a:buNone/>
            </a:pPr>
            <a:r>
              <a:rPr lang="zh-CN" altLang="en-US" b="1" dirty="0">
                <a:solidFill>
                  <a:srgbClr val="0000FF"/>
                </a:solidFill>
                <a:latin typeface="华文宋体" panose="02010600040101010101" pitchFamily="2" charset="-122"/>
                <a:ea typeface="黑体" panose="02010609060101010101" pitchFamily="2" charset="-122"/>
              </a:rPr>
              <a:t>　　　缺点：好吃懒做，爱占便宜，嫉妒心强，好女色，喜欢拨弄是非，一遇困难就要打退堂鼓。</a:t>
            </a:r>
            <a:endParaRPr lang="zh-CN" altLang="en-US" dirty="0">
              <a:solidFill>
                <a:srgbClr val="0000FF"/>
              </a:solidFill>
              <a:ea typeface="黑体" panose="02010609060101010101" pitchFamily="2" charset="-122"/>
            </a:endParaRPr>
          </a:p>
        </p:txBody>
      </p:sp>
      <p:pic>
        <p:nvPicPr>
          <p:cNvPr id="46083" name="图片 51203" descr="00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2913" y="6475413"/>
            <a:ext cx="1081087" cy="3825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05" name="文本框 51204"/>
          <p:cNvSpPr txBox="1"/>
          <p:nvPr/>
        </p:nvSpPr>
        <p:spPr>
          <a:xfrm>
            <a:off x="3059113" y="4149725"/>
            <a:ext cx="5383212" cy="22891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主要情节：</a:t>
            </a:r>
            <a:r>
              <a:rPr lang="zh-CN" altLang="en-US" sz="3600" b="1" dirty="0">
                <a:solidFill>
                  <a:srgbClr val="FF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高老庄收八戒（高老庄娶亲）、八戒大战流沙河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sz="36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sz="3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06" name="文本框 51205"/>
          <p:cNvSpPr txBox="1"/>
          <p:nvPr/>
        </p:nvSpPr>
        <p:spPr>
          <a:xfrm>
            <a:off x="900113" y="6338888"/>
            <a:ext cx="1765300" cy="579438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p>
            <a:r>
              <a:rPr lang="zh-CN" altLang="en-US" sz="2800" b="1" noProof="1">
                <a:solidFill>
                  <a:srgbClr val="FFFF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净</a:t>
            </a:r>
            <a:r>
              <a:rPr lang="zh-CN" altLang="en-US" sz="3200" b="1" noProof="1">
                <a:solidFill>
                  <a:srgbClr val="FFFF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坛使者</a:t>
            </a:r>
            <a:endParaRPr lang="zh-CN" altLang="en-US" sz="3200" b="1" noProof="1">
              <a:solidFill>
                <a:srgbClr val="FFFF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086" name="日期占位符 1"/>
          <p:cNvSpPr/>
          <p:nvPr>
            <p:ph type="dt" sz="half" idx="10"/>
          </p:nvPr>
        </p:nvSpPr>
        <p:spPr>
          <a:ln/>
        </p:spPr>
        <p:txBody>
          <a:bodyPr anchor="t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6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6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6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6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6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/>
            <a:endParaRPr lang="zh-CN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charRg st="0" end="6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03">
                                            <p:txEl>
                                              <p:charRg st="0" end="6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03">
                                            <p:txEl>
                                              <p:charRg st="0" end="6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charRg st="66" end="1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203">
                                            <p:txEl>
                                              <p:charRg st="66" end="1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203">
                                            <p:txEl>
                                              <p:charRg st="66" end="1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build="p"/>
      <p:bldP spid="51205" grpId="0" bldLvl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7105" name="图片 50177" descr="6ad6b886294b742867096ef5">
            <a:hlinkClick r:id="rId1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00438"/>
            <a:ext cx="3419475" cy="33575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0179" name="文本占位符 50178"/>
          <p:cNvSpPr>
            <a:spLocks noGrp="1"/>
          </p:cNvSpPr>
          <p:nvPr>
            <p:ph idx="1"/>
          </p:nvPr>
        </p:nvSpPr>
        <p:spPr>
          <a:xfrm>
            <a:off x="-146050" y="333375"/>
            <a:ext cx="9436100" cy="2447925"/>
          </a:xfrm>
          <a:solidFill>
            <a:srgbClr val="FFFFFF">
              <a:alpha val="50000"/>
            </a:srgbClr>
          </a:solidFill>
          <a:ln>
            <a:miter/>
          </a:ln>
        </p:spPr>
        <p:txBody>
          <a:bodyPr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800" b="0" i="0" u="none" strike="noStrike" kern="1200" cap="none" spc="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简体" panose="03000509000000000000" charset="-122"/>
                <a:ea typeface="方正启体简体" panose="03000509000000000000" charset="-122"/>
                <a:cs typeface="+mn-cs"/>
              </a:rPr>
              <a:t>　</a:t>
            </a:r>
            <a:r>
              <a:rPr kumimoji="0" lang="zh-CN" altLang="en-US" sz="3600" b="0" i="0" u="none" strike="noStrike" kern="1200" cap="none" spc="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启体简体" panose="03000509000000000000" charset="-122"/>
                <a:ea typeface="方正启体简体" panose="03000509000000000000" charset="-122"/>
                <a:cs typeface="+mn-cs"/>
              </a:rPr>
              <a:t>优点：循规蹈矩、循规蹈矩、埋头苦干、默默无闻、小心谨慎、忠诚老实、勤勤恳恳、明哲保身、崇信佛法、严守戒律、目标明确、信念坚定，关键时刻不失义骨侠肠。</a:t>
            </a:r>
            <a:endParaRPr kumimoji="0" lang="zh-CN" altLang="en-US" sz="3600" b="0" i="0" u="none" strike="noStrike" kern="1200" cap="none" spc="0" normalizeH="0" baseline="0" noProof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启体简体" panose="03000509000000000000" charset="-122"/>
              <a:ea typeface="方正启体简体" panose="03000509000000000000" charset="-122"/>
              <a:cs typeface="+mn-cs"/>
            </a:endParaRPr>
          </a:p>
        </p:txBody>
      </p:sp>
      <p:pic>
        <p:nvPicPr>
          <p:cNvPr id="47107" name="图片 50179" descr="00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2913" y="6475413"/>
            <a:ext cx="1081087" cy="3825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0181" name="文本框 50180"/>
          <p:cNvSpPr txBox="1"/>
          <p:nvPr/>
        </p:nvSpPr>
        <p:spPr>
          <a:xfrm>
            <a:off x="3708400" y="5300663"/>
            <a:ext cx="4772025" cy="64135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p>
            <a:r>
              <a:rPr lang="zh-CN" altLang="en-US" sz="3600" b="1" noProof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主要情节：</a:t>
            </a:r>
            <a:r>
              <a:rPr lang="zh-CN" altLang="en-US" sz="3600" b="1" noProof="1" dirty="0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大战流沙河</a:t>
            </a:r>
            <a:endParaRPr lang="zh-CN" altLang="en-US" sz="3600" b="1" noProof="1" dirty="0">
              <a:solidFill>
                <a:srgbClr val="FF0066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109" name="文本框 50181"/>
          <p:cNvSpPr txBox="1"/>
          <p:nvPr/>
        </p:nvSpPr>
        <p:spPr>
          <a:xfrm>
            <a:off x="1187450" y="6237288"/>
            <a:ext cx="181610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>
                <a:solidFill>
                  <a:srgbClr val="FF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金身罗汉</a:t>
            </a:r>
            <a:endParaRPr lang="zh-CN" altLang="en-US" sz="3200" b="1">
              <a:solidFill>
                <a:srgbClr val="FF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0183" name="矩形 50182"/>
          <p:cNvSpPr/>
          <p:nvPr/>
        </p:nvSpPr>
        <p:spPr>
          <a:xfrm>
            <a:off x="3851275" y="3644900"/>
            <a:ext cx="4465638" cy="10668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fontAlgn="base"/>
            <a:r>
              <a:rPr lang="zh-CN" altLang="en-US" sz="3200" b="1" strike="noStrike" noProof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缺点：有时贤愚不分、好坏不辨、固执。</a:t>
            </a:r>
            <a:endParaRPr lang="zh-CN" altLang="en-US" sz="3200" b="1" strike="noStrike" noProof="1" dirty="0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7111" name="日期占位符 1"/>
          <p:cNvSpPr/>
          <p:nvPr>
            <p:ph type="dt" sz="half" idx="10"/>
          </p:nvPr>
        </p:nvSpPr>
        <p:spPr>
          <a:ln/>
        </p:spPr>
        <p:txBody>
          <a:bodyPr anchor="t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6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6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6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6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6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/>
            <a:endParaRPr lang="zh-CN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charRg st="0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0179">
                                            <p:txEl>
                                              <p:charRg st="0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0179">
                                            <p:txEl>
                                              <p:charRg st="0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 uiExpand="1" build="p"/>
      <p:bldP spid="50181" grpId="0" bldLvl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8129" name="标题 1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>
            <a:endParaRPr lang="zh-CN" altLang="en-US"/>
          </a:p>
        </p:txBody>
      </p:sp>
      <p:sp>
        <p:nvSpPr>
          <p:cNvPr id="48130" name="内容占位符 2"/>
          <p:cNvSpPr>
            <a:spLocks noGrp="1"/>
          </p:cNvSpPr>
          <p:nvPr>
            <p:ph idx="1"/>
          </p:nvPr>
        </p:nvSpPr>
        <p:spPr>
          <a:xfrm>
            <a:off x="192088" y="209550"/>
            <a:ext cx="8670925" cy="4525963"/>
          </a:xfrm>
          <a:ln/>
        </p:spPr>
        <p:txBody>
          <a:bodyPr anchor="t"/>
          <a:p>
            <a:pPr marL="0" indent="0">
              <a:buNone/>
            </a:pPr>
            <a:r>
              <a:rPr lang="en-US" altLang="zh-CN" b="1"/>
              <a:t>       </a:t>
            </a:r>
            <a:r>
              <a:rPr lang="zh-CN" altLang="en-US" b="1">
                <a:latin typeface="方正启体简体" panose="03000509000000000000" charset="-122"/>
                <a:ea typeface="方正启体简体" panose="03000509000000000000" charset="-122"/>
              </a:rPr>
              <a:t>话说那六健将出洞门。径往西南上，依路而走。行者暗想道：“他要请老大王吃我师父，老大王断是牛魔王。我老孙当年与他相会，真个意合情投，……虽则久别，还记得他模样，且等老孙变作牛魔王，哄他一哄，看是何如。”</a:t>
            </a:r>
            <a:endParaRPr lang="zh-CN" altLang="en-US" b="1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marL="0" indent="0">
              <a:buNone/>
            </a:pPr>
            <a:r>
              <a:rPr lang="zh-CN" altLang="en-US" b="1"/>
              <a:t>       问：孙悟空变作牛魔王后是如何引起红孩儿的怀疑并最终被识破的?后米孙悟空又是怎样救出师父的？（3分）</a:t>
            </a:r>
            <a:endParaRPr lang="zh-CN" altLang="en-US" b="1"/>
          </a:p>
        </p:txBody>
      </p:sp>
      <p:sp>
        <p:nvSpPr>
          <p:cNvPr id="100" name="文本框 99"/>
          <p:cNvSpPr txBox="1"/>
          <p:nvPr/>
        </p:nvSpPr>
        <p:spPr>
          <a:xfrm>
            <a:off x="320675" y="4406900"/>
            <a:ext cx="8413750" cy="20605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200" b="1">
                <a:solidFill>
                  <a:srgbClr val="FF0000"/>
                </a:solidFill>
                <a:latin typeface="方正姚体" panose="02010601030101010101" charset="-122"/>
                <a:ea typeface="方正姚体" panose="02010601030101010101" charset="-122"/>
              </a:rPr>
              <a:t>       </a:t>
            </a:r>
            <a:r>
              <a:rPr lang="zh-CN" altLang="zh-CN" sz="3200" b="1">
                <a:solidFill>
                  <a:srgbClr val="FF0000"/>
                </a:solidFill>
                <a:latin typeface="方正姚体" panose="02010601030101010101" charset="-122"/>
                <a:ea typeface="方正姚体" panose="02010601030101010101" charset="-122"/>
              </a:rPr>
              <a:t>“牛魔王</a:t>
            </a:r>
            <a:r>
              <a:rPr lang="en-US" altLang="zh-CN" sz="3200" b="1">
                <a:solidFill>
                  <a:srgbClr val="FF0000"/>
                </a:solidFill>
                <a:latin typeface="方正姚体" panose="02010601030101010101" charset="-122"/>
                <a:ea typeface="方正姚体" panose="02010601030101010101" charset="-122"/>
              </a:rPr>
              <a:t>”</a:t>
            </a:r>
            <a:r>
              <a:rPr lang="zh-CN" altLang="zh-CN" sz="3200" b="1">
                <a:solidFill>
                  <a:srgbClr val="FF0000"/>
                </a:solidFill>
                <a:latin typeface="方正姚体" panose="02010601030101010101" charset="-122"/>
                <a:ea typeface="方正姚体" panose="02010601030101010101" charset="-122"/>
              </a:rPr>
              <a:t>以吃斋为由不肯吃唐僧肉引起红孩儿怀疑，又因答不出红孩儿的生辰，被红孩儿识破。孙悟空打不过红孩儿，便请来观音菩萨，观音降服红孩儿，悟空救出师父。</a:t>
            </a:r>
            <a:endParaRPr lang="zh-CN" altLang="en-US" sz="3200" b="1">
              <a:solidFill>
                <a:srgbClr val="FF0000"/>
              </a:solidFill>
              <a:latin typeface="方正姚体" panose="02010601030101010101" charset="-122"/>
              <a:ea typeface="方正姚体" panose="02010601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100" grpId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153" name="标题 1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>
            <a:endParaRPr lang="zh-CN" altLang="en-US"/>
          </a:p>
        </p:txBody>
      </p:sp>
      <p:sp>
        <p:nvSpPr>
          <p:cNvPr id="49154" name="内容占位符 2"/>
          <p:cNvSpPr>
            <a:spLocks noGrp="1"/>
          </p:cNvSpPr>
          <p:nvPr>
            <p:ph idx="1"/>
          </p:nvPr>
        </p:nvSpPr>
        <p:spPr>
          <a:xfrm>
            <a:off x="236538" y="131763"/>
            <a:ext cx="8670925" cy="4525962"/>
          </a:xfrm>
          <a:ln/>
        </p:spPr>
        <p:txBody>
          <a:bodyPr anchor="t"/>
          <a:p>
            <a:pPr marL="0" indent="0">
              <a:buNone/>
            </a:pPr>
            <a:r>
              <a:rPr lang="en-US" altLang="zh-CN" sz="2400" b="1">
                <a:latin typeface="华文仿宋" panose="02010600040101010101" charset="-122"/>
                <a:ea typeface="华文仿宋" panose="02010600040101010101" charset="-122"/>
              </a:rPr>
              <a:t>        悟空打死小妖，变作它的模样，来到妖怪母亲门前，叫开了门，道：“我是平顶山莲花洞差来请老奶奶的。”到了二层门下，闪着头往里观看，见那正当中高坐着一个老妈妈。 </a:t>
            </a:r>
            <a:endParaRPr lang="en-US" altLang="zh-CN" sz="2400" b="1">
              <a:latin typeface="华文仿宋" panose="02010600040101010101" charset="-122"/>
              <a:ea typeface="华文仿宋" panose="02010600040101010101" charset="-122"/>
            </a:endParaRPr>
          </a:p>
          <a:p>
            <a:pPr marL="0" indent="0">
              <a:buNone/>
            </a:pPr>
            <a:r>
              <a:rPr lang="zh-CN" altLang="en-US" sz="2400" b="1">
                <a:latin typeface="华文仿宋" panose="02010600040101010101" charset="-122"/>
                <a:ea typeface="华文仿宋" panose="02010600040101010101" charset="-122"/>
              </a:rPr>
              <a:t>        悟空见了，在二门外捂着脸，脱脱的哭起来。你道他哭怎的，莫成是怕他?就怕也便不哭，况先哄了他的宝贝，又打杀他的小妖，却为何而哭?他当年曾下九鼎油锅，炸了七八日也不曾有一点泪儿。只为想起唐僧取经的苦恼，他就泪出痛肠，心想道：“老孙既显手段，变做小妖，来请这老怪，没有个直直的站了说话道理，一定见他磕头才是。</a:t>
            </a:r>
            <a:r>
              <a:rPr lang="zh-CN" altLang="en-US" sz="2400" b="1">
                <a:solidFill>
                  <a:srgbClr val="0070C0"/>
                </a:solidFill>
                <a:latin typeface="华文仿宋" panose="02010600040101010101" charset="-122"/>
                <a:ea typeface="华文仿宋" panose="02010600040101010101" charset="-122"/>
              </a:rPr>
              <a:t>我为人做了一场好汉，止拜了三个人：西天拜佛祖，南海拜观音，两界山(即五行山)师父救了我，我拜了他四拜。</a:t>
            </a:r>
            <a:r>
              <a:rPr lang="zh-CN" altLang="en-US" sz="2400" b="1">
                <a:solidFill>
                  <a:srgbClr val="FF0000"/>
                </a:solidFill>
                <a:latin typeface="华文仿宋" panose="02010600040101010101" charset="-122"/>
                <a:ea typeface="华文仿宋" panose="02010600040101010101" charset="-122"/>
              </a:rPr>
              <a:t>为他使碎了肝肺，用尽了心。</a:t>
            </a:r>
            <a:r>
              <a:rPr lang="zh-CN" altLang="en-US" sz="2400" b="1">
                <a:latin typeface="华文仿宋" panose="02010600040101010101" charset="-122"/>
                <a:ea typeface="华文仿宋" panose="02010600040101010101" charset="-122"/>
              </a:rPr>
              <a:t>一卷经能值几何?今日却教我去拜此怪。若不跪拜，必定走了风讯。苦啊!算来只为师父受困，故使我受辱于人!”</a:t>
            </a:r>
            <a:r>
              <a:rPr lang="zh-CN" altLang="en-US" sz="2400" b="1">
                <a:solidFill>
                  <a:srgbClr val="FF0000"/>
                </a:solidFill>
                <a:latin typeface="华文仿宋" panose="02010600040101010101" charset="-122"/>
                <a:ea typeface="华文仿宋" panose="02010600040101010101" charset="-122"/>
              </a:rPr>
              <a:t>到此际也没奈何，撞将进去，朝上跪下道：“给奶奶磕头。”</a:t>
            </a:r>
            <a:r>
              <a:rPr lang="zh-CN" altLang="en-US" sz="2400" b="1">
                <a:latin typeface="华文仿宋" panose="02010600040101010101" charset="-122"/>
                <a:ea typeface="华文仿宋" panose="02010600040101010101" charset="-122"/>
              </a:rPr>
              <a:t>老怪问道：“你是那里来的?”悟空道：“平顶山莲花洞，二位大王差来请奶奶去吃唐僧肉。”老怪大喜道：“好孝顺的儿子!”就叫抬出轿来。 </a:t>
            </a:r>
            <a:endParaRPr lang="zh-CN" altLang="en-US" sz="2400" b="1">
              <a:latin typeface="华文仿宋" panose="02010600040101010101" charset="-122"/>
              <a:ea typeface="华文仿宋" panose="02010600040101010101" charset="-122"/>
            </a:endParaRPr>
          </a:p>
          <a:p>
            <a:pPr marL="0" indent="0">
              <a:buNone/>
            </a:pPr>
            <a:r>
              <a:rPr lang="zh-CN" altLang="en-US" sz="2400" b="1">
                <a:latin typeface="华文仿宋" panose="02010600040101010101" charset="-122"/>
                <a:ea typeface="华文仿宋" panose="02010600040101010101" charset="-122"/>
              </a:rPr>
              <a:t>                                        (节选自《西游记》第三十四回，有改动) </a:t>
            </a:r>
            <a:endParaRPr lang="zh-CN" altLang="en-US" sz="2400" b="1">
              <a:latin typeface="华文仿宋" panose="02010600040101010101" charset="-122"/>
              <a:ea typeface="华文仿宋" panose="02010600040101010101" charset="-122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0177" name="标题 1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>
            <a:endParaRPr lang="zh-CN" altLang="en-US"/>
          </a:p>
        </p:txBody>
      </p:sp>
      <p:sp>
        <p:nvSpPr>
          <p:cNvPr id="50178" name="内容占位符 2"/>
          <p:cNvSpPr>
            <a:spLocks noGrp="1"/>
          </p:cNvSpPr>
          <p:nvPr>
            <p:ph idx="1"/>
          </p:nvPr>
        </p:nvSpPr>
        <p:spPr>
          <a:xfrm>
            <a:off x="236538" y="390525"/>
            <a:ext cx="8670925" cy="4527550"/>
          </a:xfrm>
          <a:ln/>
        </p:spPr>
        <p:txBody>
          <a:bodyPr anchor="t"/>
          <a:p>
            <a:pPr marL="0" indent="0">
              <a:buNone/>
            </a:pPr>
            <a:r>
              <a:rPr lang="zh-CN" altLang="en-US" sz="2800" b="1"/>
              <a:t>     （1）选文中孙悟空说“两界山(即五行山)师父救了我”，请联系选文之前的情节，用简洁的语言说说孙悟空被压两界山的原因。(</a:t>
            </a:r>
            <a:r>
              <a:rPr lang="en-US" altLang="zh-CN" sz="2800" b="1"/>
              <a:t>2</a:t>
            </a:r>
            <a:r>
              <a:rPr lang="zh-CN" altLang="en-US" sz="2800" b="1"/>
              <a:t>分) </a:t>
            </a:r>
            <a:endParaRPr lang="zh-CN" altLang="en-US" sz="2800" b="1"/>
          </a:p>
          <a:p>
            <a:pPr marL="0" indent="0">
              <a:buNone/>
            </a:pPr>
            <a:endParaRPr lang="zh-CN" altLang="en-US" sz="2800" b="1"/>
          </a:p>
          <a:p>
            <a:pPr marL="0" indent="0">
              <a:buNone/>
            </a:pPr>
            <a:endParaRPr lang="zh-CN" altLang="en-US" sz="2800" b="1"/>
          </a:p>
          <a:p>
            <a:pPr marL="0" indent="0">
              <a:buNone/>
            </a:pPr>
            <a:r>
              <a:rPr lang="zh-CN" altLang="en-US" sz="2800" b="1"/>
              <a:t>     （2）选文中，一向坚强勇敢的孙悟空却“哭”了，并“跪”在老妖怪面前，这反映了他什么样的性格特点?(4分) </a:t>
            </a:r>
            <a:endParaRPr lang="zh-CN" altLang="en-US" sz="2800" b="1"/>
          </a:p>
          <a:p>
            <a:pPr marL="0" indent="0">
              <a:buNone/>
            </a:pPr>
            <a:endParaRPr lang="zh-CN" altLang="en-US" sz="2800" b="1"/>
          </a:p>
        </p:txBody>
      </p:sp>
      <p:sp>
        <p:nvSpPr>
          <p:cNvPr id="100" name="文本框 99"/>
          <p:cNvSpPr txBox="1"/>
          <p:nvPr/>
        </p:nvSpPr>
        <p:spPr>
          <a:xfrm>
            <a:off x="273050" y="1693863"/>
            <a:ext cx="841375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200" b="1">
                <a:solidFill>
                  <a:srgbClr val="FF0000"/>
                </a:solidFill>
                <a:latin typeface="方正姚体" panose="02010601030101010101" charset="-122"/>
                <a:ea typeface="方正姚体" panose="02010601030101010101" charset="-122"/>
              </a:rPr>
              <a:t>        </a:t>
            </a:r>
            <a:r>
              <a:rPr lang="zh-CN" altLang="zh-CN" sz="3200" b="1">
                <a:solidFill>
                  <a:srgbClr val="FF0000"/>
                </a:solidFill>
                <a:latin typeface="方正姚体" panose="02010601030101010101" charset="-122"/>
                <a:ea typeface="方正姚体" panose="02010601030101010101" charset="-122"/>
              </a:rPr>
              <a:t>孙悟空大闹天宫，如来佛制服悟空并压他在五行山(两界山)下。</a:t>
            </a:r>
            <a:endParaRPr lang="en-US" altLang="zh-CN" sz="3200" b="1">
              <a:solidFill>
                <a:srgbClr val="FF0000"/>
              </a:solidFill>
              <a:latin typeface="方正姚体" panose="02010601030101010101" charset="-122"/>
              <a:ea typeface="方正姚体" panose="0201060103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73050" y="4221163"/>
            <a:ext cx="841375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200" b="1">
                <a:solidFill>
                  <a:srgbClr val="FF0000"/>
                </a:solidFill>
                <a:latin typeface="方正姚体" panose="02010601030101010101" charset="-122"/>
                <a:ea typeface="方正姚体" panose="02010601030101010101" charset="-122"/>
              </a:rPr>
              <a:t>       </a:t>
            </a:r>
            <a:r>
              <a:rPr lang="zh-CN" altLang="zh-CN" sz="3200" b="1">
                <a:solidFill>
                  <a:srgbClr val="FF0000"/>
                </a:solidFill>
                <a:latin typeface="方正姚体" panose="02010601030101010101" charset="-122"/>
                <a:ea typeface="方正姚体" panose="02010601030101010101" charset="-122"/>
              </a:rPr>
              <a:t>“哭”反映了悟空的自尊高傲、重情重义(</a:t>
            </a:r>
            <a:r>
              <a:rPr lang="en-US" altLang="zh-CN" sz="3200" b="1">
                <a:solidFill>
                  <a:srgbClr val="FF0000"/>
                </a:solidFill>
                <a:latin typeface="方正姚体" panose="02010601030101010101" charset="-122"/>
                <a:ea typeface="方正姚体" panose="02010601030101010101" charset="-122"/>
              </a:rPr>
              <a:t>2</a:t>
            </a:r>
            <a:r>
              <a:rPr lang="zh-CN" altLang="zh-CN" sz="3200" b="1">
                <a:solidFill>
                  <a:srgbClr val="FF0000"/>
                </a:solidFill>
                <a:latin typeface="方正姚体" panose="02010601030101010101" charset="-122"/>
                <a:ea typeface="方正姚体" panose="02010601030101010101" charset="-122"/>
              </a:rPr>
              <a:t>分)，“跪”又表现他忍辱负重(或机智灵活、随机应变、能曲能伸)的性格(</a:t>
            </a:r>
            <a:r>
              <a:rPr lang="en-US" altLang="zh-CN" sz="3200" b="1">
                <a:solidFill>
                  <a:srgbClr val="FF0000"/>
                </a:solidFill>
                <a:latin typeface="方正姚体" panose="02010601030101010101" charset="-122"/>
                <a:ea typeface="方正姚体" panose="02010601030101010101" charset="-122"/>
              </a:rPr>
              <a:t>2</a:t>
            </a:r>
            <a:r>
              <a:rPr lang="zh-CN" altLang="zh-CN" sz="3200" b="1">
                <a:solidFill>
                  <a:srgbClr val="FF0000"/>
                </a:solidFill>
                <a:latin typeface="方正姚体" panose="02010601030101010101" charset="-122"/>
                <a:ea typeface="方正姚体" panose="02010601030101010101" charset="-122"/>
              </a:rPr>
              <a:t>分)</a:t>
            </a:r>
            <a:endParaRPr lang="zh-CN" altLang="zh-CN" sz="3200" b="1">
              <a:solidFill>
                <a:srgbClr val="FF0000"/>
              </a:solidFill>
              <a:latin typeface="方正姚体" panose="02010601030101010101" charset="-122"/>
              <a:ea typeface="方正姚体" panose="02010601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100" grpId="1"/>
      <p:bldP spid="5" grpId="0"/>
      <p:bldP spid="5" grpId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1" name="标题 1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>
            <a:endParaRPr lang="zh-CN" altLang="en-US"/>
          </a:p>
        </p:txBody>
      </p:sp>
      <p:sp>
        <p:nvSpPr>
          <p:cNvPr id="51202" name="内容占位符 2"/>
          <p:cNvSpPr>
            <a:spLocks noGrp="1"/>
          </p:cNvSpPr>
          <p:nvPr>
            <p:ph idx="1"/>
          </p:nvPr>
        </p:nvSpPr>
        <p:spPr>
          <a:xfrm>
            <a:off x="236538" y="131763"/>
            <a:ext cx="8670925" cy="4525962"/>
          </a:xfrm>
          <a:ln/>
        </p:spPr>
        <p:txBody>
          <a:bodyPr anchor="t"/>
          <a:p>
            <a:pPr marL="0" indent="0">
              <a:buNone/>
            </a:pPr>
            <a:r>
              <a:rPr lang="en-US" altLang="zh-CN" sz="2800" b="1"/>
              <a:t>       </a:t>
            </a:r>
            <a:r>
              <a:rPr lang="zh-CN" altLang="en-US" sz="2800" b="1">
                <a:latin typeface="方正启体简体" panose="03000509000000000000" charset="-122"/>
                <a:ea typeface="方正启体简体" panose="03000509000000000000" charset="-122"/>
              </a:rPr>
              <a:t>当时老妖点猱狮、雪狮、狻猊、白泽、伏狸、抟象诸孙，各执锋利器械，黄狮引领，各纵狂风，径至豹头山界。只闻得烟火之气扑鼻，又闻得有哭泣之声。仔细看时，原来是刁钻、古怪二人在那里叫主公哭主公哩。妖精近前喝道：“你是真刁钻儿，假刁钻儿？”二怪跪倒，噙泪叩头道：“我们怎是假的？昨日这早晚领了银子去买猪羊，走至山西边大冲之内，见一个毛脸雷公嘴的和尚，他啐了我们一口，我们就脚软口强，不能言语，不能移步，被他扳倒，把银子搜了去，牌儿解了去，我两个昏昏沉沉，直到此时才醒。”（第八十九回  黄狮精虚设钉耙宴   金木土计闹豹头山）   </a:t>
            </a:r>
            <a:endParaRPr lang="zh-CN" altLang="en-US" sz="2800" b="1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marL="0" indent="0">
              <a:buNone/>
            </a:pPr>
            <a:r>
              <a:rPr lang="zh-CN" altLang="en-US" sz="2800" b="1"/>
              <a:t>     （1）本段中，老妖特征是什么，在八个狮子中，哪个狮子先被打死？（2分）</a:t>
            </a:r>
            <a:endParaRPr lang="zh-CN" altLang="en-US" sz="2800" b="1"/>
          </a:p>
          <a:p>
            <a:pPr marL="0" indent="0">
              <a:buNone/>
            </a:pPr>
            <a:r>
              <a:rPr lang="zh-CN" altLang="en-US" sz="2800" b="1"/>
              <a:t>     （2）用简洁的语言概括这一片段的前因、过程和结果。（4分）</a:t>
            </a:r>
            <a:endParaRPr lang="zh-CN" altLang="en-US" sz="2800" b="1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225" name="标题 1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>
            <a:endParaRPr lang="zh-CN" altLang="en-US"/>
          </a:p>
        </p:txBody>
      </p:sp>
      <p:sp>
        <p:nvSpPr>
          <p:cNvPr id="52226" name="内容占位符 2"/>
          <p:cNvSpPr>
            <a:spLocks noGrp="1"/>
          </p:cNvSpPr>
          <p:nvPr>
            <p:ph idx="1"/>
          </p:nvPr>
        </p:nvSpPr>
        <p:spPr>
          <a:xfrm>
            <a:off x="236538" y="390525"/>
            <a:ext cx="8670925" cy="4527550"/>
          </a:xfrm>
          <a:ln/>
        </p:spPr>
        <p:txBody>
          <a:bodyPr anchor="t"/>
          <a:p>
            <a:pPr marL="0" indent="0">
              <a:buNone/>
            </a:pPr>
            <a:r>
              <a:rPr lang="zh-CN" altLang="en-US" sz="2800" b="1"/>
              <a:t>     （1）本段中，老妖特征是什么，在八个狮子中，哪个狮子先被打死？（2分）</a:t>
            </a:r>
            <a:endParaRPr lang="zh-CN" altLang="en-US" sz="2800" b="1"/>
          </a:p>
          <a:p>
            <a:pPr marL="0" indent="0">
              <a:buNone/>
            </a:pPr>
            <a:endParaRPr lang="zh-CN" altLang="en-US" sz="2800" b="1"/>
          </a:p>
          <a:p>
            <a:pPr marL="0" indent="0">
              <a:buNone/>
            </a:pPr>
            <a:endParaRPr lang="zh-CN" altLang="en-US" sz="2800" b="1"/>
          </a:p>
          <a:p>
            <a:pPr marL="0" indent="0">
              <a:buNone/>
            </a:pPr>
            <a:r>
              <a:rPr lang="zh-CN" altLang="en-US" sz="2800" b="1"/>
              <a:t>     （2）用简洁的语言概括这一片段的前因、过程和结果。（4分）</a:t>
            </a:r>
            <a:endParaRPr lang="zh-CN" altLang="en-US" sz="2800" b="1"/>
          </a:p>
          <a:p>
            <a:pPr marL="0" indent="0">
              <a:buNone/>
            </a:pPr>
            <a:endParaRPr lang="zh-CN" altLang="en-US" sz="2800" b="1"/>
          </a:p>
        </p:txBody>
      </p:sp>
      <p:sp>
        <p:nvSpPr>
          <p:cNvPr id="100" name="文本框 99"/>
          <p:cNvSpPr txBox="1"/>
          <p:nvPr/>
        </p:nvSpPr>
        <p:spPr>
          <a:xfrm>
            <a:off x="174625" y="1493838"/>
            <a:ext cx="8413750" cy="58261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200" b="1">
                <a:solidFill>
                  <a:srgbClr val="FF0000"/>
                </a:solidFill>
                <a:latin typeface="方正姚体" panose="02010601030101010101" charset="-122"/>
                <a:ea typeface="方正姚体" panose="02010601030101010101" charset="-122"/>
              </a:rPr>
              <a:t>       </a:t>
            </a:r>
            <a:r>
              <a:rPr lang="zh-CN" altLang="zh-CN" sz="3200" b="1">
                <a:solidFill>
                  <a:srgbClr val="FF0000"/>
                </a:solidFill>
                <a:latin typeface="方正姚体" panose="02010601030101010101" charset="-122"/>
                <a:ea typeface="方正姚体" panose="02010601030101010101" charset="-122"/>
              </a:rPr>
              <a:t>有九个头。（1分）  黄狮先被打死（1分）</a:t>
            </a:r>
            <a:endParaRPr lang="zh-CN" altLang="zh-CN" sz="3200" b="1">
              <a:solidFill>
                <a:srgbClr val="FF0000"/>
              </a:solidFill>
              <a:latin typeface="方正姚体" panose="02010601030101010101" charset="-122"/>
              <a:ea typeface="方正姚体" panose="0201060103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73050" y="3424238"/>
            <a:ext cx="8413750" cy="20605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200" b="1">
                <a:solidFill>
                  <a:srgbClr val="FF0000"/>
                </a:solidFill>
                <a:latin typeface="方正姚体" panose="02010601030101010101" charset="-122"/>
                <a:ea typeface="方正姚体" panose="02010601030101010101" charset="-122"/>
              </a:rPr>
              <a:t>       </a:t>
            </a:r>
            <a:r>
              <a:rPr lang="zh-CN" altLang="zh-CN" sz="3200" b="1">
                <a:solidFill>
                  <a:srgbClr val="FF0000"/>
                </a:solidFill>
                <a:latin typeface="方正姚体" panose="02010601030101010101" charset="-122"/>
                <a:ea typeface="方正姚体" panose="02010601030101010101" charset="-122"/>
              </a:rPr>
              <a:t>师徒四人来到玉华王府，三个小王子拜师学艺，打造兵器引来黄狮精，为夺回兵器，悟空大闹豹头山，最后九头狮被主人带回，其他的狮子全被打死了。</a:t>
            </a:r>
            <a:endParaRPr lang="zh-CN" altLang="zh-CN" sz="3200" b="1">
              <a:solidFill>
                <a:srgbClr val="FF0000"/>
              </a:solidFill>
              <a:latin typeface="方正姚体" panose="02010601030101010101" charset="-122"/>
              <a:ea typeface="方正姚体" panose="02010601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100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4185</Words>
  <Application>WPS 演示</Application>
  <PresentationFormat>在屏幕上显示</PresentationFormat>
  <Paragraphs>255</Paragraphs>
  <Slides>48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48</vt:i4>
      </vt:variant>
    </vt:vector>
  </HeadingPairs>
  <TitlesOfParts>
    <vt:vector size="71" baseType="lpstr">
      <vt:lpstr>Arial</vt:lpstr>
      <vt:lpstr>宋体</vt:lpstr>
      <vt:lpstr>Wingdings</vt:lpstr>
      <vt:lpstr>黑体</vt:lpstr>
      <vt:lpstr>汉仪颜楷繁</vt:lpstr>
      <vt:lpstr>Times New Roman</vt:lpstr>
      <vt:lpstr>Tahoma</vt:lpstr>
      <vt:lpstr>楷体_GB2312</vt:lpstr>
      <vt:lpstr>新宋体</vt:lpstr>
      <vt:lpstr>微软雅黑</vt:lpstr>
      <vt:lpstr>Arial Unicode MS</vt:lpstr>
      <vt:lpstr>Calibri</vt:lpstr>
      <vt:lpstr>隶书</vt:lpstr>
      <vt:lpstr>华文宋体</vt:lpstr>
      <vt:lpstr>方正姚体</vt:lpstr>
      <vt:lpstr>方正启体简体</vt:lpstr>
      <vt:lpstr>方正幼线简体</vt:lpstr>
      <vt:lpstr>北魏楷书(翅膀整理)</vt:lpstr>
      <vt:lpstr>字体中国-锐博体V1</vt:lpstr>
      <vt:lpstr>华文仿宋</vt:lpstr>
      <vt:lpstr>默认设计模板</vt:lpstr>
      <vt:lpstr>1_默认设计模板</vt:lpstr>
      <vt:lpstr>2_默认设计模板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dzy</dc:creator>
  <cp:lastModifiedBy>haiyu</cp:lastModifiedBy>
  <cp:revision>43</cp:revision>
  <dcterms:created xsi:type="dcterms:W3CDTF">2013-05-16T02:18:51Z</dcterms:created>
  <dcterms:modified xsi:type="dcterms:W3CDTF">2019-04-12T05:21:21Z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2052-11.1.0.8567</vt:lpwstr>
  </property>
</Properties>
</file>