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4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2022/5/12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2022/5/12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2022/5/12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2022/5/12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2022/5/12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2022/5/12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2022/5/12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2022/5/12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2022/5/12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2022/5/12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2022/5/12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2022/5/12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929058" y="0"/>
            <a:ext cx="5214942" cy="5214974"/>
          </a:xfrm>
        </p:spPr>
        <p:txBody>
          <a:bodyPr>
            <a:noAutofit/>
          </a:bodyPr>
          <a:lstStyle/>
          <a:p>
            <a:pPr algn="l"/>
            <a:r>
              <a:rPr lang="zh-CN" altLang="en-US" sz="2000" dirty="0" smtClean="0">
                <a:latin typeface="黑体" pitchFamily="49" charset="-122"/>
                <a:ea typeface="黑体" pitchFamily="49" charset="-122"/>
              </a:rPr>
              <a:t>   </a:t>
            </a:r>
            <a:r>
              <a:rPr lang="zh-CN" altLang="en-US" sz="2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近日</a:t>
            </a:r>
            <a:r>
              <a:rPr lang="zh-CN" altLang="en-US" sz="2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，微博全量开放</a:t>
            </a:r>
            <a:r>
              <a:rPr lang="en-US" altLang="zh-CN" sz="2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IP</a:t>
            </a:r>
            <a:r>
              <a:rPr lang="zh-CN" altLang="en-US" sz="2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属地功能，微博</a:t>
            </a:r>
            <a:r>
              <a:rPr lang="en-US" altLang="zh-CN" sz="2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IP</a:t>
            </a:r>
            <a:r>
              <a:rPr lang="zh-CN" altLang="en-US" sz="2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属地功能升级可见的事等上热搜引起热议！接着抖音百度也全面跟进！此番操作的目的是为减少冒充热点事件当事人、恶意造谣、蹭流量等不良行为，确保传播内容的真实、透明。微博站方于今年</a:t>
            </a:r>
            <a:r>
              <a:rPr lang="en-US" altLang="zh-CN" sz="2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月上线展示用户“</a:t>
            </a:r>
            <a:r>
              <a:rPr lang="en-US" altLang="zh-CN" sz="2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IP</a:t>
            </a:r>
            <a:r>
              <a:rPr lang="zh-CN" altLang="en-US" sz="2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属地”功能。</a:t>
            </a:r>
            <a:r>
              <a:rPr lang="en-US" altLang="zh-CN" sz="2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2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28</a:t>
            </a:r>
            <a:r>
              <a:rPr lang="zh-CN" altLang="en-US" sz="2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日，站方进行产品升级和新功能上线：全量开放评论展示发评</a:t>
            </a:r>
            <a:r>
              <a:rPr lang="en-US" altLang="zh-CN" sz="2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IP</a:t>
            </a:r>
            <a:r>
              <a:rPr lang="zh-CN" altLang="en-US" sz="2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属地小尾巴功能、上线“个人主示</a:t>
            </a:r>
            <a:r>
              <a:rPr lang="en-US" altLang="zh-CN" sz="2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IP</a:t>
            </a:r>
            <a:r>
              <a:rPr lang="zh-CN" altLang="en-US" sz="2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属地”功能。这个功能一开，在娱乐圈先引起了非常大的震动</a:t>
            </a:r>
            <a:r>
              <a:rPr lang="zh-CN" altLang="en-US" sz="2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2000" dirty="0" smtClean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  <a:p>
            <a:pPr algn="l"/>
            <a:r>
              <a:rPr lang="en-US" altLang="zh-CN" sz="2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   </a:t>
            </a:r>
            <a:r>
              <a:rPr lang="zh-CN" altLang="en-US" sz="2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网络</a:t>
            </a:r>
            <a:r>
              <a:rPr lang="zh-CN" altLang="en-US" sz="2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问题愈演愈烈，到最近两年可谓网络暴力横生，键盘侠躲在幕后肆无忌惮地对个别人进行诋毁和谩骂。甚至在资本博弈的情况之下，某些资本出面，制造话题，雇佣营销团队甚至资本自己手握培养起来的很多的营销号，刻意制造网络事件，诋毁攻击对家艺人，对没有太大的资本依靠的他家艺人进行令人发指的围剿！对自家艺人进行虚假包装宣传，这已经不仅仅是资本无底线恶性竞争这么简单的事件，而是上升到国家法律层面</a:t>
            </a:r>
            <a:r>
              <a:rPr lang="zh-CN" altLang="en-US" sz="2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。   </a:t>
            </a:r>
            <a:endParaRPr lang="zh-CN" altLang="en-US" sz="20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7410" name="Picture 2" descr="https://inews.gtimg.com/newsapp_bt/0/14886169897/10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3571868" cy="63443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0" y="142852"/>
            <a:ext cx="9144000" cy="1752600"/>
          </a:xfrm>
        </p:spPr>
        <p:txBody>
          <a:bodyPr>
            <a:normAutofit/>
          </a:bodyPr>
          <a:lstStyle/>
          <a:p>
            <a:r>
              <a:rPr lang="zh-CN" altLang="en-US" sz="2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贴纸已上新，请及时找到</a:t>
            </a:r>
            <a:r>
              <a:rPr lang="en-US" altLang="zh-CN" sz="2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BUG</a:t>
            </a:r>
            <a:r>
              <a:rPr lang="zh-CN" altLang="en-US" sz="2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或者问题</a:t>
            </a:r>
            <a:endParaRPr lang="en-US" altLang="zh-CN" sz="2800" dirty="0" smtClean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来领取你的小可爱</a:t>
            </a:r>
            <a:endParaRPr lang="zh-CN" altLang="en-US" sz="28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428736"/>
            <a:ext cx="6381795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28596" y="357166"/>
            <a:ext cx="8358246" cy="6072230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杨子蕊：第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98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页第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题共园富裕的雄伟画券改成“共同富裕的共同富裕的雄伟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画卷</a:t>
            </a:r>
            <a:endParaRPr lang="en-US" altLang="zh-CN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园改同，券改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卷</a:t>
            </a:r>
            <a:endParaRPr lang="en-US" altLang="zh-CN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向俞佳：政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好全会四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80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页第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道选择题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C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选项的二应改为三；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86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页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2,3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题少了一共三道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横线</a:t>
            </a:r>
            <a:endParaRPr lang="en-US" altLang="zh-CN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yzr:41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页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12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题②筑牢中华民族共同体意识祖国才能繁荣富 加上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“强”</a:t>
            </a:r>
            <a:endParaRPr lang="en-US" altLang="zh-CN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yzr:51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页第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16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题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中华人民共和国反食品浪费法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后面少了个逗号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【doge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】</a:t>
            </a:r>
          </a:p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 第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53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页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[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活动二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]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最后一段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由五届全国人大三次会议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正式通过并公布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施行</a:t>
            </a:r>
            <a:endParaRPr lang="en-US" altLang="zh-CN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由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五届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全国人大五次会议正式通过</a:t>
            </a:r>
            <a:endParaRPr lang="en-US" altLang="zh-CN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马子祺：</a:t>
            </a:r>
            <a:endParaRPr lang="zh-CN" altLang="en-US" dirty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14</a:t>
            </a:r>
            <a:r>
              <a:rPr lang="zh-CN" altLang="en-US" dirty="0" smtClean="0"/>
              <a:t>页的</a:t>
            </a:r>
            <a:r>
              <a:rPr lang="en-US" altLang="zh-CN" dirty="0" smtClean="0"/>
              <a:t>BUG </a:t>
            </a:r>
            <a:r>
              <a:rPr lang="zh-CN" altLang="en-US" dirty="0" smtClean="0"/>
              <a:t>说明。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厉害了，我的徒儿们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158" y="5286388"/>
            <a:ext cx="8329642" cy="839775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好吧，整理你们的留言已经耗尽我的备课时间，接下来请允许我划水（不可能的事）</a:t>
            </a:r>
            <a:endParaRPr lang="zh-CN" altLang="en-US" dirty="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049" name="Picture 1" descr="C:\Users\mac\AppData\Roaming\Tencent\Users\172127855\QQ\WinTemp\RichOle\2S7]SLFXPM_4YAPW1G(G(W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643050"/>
            <a:ext cx="8358214" cy="32259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冰墩墩集锦</a:t>
            </a:r>
            <a:endParaRPr lang="zh-CN" altLang="en-US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dirty="0" smtClean="0"/>
              <a:t>海珠区一模第</a:t>
            </a:r>
            <a:r>
              <a:rPr lang="en-US" altLang="zh-CN" b="1" dirty="0" smtClean="0"/>
              <a:t>23</a:t>
            </a:r>
            <a:r>
              <a:rPr lang="zh-CN" altLang="en-US" b="1" dirty="0" smtClean="0"/>
              <a:t>题</a:t>
            </a:r>
            <a:endParaRPr lang="en-US" altLang="zh-CN" b="1" dirty="0" smtClean="0"/>
          </a:p>
          <a:p>
            <a:r>
              <a:rPr lang="zh-CN" altLang="en-US" b="1" dirty="0" smtClean="0"/>
              <a:t>番禺</a:t>
            </a:r>
            <a:r>
              <a:rPr lang="zh-CN" altLang="en-US" b="1" dirty="0" smtClean="0"/>
              <a:t>区一模第</a:t>
            </a:r>
            <a:r>
              <a:rPr lang="en-US" altLang="zh-CN" b="1" dirty="0" smtClean="0"/>
              <a:t>22</a:t>
            </a:r>
            <a:r>
              <a:rPr lang="zh-CN" altLang="en-US" b="1" dirty="0" smtClean="0"/>
              <a:t>题</a:t>
            </a:r>
            <a:endParaRPr lang="en-US" altLang="zh-CN" b="1" dirty="0" smtClean="0"/>
          </a:p>
          <a:p>
            <a:r>
              <a:rPr lang="zh-CN" altLang="en-US" b="1" dirty="0" smtClean="0"/>
              <a:t>从化区一模第</a:t>
            </a:r>
            <a:r>
              <a:rPr lang="en-US" altLang="zh-CN" b="1" dirty="0" smtClean="0"/>
              <a:t>22</a:t>
            </a:r>
            <a:r>
              <a:rPr lang="zh-CN" altLang="en-US" b="1" dirty="0" smtClean="0"/>
              <a:t>题</a:t>
            </a:r>
            <a:endParaRPr lang="en-US" altLang="zh-CN" b="1" dirty="0" smtClean="0"/>
          </a:p>
          <a:p>
            <a:r>
              <a:rPr lang="zh-CN" altLang="en-US" b="1" dirty="0" smtClean="0"/>
              <a:t>花都</a:t>
            </a:r>
            <a:r>
              <a:rPr lang="zh-CN" altLang="en-US" b="1" dirty="0" smtClean="0"/>
              <a:t>区一模第</a:t>
            </a:r>
            <a:r>
              <a:rPr lang="en-US" altLang="zh-CN" b="1" dirty="0" smtClean="0"/>
              <a:t>23</a:t>
            </a:r>
            <a:r>
              <a:rPr lang="zh-CN" altLang="en-US" b="1" dirty="0" smtClean="0"/>
              <a:t>题</a:t>
            </a:r>
            <a:endParaRPr lang="en-US" altLang="zh-CN" b="1" dirty="0" smtClean="0"/>
          </a:p>
          <a:p>
            <a:r>
              <a:rPr lang="zh-CN" altLang="en-US" b="1" dirty="0" smtClean="0"/>
              <a:t>南沙区一模第</a:t>
            </a:r>
            <a:r>
              <a:rPr lang="en-US" altLang="zh-CN" b="1" dirty="0" smtClean="0"/>
              <a:t>22</a:t>
            </a:r>
            <a:r>
              <a:rPr lang="zh-CN" altLang="en-US" b="1" dirty="0" smtClean="0"/>
              <a:t>题</a:t>
            </a:r>
            <a:endParaRPr lang="en-US" altLang="zh-CN" b="1" dirty="0" smtClean="0"/>
          </a:p>
          <a:p>
            <a:r>
              <a:rPr lang="zh-CN" altLang="en-US" b="1" dirty="0" smtClean="0"/>
              <a:t>黄埔</a:t>
            </a:r>
            <a:r>
              <a:rPr lang="zh-CN" altLang="en-US" b="1" dirty="0" smtClean="0"/>
              <a:t>区一模第</a:t>
            </a:r>
            <a:r>
              <a:rPr lang="en-US" altLang="zh-CN" b="1" dirty="0" smtClean="0"/>
              <a:t>22</a:t>
            </a:r>
            <a:r>
              <a:rPr lang="zh-CN" altLang="en-US" b="1" dirty="0" smtClean="0"/>
              <a:t>题</a:t>
            </a:r>
            <a:endParaRPr lang="en-US" altLang="zh-CN" b="1" dirty="0" smtClean="0"/>
          </a:p>
          <a:p>
            <a:r>
              <a:rPr lang="zh-CN" altLang="en-US" b="1" dirty="0" smtClean="0"/>
              <a:t>天河</a:t>
            </a:r>
            <a:r>
              <a:rPr lang="zh-CN" altLang="en-US" b="1" dirty="0" smtClean="0"/>
              <a:t>区一模第</a:t>
            </a:r>
            <a:r>
              <a:rPr lang="en-US" altLang="zh-CN" b="1" dirty="0" smtClean="0"/>
              <a:t>22</a:t>
            </a:r>
            <a:r>
              <a:rPr lang="zh-CN" altLang="en-US" b="1" dirty="0" smtClean="0"/>
              <a:t>题</a:t>
            </a:r>
            <a:endParaRPr lang="zh-CN" altLang="en-US" b="1" dirty="0"/>
          </a:p>
        </p:txBody>
      </p:sp>
      <p:pic>
        <p:nvPicPr>
          <p:cNvPr id="16386" name="Picture 2" descr="冰墩墩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1643050"/>
            <a:ext cx="3571900" cy="42862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dirty="0" smtClean="0"/>
              <a:t>九年级上册第三单元参考答案</a:t>
            </a:r>
            <a:endParaRPr lang="zh-CN" altLang="en-US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928656" y="2428868"/>
          <a:ext cx="7715308" cy="3429024"/>
        </p:xfrm>
        <a:graphic>
          <a:graphicData uri="http://schemas.openxmlformats.org/drawingml/2006/table">
            <a:tbl>
              <a:tblPr/>
              <a:tblGrid>
                <a:gridCol w="707071"/>
                <a:gridCol w="707071"/>
                <a:gridCol w="707976"/>
                <a:gridCol w="707976"/>
                <a:gridCol w="707976"/>
                <a:gridCol w="707976"/>
                <a:gridCol w="707976"/>
                <a:gridCol w="707976"/>
                <a:gridCol w="708882"/>
                <a:gridCol w="683531"/>
                <a:gridCol w="660897"/>
              </a:tblGrid>
              <a:tr h="857256"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latin typeface="Times New Roman"/>
                          <a:ea typeface="宋体"/>
                          <a:cs typeface="Times New Roman"/>
                        </a:rPr>
                        <a:t>题号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1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2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3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4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5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6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7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8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9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10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latin typeface="Times New Roman"/>
                          <a:ea typeface="宋体"/>
                          <a:cs typeface="Times New Roman"/>
                        </a:rPr>
                        <a:t>答案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D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D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A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latin typeface="Times New Roman"/>
                          <a:ea typeface="宋体"/>
                          <a:cs typeface="Times New Roman"/>
                        </a:rPr>
                        <a:t>题号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11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12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13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14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15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16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17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18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19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20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256"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latin typeface="Times New Roman"/>
                          <a:ea typeface="宋体"/>
                          <a:cs typeface="Times New Roman"/>
                        </a:rPr>
                        <a:t>答案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A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A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宋体"/>
                          <a:ea typeface="宋体"/>
                          <a:cs typeface="Times New Roman"/>
                        </a:rPr>
                        <a:t>D</a:t>
                      </a:r>
                      <a:endParaRPr lang="zh-CN" sz="20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u="sng" dirty="0" smtClean="0"/>
              <a:t>九</a:t>
            </a:r>
            <a:r>
              <a:rPr lang="zh-CN" altLang="en-US" b="1" dirty="0" smtClean="0"/>
              <a:t>年级上册第</a:t>
            </a:r>
            <a:r>
              <a:rPr lang="zh-CN" altLang="en-US" b="1" u="sng" dirty="0" smtClean="0"/>
              <a:t> 四</a:t>
            </a:r>
            <a:r>
              <a:rPr lang="en-US" b="1" u="sng" dirty="0" smtClean="0"/>
              <a:t>  </a:t>
            </a:r>
            <a:r>
              <a:rPr lang="zh-CN" altLang="en-US" b="1" dirty="0" smtClean="0"/>
              <a:t>单元参考答案</a:t>
            </a:r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1071537" y="2571744"/>
          <a:ext cx="6929486" cy="3143272"/>
        </p:xfrm>
        <a:graphic>
          <a:graphicData uri="http://schemas.openxmlformats.org/drawingml/2006/table">
            <a:tbl>
              <a:tblPr/>
              <a:tblGrid>
                <a:gridCol w="635054"/>
                <a:gridCol w="635054"/>
                <a:gridCol w="635867"/>
                <a:gridCol w="635867"/>
                <a:gridCol w="635867"/>
                <a:gridCol w="635867"/>
                <a:gridCol w="635867"/>
                <a:gridCol w="635867"/>
                <a:gridCol w="636680"/>
                <a:gridCol w="613912"/>
                <a:gridCol w="593584"/>
              </a:tblGrid>
              <a:tr h="785818"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latin typeface="Times New Roman"/>
                          <a:ea typeface="宋体"/>
                          <a:cs typeface="Times New Roman"/>
                        </a:rPr>
                        <a:t>题号</a:t>
                      </a:r>
                      <a:endParaRPr lang="zh-CN" sz="18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宋体"/>
                          <a:ea typeface="宋体"/>
                          <a:cs typeface="Times New Roman"/>
                        </a:rPr>
                        <a:t>1</a:t>
                      </a:r>
                      <a:endParaRPr lang="zh-CN" sz="18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宋体"/>
                          <a:ea typeface="宋体"/>
                          <a:cs typeface="Times New Roman"/>
                        </a:rPr>
                        <a:t>2</a:t>
                      </a:r>
                      <a:endParaRPr lang="zh-CN" sz="18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宋体"/>
                          <a:ea typeface="宋体"/>
                          <a:cs typeface="Times New Roman"/>
                        </a:rPr>
                        <a:t>3</a:t>
                      </a:r>
                      <a:endParaRPr lang="zh-CN" sz="18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宋体"/>
                          <a:ea typeface="宋体"/>
                          <a:cs typeface="Times New Roman"/>
                        </a:rPr>
                        <a:t>4</a:t>
                      </a:r>
                      <a:endParaRPr lang="zh-CN" sz="18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5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6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7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8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9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10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5818"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>
                          <a:latin typeface="Times New Roman"/>
                          <a:ea typeface="宋体"/>
                          <a:cs typeface="Times New Roman"/>
                        </a:rPr>
                        <a:t>答案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18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latin typeface="宋体"/>
                          <a:ea typeface="宋体"/>
                          <a:cs typeface="Times New Roman"/>
                        </a:rPr>
                        <a:t>D</a:t>
                      </a:r>
                      <a:endParaRPr lang="zh-CN" sz="18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18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latin typeface="宋体"/>
                          <a:ea typeface="宋体"/>
                          <a:cs typeface="Times New Roman"/>
                        </a:rPr>
                        <a:t>A</a:t>
                      </a:r>
                      <a:endParaRPr lang="zh-CN" sz="18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D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5818"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>
                          <a:latin typeface="Times New Roman"/>
                          <a:ea typeface="宋体"/>
                          <a:cs typeface="Times New Roman"/>
                        </a:rPr>
                        <a:t>题号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11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12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13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14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15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16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宋体"/>
                          <a:ea typeface="宋体"/>
                          <a:cs typeface="Times New Roman"/>
                        </a:rPr>
                        <a:t>17</a:t>
                      </a:r>
                      <a:endParaRPr lang="zh-CN" sz="18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latin typeface="宋体"/>
                          <a:ea typeface="宋体"/>
                          <a:cs typeface="Times New Roman"/>
                        </a:rPr>
                        <a:t>18</a:t>
                      </a:r>
                      <a:endParaRPr lang="zh-CN" sz="18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19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20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5818"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>
                          <a:latin typeface="Times New Roman"/>
                          <a:ea typeface="宋体"/>
                          <a:cs typeface="Times New Roman"/>
                        </a:rPr>
                        <a:t>答案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A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D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D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18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18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latin typeface="宋体"/>
                          <a:ea typeface="宋体"/>
                          <a:cs typeface="Times New Roman"/>
                        </a:rPr>
                        <a:t>A</a:t>
                      </a:r>
                      <a:endParaRPr lang="zh-CN" sz="18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u="sng" dirty="0" smtClean="0"/>
              <a:t>九</a:t>
            </a:r>
            <a:r>
              <a:rPr lang="zh-CN" altLang="en-US" b="1" dirty="0" smtClean="0"/>
              <a:t>年级</a:t>
            </a:r>
            <a:r>
              <a:rPr lang="zh-CN" altLang="en-US" b="1" u="sng" dirty="0" smtClean="0"/>
              <a:t>下</a:t>
            </a:r>
            <a:r>
              <a:rPr lang="zh-CN" altLang="en-US" b="1" dirty="0" smtClean="0"/>
              <a:t>册第</a:t>
            </a:r>
            <a:r>
              <a:rPr lang="zh-CN" altLang="en-US" b="1" u="sng" dirty="0" smtClean="0"/>
              <a:t>一</a:t>
            </a:r>
            <a:r>
              <a:rPr lang="zh-CN" altLang="en-US" b="1" dirty="0" smtClean="0"/>
              <a:t>单元参考答案</a:t>
            </a:r>
            <a:endParaRPr lang="zh-CN" altLang="en-US" dirty="0" smtClean="0"/>
          </a:p>
          <a:p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642914" y="2571744"/>
          <a:ext cx="8143931" cy="3286148"/>
        </p:xfrm>
        <a:graphic>
          <a:graphicData uri="http://schemas.openxmlformats.org/drawingml/2006/table">
            <a:tbl>
              <a:tblPr/>
              <a:tblGrid>
                <a:gridCol w="830491"/>
                <a:gridCol w="731344"/>
                <a:gridCol w="731344"/>
                <a:gridCol w="731344"/>
                <a:gridCol w="731344"/>
                <a:gridCol w="731344"/>
                <a:gridCol w="731344"/>
                <a:gridCol w="731344"/>
                <a:gridCol w="731344"/>
                <a:gridCol w="731344"/>
                <a:gridCol w="731344"/>
              </a:tblGrid>
              <a:tr h="82153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0" dirty="0">
                          <a:latin typeface="Times New Roman"/>
                          <a:ea typeface="宋体"/>
                        </a:rPr>
                        <a:t>题号</a:t>
                      </a:r>
                      <a:endParaRPr lang="zh-CN" sz="1800" kern="100" dirty="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 dirty="0">
                          <a:latin typeface="宋体"/>
                          <a:ea typeface="宋体"/>
                        </a:rPr>
                        <a:t>1</a:t>
                      </a:r>
                      <a:endParaRPr lang="zh-CN" sz="1800" kern="100" dirty="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 dirty="0">
                          <a:latin typeface="宋体"/>
                          <a:ea typeface="宋体"/>
                        </a:rPr>
                        <a:t>2</a:t>
                      </a:r>
                      <a:endParaRPr lang="zh-CN" sz="1800" kern="100" dirty="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</a:rPr>
                        <a:t>3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</a:rPr>
                        <a:t>4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</a:rPr>
                        <a:t>5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</a:rPr>
                        <a:t>6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</a:rPr>
                        <a:t>7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</a:rPr>
                        <a:t>8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</a:rPr>
                        <a:t>9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</a:rPr>
                        <a:t>10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153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0">
                          <a:latin typeface="Times New Roman"/>
                          <a:ea typeface="宋体"/>
                        </a:rPr>
                        <a:t>答案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  <a:cs typeface="黑体"/>
                        </a:rPr>
                        <a:t>C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  <a:cs typeface="黑体"/>
                        </a:rPr>
                        <a:t>A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 dirty="0">
                          <a:latin typeface="宋体"/>
                          <a:ea typeface="宋体"/>
                          <a:cs typeface="黑体"/>
                        </a:rPr>
                        <a:t>C</a:t>
                      </a:r>
                      <a:endParaRPr lang="zh-CN" sz="1800" kern="100" dirty="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 dirty="0">
                          <a:latin typeface="宋体"/>
                          <a:ea typeface="宋体"/>
                          <a:cs typeface="黑体"/>
                        </a:rPr>
                        <a:t>A</a:t>
                      </a:r>
                      <a:endParaRPr lang="zh-CN" sz="1800" kern="100" dirty="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 dirty="0">
                          <a:latin typeface="宋体"/>
                          <a:ea typeface="宋体"/>
                          <a:cs typeface="黑体"/>
                        </a:rPr>
                        <a:t>B</a:t>
                      </a:r>
                      <a:endParaRPr lang="zh-CN" sz="1800" kern="100" dirty="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 dirty="0">
                          <a:latin typeface="宋体"/>
                          <a:ea typeface="宋体"/>
                          <a:cs typeface="黑体"/>
                        </a:rPr>
                        <a:t>D</a:t>
                      </a:r>
                      <a:endParaRPr lang="zh-CN" sz="1800" kern="100" dirty="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  <a:cs typeface="黑体"/>
                        </a:rPr>
                        <a:t>B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  <a:cs typeface="黑体"/>
                        </a:rPr>
                        <a:t>D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  <a:cs typeface="黑体"/>
                        </a:rPr>
                        <a:t>A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  <a:cs typeface="黑体"/>
                        </a:rPr>
                        <a:t>D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153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0">
                          <a:latin typeface="Times New Roman"/>
                          <a:ea typeface="宋体"/>
                        </a:rPr>
                        <a:t>题号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</a:rPr>
                        <a:t>11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</a:rPr>
                        <a:t>12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</a:rPr>
                        <a:t>13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</a:rPr>
                        <a:t>14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</a:rPr>
                        <a:t>15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 dirty="0">
                          <a:latin typeface="宋体"/>
                          <a:ea typeface="宋体"/>
                        </a:rPr>
                        <a:t>16</a:t>
                      </a:r>
                      <a:endParaRPr lang="zh-CN" sz="1800" kern="100" dirty="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 dirty="0">
                          <a:latin typeface="宋体"/>
                          <a:ea typeface="宋体"/>
                        </a:rPr>
                        <a:t>17</a:t>
                      </a:r>
                      <a:endParaRPr lang="zh-CN" sz="1800" kern="100" dirty="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 dirty="0">
                          <a:latin typeface="宋体"/>
                          <a:ea typeface="宋体"/>
                        </a:rPr>
                        <a:t>18</a:t>
                      </a:r>
                      <a:endParaRPr lang="zh-CN" sz="1800" kern="100" dirty="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</a:rPr>
                        <a:t>19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</a:rPr>
                        <a:t>20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153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0">
                          <a:latin typeface="Times New Roman"/>
                          <a:ea typeface="宋体"/>
                        </a:rPr>
                        <a:t>答案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  <a:cs typeface="黑体"/>
                        </a:rPr>
                        <a:t>A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  <a:cs typeface="黑体"/>
                        </a:rPr>
                        <a:t>A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  <a:cs typeface="黑体"/>
                        </a:rPr>
                        <a:t>B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  <a:cs typeface="黑体"/>
                        </a:rPr>
                        <a:t>B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  <a:cs typeface="黑体"/>
                        </a:rPr>
                        <a:t>A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  <a:cs typeface="黑体"/>
                        </a:rPr>
                        <a:t>B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>
                          <a:latin typeface="宋体"/>
                          <a:ea typeface="宋体"/>
                          <a:cs typeface="黑体"/>
                        </a:rPr>
                        <a:t>A</a:t>
                      </a:r>
                      <a:endParaRPr lang="zh-CN" sz="1800" kern="10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 dirty="0">
                          <a:latin typeface="宋体"/>
                          <a:ea typeface="宋体"/>
                          <a:cs typeface="黑体"/>
                        </a:rPr>
                        <a:t>C</a:t>
                      </a:r>
                      <a:endParaRPr lang="zh-CN" sz="1800" kern="100" dirty="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 dirty="0">
                          <a:latin typeface="宋体"/>
                          <a:ea typeface="宋体"/>
                          <a:cs typeface="黑体"/>
                        </a:rPr>
                        <a:t>B</a:t>
                      </a:r>
                      <a:endParaRPr lang="zh-CN" sz="1800" kern="100" dirty="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0" dirty="0">
                          <a:latin typeface="宋体"/>
                          <a:ea typeface="宋体"/>
                          <a:cs typeface="黑体"/>
                        </a:rPr>
                        <a:t>B</a:t>
                      </a:r>
                      <a:endParaRPr lang="zh-CN" sz="1800" kern="100" dirty="0">
                        <a:latin typeface="Times New Roman"/>
                        <a:ea typeface="宋体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u="sng" dirty="0" smtClean="0"/>
              <a:t>九 下</a:t>
            </a:r>
            <a:r>
              <a:rPr lang="zh-CN" altLang="en-US" b="1" dirty="0" smtClean="0"/>
              <a:t>年级第</a:t>
            </a:r>
            <a:r>
              <a:rPr lang="zh-CN" altLang="en-US" b="1" u="sng" dirty="0" smtClean="0"/>
              <a:t> 二 </a:t>
            </a:r>
            <a:r>
              <a:rPr lang="zh-CN" altLang="en-US" b="1" dirty="0" smtClean="0"/>
              <a:t>单元参考答案</a:t>
            </a:r>
            <a:endParaRPr lang="zh-CN" altLang="en-US" dirty="0" smtClean="0"/>
          </a:p>
          <a:p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1071542" y="2500304"/>
          <a:ext cx="7286673" cy="3571904"/>
        </p:xfrm>
        <a:graphic>
          <a:graphicData uri="http://schemas.openxmlformats.org/drawingml/2006/table">
            <a:tbl>
              <a:tblPr/>
              <a:tblGrid>
                <a:gridCol w="667789"/>
                <a:gridCol w="667789"/>
                <a:gridCol w="668643"/>
                <a:gridCol w="668643"/>
                <a:gridCol w="668643"/>
                <a:gridCol w="668643"/>
                <a:gridCol w="668643"/>
                <a:gridCol w="668643"/>
                <a:gridCol w="669498"/>
                <a:gridCol w="645558"/>
                <a:gridCol w="624181"/>
              </a:tblGrid>
              <a:tr h="892976"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>
                          <a:latin typeface="Times New Roman"/>
                          <a:ea typeface="宋体"/>
                          <a:cs typeface="Times New Roman"/>
                        </a:rPr>
                        <a:t>题号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1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2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3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4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5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6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7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8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9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10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2976"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>
                          <a:latin typeface="Times New Roman"/>
                          <a:ea typeface="宋体"/>
                          <a:cs typeface="Times New Roman"/>
                        </a:rPr>
                        <a:t>答案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A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D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A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2976"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>
                          <a:latin typeface="Times New Roman"/>
                          <a:ea typeface="宋体"/>
                          <a:cs typeface="Times New Roman"/>
                        </a:rPr>
                        <a:t>题号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11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12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13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14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15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16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17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18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19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latin typeface="宋体"/>
                          <a:ea typeface="宋体"/>
                          <a:cs typeface="Times New Roman"/>
                        </a:rPr>
                        <a:t>20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2976"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>
                          <a:latin typeface="Times New Roman"/>
                          <a:ea typeface="宋体"/>
                          <a:cs typeface="Times New Roman"/>
                        </a:rPr>
                        <a:t>答案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A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A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D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A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>
                          <a:latin typeface="宋体"/>
                          <a:ea typeface="宋体"/>
                          <a:cs typeface="Times New Roman"/>
                        </a:rPr>
                        <a:t>A</a:t>
                      </a:r>
                      <a:endParaRPr lang="zh-CN" sz="18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18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dirty="0" smtClean="0"/>
              <a:t>九年级下册第三单元参考答案</a:t>
            </a:r>
            <a:endParaRPr lang="zh-CN" altLang="en-US" dirty="0" smtClean="0"/>
          </a:p>
          <a:p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928662" y="2428868"/>
          <a:ext cx="7715302" cy="3929088"/>
        </p:xfrm>
        <a:graphic>
          <a:graphicData uri="http://schemas.openxmlformats.org/drawingml/2006/table">
            <a:tbl>
              <a:tblPr/>
              <a:tblGrid>
                <a:gridCol w="707071"/>
                <a:gridCol w="707071"/>
                <a:gridCol w="707975"/>
                <a:gridCol w="707975"/>
                <a:gridCol w="707975"/>
                <a:gridCol w="707975"/>
                <a:gridCol w="707975"/>
                <a:gridCol w="707975"/>
                <a:gridCol w="708881"/>
                <a:gridCol w="683531"/>
                <a:gridCol w="660898"/>
              </a:tblGrid>
              <a:tr h="982272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latin typeface="Times New Roman"/>
                          <a:ea typeface="宋体"/>
                          <a:cs typeface="Times New Roman"/>
                        </a:rPr>
                        <a:t>题号</a:t>
                      </a:r>
                      <a:endParaRPr lang="zh-CN" sz="20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宋体"/>
                          <a:ea typeface="宋体"/>
                          <a:cs typeface="Times New Roman"/>
                        </a:rPr>
                        <a:t>1</a:t>
                      </a:r>
                      <a:endParaRPr lang="zh-CN" sz="20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宋体"/>
                          <a:ea typeface="宋体"/>
                          <a:cs typeface="Times New Roman"/>
                        </a:rPr>
                        <a:t>2</a:t>
                      </a:r>
                      <a:endParaRPr lang="zh-CN" sz="20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宋体"/>
                          <a:ea typeface="宋体"/>
                          <a:cs typeface="Times New Roman"/>
                        </a:rPr>
                        <a:t>3</a:t>
                      </a:r>
                      <a:endParaRPr lang="zh-CN" sz="20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宋体"/>
                          <a:ea typeface="宋体"/>
                          <a:cs typeface="Times New Roman"/>
                        </a:rPr>
                        <a:t>4</a:t>
                      </a:r>
                      <a:endParaRPr lang="zh-CN" sz="20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5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6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7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8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9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10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2272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latin typeface="Times New Roman"/>
                          <a:ea typeface="宋体"/>
                          <a:cs typeface="Times New Roman"/>
                        </a:rPr>
                        <a:t>答案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latin typeface="宋体"/>
                          <a:ea typeface="宋体"/>
                          <a:cs typeface="Times New Roman"/>
                        </a:rPr>
                        <a:t>A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latin typeface="宋体"/>
                          <a:ea typeface="宋体"/>
                          <a:cs typeface="Times New Roman"/>
                        </a:rPr>
                        <a:t>A</a:t>
                      </a:r>
                      <a:endParaRPr lang="zh-CN" sz="20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latin typeface="宋体"/>
                          <a:ea typeface="宋体"/>
                          <a:cs typeface="Times New Roman"/>
                        </a:rPr>
                        <a:t>D</a:t>
                      </a:r>
                      <a:endParaRPr lang="zh-CN" sz="20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20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latin typeface="宋体"/>
                          <a:ea typeface="宋体"/>
                          <a:cs typeface="Times New Roman"/>
                        </a:rPr>
                        <a:t>A</a:t>
                      </a:r>
                      <a:endParaRPr lang="zh-CN" sz="20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2272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latin typeface="Times New Roman"/>
                          <a:ea typeface="宋体"/>
                          <a:cs typeface="Times New Roman"/>
                        </a:rPr>
                        <a:t>题号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11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12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13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14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15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16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latin typeface="宋体"/>
                          <a:ea typeface="宋体"/>
                          <a:cs typeface="Times New Roman"/>
                        </a:rPr>
                        <a:t>17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宋体"/>
                          <a:ea typeface="宋体"/>
                          <a:cs typeface="Times New Roman"/>
                        </a:rPr>
                        <a:t>18</a:t>
                      </a:r>
                      <a:endParaRPr lang="zh-CN" sz="20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宋体"/>
                          <a:ea typeface="宋体"/>
                          <a:cs typeface="Times New Roman"/>
                        </a:rPr>
                        <a:t>19</a:t>
                      </a:r>
                      <a:endParaRPr lang="zh-CN" sz="20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latin typeface="宋体"/>
                          <a:ea typeface="宋体"/>
                          <a:cs typeface="Times New Roman"/>
                        </a:rPr>
                        <a:t>20</a:t>
                      </a:r>
                      <a:endParaRPr lang="zh-CN" sz="20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2272"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>
                          <a:latin typeface="Times New Roman"/>
                          <a:ea typeface="宋体"/>
                          <a:cs typeface="Times New Roman"/>
                        </a:rPr>
                        <a:t>答案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latin typeface="宋体"/>
                          <a:ea typeface="宋体"/>
                          <a:cs typeface="Times New Roman"/>
                        </a:rPr>
                        <a:t>D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latin typeface="宋体"/>
                          <a:ea typeface="宋体"/>
                          <a:cs typeface="Times New Roman"/>
                        </a:rPr>
                        <a:t>A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latin typeface="宋体"/>
                          <a:ea typeface="宋体"/>
                          <a:cs typeface="Times New Roman"/>
                        </a:rPr>
                        <a:t>B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latin typeface="宋体"/>
                          <a:ea typeface="宋体"/>
                          <a:cs typeface="Times New Roman"/>
                        </a:rPr>
                        <a:t>D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2000" kern="10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latin typeface="宋体"/>
                          <a:ea typeface="宋体"/>
                          <a:cs typeface="Times New Roman"/>
                        </a:rPr>
                        <a:t>C</a:t>
                      </a:r>
                      <a:endParaRPr lang="zh-CN" sz="2000" kern="100" dirty="0">
                        <a:latin typeface="Times New Roman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744</Words>
  <PresentationFormat>全屏显示(4:3)</PresentationFormat>
  <Paragraphs>247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</vt:lpstr>
      <vt:lpstr>幻灯片 1</vt:lpstr>
      <vt:lpstr>幻灯片 2</vt:lpstr>
      <vt:lpstr>幻灯片 3</vt:lpstr>
      <vt:lpstr>14页的BUG 说明。 厉害了，我的徒儿们</vt:lpstr>
      <vt:lpstr>冰墩墩集锦</vt:lpstr>
      <vt:lpstr>幻灯片 6</vt:lpstr>
      <vt:lpstr>幻灯片 7</vt:lpstr>
      <vt:lpstr>幻灯片 8</vt:lpstr>
      <vt:lpstr>幻灯片 9</vt:lpstr>
      <vt:lpstr>幻灯片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mac</dc:creator>
  <cp:lastModifiedBy>mac</cp:lastModifiedBy>
  <cp:revision>6</cp:revision>
  <dcterms:created xsi:type="dcterms:W3CDTF">2022-05-11T16:40:37Z</dcterms:created>
  <dcterms:modified xsi:type="dcterms:W3CDTF">2022-05-11T17:31:46Z</dcterms:modified>
</cp:coreProperties>
</file>