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571" r:id="rId5"/>
    <p:sldId id="824" r:id="rId6"/>
    <p:sldId id="826" r:id="rId7"/>
    <p:sldId id="701" r:id="rId8"/>
    <p:sldId id="744" r:id="rId9"/>
    <p:sldId id="745" r:id="rId10"/>
    <p:sldId id="746" r:id="rId11"/>
    <p:sldId id="916" r:id="rId12"/>
    <p:sldId id="669" r:id="rId13"/>
    <p:sldId id="828" r:id="rId14"/>
    <p:sldId id="702" r:id="rId15"/>
    <p:sldId id="747" r:id="rId16"/>
    <p:sldId id="748" r:id="rId17"/>
    <p:sldId id="749" r:id="rId18"/>
    <p:sldId id="830" r:id="rId19"/>
    <p:sldId id="595" r:id="rId20"/>
  </p:sldIdLst>
  <p:sldSz cx="12192000" cy="6858000"/>
  <p:notesSz cx="9144000" cy="6858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5C59"/>
    <a:srgbClr val="999999"/>
    <a:srgbClr val="FFA500"/>
    <a:srgbClr val="46C0C0"/>
    <a:srgbClr val="FF6C0D"/>
    <a:srgbClr val="186D75"/>
    <a:srgbClr val="A2B98A"/>
    <a:srgbClr val="062537"/>
    <a:srgbClr val="235D66"/>
    <a:srgbClr val="F7F9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0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2" y="56"/>
      </p:cViewPr>
      <p:guideLst>
        <p:guide orient="horz" pos="2281"/>
        <p:guide pos="39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40D92-0697-46EA-A44D-5A0149BF34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43628" y="2522373"/>
            <a:ext cx="63121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  <a:alpha val="0"/>
                  </a:schemeClr>
                </a:solidFill>
                <a:latin typeface="Auraka方黑檀" panose="02020700000000000000" pitchFamily="18" charset="-128"/>
                <a:ea typeface="Auraka方黑檀" panose="02020700000000000000" pitchFamily="18" charset="-128"/>
                <a:sym typeface="逐浪细阁体" panose="03000509000000000000" pitchFamily="65" charset="-122"/>
              </a:rPr>
              <a:t>感谢您下载包图网平台上提供的</a:t>
            </a:r>
            <a:r>
              <a:rPr lang="en-US" altLang="zh-CN" sz="1400" b="1" dirty="0">
                <a:solidFill>
                  <a:schemeClr val="accent1">
                    <a:lumMod val="50000"/>
                    <a:alpha val="0"/>
                  </a:schemeClr>
                </a:solidFill>
                <a:latin typeface="Auraka方黑檀" panose="02020700000000000000" pitchFamily="18" charset="-128"/>
                <a:ea typeface="Auraka方黑檀" panose="02020700000000000000" pitchFamily="18" charset="-128"/>
                <a:sym typeface="逐浪细阁体" panose="03000509000000000000" pitchFamily="65" charset="-122"/>
              </a:rPr>
              <a:t>PPT</a:t>
            </a:r>
            <a:r>
              <a:rPr lang="zh-CN" altLang="en-US" sz="1400" b="1" dirty="0">
                <a:solidFill>
                  <a:schemeClr val="accent1">
                    <a:lumMod val="50000"/>
                    <a:alpha val="0"/>
                  </a:schemeClr>
                </a:solidFill>
                <a:latin typeface="Auraka方黑檀" panose="02020700000000000000" pitchFamily="18" charset="-128"/>
                <a:ea typeface="Auraka方黑檀" panose="02020700000000000000" pitchFamily="18" charset="-128"/>
                <a:sym typeface="逐浪细阁体" panose="03000509000000000000" pitchFamily="65" charset="-122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lang="en-US" altLang="zh-CN" sz="1400" b="1" dirty="0">
              <a:solidFill>
                <a:schemeClr val="accent1">
                  <a:lumMod val="50000"/>
                  <a:alpha val="0"/>
                </a:schemeClr>
              </a:solidFill>
              <a:latin typeface="Auraka方黑檀" panose="02020700000000000000" pitchFamily="18" charset="-128"/>
              <a:ea typeface="Auraka方黑檀" panose="02020700000000000000" pitchFamily="18" charset="-128"/>
              <a:sym typeface="逐浪细阁体" panose="03000509000000000000" pitchFamily="65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-349250" y="316523"/>
            <a:ext cx="7491730" cy="6438900"/>
            <a:chOff x="-339090" y="316523"/>
            <a:chExt cx="7491730" cy="6438900"/>
          </a:xfrm>
        </p:grpSpPr>
        <p:sp>
          <p:nvSpPr>
            <p:cNvPr id="4" name="文本框 3"/>
            <p:cNvSpPr txBox="1"/>
            <p:nvPr/>
          </p:nvSpPr>
          <p:spPr>
            <a:xfrm>
              <a:off x="4735195" y="316523"/>
              <a:ext cx="2011680" cy="624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职业群探索</a:t>
              </a:r>
              <a:endParaRPr lang="zh-CN" altLang="en-US" sz="8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98450" y="530202"/>
              <a:ext cx="4451985" cy="583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第三单元</a:t>
              </a:r>
              <a:endParaRPr lang="zh-CN" altLang="en-US" sz="32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714039" y="4646838"/>
              <a:ext cx="459740" cy="1731379"/>
            </a:xfrm>
            <a:prstGeom prst="rect">
              <a:avLst/>
            </a:prstGeom>
            <a:solidFill>
              <a:srgbClr val="A2B98A"/>
            </a:solidFill>
            <a:ln>
              <a:noFill/>
            </a:ln>
          </p:spPr>
          <p:txBody>
            <a:bodyPr vert="eaVert" wrap="square" rtlCol="0">
              <a:spAutoFit/>
            </a:bodyPr>
            <a:lstStyle/>
            <a:p>
              <a:r>
                <a:rPr lang="en-US" alt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</a:t>
              </a:r>
              <a:r>
                <a:rPr 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吴燕雁</a:t>
              </a:r>
              <a:endParaRPr lang="zh-CN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158365" y="4115728"/>
              <a:ext cx="459740" cy="263969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2019</a:t>
              </a:r>
              <a:r>
                <a:rPr lang="zh-CN" altLang="en-US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年</a:t>
              </a:r>
              <a:r>
                <a:rPr lang="en-US" alt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10-11</a:t>
              </a:r>
              <a:r>
                <a:rPr lang="zh-CN" altLang="en-US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月</a:t>
              </a:r>
              <a:endParaRPr lang="zh-CN" altLang="en-US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 flipV="1">
              <a:off x="6289040" y="883920"/>
              <a:ext cx="863600" cy="862544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6408420" y="2519680"/>
              <a:ext cx="459740" cy="48488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>
              <a:stCxn id="9" idx="1"/>
            </p:cNvCxnSpPr>
            <p:nvPr/>
          </p:nvCxnSpPr>
          <p:spPr>
            <a:xfrm flipH="1">
              <a:off x="-339090" y="822272"/>
              <a:ext cx="637540" cy="667438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>
              <a:off x="3119120" y="4856480"/>
              <a:ext cx="1005840" cy="100584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6228080" y="5577840"/>
              <a:ext cx="579120" cy="57912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tile tx="0" ty="3181350" sx="100000" sy="100000" flip="xy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32240" y="5943600"/>
            <a:ext cx="1300480" cy="914400"/>
          </a:xfrm>
          <a:prstGeom prst="rect">
            <a:avLst/>
          </a:prstGeom>
          <a:solidFill>
            <a:srgbClr val="235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 rot="0">
            <a:off x="1869440" y="1645920"/>
            <a:ext cx="4283710" cy="4255689"/>
            <a:chOff x="1869440" y="1645920"/>
            <a:chExt cx="4257040" cy="3276600"/>
          </a:xfrm>
        </p:grpSpPr>
        <p:grpSp>
          <p:nvGrpSpPr>
            <p:cNvPr id="21" name="组合 20"/>
            <p:cNvGrpSpPr/>
            <p:nvPr/>
          </p:nvGrpSpPr>
          <p:grpSpPr>
            <a:xfrm>
              <a:off x="1869440" y="1645920"/>
              <a:ext cx="4257040" cy="3276600"/>
              <a:chOff x="1783080" y="1635760"/>
              <a:chExt cx="4257040" cy="3276600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783080" y="1945640"/>
                <a:ext cx="4257040" cy="2966720"/>
                <a:chOff x="1869440" y="1625600"/>
                <a:chExt cx="4257040" cy="2966720"/>
              </a:xfrm>
            </p:grpSpPr>
            <p:sp>
              <p:nvSpPr>
                <p:cNvPr id="14" name="矩形 13"/>
                <p:cNvSpPr/>
                <p:nvPr/>
              </p:nvSpPr>
              <p:spPr>
                <a:xfrm>
                  <a:off x="1950720" y="1727200"/>
                  <a:ext cx="4175760" cy="2865120"/>
                </a:xfrm>
                <a:prstGeom prst="rect">
                  <a:avLst/>
                </a:prstGeom>
                <a:solidFill>
                  <a:schemeClr val="accent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 useBgFill="1">
              <p:nvSpPr>
                <p:cNvPr id="20" name="矩形 19"/>
                <p:cNvSpPr/>
                <p:nvPr/>
              </p:nvSpPr>
              <p:spPr>
                <a:xfrm>
                  <a:off x="1869440" y="1625600"/>
                  <a:ext cx="4155440" cy="2865120"/>
                </a:xfrm>
                <a:prstGeom prst="rect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 useBgFill="1">
            <p:nvSpPr>
              <p:cNvPr id="18" name="矩形 17"/>
              <p:cNvSpPr/>
              <p:nvPr/>
            </p:nvSpPr>
            <p:spPr>
              <a:xfrm>
                <a:off x="2326640" y="1635760"/>
                <a:ext cx="3169920" cy="650240"/>
              </a:xfrm>
              <a:prstGeom prst="rect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zh-CN" sz="3200" b="1" spc="600" dirty="0">
                    <a:latin typeface="杨任东竹石体-Light" panose="02000000000000000000" pitchFamily="2" charset="-122"/>
                    <a:ea typeface="杨任东竹石体-Light" panose="02000000000000000000" pitchFamily="2" charset="-122"/>
                  </a:rPr>
                  <a:t>测评解读</a:t>
                </a:r>
                <a:endParaRPr lang="zh-CN" sz="3200" b="1" spc="600" dirty="0">
                  <a:latin typeface="杨任东竹石体-Light" panose="02000000000000000000" pitchFamily="2" charset="-122"/>
                  <a:ea typeface="杨任东竹石体-Light" panose="02000000000000000000" pitchFamily="2" charset="-122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2180590" y="2404412"/>
              <a:ext cx="3533140" cy="13024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1.</a:t>
              </a:r>
              <a:r>
                <a:rPr lang="zh-CN" altLang="en-US" sz="32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学业规划</a:t>
              </a:r>
              <a:endParaRPr lang="zh-CN" altLang="en-US" sz="32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/>
              <a:r>
                <a:rPr lang="zh-CN" altLang="en-US" sz="24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  学习风格</a:t>
              </a:r>
              <a:endParaRPr lang="zh-CN" altLang="en-US" sz="24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/>
              <a:r>
                <a:rPr lang="zh-CN" altLang="en-US" sz="24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  应对方式</a:t>
              </a:r>
              <a:endParaRPr lang="zh-CN" altLang="en-US" sz="24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/>
              <a:endParaRPr lang="zh-CN" altLang="en-US" sz="24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8590280" y="868338"/>
            <a:ext cx="2011680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10000"/>
              </a:lnSpc>
            </a:pPr>
            <a:r>
              <a:rPr lang="zh-CN" altLang="en-US" sz="8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</a:t>
            </a:r>
            <a:endParaRPr lang="zh-CN" altLang="en-US" sz="80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ïSľiḓê"/>
          <p:cNvSpPr txBox="1"/>
          <p:nvPr/>
        </p:nvSpPr>
        <p:spPr>
          <a:xfrm>
            <a:off x="403225" y="1677670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活跃型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4" name="ïSľiḓê"/>
          <p:cNvSpPr txBox="1"/>
          <p:nvPr/>
        </p:nvSpPr>
        <p:spPr>
          <a:xfrm>
            <a:off x="10161270" y="1703070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沉思型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5" name="ïSľiḓê"/>
          <p:cNvSpPr txBox="1"/>
          <p:nvPr/>
        </p:nvSpPr>
        <p:spPr>
          <a:xfrm>
            <a:off x="403225" y="3071495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感悟型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6" name="ïSľiḓê"/>
          <p:cNvSpPr txBox="1"/>
          <p:nvPr/>
        </p:nvSpPr>
        <p:spPr>
          <a:xfrm>
            <a:off x="10190480" y="3071495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直觉型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7" name="ïSľiḓê"/>
          <p:cNvSpPr txBox="1"/>
          <p:nvPr/>
        </p:nvSpPr>
        <p:spPr>
          <a:xfrm>
            <a:off x="403225" y="4194175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视觉型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8" name="ïSľiḓê"/>
          <p:cNvSpPr txBox="1"/>
          <p:nvPr/>
        </p:nvSpPr>
        <p:spPr>
          <a:xfrm>
            <a:off x="10190480" y="4157345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言语型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0" name="ïSľiḓê"/>
          <p:cNvSpPr txBox="1"/>
          <p:nvPr/>
        </p:nvSpPr>
        <p:spPr>
          <a:xfrm>
            <a:off x="404495" y="5571490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序列型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1" name="ïSľiḓê"/>
          <p:cNvSpPr txBox="1"/>
          <p:nvPr/>
        </p:nvSpPr>
        <p:spPr>
          <a:xfrm>
            <a:off x="10190480" y="5492750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综合型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70510" y="426085"/>
            <a:ext cx="79057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--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学习风格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(</a:t>
            </a:r>
            <a:r>
              <a:rPr lang="zh-CN" altLang="en-US" sz="2400" b="1">
                <a:solidFill>
                  <a:srgbClr val="00B050"/>
                </a:solidFill>
                <a:sym typeface="+mn-ea"/>
              </a:rPr>
              <a:t>喜欢</a:t>
            </a:r>
            <a:r>
              <a:rPr lang="en-US" altLang="zh-CN" sz="2400" b="1">
                <a:solidFill>
                  <a:srgbClr val="00B050"/>
                </a:solidFill>
                <a:sym typeface="+mn-ea"/>
              </a:rPr>
              <a:t>/</a:t>
            </a:r>
            <a:r>
              <a:rPr lang="zh-CN" altLang="en-US" sz="2400" b="1">
                <a:solidFill>
                  <a:srgbClr val="00B050"/>
                </a:solidFill>
                <a:sym typeface="+mn-ea"/>
              </a:rPr>
              <a:t>擅长</a:t>
            </a:r>
            <a:r>
              <a:rPr lang="zh-CN" altLang="en-US" sz="2400" b="1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  <a:hlinkClick r:id="rId1" action="ppaction://hlinksldjump"/>
              </a:rPr>
              <a:t>☆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)</a:t>
            </a:r>
            <a:endParaRPr lang="en-US" altLang="zh-CN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34565" y="1717675"/>
            <a:ext cx="2078990" cy="486410"/>
          </a:xfrm>
          <a:prstGeom prst="rect">
            <a:avLst/>
          </a:prstGeom>
          <a:solidFill>
            <a:srgbClr val="FF6C0D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313555" y="1717675"/>
            <a:ext cx="5617210" cy="48641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234565" y="3154680"/>
            <a:ext cx="6162675" cy="486410"/>
          </a:xfrm>
          <a:prstGeom prst="rect">
            <a:avLst/>
          </a:prstGeom>
          <a:solidFill>
            <a:srgbClr val="FF6C0D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397240" y="3154045"/>
            <a:ext cx="1533525" cy="50228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058160" y="1712595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3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76085" y="1685290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8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18050" y="3140075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9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92870" y="3154680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2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234565" y="4194175"/>
            <a:ext cx="5440045" cy="486410"/>
          </a:xfrm>
          <a:prstGeom prst="rect">
            <a:avLst/>
          </a:prstGeom>
          <a:solidFill>
            <a:srgbClr val="FF6C0D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74610" y="4178300"/>
            <a:ext cx="2256155" cy="50228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417695" y="4158615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8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456295" y="4158615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3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200910" y="5562600"/>
            <a:ext cx="3905250" cy="486410"/>
          </a:xfrm>
          <a:prstGeom prst="rect">
            <a:avLst/>
          </a:prstGeom>
          <a:solidFill>
            <a:srgbClr val="FF6C0D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673475" y="5585460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5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996305" y="5561330"/>
            <a:ext cx="3934460" cy="50228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7819390" y="5556250"/>
            <a:ext cx="6927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bg1"/>
                </a:solidFill>
              </a:rPr>
              <a:t>6</a:t>
            </a:r>
            <a:endParaRPr lang="en-US" altLang="zh-CN" sz="2800" b="1">
              <a:solidFill>
                <a:schemeClr val="bg1"/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2992120" y="1735455"/>
            <a:ext cx="589915" cy="486410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圆角矩形 31"/>
          <p:cNvSpPr/>
          <p:nvPr/>
        </p:nvSpPr>
        <p:spPr>
          <a:xfrm>
            <a:off x="6661150" y="1712595"/>
            <a:ext cx="589915" cy="486410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877685" y="995680"/>
            <a:ext cx="23882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solidFill>
                  <a:srgbClr val="00B050"/>
                </a:solidFill>
              </a:rPr>
              <a:t>信息加工</a:t>
            </a:r>
            <a:endParaRPr lang="zh-CN" altLang="en-US" sz="4000">
              <a:solidFill>
                <a:srgbClr val="00B050"/>
              </a:solidFill>
            </a:endParaRPr>
          </a:p>
        </p:txBody>
      </p:sp>
      <p:sp>
        <p:nvSpPr>
          <p:cNvPr id="37" name="左箭头标注 36"/>
          <p:cNvSpPr/>
          <p:nvPr/>
        </p:nvSpPr>
        <p:spPr>
          <a:xfrm rot="16200000">
            <a:off x="7377430" y="408940"/>
            <a:ext cx="1179195" cy="2293620"/>
          </a:xfrm>
          <a:prstGeom prst="leftArrow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左箭头标注 37"/>
          <p:cNvSpPr/>
          <p:nvPr/>
        </p:nvSpPr>
        <p:spPr>
          <a:xfrm rot="5400000">
            <a:off x="5387340" y="5091430"/>
            <a:ext cx="1179195" cy="2293620"/>
          </a:xfrm>
          <a:prstGeom prst="leftArrow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4857115" y="6075680"/>
            <a:ext cx="23882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solidFill>
                  <a:srgbClr val="00B050"/>
                </a:solidFill>
              </a:rPr>
              <a:t>信息理解</a:t>
            </a:r>
            <a:endParaRPr lang="zh-CN" altLang="en-US" sz="4000">
              <a:solidFill>
                <a:srgbClr val="00B050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353435" y="2422525"/>
            <a:ext cx="23882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solidFill>
                  <a:srgbClr val="00B050"/>
                </a:solidFill>
              </a:rPr>
              <a:t>信息感知</a:t>
            </a:r>
            <a:endParaRPr lang="zh-CN" altLang="en-US" sz="4000">
              <a:solidFill>
                <a:srgbClr val="00B050"/>
              </a:solidFill>
            </a:endParaRPr>
          </a:p>
        </p:txBody>
      </p:sp>
      <p:sp>
        <p:nvSpPr>
          <p:cNvPr id="41" name="左箭头标注 40"/>
          <p:cNvSpPr/>
          <p:nvPr/>
        </p:nvSpPr>
        <p:spPr>
          <a:xfrm rot="16200000">
            <a:off x="3853180" y="1850390"/>
            <a:ext cx="1179195" cy="2293620"/>
          </a:xfrm>
          <a:prstGeom prst="leftArrow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左箭头标注 41"/>
          <p:cNvSpPr/>
          <p:nvPr/>
        </p:nvSpPr>
        <p:spPr>
          <a:xfrm rot="5400000">
            <a:off x="7093585" y="3714115"/>
            <a:ext cx="1179195" cy="2293620"/>
          </a:xfrm>
          <a:prstGeom prst="leftArrow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6609715" y="4744720"/>
            <a:ext cx="23882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solidFill>
                  <a:srgbClr val="00B050"/>
                </a:solidFill>
              </a:rPr>
              <a:t>信息输入</a:t>
            </a:r>
            <a:endParaRPr lang="zh-CN" altLang="en-US" sz="4000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nimBg="1"/>
      <p:bldP spid="32" grpId="0" bldLvl="0" animBg="1"/>
      <p:bldP spid="31" grpId="1" animBg="1"/>
      <p:bldP spid="32" grpId="1" animBg="1"/>
      <p:bldP spid="35" grpId="0"/>
      <p:bldP spid="37" grpId="0" bldLvl="0" animBg="1"/>
      <p:bldP spid="40" grpId="0"/>
      <p:bldP spid="41" grpId="0" bldLvl="0" animBg="1"/>
      <p:bldP spid="43" grpId="0"/>
      <p:bldP spid="42" grpId="0" bldLvl="0" animBg="1"/>
      <p:bldP spid="39" grpId="0"/>
      <p:bldP spid="3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4960" y="25908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  <a:buSzPct val="25000"/>
            </a:pP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70762" y="-224092"/>
            <a:ext cx="2708764" cy="2264164"/>
          </a:xfrm>
          <a:prstGeom prst="rect">
            <a:avLst/>
          </a:prstGeom>
        </p:spPr>
      </p:pic>
      <p:sp>
        <p:nvSpPr>
          <p:cNvPr id="15" name="ïSľiḓê"/>
          <p:cNvSpPr txBox="1"/>
          <p:nvPr/>
        </p:nvSpPr>
        <p:spPr>
          <a:xfrm>
            <a:off x="535305" y="1611630"/>
            <a:ext cx="671195" cy="6629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lstStyle/>
          <a:p>
            <a:pPr algn="ctr">
              <a:buSzPct val="25000"/>
            </a:pPr>
            <a:endParaRPr lang="zh-CN" altLang="en-US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8" name="îšḷiďê"/>
          <p:cNvSpPr txBox="1"/>
          <p:nvPr/>
        </p:nvSpPr>
        <p:spPr>
          <a:xfrm>
            <a:off x="2407920" y="1383030"/>
            <a:ext cx="10071735" cy="121158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/>
          </a:bodyPr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积极参与集体。通过讨论、应用、解释掌握信息，如小组讨论</a:t>
            </a:r>
            <a:endParaRPr lang="zh-CN" altLang="de-DE" sz="2000" b="1" dirty="0">
              <a:solidFill>
                <a:schemeClr val="tx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独立安静思考。通过查阅资料获得信息，如学习日记、错题本</a:t>
            </a:r>
            <a:endParaRPr lang="zh-CN" altLang="de-DE" sz="2400" b="1" dirty="0">
              <a:solidFill>
                <a:schemeClr val="tx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  <a:p>
            <a:pPr algn="l">
              <a:lnSpc>
                <a:spcPct val="150000"/>
              </a:lnSpc>
              <a:buSzPct val="25000"/>
            </a:pPr>
            <a:endParaRPr lang="zh-CN" altLang="de-DE" sz="2400" b="1" dirty="0">
              <a:solidFill>
                <a:schemeClr val="tx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0" name="îšḷiďê"/>
          <p:cNvSpPr txBox="1"/>
          <p:nvPr/>
        </p:nvSpPr>
        <p:spPr>
          <a:xfrm>
            <a:off x="2280920" y="2682875"/>
            <a:ext cx="10012680" cy="112268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/>
          </a:bodyPr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对细节有耐心，擅长记忆事实、做现成的事。找学习榜样，看习题案例，记录典型题目</a:t>
            </a: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掌握新概念，理解抽象数学公式，具有创新性。发现事物的可能性与联系</a:t>
            </a:r>
            <a:endParaRPr lang="zh-CN" altLang="de-DE" sz="2400" b="1" dirty="0"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  <a:p>
            <a:pPr algn="l">
              <a:lnSpc>
                <a:spcPct val="150000"/>
              </a:lnSpc>
              <a:buSzPct val="25000"/>
            </a:pPr>
            <a:endParaRPr lang="zh-CN" altLang="de-DE" sz="2400" b="1" dirty="0">
              <a:solidFill>
                <a:schemeClr val="tx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3" name="îšḷiďê"/>
          <p:cNvSpPr txBox="1"/>
          <p:nvPr/>
        </p:nvSpPr>
        <p:spPr>
          <a:xfrm>
            <a:off x="2280920" y="3818890"/>
            <a:ext cx="10673080" cy="97980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Autofit/>
          </a:bodyPr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记住他们所看到的东西，如图片、图表、流程图、图像、影片和演示中的内容</a:t>
            </a:r>
            <a:endParaRPr lang="zh-CN" altLang="de-DE" sz="2000" b="1" dirty="0"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更擅长从文字和口头的解释中获取信息</a:t>
            </a:r>
            <a:endParaRPr lang="zh-CN" altLang="de-DE" sz="2000" b="1" dirty="0"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  <p:sp>
        <p:nvSpPr>
          <p:cNvPr id="14" name="îšḷiďê"/>
          <p:cNvSpPr txBox="1"/>
          <p:nvPr/>
        </p:nvSpPr>
        <p:spPr>
          <a:xfrm>
            <a:off x="2254250" y="4959350"/>
            <a:ext cx="9277985" cy="153987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/>
          </a:bodyPr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按线性步骤理解问题，倾向于按部就班地寻找答案</a:t>
            </a:r>
            <a:endParaRPr lang="zh-CN" altLang="de-DE" sz="2000" b="1" dirty="0"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  <a:p>
            <a:pPr algn="l">
              <a:lnSpc>
                <a:spcPct val="150000"/>
              </a:lnSpc>
              <a:buSzPct val="25000"/>
            </a:pP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大步学习，吸收没有任何联系的材料，抓住主要部分用新奇的方式组合，</a:t>
            </a:r>
            <a:r>
              <a:rPr lang="zh-CN" altLang="de-DE" sz="2000" b="1" dirty="0"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更快解决复杂问题，但很难解释清楚他们是如何工作的</a:t>
            </a:r>
            <a:endParaRPr lang="zh-CN" altLang="de-DE" sz="2400" b="1" dirty="0"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  <a:p>
            <a:pPr algn="l">
              <a:lnSpc>
                <a:spcPct val="150000"/>
              </a:lnSpc>
              <a:buSzPct val="25000"/>
            </a:pPr>
            <a:endParaRPr lang="zh-CN" altLang="de-DE" sz="2400" b="1" dirty="0"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08635" y="1604645"/>
            <a:ext cx="8553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>
                <a:solidFill>
                  <a:schemeClr val="bg1"/>
                </a:solidFill>
              </a:rPr>
              <a:t>信息加工</a:t>
            </a:r>
            <a:endParaRPr lang="zh-CN" altLang="en-US" sz="2200" b="1">
              <a:solidFill>
                <a:schemeClr val="bg1"/>
              </a:solidFill>
            </a:endParaRPr>
          </a:p>
        </p:txBody>
      </p:sp>
      <p:sp>
        <p:nvSpPr>
          <p:cNvPr id="20" name="ïSľiḓê"/>
          <p:cNvSpPr txBox="1"/>
          <p:nvPr/>
        </p:nvSpPr>
        <p:spPr>
          <a:xfrm>
            <a:off x="528955" y="2829560"/>
            <a:ext cx="671195" cy="6629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endParaRPr lang="zh-CN" altLang="en-US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285" y="2806700"/>
            <a:ext cx="8343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>
                <a:solidFill>
                  <a:schemeClr val="bg1"/>
                </a:solidFill>
              </a:rPr>
              <a:t>信息感知</a:t>
            </a:r>
            <a:endParaRPr lang="zh-CN" altLang="en-US" sz="2200" b="1">
              <a:solidFill>
                <a:schemeClr val="bg1"/>
              </a:solidFill>
            </a:endParaRPr>
          </a:p>
        </p:txBody>
      </p:sp>
      <p:sp>
        <p:nvSpPr>
          <p:cNvPr id="29" name="ïSľiḓê"/>
          <p:cNvSpPr txBox="1"/>
          <p:nvPr/>
        </p:nvSpPr>
        <p:spPr>
          <a:xfrm>
            <a:off x="562610" y="3972560"/>
            <a:ext cx="671195" cy="6629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endParaRPr lang="zh-CN" altLang="en-US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35940" y="3949700"/>
            <a:ext cx="8286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>
                <a:solidFill>
                  <a:schemeClr val="bg1"/>
                </a:solidFill>
              </a:rPr>
              <a:t>信息输入</a:t>
            </a:r>
            <a:endParaRPr lang="zh-CN" altLang="en-US" sz="2200" b="1">
              <a:solidFill>
                <a:schemeClr val="bg1"/>
              </a:solidFill>
            </a:endParaRPr>
          </a:p>
        </p:txBody>
      </p:sp>
      <p:sp>
        <p:nvSpPr>
          <p:cNvPr id="31" name="ïSľiḓê"/>
          <p:cNvSpPr txBox="1"/>
          <p:nvPr/>
        </p:nvSpPr>
        <p:spPr>
          <a:xfrm>
            <a:off x="589280" y="5088890"/>
            <a:ext cx="671195" cy="6629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endParaRPr lang="zh-CN" altLang="en-US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62610" y="5085715"/>
            <a:ext cx="8013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>
                <a:solidFill>
                  <a:schemeClr val="bg1"/>
                </a:solidFill>
              </a:rPr>
              <a:t>信息理解</a:t>
            </a:r>
            <a:endParaRPr lang="zh-CN" altLang="en-US" sz="2200"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37920" y="676910"/>
            <a:ext cx="45123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我的学习风格类型</a:t>
            </a:r>
            <a:r>
              <a:rPr lang="zh-CN" altLang="en-US" sz="2400" spc="6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3" action="ppaction://hlinksldjump"/>
              </a:rPr>
              <a:t>☆</a:t>
            </a:r>
            <a:endParaRPr lang="zh-CN" altLang="en-US" sz="2400" spc="600" dirty="0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92555" y="1593850"/>
            <a:ext cx="11709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活跃型：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  <a:p>
            <a:r>
              <a:rPr lang="zh-CN" altLang="en-US" sz="2000" b="1">
                <a:solidFill>
                  <a:srgbClr val="00B050"/>
                </a:solidFill>
              </a:rPr>
              <a:t>沉思型</a:t>
            </a:r>
            <a:r>
              <a:rPr lang="zh-CN" altLang="en-US" sz="2000"/>
              <a:t>：</a:t>
            </a:r>
            <a:endParaRPr lang="zh-CN" altLang="en-US" sz="2000"/>
          </a:p>
        </p:txBody>
      </p:sp>
      <p:sp>
        <p:nvSpPr>
          <p:cNvPr id="7" name="文本框 6"/>
          <p:cNvSpPr txBox="1"/>
          <p:nvPr/>
        </p:nvSpPr>
        <p:spPr>
          <a:xfrm>
            <a:off x="1379855" y="2882265"/>
            <a:ext cx="11709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None/>
            </a:pPr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感悟型：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  <a:p>
            <a:pPr algn="l">
              <a:buClrTx/>
              <a:buSzTx/>
              <a:buNone/>
            </a:pPr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直觉型：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06525" y="3995420"/>
            <a:ext cx="11709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None/>
            </a:pPr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视觉型：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  <a:p>
            <a:pPr algn="l">
              <a:buClrTx/>
              <a:buSzTx/>
              <a:buNone/>
            </a:pPr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言语型：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63980" y="5147310"/>
            <a:ext cx="11709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None/>
            </a:pPr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序列型：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  <a:p>
            <a:pPr algn="l">
              <a:buClrTx/>
              <a:buSzTx/>
              <a:buNone/>
            </a:pPr>
            <a:r>
              <a:rPr lang="zh-CN" altLang="de-DE" sz="2000" b="1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综合型：</a:t>
            </a:r>
            <a:endParaRPr lang="zh-CN" altLang="de-DE" sz="2000" b="1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0" grpId="1"/>
      <p:bldP spid="13" grpId="0"/>
      <p:bldP spid="13" grpId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270510" y="426085"/>
            <a:ext cx="6339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--3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学习风格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7390" y="1158240"/>
            <a:ext cx="10583545" cy="398208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0081895" y="5330825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差异最凸显的类型？男女差异明显的？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04570" y="2468245"/>
            <a:ext cx="2562225" cy="25165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089650" y="2009140"/>
            <a:ext cx="2560955" cy="29749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4" grpId="1" animBg="1"/>
      <p:bldP spid="5" grpId="1" animBg="1"/>
      <p:bldP spid="45" grpId="0"/>
      <p:bldP spid="4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270510" y="426085"/>
            <a:ext cx="6339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--2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学习风格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081895" y="5330825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1300480"/>
            <a:ext cx="10808335" cy="401002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差异最凸显的类型？男女差异明显的？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04570" y="2643505"/>
            <a:ext cx="2562225" cy="25165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089650" y="2213610"/>
            <a:ext cx="2560955" cy="29749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6" grpId="0" animBg="1"/>
      <p:bldP spid="4" grpId="1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270510" y="426085"/>
            <a:ext cx="6339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--4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学习风格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081895" y="5330825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4390" y="1257300"/>
            <a:ext cx="9996170" cy="390588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差异最凸显的类型？男女差异明显的？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04570" y="2468245"/>
            <a:ext cx="2562225" cy="25165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062345" y="2009140"/>
            <a:ext cx="2383790" cy="29749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4" grpId="1" animBg="1"/>
      <p:bldP spid="6" grpId="1" animBg="1"/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270510" y="426085"/>
            <a:ext cx="6339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--1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学习风格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081895" y="5330825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1840" y="960120"/>
            <a:ext cx="10789920" cy="42970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差异最凸显的类型？男女差异明显的？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7595" y="2351405"/>
            <a:ext cx="2562225" cy="25165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162675" y="1892300"/>
            <a:ext cx="2560955" cy="29749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" grpId="1" animBg="1"/>
      <p:bldP spid="6" grpId="1" animBg="1"/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6000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--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学习风格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70762" y="-224092"/>
            <a:ext cx="2708764" cy="226416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955040" y="1483360"/>
            <a:ext cx="10506710" cy="4815839"/>
            <a:chOff x="955040" y="2482298"/>
            <a:chExt cx="10506710" cy="2905422"/>
          </a:xfrm>
        </p:grpSpPr>
        <p:sp>
          <p:nvSpPr>
            <p:cNvPr id="8" name="矩形 7"/>
            <p:cNvSpPr/>
            <p:nvPr/>
          </p:nvSpPr>
          <p:spPr>
            <a:xfrm>
              <a:off x="955040" y="2489121"/>
              <a:ext cx="10292080" cy="2854160"/>
            </a:xfrm>
            <a:prstGeom prst="rect">
              <a:avLst/>
            </a:prstGeom>
            <a:noFill/>
            <a:ln w="15875">
              <a:solidFill>
                <a:srgbClr val="98B8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137920" y="2482298"/>
              <a:ext cx="10323830" cy="2905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0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3200" b="1" spc="600" dirty="0">
                  <a:solidFill>
                    <a:srgbClr val="00B050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学习者</a:t>
              </a:r>
              <a:endParaRPr lang="zh-CN" altLang="en-US" sz="32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indent="0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3200" b="1" spc="600" dirty="0">
                  <a:solidFill>
                    <a:srgbClr val="186D75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What</a:t>
              </a:r>
              <a:r>
                <a:rPr lang="en-US" altLang="zh-CN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</a:t>
              </a:r>
              <a:r>
                <a:rPr lang="zh-CN" altLang="en-US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认知、情感和生理行为</a:t>
              </a:r>
              <a:endParaRPr lang="zh-CN" altLang="en-US" sz="3200" b="1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indent="0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3200" b="1" spc="600" dirty="0">
                  <a:solidFill>
                    <a:srgbClr val="186D75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How</a:t>
              </a:r>
              <a:r>
                <a:rPr lang="en-US" altLang="zh-CN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 </a:t>
              </a:r>
              <a:r>
                <a:rPr lang="zh-CN" altLang="en-US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如何感知信息、如何与学习环境相互作用</a:t>
              </a:r>
              <a:endParaRPr lang="zh-CN" altLang="en-US" sz="3200" b="1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indent="0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3200" b="1" spc="600" dirty="0">
                  <a:solidFill>
                    <a:srgbClr val="186D75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Do</a:t>
              </a:r>
              <a:r>
                <a:rPr lang="en-US" altLang="zh-CN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  </a:t>
              </a:r>
              <a:r>
                <a:rPr lang="zh-CN" altLang="en-US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对之作出反映的相对稳定的学习方式</a:t>
              </a:r>
              <a:endParaRPr lang="zh-CN" altLang="en-US" sz="32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endParaRPr>
            </a:p>
            <a:p>
              <a:pPr marL="457200" indent="-457200">
                <a:lnSpc>
                  <a:spcPct val="120000"/>
                </a:lnSpc>
                <a:buFont typeface="Wingdings" panose="05000000000000000000" charset="0"/>
                <a:buChar char="u"/>
              </a:pPr>
              <a:r>
                <a:rPr lang="zh-CN" altLang="en-US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同一类型，两种方式并用</a:t>
              </a:r>
              <a:endParaRPr lang="zh-CN" altLang="en-US" sz="3200" b="1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>
                <a:lnSpc>
                  <a:spcPct val="120000"/>
                </a:lnSpc>
                <a:buFont typeface="Wingdings" panose="05000000000000000000" charset="0"/>
                <a:buChar char="u"/>
              </a:pPr>
              <a:r>
                <a:rPr lang="zh-CN" altLang="en-US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持久稳定，影响学习过程与效果</a:t>
              </a:r>
              <a:endParaRPr lang="zh-CN" altLang="en-US" sz="3200" b="1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>
                <a:lnSpc>
                  <a:spcPct val="120000"/>
                </a:lnSpc>
                <a:buFont typeface="Wingdings" panose="05000000000000000000" charset="0"/>
                <a:buChar char="u"/>
              </a:pPr>
              <a:r>
                <a:rPr lang="zh-CN" altLang="en-US" sz="3200" b="1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与个人特质、环境相关</a:t>
              </a:r>
              <a:endParaRPr lang="zh-CN" altLang="en-US" sz="3200" b="1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indent="0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32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  <a:sym typeface="+mn-ea"/>
                </a:rPr>
                <a:t>（Keefe在1979年从信息加工角度界定）</a:t>
              </a:r>
              <a:endParaRPr lang="zh-CN" altLang="en-US" sz="3200" b="1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781" y="67715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70762" y="-224092"/>
            <a:ext cx="2708764" cy="226416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014458" y="1958195"/>
            <a:ext cx="9582198" cy="2712778"/>
            <a:chOff x="1014458" y="1958195"/>
            <a:chExt cx="9582198" cy="2712778"/>
          </a:xfrm>
        </p:grpSpPr>
        <p:sp>
          <p:nvSpPr>
            <p:cNvPr id="19" name="文本框 18"/>
            <p:cNvSpPr txBox="1"/>
            <p:nvPr/>
          </p:nvSpPr>
          <p:spPr>
            <a:xfrm>
              <a:off x="1049855" y="4205664"/>
              <a:ext cx="274569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pc="600" dirty="0">
                  <a:solidFill>
                    <a:schemeClr val="accent2">
                      <a:lumMod val="75000"/>
                    </a:schemeClr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  <a:cs typeface="851tegakizatsu" panose="02000600000000000000" pitchFamily="2" charset="-122"/>
                </a:rPr>
                <a:t>学习风格</a:t>
              </a:r>
              <a:endParaRPr lang="zh-CN" altLang="en-US" sz="2400" b="1" spc="600" dirty="0">
                <a:solidFill>
                  <a:schemeClr val="accent2">
                    <a:lumMod val="75000"/>
                  </a:schemeClr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851tegakizatsu" panose="02000600000000000000" pitchFamily="2" charset="-122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458" y="1958195"/>
              <a:ext cx="2816487" cy="2200615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4659" y="2055953"/>
              <a:ext cx="2578875" cy="2014961"/>
            </a:xfrm>
            <a:prstGeom prst="rect">
              <a:avLst/>
            </a:prstGeom>
          </p:spPr>
        </p:pic>
        <p:sp>
          <p:nvSpPr>
            <p:cNvPr id="17" name="文本框 16"/>
            <p:cNvSpPr txBox="1"/>
            <p:nvPr/>
          </p:nvSpPr>
          <p:spPr>
            <a:xfrm>
              <a:off x="4306298" y="2838940"/>
              <a:ext cx="358965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spc="600" dirty="0">
                  <a:solidFill>
                    <a:srgbClr val="00B050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  <a:cs typeface="851tegakizatsu" panose="02000600000000000000" pitchFamily="2" charset="-122"/>
                </a:rPr>
                <a:t>对接、转移</a:t>
              </a:r>
              <a:endParaRPr lang="zh-CN" altLang="en-US" sz="4400" b="1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851tegakizatsu" panose="02000600000000000000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850962" y="4210598"/>
              <a:ext cx="274569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spc="600" dirty="0">
                  <a:solidFill>
                    <a:schemeClr val="accent2">
                      <a:lumMod val="75000"/>
                    </a:schemeClr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  <a:cs typeface="851tegakizatsu" panose="02000600000000000000" pitchFamily="2" charset="-122"/>
                </a:rPr>
                <a:t>应对方式</a:t>
              </a:r>
              <a:endParaRPr lang="zh-CN" altLang="en-US" sz="2400" b="1" spc="600" dirty="0">
                <a:solidFill>
                  <a:schemeClr val="accent2">
                    <a:lumMod val="75000"/>
                  </a:schemeClr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851tegakizatsu" panose="02000600000000000000" pitchFamily="2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b="75728"/>
          <a:stretch>
            <a:fillRect/>
          </a:stretch>
        </p:blipFill>
        <p:spPr>
          <a:xfrm>
            <a:off x="1597025" y="693420"/>
            <a:ext cx="10208895" cy="98996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l="4957" t="13052" r="7732"/>
          <a:stretch>
            <a:fillRect/>
          </a:stretch>
        </p:blipFill>
        <p:spPr>
          <a:xfrm>
            <a:off x="1255395" y="1556385"/>
            <a:ext cx="9787890" cy="4950460"/>
          </a:xfrm>
          <a:prstGeom prst="rect">
            <a:avLst/>
          </a:prstGeom>
        </p:spPr>
      </p:pic>
      <p:sp>
        <p:nvSpPr>
          <p:cNvPr id="13" name="ïSľiḓê"/>
          <p:cNvSpPr txBox="1"/>
          <p:nvPr/>
        </p:nvSpPr>
        <p:spPr>
          <a:xfrm>
            <a:off x="2232025" y="4321810"/>
            <a:ext cx="159893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解决问题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4" name="ïSľiḓê"/>
          <p:cNvSpPr txBox="1"/>
          <p:nvPr/>
        </p:nvSpPr>
        <p:spPr>
          <a:xfrm>
            <a:off x="3984625" y="4321810"/>
            <a:ext cx="97282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自责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5" name="ïSľiḓê"/>
          <p:cNvSpPr txBox="1"/>
          <p:nvPr/>
        </p:nvSpPr>
        <p:spPr>
          <a:xfrm>
            <a:off x="5458460" y="4321810"/>
            <a:ext cx="97282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求助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6" name="ïSľiḓê"/>
          <p:cNvSpPr txBox="1"/>
          <p:nvPr/>
        </p:nvSpPr>
        <p:spPr>
          <a:xfrm>
            <a:off x="6931660" y="4340860"/>
            <a:ext cx="97282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幻想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7" name="ïSľiḓê"/>
          <p:cNvSpPr txBox="1"/>
          <p:nvPr/>
        </p:nvSpPr>
        <p:spPr>
          <a:xfrm>
            <a:off x="8380095" y="4321810"/>
            <a:ext cx="972820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退避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8" name="ïSľiḓê"/>
          <p:cNvSpPr txBox="1"/>
          <p:nvPr/>
        </p:nvSpPr>
        <p:spPr>
          <a:xfrm>
            <a:off x="9815195" y="4340860"/>
            <a:ext cx="1139825" cy="5670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Autofit/>
          </a:bodyPr>
          <a:p>
            <a:pPr algn="ctr">
              <a:buSzPct val="25000"/>
            </a:pPr>
            <a:r>
              <a:rPr lang="zh-CN" sz="3200" b="1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合理化</a:t>
            </a:r>
            <a:endParaRPr lang="zh-CN" sz="3200" b="1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202055" y="1683385"/>
            <a:ext cx="829310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00B050"/>
                </a:solidFill>
              </a:rPr>
              <a:t>分值越高越明显</a:t>
            </a:r>
            <a:endParaRPr lang="zh-CN" altLang="en-US" sz="2800" b="1">
              <a:solidFill>
                <a:srgbClr val="00B05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276584" y="40006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37756" y="35711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我的应对方式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04480" y="5837555"/>
            <a:ext cx="31540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00B050"/>
                </a:solidFill>
              </a:rPr>
              <a:t>心理成熟类型？</a:t>
            </a:r>
            <a:endParaRPr lang="zh-CN" altLang="en-US" sz="2800" b="1">
              <a:solidFill>
                <a:srgbClr val="00B050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393190" y="5880100"/>
            <a:ext cx="6031230" cy="619760"/>
          </a:xfrm>
          <a:prstGeom prst="roundRect">
            <a:avLst/>
          </a:prstGeom>
          <a:solidFill>
            <a:schemeClr val="accent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642870" y="4843145"/>
            <a:ext cx="8693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653405" y="4877435"/>
            <a:ext cx="8693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6" grpId="0"/>
      <p:bldP spid="6" grpId="1"/>
      <p:bldP spid="7" grpId="0" animBg="1"/>
      <p:bldP spid="7" grpId="1" animBg="1"/>
      <p:bldP spid="8" grpId="0"/>
      <p:bldP spid="9" grpId="0"/>
      <p:bldP spid="8" grpId="1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937756" y="35711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应对方式：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3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9595" y="1092835"/>
            <a:ext cx="10969625" cy="392620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0013315" y="5207000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首选方式？男女差异明显的？</a:t>
            </a:r>
            <a:r>
              <a:rPr lang="zh-CN" altLang="en-US" sz="2800" b="1">
                <a:solidFill>
                  <a:schemeClr val="accent3"/>
                </a:solidFill>
                <a:sym typeface="+mn-ea"/>
              </a:rPr>
              <a:t>成熟的应对方式？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937756" y="35711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应对方式：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2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013315" y="5207000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665" y="1132205"/>
            <a:ext cx="10711815" cy="40747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首选方式？男女差异明显的？</a:t>
            </a:r>
            <a:r>
              <a:rPr lang="zh-CN" altLang="en-US" sz="2800" b="1">
                <a:solidFill>
                  <a:schemeClr val="accent3"/>
                </a:solidFill>
                <a:sym typeface="+mn-ea"/>
              </a:rPr>
              <a:t>成熟的应对方式？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937756" y="35711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应对方式：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4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013315" y="5207000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6720" y="993775"/>
            <a:ext cx="11129010" cy="42354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首选方式？男女差异明显的？</a:t>
            </a:r>
            <a:r>
              <a:rPr lang="zh-CN" altLang="en-US" sz="2800" b="1">
                <a:solidFill>
                  <a:schemeClr val="accent3"/>
                </a:solidFill>
                <a:sym typeface="+mn-ea"/>
              </a:rPr>
              <a:t>成熟的应对方式？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937756" y="35711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应对方式：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1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013315" y="5207000"/>
            <a:ext cx="1665605" cy="1198880"/>
            <a:chOff x="16159" y="8481"/>
            <a:chExt cx="2623" cy="1888"/>
          </a:xfrm>
        </p:grpSpPr>
        <p:sp>
          <p:nvSpPr>
            <p:cNvPr id="12" name="矩形 11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810" y="1042670"/>
            <a:ext cx="11169015" cy="41643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首选方式？男女差异明显的？</a:t>
            </a:r>
            <a:r>
              <a:rPr lang="zh-CN" altLang="en-US" sz="2800" b="1">
                <a:solidFill>
                  <a:schemeClr val="accent3"/>
                </a:solidFill>
                <a:sym typeface="+mn-ea"/>
              </a:rPr>
              <a:t>成熟的应对方式？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6000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学业规划测评结果应用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8620" y="-224155"/>
            <a:ext cx="1931035" cy="161417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955040" y="1134307"/>
            <a:ext cx="10561320" cy="5294433"/>
            <a:chOff x="955040" y="2489121"/>
            <a:chExt cx="10505447" cy="6419834"/>
          </a:xfrm>
        </p:grpSpPr>
        <p:sp>
          <p:nvSpPr>
            <p:cNvPr id="8" name="矩形 7"/>
            <p:cNvSpPr/>
            <p:nvPr/>
          </p:nvSpPr>
          <p:spPr>
            <a:xfrm>
              <a:off x="955040" y="2489121"/>
              <a:ext cx="10291952" cy="6419834"/>
            </a:xfrm>
            <a:prstGeom prst="rect">
              <a:avLst/>
            </a:prstGeom>
            <a:noFill/>
            <a:ln w="15875">
              <a:solidFill>
                <a:srgbClr val="98B8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136657" y="2492732"/>
              <a:ext cx="10323830" cy="6156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0" algn="l">
                <a:lnSpc>
                  <a:spcPct val="150000"/>
                </a:lnSpc>
                <a:buFont typeface="Wingdings" panose="05000000000000000000" charset="0"/>
                <a:buNone/>
              </a:pPr>
              <a:r>
                <a:rPr lang="zh-CN" altLang="en-US" sz="2400" b="1" spc="600" dirty="0">
                  <a:solidFill>
                    <a:srgbClr val="00B050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学习风格</a:t>
              </a:r>
              <a:endParaRPr lang="zh-CN" altLang="en-US" sz="2400" b="1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信息加工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信息感知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信息输入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信息理解</a:t>
              </a:r>
              <a:endParaRPr lang="zh-CN" altLang="en-US" sz="2400" b="1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indent="0" algn="l">
                <a:lnSpc>
                  <a:spcPct val="150000"/>
                </a:lnSpc>
                <a:buFont typeface="Wingdings" panose="05000000000000000000" charset="0"/>
                <a:buNone/>
              </a:pPr>
              <a:r>
                <a:rPr lang="zh-CN" altLang="en-US" sz="2400" b="1" spc="600" dirty="0">
                  <a:solidFill>
                    <a:srgbClr val="00B050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应对方式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面对压力的态度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针对压力情境作出的具体行为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457200" indent="-457200" algn="l">
                <a:lnSpc>
                  <a:spcPct val="150000"/>
                </a:lnSpc>
                <a:buFont typeface="Wingdings" panose="05000000000000000000" charset="0"/>
                <a:buChar char="u"/>
              </a:pPr>
              <a:r>
                <a:rPr lang="zh-CN" altLang="en-US" sz="2400" spc="600" dirty="0">
                  <a:solidFill>
                    <a:schemeClr val="tx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对应的心理成熟度</a:t>
              </a:r>
              <a:endParaRPr lang="zh-CN" altLang="en-US" sz="24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922655" y="238760"/>
            <a:ext cx="6932295" cy="431800"/>
          </a:xfrm>
        </p:spPr>
        <p:txBody>
          <a:bodyPr/>
          <a:lstStyle/>
          <a:p>
            <a:r>
              <a:rPr lang="zh-CN" altLang="en-US" sz="3400" b="1" dirty="0">
                <a:sym typeface="+mn-ea"/>
              </a:rPr>
              <a:t>个人学习规划</a:t>
            </a:r>
            <a:r>
              <a:rPr lang="en-US" altLang="zh-CN" sz="3400" b="1" dirty="0">
                <a:sym typeface="+mn-ea"/>
              </a:rPr>
              <a:t>--</a:t>
            </a:r>
            <a:r>
              <a:rPr lang="zh-CN" altLang="en-US" sz="3400" b="1" dirty="0">
                <a:sym typeface="+mn-ea"/>
              </a:rPr>
              <a:t>学科学习规划</a:t>
            </a:r>
            <a:endParaRPr lang="zh-CN" altLang="en-US" sz="3400" b="1" dirty="0">
              <a:sym typeface="+mn-ea"/>
            </a:endParaRPr>
          </a:p>
        </p:txBody>
      </p:sp>
      <p:grpSp>
        <p:nvGrpSpPr>
          <p:cNvPr id="4" name="原创设计师QQ：598969553              _2"/>
          <p:cNvGrpSpPr/>
          <p:nvPr/>
        </p:nvGrpSpPr>
        <p:grpSpPr>
          <a:xfrm>
            <a:off x="9184005" y="5624195"/>
            <a:ext cx="1170940" cy="1102360"/>
            <a:chOff x="1903413" y="1601788"/>
            <a:chExt cx="1949450" cy="1951038"/>
          </a:xfrm>
        </p:grpSpPr>
        <p:sp>
          <p:nvSpPr>
            <p:cNvPr id="5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7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8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9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</p:grpSp>
      <p:grpSp>
        <p:nvGrpSpPr>
          <p:cNvPr id="10" name="原创设计师QQ：598969553              _3"/>
          <p:cNvGrpSpPr/>
          <p:nvPr/>
        </p:nvGrpSpPr>
        <p:grpSpPr>
          <a:xfrm>
            <a:off x="8945245" y="5504180"/>
            <a:ext cx="824865" cy="655955"/>
            <a:chOff x="1508126" y="1417638"/>
            <a:chExt cx="1373187" cy="1160463"/>
          </a:xfrm>
        </p:grpSpPr>
        <p:sp>
          <p:nvSpPr>
            <p:cNvPr id="11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</p:grpSp>
      <p:sp>
        <p:nvSpPr>
          <p:cNvPr id="16" name="原创设计师QQ：598969553              _4"/>
          <p:cNvSpPr/>
          <p:nvPr/>
        </p:nvSpPr>
        <p:spPr bwMode="auto">
          <a:xfrm flipV="1">
            <a:off x="1527369" y="3752666"/>
            <a:ext cx="1313109" cy="1235345"/>
          </a:xfrm>
          <a:custGeom>
            <a:avLst/>
            <a:gdLst/>
            <a:ahLst/>
            <a:cxnLst/>
            <a:rect l="l" t="t" r="r" b="b"/>
            <a:pathLst>
              <a:path w="1373187" h="1291466">
                <a:moveTo>
                  <a:pt x="1373186" y="1291466"/>
                </a:moveTo>
                <a:lnTo>
                  <a:pt x="1316220" y="1239784"/>
                </a:lnTo>
                <a:lnTo>
                  <a:pt x="1316221" y="1239784"/>
                </a:lnTo>
                <a:lnTo>
                  <a:pt x="1373187" y="1291466"/>
                </a:lnTo>
                <a:lnTo>
                  <a:pt x="1217612" y="1008792"/>
                </a:lnTo>
                <a:lnTo>
                  <a:pt x="1224267" y="1113714"/>
                </a:lnTo>
                <a:cubicBezTo>
                  <a:pt x="1123585" y="1022574"/>
                  <a:pt x="907850" y="827283"/>
                  <a:pt x="445585" y="408824"/>
                </a:cubicBezTo>
                <a:lnTo>
                  <a:pt x="450849" y="206706"/>
                </a:lnTo>
                <a:lnTo>
                  <a:pt x="219074" y="0"/>
                </a:lnTo>
                <a:lnTo>
                  <a:pt x="213889" y="199085"/>
                </a:lnTo>
                <a:lnTo>
                  <a:pt x="205595" y="191578"/>
                </a:lnTo>
                <a:cubicBezTo>
                  <a:pt x="192296" y="178438"/>
                  <a:pt x="173086" y="181723"/>
                  <a:pt x="162743" y="194863"/>
                </a:cubicBezTo>
                <a:cubicBezTo>
                  <a:pt x="152399" y="209645"/>
                  <a:pt x="153877" y="230996"/>
                  <a:pt x="167176" y="242494"/>
                </a:cubicBezTo>
                <a:cubicBezTo>
                  <a:pt x="167176" y="242494"/>
                  <a:pt x="167176" y="242494"/>
                  <a:pt x="169337" y="244450"/>
                </a:cubicBezTo>
                <a:lnTo>
                  <a:pt x="178874" y="253084"/>
                </a:lnTo>
                <a:lnTo>
                  <a:pt x="0" y="302108"/>
                </a:lnTo>
                <a:lnTo>
                  <a:pt x="231775" y="510580"/>
                </a:lnTo>
                <a:lnTo>
                  <a:pt x="408272" y="460742"/>
                </a:lnTo>
                <a:cubicBezTo>
                  <a:pt x="557041" y="595413"/>
                  <a:pt x="797608" y="813183"/>
                  <a:pt x="1186619" y="1165328"/>
                </a:cubicBezTo>
                <a:lnTo>
                  <a:pt x="1092199" y="1180163"/>
                </a:lnTo>
                <a:close/>
              </a:path>
            </a:pathLst>
          </a:custGeom>
          <a:solidFill>
            <a:schemeClr val="bg1">
              <a:lumMod val="75000"/>
              <a:alpha val="1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17" name="原创设计师QQ：598969553              _5"/>
          <p:cNvSpPr/>
          <p:nvPr/>
        </p:nvSpPr>
        <p:spPr>
          <a:xfrm>
            <a:off x="1003897" y="951361"/>
            <a:ext cx="482003" cy="4821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01</a:t>
            </a:r>
            <a:endParaRPr lang="zh-CN" altLang="en-US" sz="1350" dirty="0"/>
          </a:p>
        </p:txBody>
      </p:sp>
      <p:sp>
        <p:nvSpPr>
          <p:cNvPr id="18" name="原创设计师QQ：598969553              _6"/>
          <p:cNvSpPr/>
          <p:nvPr/>
        </p:nvSpPr>
        <p:spPr>
          <a:xfrm>
            <a:off x="1003897" y="2036316"/>
            <a:ext cx="482003" cy="4821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02</a:t>
            </a:r>
            <a:endParaRPr lang="zh-CN" altLang="en-US" sz="1350" dirty="0"/>
          </a:p>
        </p:txBody>
      </p:sp>
      <p:sp>
        <p:nvSpPr>
          <p:cNvPr id="19" name="原创设计师QQ：598969553              _7"/>
          <p:cNvSpPr/>
          <p:nvPr/>
        </p:nvSpPr>
        <p:spPr>
          <a:xfrm>
            <a:off x="1003897" y="3429260"/>
            <a:ext cx="482003" cy="4821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03</a:t>
            </a:r>
            <a:endParaRPr lang="zh-CN" altLang="en-US" sz="1350" dirty="0"/>
          </a:p>
        </p:txBody>
      </p:sp>
      <p:sp>
        <p:nvSpPr>
          <p:cNvPr id="20" name="原创设计师QQ：598969553              _8"/>
          <p:cNvSpPr/>
          <p:nvPr/>
        </p:nvSpPr>
        <p:spPr>
          <a:xfrm>
            <a:off x="1003897" y="4592320"/>
            <a:ext cx="482003" cy="4821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04</a:t>
            </a:r>
            <a:endParaRPr lang="zh-CN" altLang="en-US" sz="1350" dirty="0"/>
          </a:p>
        </p:txBody>
      </p:sp>
      <p:sp>
        <p:nvSpPr>
          <p:cNvPr id="24" name="原创设计师QQ：598969553              _12"/>
          <p:cNvSpPr/>
          <p:nvPr/>
        </p:nvSpPr>
        <p:spPr>
          <a:xfrm>
            <a:off x="1485900" y="845820"/>
            <a:ext cx="9665335" cy="1090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存在的问题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薄弱学科、问题具体化（学习方法、知识点、题目类型、时间分配...）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5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3" name="原创设计师QQ：598969553              _12"/>
          <p:cNvSpPr/>
          <p:nvPr/>
        </p:nvSpPr>
        <p:spPr>
          <a:xfrm>
            <a:off x="1485900" y="1892300"/>
            <a:ext cx="10471785" cy="153098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学科目标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将目标具体化、量化可测量（攻克的问题及程度；成效：具体成绩、名次、与平均分的差异...）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原创设计师QQ：598969553              _12"/>
          <p:cNvSpPr/>
          <p:nvPr/>
        </p:nvSpPr>
        <p:spPr>
          <a:xfrm>
            <a:off x="1472565" y="3284220"/>
            <a:ext cx="10484485" cy="109093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学习方法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兴趣引领、</a:t>
            </a: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习惯养成、心态准备、具体操作方法（课前预习、循环记忆法、错题本...）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原创设计师QQ：598969553              _12"/>
          <p:cNvSpPr/>
          <p:nvPr/>
        </p:nvSpPr>
        <p:spPr>
          <a:xfrm>
            <a:off x="1485900" y="4441825"/>
            <a:ext cx="9664700" cy="109093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学习成绩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分不同学科，不同阶段对比成绩（考前目标、考后预估、实际成绩）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原创设计师QQ：598969553              _7"/>
          <p:cNvSpPr/>
          <p:nvPr/>
        </p:nvSpPr>
        <p:spPr>
          <a:xfrm>
            <a:off x="991197" y="5717800"/>
            <a:ext cx="482003" cy="4821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p>
            <a:pPr algn="ctr"/>
            <a:r>
              <a:rPr lang="en-US" altLang="zh-CN" sz="1350" dirty="0"/>
              <a:t>05</a:t>
            </a:r>
            <a:endParaRPr lang="zh-CN" altLang="en-US" sz="1350" dirty="0"/>
          </a:p>
        </p:txBody>
      </p:sp>
      <p:sp>
        <p:nvSpPr>
          <p:cNvPr id="31" name="原创设计师QQ：598969553              _12"/>
          <p:cNvSpPr/>
          <p:nvPr/>
        </p:nvSpPr>
        <p:spPr>
          <a:xfrm>
            <a:off x="1485265" y="5572760"/>
            <a:ext cx="4502150" cy="109093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反思及行动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进步或不足之处，改进措施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/>
      <p:bldP spid="26" grpId="0"/>
      <p:bldP spid="27" grpId="0"/>
      <p:bldP spid="31" grpId="0"/>
    </p:bldLst>
  </p:timing>
</p:sld>
</file>

<file path=ppt/tags/tag1.xml><?xml version="1.0" encoding="utf-8"?>
<p:tagLst xmlns:p="http://schemas.openxmlformats.org/presentationml/2006/main">
  <p:tag name="ISPRING_PRESENTATION_TITL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6E4E4"/>
      </a:lt2>
      <a:accent1>
        <a:srgbClr val="114E54"/>
      </a:accent1>
      <a:accent2>
        <a:srgbClr val="53806E"/>
      </a:accent2>
      <a:accent3>
        <a:srgbClr val="327080"/>
      </a:accent3>
      <a:accent4>
        <a:srgbClr val="4C765A"/>
      </a:accent4>
      <a:accent5>
        <a:srgbClr val="A69136"/>
      </a:accent5>
      <a:accent6>
        <a:srgbClr val="2C6484"/>
      </a:accent6>
      <a:hlink>
        <a:srgbClr val="FFFFFF"/>
      </a:hlink>
      <a:folHlink>
        <a:srgbClr val="FFFFF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6E4E4"/>
    </a:lt2>
    <a:accent1>
      <a:srgbClr val="114E54"/>
    </a:accent1>
    <a:accent2>
      <a:srgbClr val="53806E"/>
    </a:accent2>
    <a:accent3>
      <a:srgbClr val="327080"/>
    </a:accent3>
    <a:accent4>
      <a:srgbClr val="4C765A"/>
    </a:accent4>
    <a:accent5>
      <a:srgbClr val="A69136"/>
    </a:accent5>
    <a:accent6>
      <a:srgbClr val="2C6484"/>
    </a:accent6>
    <a:hlink>
      <a:srgbClr val="FFFFFF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6E4E4"/>
    </a:lt2>
    <a:accent1>
      <a:srgbClr val="114E54"/>
    </a:accent1>
    <a:accent2>
      <a:srgbClr val="53806E"/>
    </a:accent2>
    <a:accent3>
      <a:srgbClr val="327080"/>
    </a:accent3>
    <a:accent4>
      <a:srgbClr val="4C765A"/>
    </a:accent4>
    <a:accent5>
      <a:srgbClr val="A69136"/>
    </a:accent5>
    <a:accent6>
      <a:srgbClr val="2C6484"/>
    </a:accent6>
    <a:hlink>
      <a:srgbClr val="FFFFFF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1194</Words>
  <Application>WPS 演示</Application>
  <PresentationFormat>宽屏</PresentationFormat>
  <Paragraphs>255</Paragraphs>
  <Slides>17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4" baseType="lpstr">
      <vt:lpstr>Arial</vt:lpstr>
      <vt:lpstr>宋体</vt:lpstr>
      <vt:lpstr>Wingdings</vt:lpstr>
      <vt:lpstr>Auraka方黑檀</vt:lpstr>
      <vt:lpstr>黑体</vt:lpstr>
      <vt:lpstr>逐浪细阁体</vt:lpstr>
      <vt:lpstr>杨任东竹石体-Light</vt:lpstr>
      <vt:lpstr>Times New Roman</vt:lpstr>
      <vt:lpstr>微软雅黑</vt:lpstr>
      <vt:lpstr>Arial Unicode MS</vt:lpstr>
      <vt:lpstr>等线</vt:lpstr>
      <vt:lpstr>Wingdings</vt:lpstr>
      <vt:lpstr>851tegakizatsu</vt:lpstr>
      <vt:lpstr>Open Sans</vt:lpstr>
      <vt:lpstr>Segoe Print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燕雁</cp:lastModifiedBy>
  <cp:revision>110</cp:revision>
  <dcterms:created xsi:type="dcterms:W3CDTF">2018-08-18T03:57:00Z</dcterms:created>
  <dcterms:modified xsi:type="dcterms:W3CDTF">2020-01-04T08:34:47Z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