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bin" ContentType="application/vnd.openxmlformats-officedocument.oleObject"/>
  <Default Extension="tiff" ContentType="image/tiff"/>
  <Default Extension="wmf" ContentType="image/x-wmf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61" r:id="rId7"/>
    <p:sldId id="259" r:id="rId8"/>
    <p:sldId id="260" r:id="rId9"/>
    <p:sldId id="262" r:id="rId10"/>
    <p:sldId id="263" r:id="rId11"/>
    <p:sldId id="264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image" Target="../media/image1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2" y="1122365"/>
            <a:ext cx="6858010" cy="2387603"/>
          </a:xfrm>
        </p:spPr>
        <p:txBody>
          <a:bodyPr anchor="b"/>
          <a:lstStyle>
            <a:lvl1pPr algn="ctr">
              <a:defRPr sz="6000">
                <a:latin typeface="楷体" charset="0"/>
                <a:ea typeface="楷体" charset="0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2" y="3602043"/>
            <a:ext cx="6858010" cy="1655764"/>
          </a:xfrm>
        </p:spPr>
        <p:txBody>
          <a:bodyPr/>
          <a:lstStyle>
            <a:lvl1pPr marL="0" indent="0" algn="ctr">
              <a:buNone/>
              <a:defRPr sz="2400">
                <a:latin typeface="微软雅黑" charset="0"/>
                <a:ea typeface="微软雅黑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blinds dir="vert"/>
      </p:transition>
    </mc:Choice>
    <mc:Fallback>
      <p:transition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楷体" charset="0"/>
                <a:ea typeface="楷体" charset="0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微软雅黑" charset="0"/>
                <a:ea typeface="微软雅黑" charset="0"/>
              </a:defRPr>
            </a:lvl1pPr>
            <a:lvl2pPr>
              <a:defRPr>
                <a:latin typeface="微软雅黑" charset="0"/>
                <a:ea typeface="微软雅黑" charset="0"/>
              </a:defRPr>
            </a:lvl2pPr>
            <a:lvl3pPr>
              <a:defRPr>
                <a:latin typeface="微软雅黑" charset="0"/>
                <a:ea typeface="微软雅黑" charset="0"/>
              </a:defRPr>
            </a:lvl3pPr>
            <a:lvl4pPr>
              <a:defRPr>
                <a:latin typeface="微软雅黑" charset="0"/>
                <a:ea typeface="微软雅黑" charset="0"/>
              </a:defRPr>
            </a:lvl4pPr>
            <a:lvl5pPr>
              <a:defRPr>
                <a:latin typeface="微软雅黑" charset="0"/>
                <a:ea typeface="微软雅黑" charset="0"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blinds dir="vert"/>
      </p:transition>
    </mc:Choice>
    <mc:Fallback>
      <p:transition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40"/>
            <a:ext cx="7886712" cy="2852741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70"/>
            <a:ext cx="7886712" cy="150018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blinds dir="vert"/>
      </p:transition>
    </mc:Choice>
    <mc:Fallback>
      <p:transition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1" y="1825628"/>
            <a:ext cx="3886206" cy="435134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7" y="1825628"/>
            <a:ext cx="3886206" cy="435134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blinds dir="vert"/>
      </p:transition>
    </mc:Choice>
    <mc:Fallback>
      <p:transition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2" y="365126"/>
            <a:ext cx="7886712" cy="132556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2" y="1778441"/>
            <a:ext cx="3655186" cy="823913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2" y="2665383"/>
            <a:ext cx="3655186" cy="352428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11" y="1778441"/>
            <a:ext cx="3673187" cy="823913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11" y="2665383"/>
            <a:ext cx="3673187" cy="352428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blinds dir="vert"/>
      </p:transition>
    </mc:Choice>
    <mc:Fallback>
      <p:transition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blinds dir="vert"/>
      </p:transition>
    </mc:Choice>
    <mc:Fallback>
      <p:transition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blinds dir="vert"/>
      </p:transition>
    </mc:Choice>
    <mc:Fallback>
      <p:transition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2" y="457201"/>
            <a:ext cx="3124016" cy="160020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7" y="457202"/>
            <a:ext cx="4629157" cy="540385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2" y="2057403"/>
            <a:ext cx="3124016" cy="3811594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blinds dir="vert"/>
      </p:transition>
    </mc:Choice>
    <mc:Fallback>
      <p:transition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85" y="365126"/>
            <a:ext cx="1971678" cy="5811846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1" y="365126"/>
            <a:ext cx="5800734" cy="5811846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blinds dir="vert"/>
      </p:transition>
    </mc:Choice>
    <mc:Fallback>
      <p:transition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1" y="365126"/>
            <a:ext cx="7886712" cy="581184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blinds dir="vert"/>
      </p:transition>
    </mc:Choice>
    <mc:Fallback>
      <p:transition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5">
          <a:fgClr>
            <a:schemeClr val="accent6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1" y="365126"/>
            <a:ext cx="7886712" cy="13255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1" y="1825628"/>
            <a:ext cx="7886712" cy="4351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1" y="6356359"/>
            <a:ext cx="2057403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5" y="6356359"/>
            <a:ext cx="3086105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60" y="6356359"/>
            <a:ext cx="2057403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mc:AlternateContent xmlns:mc="http://schemas.openxmlformats.org/markup-compatibility/2006">
    <mc:Choice xmlns:p14="http://schemas.microsoft.com/office/powerpoint/2010/main" Requires="p14">
      <p:transition p14:dur="500">
        <p:blinds dir="vert"/>
      </p:transition>
    </mc:Choice>
    <mc:Fallback>
      <p:transition>
        <p:blinds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.wmf"/><Relationship Id="rId2" Type="http://schemas.openxmlformats.org/officeDocument/2006/relationships/oleObject" Target="../embeddings/oleObject1.bin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.wmf"/><Relationship Id="rId2" Type="http://schemas.openxmlformats.org/officeDocument/2006/relationships/oleObject" Target="../embeddings/oleObject2.bin"/><Relationship Id="rId1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7.bin"/><Relationship Id="rId8" Type="http://schemas.openxmlformats.org/officeDocument/2006/relationships/image" Target="../media/image8.wmf"/><Relationship Id="rId7" Type="http://schemas.openxmlformats.org/officeDocument/2006/relationships/oleObject" Target="../embeddings/oleObject6.bin"/><Relationship Id="rId6" Type="http://schemas.openxmlformats.org/officeDocument/2006/relationships/image" Target="../media/image7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6.wmf"/><Relationship Id="rId3" Type="http://schemas.openxmlformats.org/officeDocument/2006/relationships/oleObject" Target="../embeddings/oleObject4.bin"/><Relationship Id="rId2" Type="http://schemas.openxmlformats.org/officeDocument/2006/relationships/image" Target="../media/image5.wmf"/><Relationship Id="rId14" Type="http://schemas.openxmlformats.org/officeDocument/2006/relationships/vmlDrawing" Target="../drawings/vmlDrawing3.vml"/><Relationship Id="rId13" Type="http://schemas.openxmlformats.org/officeDocument/2006/relationships/slideLayout" Target="../slideLayouts/slideLayout2.xml"/><Relationship Id="rId12" Type="http://schemas.openxmlformats.org/officeDocument/2006/relationships/image" Target="../media/image10.wmf"/><Relationship Id="rId11" Type="http://schemas.openxmlformats.org/officeDocument/2006/relationships/oleObject" Target="../embeddings/oleObject8.bin"/><Relationship Id="rId10" Type="http://schemas.openxmlformats.org/officeDocument/2006/relationships/image" Target="../media/image9.wmf"/><Relationship Id="rId1" Type="http://schemas.openxmlformats.org/officeDocument/2006/relationships/oleObject" Target="../embeddings/oleObject3.bin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1.png"/><Relationship Id="rId2" Type="http://schemas.openxmlformats.org/officeDocument/2006/relationships/image" Target="../media/image2.tiff"/><Relationship Id="rId1" Type="http://schemas.openxmlformats.org/officeDocument/2006/relationships/image" Target="../media/image1.tif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4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5.emf"/><Relationship Id="rId4" Type="http://schemas.openxmlformats.org/officeDocument/2006/relationships/package" Target="../embeddings/Document2.docx"/><Relationship Id="rId3" Type="http://schemas.openxmlformats.org/officeDocument/2006/relationships/image" Target="../media/image14.png"/><Relationship Id="rId2" Type="http://schemas.openxmlformats.org/officeDocument/2006/relationships/image" Target="../media/image13.emf"/><Relationship Id="rId1" Type="http://schemas.openxmlformats.org/officeDocument/2006/relationships/package" Target="../embeddings/Document1.docx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zh-CN" altLang="zh-CN"/>
              <a:t>圆周运动</a:t>
            </a:r>
            <a:endParaRPr lang="zh-CN" altLang="zh-CN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95707" y="3680783"/>
            <a:ext cx="6858010" cy="1655764"/>
          </a:xfrm>
        </p:spPr>
        <p:txBody>
          <a:bodyPr/>
          <a:p>
            <a:r>
              <a:rPr lang="zh-CN" altLang="en-US"/>
              <a:t>初次见面</a:t>
            </a:r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  <p:transition>
    <p:comb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07391" y="391161"/>
            <a:ext cx="7886712" cy="1325565"/>
          </a:xfrm>
        </p:spPr>
        <p:txBody>
          <a:bodyPr/>
          <a:p>
            <a:r>
              <a:rPr lang="zh-CN" altLang="en-US"/>
              <a:t>一、感性认识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826260"/>
            <a:ext cx="7886700" cy="560705"/>
          </a:xfrm>
        </p:spPr>
        <p:txBody>
          <a:bodyPr/>
          <a:p>
            <a:r>
              <a:rPr lang="zh-CN" altLang="en-US"/>
              <a:t>圆：循环周期性运动</a:t>
            </a:r>
            <a:endParaRPr lang="zh-CN" altLang="en-US"/>
          </a:p>
        </p:txBody>
      </p:sp>
      <p:sp>
        <p:nvSpPr>
          <p:cNvPr id="4" name="内容占位符 2"/>
          <p:cNvSpPr>
            <a:spLocks noGrp="1"/>
          </p:cNvSpPr>
          <p:nvPr/>
        </p:nvSpPr>
        <p:spPr>
          <a:xfrm>
            <a:off x="570865" y="2809240"/>
            <a:ext cx="7886700" cy="9296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本课定位：用速度、位移、时间等物理量来研究圆周运动的</a:t>
            </a:r>
            <a:r>
              <a:rPr lang="zh-CN" altLang="en-US" b="1" i="1" u="sng"/>
              <a:t>运动特点</a:t>
            </a:r>
            <a:endParaRPr lang="zh-CN" altLang="en-US" b="1" i="1" u="sng"/>
          </a:p>
          <a:p>
            <a:endParaRPr lang="zh-CN" altLang="en-US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二、线速度</a:t>
            </a:r>
            <a:r>
              <a:rPr lang="en-US" altLang="zh-CN"/>
              <a:t>v</a:t>
            </a:r>
            <a:endParaRPr lang="en-US" altLang="zh-CN"/>
          </a:p>
        </p:txBody>
      </p:sp>
      <p:pic>
        <p:nvPicPr>
          <p:cNvPr id="4" name="内容占位符 3" descr="QQ图片20160316155549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604520" y="1667510"/>
            <a:ext cx="3880485" cy="4351655"/>
          </a:xfrm>
          <a:prstGeom prst="rect">
            <a:avLst/>
          </a:prstGeom>
        </p:spPr>
      </p:pic>
      <p:sp>
        <p:nvSpPr>
          <p:cNvPr id="5" name="内容占位符 2"/>
          <p:cNvSpPr>
            <a:spLocks noGrp="1"/>
          </p:cNvSpPr>
          <p:nvPr/>
        </p:nvSpPr>
        <p:spPr>
          <a:xfrm>
            <a:off x="570865" y="2809240"/>
            <a:ext cx="4544060" cy="9296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b="1" i="1" u="sng"/>
          </a:p>
          <a:p>
            <a:endParaRPr lang="zh-CN" altLang="en-US"/>
          </a:p>
        </p:txBody>
      </p:sp>
      <p:sp>
        <p:nvSpPr>
          <p:cNvPr id="6" name="内容占位符 2"/>
          <p:cNvSpPr>
            <a:spLocks noGrp="1"/>
          </p:cNvSpPr>
          <p:nvPr/>
        </p:nvSpPr>
        <p:spPr>
          <a:xfrm>
            <a:off x="4455795" y="1876425"/>
            <a:ext cx="2069465" cy="5480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/>
              <a:t>1</a:t>
            </a:r>
            <a:r>
              <a:rPr lang="zh-CN" altLang="en-US"/>
              <a:t>、位移</a:t>
            </a:r>
            <a:endParaRPr lang="zh-CN" altLang="en-US" b="1" i="1" u="sng"/>
          </a:p>
          <a:p>
            <a:endParaRPr lang="zh-CN" altLang="en-US"/>
          </a:p>
        </p:txBody>
      </p:sp>
      <p:sp>
        <p:nvSpPr>
          <p:cNvPr id="7" name="内容占位符 2"/>
          <p:cNvSpPr>
            <a:spLocks noGrp="1"/>
          </p:cNvSpPr>
          <p:nvPr/>
        </p:nvSpPr>
        <p:spPr>
          <a:xfrm>
            <a:off x="5203190" y="2543810"/>
            <a:ext cx="3529965" cy="16916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当</a:t>
            </a:r>
            <a:r>
              <a:rPr lang="zh-CN" altLang="en-US">
                <a:latin typeface="Arial" charset="0"/>
              </a:rPr>
              <a:t>∆</a:t>
            </a:r>
            <a:r>
              <a:rPr lang="en-US" altLang="zh-CN"/>
              <a:t>t</a:t>
            </a:r>
            <a:r>
              <a:rPr lang="zh-CN" altLang="en-US"/>
              <a:t>取很短时</a:t>
            </a:r>
            <a:endParaRPr lang="zh-CN" altLang="en-US"/>
          </a:p>
          <a:p>
            <a:r>
              <a:rPr lang="zh-CN" altLang="en-US" b="1" i="1" u="sng">
                <a:latin typeface="Arial" charset="0"/>
              </a:rPr>
              <a:t>∆</a:t>
            </a:r>
            <a:r>
              <a:rPr lang="en-US" altLang="zh-CN" b="1" i="1" u="sng">
                <a:latin typeface="Arial" charset="0"/>
              </a:rPr>
              <a:t>l=∆s</a:t>
            </a:r>
            <a:endParaRPr lang="en-US" altLang="zh-CN" b="1" i="1" u="sng">
              <a:latin typeface="Arial" charset="0"/>
            </a:endParaRPr>
          </a:p>
          <a:p>
            <a:r>
              <a:rPr lang="zh-CN" altLang="en-US" b="1">
                <a:latin typeface="Arial" charset="0"/>
              </a:rPr>
              <a:t>位移与弧长统一</a:t>
            </a:r>
            <a:endParaRPr lang="zh-CN" altLang="en-US" b="1">
              <a:latin typeface="Arial" charset="0"/>
            </a:endParaRPr>
          </a:p>
          <a:p>
            <a:endParaRPr lang="zh-CN" altLang="en-US" b="1">
              <a:latin typeface="Arial" charset="0"/>
            </a:endParaRPr>
          </a:p>
        </p:txBody>
      </p:sp>
      <p:sp>
        <p:nvSpPr>
          <p:cNvPr id="8" name="内容占位符 2"/>
          <p:cNvSpPr>
            <a:spLocks noGrp="1"/>
          </p:cNvSpPr>
          <p:nvPr/>
        </p:nvSpPr>
        <p:spPr>
          <a:xfrm>
            <a:off x="4570095" y="4280535"/>
            <a:ext cx="2069465" cy="5480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/>
              <a:t>2</a:t>
            </a:r>
            <a:r>
              <a:rPr lang="zh-CN" altLang="en-US"/>
              <a:t>、线速度</a:t>
            </a:r>
            <a:endParaRPr lang="zh-CN" altLang="en-US" b="1" i="1" u="sng"/>
          </a:p>
          <a:p>
            <a:endParaRPr lang="zh-CN" altLang="en-US"/>
          </a:p>
        </p:txBody>
      </p:sp>
      <p:graphicFrame>
        <p:nvGraphicFramePr>
          <p:cNvPr id="10" name="对象 9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259705" y="4796155"/>
          <a:ext cx="1524000" cy="7753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2" imgW="774065" imgH="393700" progId="Equation.KSEE3">
                  <p:embed/>
                </p:oleObj>
              </mc:Choice>
              <mc:Fallback>
                <p:oleObj name="" r:id="rId2" imgW="774065" imgH="3937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259705" y="4796155"/>
                        <a:ext cx="1524000" cy="7753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内容占位符 2"/>
          <p:cNvSpPr>
            <a:spLocks noGrp="1"/>
          </p:cNvSpPr>
          <p:nvPr/>
        </p:nvSpPr>
        <p:spPr>
          <a:xfrm>
            <a:off x="4830445" y="5711825"/>
            <a:ext cx="3910965" cy="942340"/>
          </a:xfrm>
          <a:prstGeom prst="rect">
            <a:avLst/>
          </a:prstGeom>
        </p:spPr>
        <p:txBody>
          <a:bodyPr vert="horz" lIns="91440" tIns="45720" rIns="91440" bIns="45720" rtlCol="0">
            <a:normAutofit fontScale="9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/>
              <a:t>PS</a:t>
            </a:r>
            <a:r>
              <a:rPr lang="zh-CN" altLang="en-US"/>
              <a:t>：当</a:t>
            </a:r>
            <a:r>
              <a:rPr lang="zh-CN" altLang="en-US">
                <a:latin typeface="Arial" charset="0"/>
              </a:rPr>
              <a:t>∆</a:t>
            </a:r>
            <a:r>
              <a:rPr lang="en-US" altLang="zh-CN"/>
              <a:t>t</a:t>
            </a:r>
            <a:r>
              <a:rPr lang="zh-CN" altLang="en-US"/>
              <a:t>取很短时，割线变切线。</a:t>
            </a:r>
            <a:r>
              <a:rPr lang="en-US" altLang="zh-CN"/>
              <a:t>v</a:t>
            </a:r>
            <a:r>
              <a:rPr lang="zh-CN" altLang="en-US"/>
              <a:t>沿切线方向。</a:t>
            </a:r>
            <a:endParaRPr lang="zh-CN" altLang="en-US" b="1">
              <a:latin typeface="Arial" charset="0"/>
            </a:endParaRPr>
          </a:p>
          <a:p>
            <a:endParaRPr lang="zh-CN" altLang="en-US" b="1">
              <a:latin typeface="Arial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三、匀速圆周运动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/>
              <a:t>匀速率圆周运动：强调速度的大小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方向每一瞬间均不同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柿子拣软的捏：最简单的圆周运动</a:t>
            </a:r>
            <a:endParaRPr lang="zh-CN" altLang="en-US"/>
          </a:p>
        </p:txBody>
      </p:sp>
    </p:spTree>
  </p:cSld>
  <p:clrMapOvr>
    <a:masterClrMapping/>
  </p:clrMapOvr>
  <p:transition>
    <p:blinds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四、角速度</a:t>
            </a:r>
            <a:endParaRPr lang="zh-CN" altLang="en-US"/>
          </a:p>
        </p:txBody>
      </p:sp>
      <p:pic>
        <p:nvPicPr>
          <p:cNvPr id="4" name="内容占位符 3" descr="QQ图片20160316155549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591185" y="1720850"/>
            <a:ext cx="3880485" cy="4351655"/>
          </a:xfrm>
          <a:prstGeom prst="rect">
            <a:avLst/>
          </a:prstGeom>
        </p:spPr>
      </p:pic>
      <p:sp>
        <p:nvSpPr>
          <p:cNvPr id="6" name="内容占位符 2"/>
          <p:cNvSpPr>
            <a:spLocks noGrp="1"/>
          </p:cNvSpPr>
          <p:nvPr/>
        </p:nvSpPr>
        <p:spPr>
          <a:xfrm>
            <a:off x="4455795" y="1876425"/>
            <a:ext cx="2069465" cy="5480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/>
              <a:t>1</a:t>
            </a:r>
            <a:r>
              <a:rPr lang="zh-CN" altLang="en-US"/>
              <a:t>、</a:t>
            </a:r>
            <a:r>
              <a:rPr lang="zh-CN" altLang="en-US">
                <a:latin typeface="Arial" charset="0"/>
              </a:rPr>
              <a:t>∆</a:t>
            </a:r>
            <a:r>
              <a:rPr lang="zh-CN" altLang="en-US">
                <a:cs typeface="Arial" charset="0"/>
              </a:rPr>
              <a:t>θ</a:t>
            </a:r>
            <a:endParaRPr lang="zh-CN" altLang="en-US" b="1" i="1" u="sng">
              <a:cs typeface="Arial" charset="0"/>
            </a:endParaRPr>
          </a:p>
          <a:p>
            <a:endParaRPr lang="zh-CN" altLang="en-US"/>
          </a:p>
        </p:txBody>
      </p:sp>
      <p:sp>
        <p:nvSpPr>
          <p:cNvPr id="7" name="内容占位符 2"/>
          <p:cNvSpPr>
            <a:spLocks noGrp="1"/>
          </p:cNvSpPr>
          <p:nvPr/>
        </p:nvSpPr>
        <p:spPr>
          <a:xfrm>
            <a:off x="4979670" y="2439035"/>
            <a:ext cx="3529965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b="1">
                <a:latin typeface="Arial" charset="0"/>
              </a:rPr>
              <a:t>圆心角变化大小</a:t>
            </a:r>
            <a:endParaRPr lang="en-US" altLang="zh-CN" b="1">
              <a:latin typeface="Arial" charset="0"/>
            </a:endParaRPr>
          </a:p>
          <a:p>
            <a:endParaRPr lang="zh-CN" altLang="en-US" b="1">
              <a:latin typeface="Arial" charset="0"/>
            </a:endParaRPr>
          </a:p>
        </p:txBody>
      </p:sp>
      <p:graphicFrame>
        <p:nvGraphicFramePr>
          <p:cNvPr id="5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129530" y="3044825"/>
          <a:ext cx="1231265" cy="9309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" name="" r:id="rId2" imgW="520700" imgH="393700" progId="Equation.KSEE3">
                  <p:embed/>
                </p:oleObj>
              </mc:Choice>
              <mc:Fallback>
                <p:oleObj name="" r:id="rId2" imgW="520700" imgH="393700" progId="Equation.KSEE3">
                  <p:embed/>
                  <p:pic>
                    <p:nvPicPr>
                      <p:cNvPr id="0" name="图片 2048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129530" y="3044825"/>
                        <a:ext cx="1231265" cy="9309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内容占位符 2"/>
          <p:cNvSpPr>
            <a:spLocks noGrp="1"/>
          </p:cNvSpPr>
          <p:nvPr/>
        </p:nvSpPr>
        <p:spPr>
          <a:xfrm>
            <a:off x="4474845" y="4119245"/>
            <a:ext cx="3529965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b="1">
                <a:latin typeface="Arial" charset="0"/>
              </a:rPr>
              <a:t>2</a:t>
            </a:r>
            <a:r>
              <a:rPr lang="zh-CN" altLang="en-US" b="1">
                <a:latin typeface="Arial" charset="0"/>
              </a:rPr>
              <a:t>、角速度的单位</a:t>
            </a:r>
            <a:endParaRPr lang="zh-CN" altLang="en-US" b="1">
              <a:latin typeface="Arial" charset="0"/>
            </a:endParaRPr>
          </a:p>
        </p:txBody>
      </p:sp>
      <p:sp>
        <p:nvSpPr>
          <p:cNvPr id="9" name="内容占位符 2"/>
          <p:cNvSpPr>
            <a:spLocks noGrp="1"/>
          </p:cNvSpPr>
          <p:nvPr/>
        </p:nvSpPr>
        <p:spPr>
          <a:xfrm>
            <a:off x="4804410" y="4671695"/>
            <a:ext cx="3529965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b="1">
                <a:latin typeface="Arial" charset="0"/>
                <a:cs typeface="Arial" charset="0"/>
              </a:rPr>
              <a:t>θ弧度制；</a:t>
            </a:r>
            <a:r>
              <a:rPr lang="en-US" altLang="zh-CN" b="1">
                <a:latin typeface="Arial" charset="0"/>
                <a:cs typeface="Arial" charset="0"/>
              </a:rPr>
              <a:t>rad/s;</a:t>
            </a:r>
            <a:endParaRPr lang="en-US" altLang="zh-CN" b="1">
              <a:latin typeface="Arial" charset="0"/>
              <a:cs typeface="Arial" charset="0"/>
            </a:endParaRPr>
          </a:p>
          <a:p>
            <a:endParaRPr lang="zh-CN" altLang="en-US" b="1">
              <a:latin typeface="Arial" charset="0"/>
            </a:endParaRPr>
          </a:p>
        </p:txBody>
      </p:sp>
      <p:sp>
        <p:nvSpPr>
          <p:cNvPr id="10" name="内容占位符 2"/>
          <p:cNvSpPr>
            <a:spLocks noGrp="1"/>
          </p:cNvSpPr>
          <p:nvPr/>
        </p:nvSpPr>
        <p:spPr>
          <a:xfrm>
            <a:off x="4583430" y="5203825"/>
            <a:ext cx="3293110" cy="5480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b="1"/>
              <a:t>3</a:t>
            </a:r>
            <a:r>
              <a:rPr lang="zh-CN" altLang="en-US" b="1"/>
              <a:t>、角速度：矢量</a:t>
            </a:r>
            <a:endParaRPr lang="zh-CN" altLang="en-US" b="1" i="1" u="sng">
              <a:cs typeface="Arial" charset="0"/>
            </a:endParaRPr>
          </a:p>
          <a:p>
            <a:endParaRPr lang="zh-CN" altLang="en-US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" name="椭圆 8"/>
          <p:cNvSpPr/>
          <p:nvPr/>
        </p:nvSpPr>
        <p:spPr>
          <a:xfrm>
            <a:off x="2017395" y="2513965"/>
            <a:ext cx="539750" cy="196088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五、几个物理量的关系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826260"/>
            <a:ext cx="7886700" cy="626745"/>
          </a:xfrm>
        </p:spPr>
        <p:txBody>
          <a:bodyPr/>
          <a:p>
            <a:r>
              <a:rPr lang="zh-CN" altLang="en-US"/>
              <a:t>线速度：</a:t>
            </a:r>
            <a:r>
              <a:rPr lang="en-US" altLang="zh-CN"/>
              <a:t>v</a:t>
            </a:r>
            <a:r>
              <a:rPr lang="zh-CN" altLang="en-US"/>
              <a:t>；角速度：</a:t>
            </a:r>
            <a:r>
              <a:rPr lang="zh-CN" altLang="en-US">
                <a:cs typeface="Arial" charset="0"/>
              </a:rPr>
              <a:t>ω；周期：</a:t>
            </a:r>
            <a:r>
              <a:rPr lang="en-US" altLang="zh-CN">
                <a:cs typeface="Arial" charset="0"/>
              </a:rPr>
              <a:t>T</a:t>
            </a:r>
            <a:r>
              <a:rPr lang="zh-CN" altLang="en-US">
                <a:cs typeface="Arial" charset="0"/>
              </a:rPr>
              <a:t>；转速：</a:t>
            </a:r>
            <a:r>
              <a:rPr lang="en-US" altLang="zh-CN">
                <a:cs typeface="Arial" charset="0"/>
              </a:rPr>
              <a:t>n</a:t>
            </a:r>
            <a:endParaRPr lang="en-US" altLang="zh-CN">
              <a:cs typeface="Arial" charset="0"/>
            </a:endParaRPr>
          </a:p>
        </p:txBody>
      </p:sp>
      <p:sp>
        <p:nvSpPr>
          <p:cNvPr id="10" name="内容占位符 2"/>
          <p:cNvSpPr>
            <a:spLocks noGrp="1"/>
          </p:cNvSpPr>
          <p:nvPr/>
        </p:nvSpPr>
        <p:spPr>
          <a:xfrm>
            <a:off x="741045" y="5453380"/>
            <a:ext cx="3293110" cy="548005"/>
          </a:xfrm>
          <a:prstGeom prst="rect">
            <a:avLst/>
          </a:prstGeom>
        </p:spPr>
        <p:txBody>
          <a:bodyPr vert="horz" lIns="91440" tIns="45720" rIns="91440" bIns="45720" rtlCol="0">
            <a:normAutofit fontScale="9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b="1">
                <a:cs typeface="Arial" charset="0"/>
              </a:rPr>
              <a:t>例子：圆周长</a:t>
            </a:r>
            <a:r>
              <a:rPr lang="en-US" altLang="zh-CN" b="1">
                <a:cs typeface="Arial" charset="0"/>
              </a:rPr>
              <a:t>2πr=θr</a:t>
            </a:r>
            <a:endParaRPr lang="en-US" altLang="zh-CN" b="1">
              <a:cs typeface="Arial" charset="0"/>
            </a:endParaRPr>
          </a:p>
          <a:p>
            <a:endParaRPr lang="zh-CN" altLang="en-US"/>
          </a:p>
        </p:txBody>
      </p:sp>
      <p:graphicFrame>
        <p:nvGraphicFramePr>
          <p:cNvPr id="5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956310" y="2571115"/>
          <a:ext cx="1652905" cy="7645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" name="" r:id="rId1" imgW="850900" imgH="393700" progId="Equation.KSEE3">
                  <p:embed/>
                </p:oleObj>
              </mc:Choice>
              <mc:Fallback>
                <p:oleObj name="" r:id="rId1" imgW="850900" imgH="393700" progId="Equation.KSEE3">
                  <p:embed/>
                  <p:pic>
                    <p:nvPicPr>
                      <p:cNvPr id="0" name="图片 307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956310" y="2571115"/>
                        <a:ext cx="1652905" cy="7645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964565" y="3685540"/>
          <a:ext cx="1702435" cy="7645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" name="" r:id="rId3" imgW="876300" imgH="393700" progId="Equation.KSEE3">
                  <p:embed/>
                </p:oleObj>
              </mc:Choice>
              <mc:Fallback>
                <p:oleObj name="" r:id="rId3" imgW="876300" imgH="393700" progId="Equation.KSEE3">
                  <p:embed/>
                  <p:pic>
                    <p:nvPicPr>
                      <p:cNvPr id="0" name="图片 307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64565" y="3685540"/>
                        <a:ext cx="1702435" cy="7645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内容占位符 2"/>
          <p:cNvSpPr>
            <a:spLocks noGrp="1"/>
          </p:cNvSpPr>
          <p:nvPr/>
        </p:nvSpPr>
        <p:spPr>
          <a:xfrm>
            <a:off x="2632075" y="3277870"/>
            <a:ext cx="1490345" cy="5480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b="1">
                <a:cs typeface="Arial" charset="0"/>
              </a:rPr>
              <a:t>v=</a:t>
            </a:r>
            <a:r>
              <a:rPr lang="zh-CN" altLang="en-US" b="1">
                <a:cs typeface="Arial" charset="0"/>
              </a:rPr>
              <a:t>ω</a:t>
            </a:r>
            <a:r>
              <a:rPr lang="en-US" altLang="zh-CN" b="1">
                <a:cs typeface="Arial" charset="0"/>
              </a:rPr>
              <a:t>r</a:t>
            </a:r>
            <a:endParaRPr lang="en-US" altLang="zh-CN" b="1">
              <a:cs typeface="Arial" charset="0"/>
            </a:endParaRPr>
          </a:p>
          <a:p>
            <a:endParaRPr lang="zh-CN" altLang="en-US"/>
          </a:p>
        </p:txBody>
      </p:sp>
      <p:sp>
        <p:nvSpPr>
          <p:cNvPr id="12" name="内容占位符 2"/>
          <p:cNvSpPr>
            <a:spLocks noGrp="1"/>
          </p:cNvSpPr>
          <p:nvPr/>
        </p:nvSpPr>
        <p:spPr>
          <a:xfrm>
            <a:off x="763270" y="4685665"/>
            <a:ext cx="1990725" cy="5480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b="1">
                <a:cs typeface="Arial" charset="0"/>
              </a:rPr>
              <a:t>弧长</a:t>
            </a:r>
            <a:r>
              <a:rPr lang="en-US" altLang="zh-CN" b="1">
                <a:cs typeface="Arial" charset="0"/>
              </a:rPr>
              <a:t>s=θr</a:t>
            </a:r>
            <a:endParaRPr lang="en-US" altLang="zh-CN" b="1">
              <a:cs typeface="Arial" charset="0"/>
            </a:endParaRPr>
          </a:p>
          <a:p>
            <a:endParaRPr lang="zh-CN" altLang="en-US"/>
          </a:p>
        </p:txBody>
      </p:sp>
      <p:graphicFrame>
        <p:nvGraphicFramePr>
          <p:cNvPr id="13" name="对象 1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023235" y="4479925"/>
          <a:ext cx="785495" cy="6959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name="" r:id="rId5" imgW="444500" imgH="393700" progId="Equation.KSEE3">
                  <p:embed/>
                </p:oleObj>
              </mc:Choice>
              <mc:Fallback>
                <p:oleObj name="" r:id="rId5" imgW="444500" imgH="393700" progId="Equation.KSEE3">
                  <p:embed/>
                  <p:pic>
                    <p:nvPicPr>
                      <p:cNvPr id="0" name="图片 307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023235" y="4479925"/>
                        <a:ext cx="785495" cy="6959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上箭头 13"/>
          <p:cNvSpPr/>
          <p:nvPr/>
        </p:nvSpPr>
        <p:spPr>
          <a:xfrm>
            <a:off x="3096895" y="3658870"/>
            <a:ext cx="263525" cy="80264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15" name="对象 1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523230" y="2781935"/>
          <a:ext cx="1935480" cy="11830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name="" r:id="rId7" imgW="685800" imgH="419100" progId="Equation.KSEE3">
                  <p:embed/>
                </p:oleObj>
              </mc:Choice>
              <mc:Fallback>
                <p:oleObj name="" r:id="rId7" imgW="685800" imgH="419100" progId="Equation.KSEE3">
                  <p:embed/>
                  <p:pic>
                    <p:nvPicPr>
                      <p:cNvPr id="0" name="图片 307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523230" y="2781935"/>
                        <a:ext cx="1935480" cy="11830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对象 1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061585" y="4505960"/>
          <a:ext cx="1309370" cy="10198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9" imgW="520700" imgH="405765" progId="Equation.KSEE3">
                  <p:embed/>
                </p:oleObj>
              </mc:Choice>
              <mc:Fallback>
                <p:oleObj name="" r:id="rId9" imgW="520700" imgH="405765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061585" y="4505960"/>
                        <a:ext cx="1309370" cy="10198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内容占位符 2"/>
          <p:cNvSpPr>
            <a:spLocks noGrp="1"/>
          </p:cNvSpPr>
          <p:nvPr/>
        </p:nvSpPr>
        <p:spPr>
          <a:xfrm>
            <a:off x="4685030" y="3921760"/>
            <a:ext cx="3293110" cy="5480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b="1">
                <a:cs typeface="Arial" charset="0"/>
              </a:rPr>
              <a:t>例子：</a:t>
            </a:r>
            <a:r>
              <a:rPr lang="en-US" altLang="zh-CN" b="1">
                <a:cs typeface="Arial" charset="0"/>
              </a:rPr>
              <a:t>1s</a:t>
            </a:r>
            <a:r>
              <a:rPr lang="zh-CN" altLang="en-US" b="1">
                <a:cs typeface="Arial" charset="0"/>
              </a:rPr>
              <a:t>转</a:t>
            </a:r>
            <a:r>
              <a:rPr lang="en-US" altLang="zh-CN" b="1">
                <a:cs typeface="Arial" charset="0"/>
              </a:rPr>
              <a:t>2</a:t>
            </a:r>
            <a:r>
              <a:rPr lang="zh-CN" altLang="en-US" b="1">
                <a:cs typeface="Arial" charset="0"/>
              </a:rPr>
              <a:t>圈</a:t>
            </a:r>
            <a:endParaRPr lang="zh-CN" altLang="en-US" b="1">
              <a:cs typeface="Arial" charset="0"/>
            </a:endParaRPr>
          </a:p>
          <a:p>
            <a:endParaRPr lang="zh-CN" altLang="en-US"/>
          </a:p>
        </p:txBody>
      </p:sp>
      <p:graphicFrame>
        <p:nvGraphicFramePr>
          <p:cNvPr id="18" name="对象 1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123180" y="5607050"/>
          <a:ext cx="1277620" cy="10198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" name="" r:id="rId11" imgW="508000" imgH="405765" progId="Equation.KSEE3">
                  <p:embed/>
                </p:oleObj>
              </mc:Choice>
              <mc:Fallback>
                <p:oleObj name="" r:id="rId11" imgW="508000" imgH="405765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5123180" y="5607050"/>
                        <a:ext cx="1277620" cy="10198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9" grpId="0" animBg="1"/>
      <p:bldP spid="11" grpId="0"/>
      <p:bldP spid="12" grpId="0"/>
      <p:bldP spid="14" grpId="0" animBg="1"/>
      <p:bldP spid="11" grpId="1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六、两个考题类型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725805" y="1880235"/>
            <a:ext cx="1630680" cy="4832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2400" kern="100" dirty="0">
                <a:latin typeface="Times New Roman"/>
                <a:ea typeface="微软雅黑"/>
                <a:cs typeface="Courier New"/>
                <a:sym typeface="+mn-ea"/>
              </a:rPr>
              <a:t>1.</a:t>
            </a:r>
            <a:r>
              <a:rPr lang="zh-CN" altLang="zh-CN" sz="2400" kern="100" dirty="0">
                <a:latin typeface="Times New Roman"/>
                <a:ea typeface="微软雅黑"/>
                <a:cs typeface="Times New Roman"/>
                <a:sym typeface="+mn-ea"/>
              </a:rPr>
              <a:t>同轴转动</a:t>
            </a:r>
            <a:endParaRPr lang="zh-CN" altLang="zh-CN" sz="2400" kern="100" dirty="0">
              <a:latin typeface="Times New Roman"/>
              <a:ea typeface="微软雅黑"/>
              <a:cs typeface="Times New Roman"/>
              <a:sym typeface="+mn-ea"/>
            </a:endParaRPr>
          </a:p>
        </p:txBody>
      </p:sp>
      <p:pic>
        <p:nvPicPr>
          <p:cNvPr id="188418" name="Picture 2" descr="F:\2015赵瑊\源文件！\物理 人教必修2\a92.tif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183" y="2800499"/>
            <a:ext cx="2152303" cy="226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本框 4"/>
          <p:cNvSpPr txBox="1"/>
          <p:nvPr/>
        </p:nvSpPr>
        <p:spPr>
          <a:xfrm>
            <a:off x="4396105" y="1893570"/>
            <a:ext cx="2443480" cy="4832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2400" kern="100" dirty="0">
                <a:latin typeface="Times New Roman"/>
                <a:ea typeface="微软雅黑"/>
                <a:cs typeface="Courier New"/>
                <a:sym typeface="+mn-ea"/>
              </a:rPr>
              <a:t>2.</a:t>
            </a:r>
            <a:r>
              <a:rPr lang="zh-CN" altLang="zh-CN" sz="2400" kern="100" dirty="0">
                <a:latin typeface="Times New Roman"/>
                <a:ea typeface="微软雅黑"/>
                <a:cs typeface="Times New Roman"/>
                <a:sym typeface="+mn-ea"/>
              </a:rPr>
              <a:t>皮带</a:t>
            </a:r>
            <a:r>
              <a:rPr lang="en-US" altLang="zh-CN" sz="2400" kern="100" dirty="0">
                <a:latin typeface="Times New Roman"/>
                <a:ea typeface="微软雅黑"/>
                <a:cs typeface="Courier New"/>
                <a:sym typeface="+mn-ea"/>
              </a:rPr>
              <a:t>(</a:t>
            </a:r>
            <a:r>
              <a:rPr lang="zh-CN" altLang="zh-CN" sz="2400" kern="100" dirty="0">
                <a:latin typeface="Times New Roman"/>
                <a:ea typeface="微软雅黑"/>
                <a:cs typeface="Times New Roman"/>
                <a:sym typeface="+mn-ea"/>
              </a:rPr>
              <a:t>齿轮</a:t>
            </a:r>
            <a:r>
              <a:rPr lang="en-US" altLang="zh-CN" sz="2400" kern="100" dirty="0">
                <a:latin typeface="Times New Roman"/>
                <a:ea typeface="微软雅黑"/>
                <a:cs typeface="Courier New"/>
                <a:sym typeface="+mn-ea"/>
              </a:rPr>
              <a:t>)</a:t>
            </a:r>
            <a:r>
              <a:rPr lang="zh-CN" altLang="zh-CN" sz="2400" kern="100" dirty="0">
                <a:latin typeface="Times New Roman"/>
                <a:ea typeface="微软雅黑"/>
                <a:cs typeface="Times New Roman"/>
                <a:sym typeface="+mn-ea"/>
              </a:rPr>
              <a:t>传动</a:t>
            </a:r>
            <a:endParaRPr lang="zh-CN" altLang="zh-CN" sz="2400" kern="100" dirty="0">
              <a:latin typeface="Times New Roman"/>
              <a:ea typeface="微软雅黑"/>
              <a:cs typeface="Times New Roman"/>
              <a:sym typeface="+mn-ea"/>
            </a:endParaRPr>
          </a:p>
        </p:txBody>
      </p:sp>
      <p:pic>
        <p:nvPicPr>
          <p:cNvPr id="190467" name="Picture 3" descr="F:\2015赵瑊\源文件！\物理 人教必修2\a93.tif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132" y="2397222"/>
            <a:ext cx="3096344" cy="1459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图片 7" descr="F:\2015赵瑊\同步\物理\人教必修2\word\A94.TIF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0195" y="3883660"/>
            <a:ext cx="2959100" cy="17868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文本框 5"/>
          <p:cNvSpPr txBox="1"/>
          <p:nvPr/>
        </p:nvSpPr>
        <p:spPr>
          <a:xfrm>
            <a:off x="984250" y="5468620"/>
            <a:ext cx="1656080" cy="84899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2400" kern="100" dirty="0">
                <a:latin typeface="Times New Roman"/>
                <a:ea typeface="微软雅黑"/>
                <a:cs typeface="Arial" charset="0"/>
                <a:sym typeface="+mn-ea"/>
              </a:rPr>
              <a:t>ω</a:t>
            </a:r>
            <a:r>
              <a:rPr lang="zh-CN" altLang="en-US" sz="2400" kern="100" dirty="0">
                <a:latin typeface="Times New Roman"/>
                <a:ea typeface="微软雅黑"/>
                <a:cs typeface="Arial" charset="0"/>
                <a:sym typeface="+mn-ea"/>
              </a:rPr>
              <a:t>相同</a:t>
            </a:r>
            <a:endParaRPr lang="zh-CN" altLang="en-US" sz="2400" kern="100" dirty="0">
              <a:latin typeface="Times New Roman"/>
              <a:ea typeface="微软雅黑"/>
              <a:cs typeface="Arial" charset="0"/>
              <a:sym typeface="+mn-ea"/>
            </a:endParaRPr>
          </a:p>
          <a:p>
            <a:r>
              <a:rPr lang="en-US" altLang="zh-CN" sz="2400" kern="100" dirty="0">
                <a:latin typeface="Times New Roman"/>
                <a:ea typeface="微软雅黑"/>
                <a:cs typeface="Arial" charset="0"/>
                <a:sym typeface="+mn-ea"/>
              </a:rPr>
              <a:t>v</a:t>
            </a:r>
            <a:r>
              <a:rPr lang="zh-CN" altLang="en-US" sz="2400" kern="100" dirty="0">
                <a:latin typeface="Times New Roman"/>
                <a:ea typeface="微软雅黑"/>
                <a:cs typeface="Arial" charset="0"/>
                <a:sym typeface="+mn-ea"/>
              </a:rPr>
              <a:t>与</a:t>
            </a:r>
            <a:r>
              <a:rPr lang="en-US" altLang="zh-CN" sz="2400" kern="100" dirty="0">
                <a:latin typeface="Times New Roman"/>
                <a:ea typeface="微软雅黑"/>
                <a:cs typeface="Arial" charset="0"/>
                <a:sym typeface="+mn-ea"/>
              </a:rPr>
              <a:t>r</a:t>
            </a:r>
            <a:r>
              <a:rPr lang="zh-CN" altLang="en-US" sz="2400" kern="100" dirty="0">
                <a:latin typeface="Times New Roman"/>
                <a:ea typeface="微软雅黑"/>
                <a:cs typeface="Arial" charset="0"/>
                <a:sym typeface="+mn-ea"/>
              </a:rPr>
              <a:t>成正比</a:t>
            </a:r>
            <a:endParaRPr lang="zh-CN" altLang="en-US" sz="2400" kern="100" dirty="0">
              <a:latin typeface="Times New Roman"/>
              <a:ea typeface="微软雅黑"/>
              <a:cs typeface="Arial" charset="0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823460" y="5872480"/>
            <a:ext cx="1741805" cy="84899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2400" kern="100" dirty="0">
                <a:latin typeface="Times New Roman"/>
                <a:ea typeface="微软雅黑"/>
                <a:cs typeface="Arial" charset="0"/>
                <a:sym typeface="+mn-ea"/>
              </a:rPr>
              <a:t>v</a:t>
            </a:r>
            <a:r>
              <a:rPr lang="zh-CN" altLang="en-US" sz="2400" kern="100" dirty="0">
                <a:latin typeface="Times New Roman"/>
                <a:ea typeface="微软雅黑"/>
                <a:cs typeface="Arial" charset="0"/>
                <a:sym typeface="+mn-ea"/>
              </a:rPr>
              <a:t>相同</a:t>
            </a:r>
            <a:endParaRPr lang="zh-CN" altLang="en-US" sz="2400" kern="100" dirty="0">
              <a:latin typeface="Times New Roman"/>
              <a:ea typeface="微软雅黑"/>
              <a:cs typeface="Arial" charset="0"/>
              <a:sym typeface="+mn-ea"/>
            </a:endParaRPr>
          </a:p>
          <a:p>
            <a:r>
              <a:rPr lang="zh-CN" altLang="en-US" sz="2400" kern="100" dirty="0">
                <a:latin typeface="Times New Roman"/>
                <a:ea typeface="微软雅黑"/>
                <a:cs typeface="Arial" charset="0"/>
                <a:sym typeface="+mn-ea"/>
              </a:rPr>
              <a:t>ω与</a:t>
            </a:r>
            <a:r>
              <a:rPr lang="en-US" altLang="zh-CN" sz="2400" kern="100" dirty="0">
                <a:latin typeface="Times New Roman"/>
                <a:ea typeface="微软雅黑"/>
                <a:cs typeface="Arial" charset="0"/>
                <a:sym typeface="+mn-ea"/>
              </a:rPr>
              <a:t>r</a:t>
            </a:r>
            <a:r>
              <a:rPr lang="zh-CN" altLang="en-US" sz="2400" kern="100" dirty="0">
                <a:latin typeface="Times New Roman"/>
                <a:ea typeface="微软雅黑"/>
                <a:cs typeface="Arial" charset="0"/>
                <a:sym typeface="+mn-ea"/>
              </a:rPr>
              <a:t>成反比</a:t>
            </a:r>
            <a:endParaRPr lang="zh-CN" altLang="en-US" sz="2400" kern="100" dirty="0">
              <a:latin typeface="Times New Roman"/>
              <a:ea typeface="微软雅黑"/>
              <a:cs typeface="Arial" charset="0"/>
              <a:sym typeface="+mn-ea"/>
            </a:endParaRPr>
          </a:p>
        </p:txBody>
      </p:sp>
      <p:sp>
        <p:nvSpPr>
          <p:cNvPr id="11" name="内容占位符 2"/>
          <p:cNvSpPr>
            <a:spLocks noGrp="1"/>
          </p:cNvSpPr>
          <p:nvPr/>
        </p:nvSpPr>
        <p:spPr>
          <a:xfrm>
            <a:off x="5924550" y="791845"/>
            <a:ext cx="2872105" cy="5626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b="1">
                <a:cs typeface="Arial" charset="0"/>
              </a:rPr>
              <a:t>考点：</a:t>
            </a:r>
            <a:r>
              <a:rPr lang="en-US" altLang="zh-CN" b="1">
                <a:cs typeface="Arial" charset="0"/>
              </a:rPr>
              <a:t>v=</a:t>
            </a:r>
            <a:r>
              <a:rPr lang="zh-CN" altLang="en-US" b="1">
                <a:cs typeface="Arial" charset="0"/>
              </a:rPr>
              <a:t>ω</a:t>
            </a:r>
            <a:r>
              <a:rPr lang="en-US" altLang="zh-CN" b="1">
                <a:cs typeface="Arial" charset="0"/>
              </a:rPr>
              <a:t>r</a:t>
            </a:r>
            <a:endParaRPr lang="en-US" altLang="zh-CN" b="1">
              <a:cs typeface="Arial" charset="0"/>
            </a:endParaRPr>
          </a:p>
          <a:p>
            <a:endParaRPr lang="zh-CN" altLang="en-US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8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8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90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11" grpId="0"/>
      <p:bldP spid="11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126553" y="1450876"/>
            <a:ext cx="8892000" cy="44716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-635">
              <a:lnSpc>
                <a:spcPct val="132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en-US" sz="2400" b="1" kern="100" dirty="0" smtClean="0">
                <a:solidFill>
                  <a:srgbClr val="00B05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例</a:t>
            </a:r>
            <a:r>
              <a:rPr lang="en-US" altLang="zh-CN" sz="2400" b="1" kern="100" dirty="0" smtClean="0">
                <a:solidFill>
                  <a:srgbClr val="00B05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2</a:t>
            </a:r>
            <a:r>
              <a:rPr lang="zh-CN" altLang="zh-CN" sz="2400" kern="100" dirty="0" smtClean="0">
                <a:solidFill>
                  <a:srgbClr val="404040"/>
                </a:solidFill>
                <a:latin typeface="Times New Roman"/>
                <a:ea typeface="微软雅黑"/>
                <a:cs typeface="Times New Roman"/>
              </a:rPr>
              <a:t>　</a:t>
            </a:r>
            <a:r>
              <a:rPr lang="zh-CN" altLang="zh-CN" sz="2400" kern="100" dirty="0">
                <a:latin typeface="Times New Roman"/>
                <a:ea typeface="微软雅黑"/>
                <a:cs typeface="Times New Roman"/>
              </a:rPr>
              <a:t>如图</a:t>
            </a:r>
            <a:r>
              <a:rPr lang="en-US" altLang="zh-CN" sz="2400" kern="100" dirty="0">
                <a:latin typeface="Times New Roman"/>
                <a:ea typeface="微软雅黑"/>
                <a:cs typeface="Courier New"/>
              </a:rPr>
              <a:t>8</a:t>
            </a:r>
            <a:r>
              <a:rPr lang="zh-CN" altLang="zh-CN" sz="2400" kern="100" dirty="0">
                <a:latin typeface="Times New Roman"/>
                <a:ea typeface="微软雅黑"/>
                <a:cs typeface="Times New Roman"/>
              </a:rPr>
              <a:t>所示的传动装置中，</a:t>
            </a:r>
            <a:r>
              <a:rPr lang="en-US" altLang="zh-CN" sz="2400" i="1" kern="100" dirty="0">
                <a:latin typeface="Times New Roman"/>
                <a:ea typeface="微软雅黑"/>
                <a:cs typeface="Courier New"/>
              </a:rPr>
              <a:t>B</a:t>
            </a:r>
            <a:r>
              <a:rPr lang="zh-CN" altLang="zh-CN" sz="2400" kern="100" dirty="0">
                <a:latin typeface="Times New Roman"/>
                <a:ea typeface="微软雅黑"/>
                <a:cs typeface="Times New Roman"/>
              </a:rPr>
              <a:t>、</a:t>
            </a:r>
            <a:r>
              <a:rPr lang="en-US" altLang="zh-CN" sz="2400" i="1" kern="100" dirty="0">
                <a:latin typeface="Times New Roman"/>
                <a:ea typeface="微软雅黑"/>
                <a:cs typeface="Courier New"/>
              </a:rPr>
              <a:t>C</a:t>
            </a:r>
            <a:r>
              <a:rPr lang="zh-CN" altLang="zh-CN" sz="2400" kern="100" dirty="0">
                <a:latin typeface="Times New Roman"/>
                <a:ea typeface="微软雅黑"/>
                <a:cs typeface="Times New Roman"/>
              </a:rPr>
              <a:t>两轮固定在一起绕同一轴转动，</a:t>
            </a:r>
            <a:r>
              <a:rPr lang="en-US" altLang="zh-CN" sz="2400" i="1" kern="100" dirty="0">
                <a:latin typeface="Times New Roman"/>
                <a:ea typeface="微软雅黑"/>
                <a:cs typeface="Courier New"/>
              </a:rPr>
              <a:t>A</a:t>
            </a:r>
            <a:r>
              <a:rPr lang="zh-CN" altLang="zh-CN" sz="2400" kern="100" dirty="0">
                <a:latin typeface="Times New Roman"/>
                <a:ea typeface="微软雅黑"/>
                <a:cs typeface="Times New Roman"/>
              </a:rPr>
              <a:t>、</a:t>
            </a:r>
            <a:r>
              <a:rPr lang="en-US" altLang="zh-CN" sz="2400" i="1" kern="100" dirty="0">
                <a:latin typeface="Times New Roman"/>
                <a:ea typeface="微软雅黑"/>
                <a:cs typeface="Courier New"/>
              </a:rPr>
              <a:t>B</a:t>
            </a:r>
            <a:r>
              <a:rPr lang="zh-CN" altLang="zh-CN" sz="2400" kern="100" dirty="0">
                <a:latin typeface="Times New Roman"/>
                <a:ea typeface="微软雅黑"/>
                <a:cs typeface="Times New Roman"/>
              </a:rPr>
              <a:t>两轮用皮带传动，三个轮的半径关系是</a:t>
            </a:r>
            <a:r>
              <a:rPr lang="en-US" altLang="zh-CN" sz="2400" i="1" kern="100" dirty="0" err="1">
                <a:latin typeface="Times New Roman"/>
                <a:ea typeface="微软雅黑"/>
                <a:cs typeface="Courier New"/>
              </a:rPr>
              <a:t>r</a:t>
            </a:r>
            <a:r>
              <a:rPr lang="en-US" altLang="zh-CN" sz="2400" i="1" kern="100" baseline="-25000" dirty="0" err="1">
                <a:latin typeface="Times New Roman"/>
                <a:ea typeface="微软雅黑"/>
                <a:cs typeface="Courier New"/>
              </a:rPr>
              <a:t>A</a:t>
            </a:r>
            <a:r>
              <a:rPr lang="zh-CN" altLang="zh-CN" sz="2400" kern="100" dirty="0">
                <a:latin typeface="Times New Roman"/>
                <a:ea typeface="微软雅黑"/>
                <a:cs typeface="Times New Roman"/>
              </a:rPr>
              <a:t>＝</a:t>
            </a:r>
            <a:r>
              <a:rPr lang="en-US" altLang="zh-CN" sz="2400" i="1" kern="100" dirty="0" err="1">
                <a:latin typeface="Times New Roman"/>
                <a:ea typeface="微软雅黑"/>
                <a:cs typeface="Courier New"/>
              </a:rPr>
              <a:t>r</a:t>
            </a:r>
            <a:r>
              <a:rPr lang="en-US" altLang="zh-CN" sz="2400" i="1" kern="100" baseline="-25000" dirty="0" err="1">
                <a:latin typeface="Times New Roman"/>
                <a:ea typeface="微软雅黑"/>
                <a:cs typeface="Courier New"/>
              </a:rPr>
              <a:t>C</a:t>
            </a:r>
            <a:r>
              <a:rPr lang="zh-CN" altLang="zh-CN" sz="2400" kern="100" dirty="0">
                <a:latin typeface="Times New Roman"/>
                <a:ea typeface="微软雅黑"/>
                <a:cs typeface="Times New Roman"/>
              </a:rPr>
              <a:t>＝</a:t>
            </a:r>
            <a:r>
              <a:rPr lang="en-US" altLang="zh-CN" sz="2400" kern="100" dirty="0" err="1">
                <a:latin typeface="Times New Roman"/>
                <a:ea typeface="微软雅黑"/>
                <a:cs typeface="Courier New"/>
              </a:rPr>
              <a:t>2</a:t>
            </a:r>
            <a:r>
              <a:rPr lang="en-US" altLang="zh-CN" sz="2400" i="1" kern="100" dirty="0" err="1">
                <a:latin typeface="Times New Roman"/>
                <a:ea typeface="微软雅黑"/>
                <a:cs typeface="Courier New"/>
              </a:rPr>
              <a:t>r</a:t>
            </a:r>
            <a:r>
              <a:rPr lang="en-US" altLang="zh-CN" sz="2400" i="1" kern="100" baseline="-25000" dirty="0" err="1">
                <a:latin typeface="Times New Roman"/>
                <a:ea typeface="微软雅黑"/>
                <a:cs typeface="Courier New"/>
              </a:rPr>
              <a:t>B</a:t>
            </a:r>
            <a:r>
              <a:rPr lang="en-US" altLang="zh-CN" sz="2400" kern="100" dirty="0">
                <a:latin typeface="Times New Roman"/>
                <a:ea typeface="微软雅黑"/>
                <a:cs typeface="Courier New"/>
              </a:rPr>
              <a:t>.</a:t>
            </a:r>
            <a:r>
              <a:rPr lang="zh-CN" altLang="zh-CN" sz="2400" kern="100" dirty="0">
                <a:latin typeface="Times New Roman"/>
                <a:ea typeface="微软雅黑"/>
                <a:cs typeface="Times New Roman"/>
              </a:rPr>
              <a:t>若皮带不打滑，则</a:t>
            </a:r>
            <a:r>
              <a:rPr lang="en-US" altLang="zh-CN" sz="2400" i="1" kern="100" dirty="0">
                <a:latin typeface="Times New Roman"/>
                <a:ea typeface="微软雅黑"/>
                <a:cs typeface="Courier New"/>
              </a:rPr>
              <a:t>A</a:t>
            </a:r>
            <a:r>
              <a:rPr lang="zh-CN" altLang="zh-CN" sz="2400" kern="100" dirty="0">
                <a:latin typeface="Times New Roman"/>
                <a:ea typeface="微软雅黑"/>
                <a:cs typeface="Times New Roman"/>
              </a:rPr>
              <a:t>、</a:t>
            </a:r>
            <a:r>
              <a:rPr lang="en-US" altLang="zh-CN" sz="2400" i="1" kern="100" dirty="0">
                <a:latin typeface="Times New Roman"/>
                <a:ea typeface="微软雅黑"/>
                <a:cs typeface="Courier New"/>
              </a:rPr>
              <a:t>B</a:t>
            </a:r>
            <a:r>
              <a:rPr lang="zh-CN" altLang="zh-CN" sz="2400" kern="100" dirty="0">
                <a:latin typeface="Times New Roman"/>
                <a:ea typeface="微软雅黑"/>
                <a:cs typeface="Times New Roman"/>
              </a:rPr>
              <a:t>、</a:t>
            </a:r>
            <a:r>
              <a:rPr lang="en-US" altLang="zh-CN" sz="2400" i="1" kern="100" dirty="0">
                <a:latin typeface="Times New Roman"/>
                <a:ea typeface="微软雅黑"/>
                <a:cs typeface="Courier New"/>
              </a:rPr>
              <a:t>C</a:t>
            </a:r>
            <a:r>
              <a:rPr lang="zh-CN" altLang="zh-CN" sz="2400" kern="100" dirty="0">
                <a:latin typeface="Times New Roman"/>
                <a:ea typeface="微软雅黑"/>
                <a:cs typeface="Times New Roman"/>
              </a:rPr>
              <a:t>三轮边缘上</a:t>
            </a:r>
            <a:r>
              <a:rPr lang="en-US" altLang="zh-CN" sz="2400" i="1" kern="100" dirty="0">
                <a:latin typeface="Times New Roman"/>
                <a:ea typeface="微软雅黑"/>
                <a:cs typeface="Courier New"/>
              </a:rPr>
              <a:t>a</a:t>
            </a:r>
            <a:r>
              <a:rPr lang="zh-CN" altLang="zh-CN" sz="2400" kern="100" dirty="0">
                <a:latin typeface="Times New Roman"/>
                <a:ea typeface="微软雅黑"/>
                <a:cs typeface="Times New Roman"/>
              </a:rPr>
              <a:t>、</a:t>
            </a:r>
            <a:r>
              <a:rPr lang="en-US" altLang="zh-CN" sz="2400" i="1" kern="100" dirty="0">
                <a:latin typeface="Times New Roman"/>
                <a:ea typeface="微软雅黑"/>
                <a:cs typeface="Courier New"/>
              </a:rPr>
              <a:t>b</a:t>
            </a:r>
            <a:r>
              <a:rPr lang="zh-CN" altLang="zh-CN" sz="2400" kern="100" dirty="0">
                <a:latin typeface="Times New Roman"/>
                <a:ea typeface="微软雅黑"/>
                <a:cs typeface="Times New Roman"/>
              </a:rPr>
              <a:t>、</a:t>
            </a:r>
            <a:r>
              <a:rPr lang="en-US" altLang="zh-CN" sz="2400" i="1" kern="100" dirty="0">
                <a:latin typeface="Times New Roman"/>
                <a:ea typeface="微软雅黑"/>
                <a:cs typeface="Courier New"/>
              </a:rPr>
              <a:t>c</a:t>
            </a:r>
            <a:r>
              <a:rPr lang="zh-CN" altLang="zh-CN" sz="2400" kern="100" dirty="0">
                <a:latin typeface="Times New Roman"/>
                <a:ea typeface="微软雅黑"/>
                <a:cs typeface="Times New Roman"/>
              </a:rPr>
              <a:t>三点的角速度之比和线速度之比为</a:t>
            </a:r>
            <a:r>
              <a:rPr lang="en-US" altLang="zh-CN" sz="2400" kern="100" dirty="0">
                <a:latin typeface="Times New Roman"/>
                <a:ea typeface="微软雅黑"/>
                <a:cs typeface="Courier New"/>
              </a:rPr>
              <a:t>(</a:t>
            </a:r>
            <a:r>
              <a:rPr lang="zh-CN" altLang="zh-CN" sz="2400" kern="100" dirty="0">
                <a:latin typeface="Times New Roman"/>
                <a:ea typeface="微软雅黑"/>
                <a:cs typeface="Times New Roman"/>
              </a:rPr>
              <a:t>　　</a:t>
            </a:r>
            <a:r>
              <a:rPr lang="en-US" altLang="zh-CN" sz="2400" kern="100" dirty="0" smtClean="0">
                <a:latin typeface="Times New Roman"/>
                <a:ea typeface="微软雅黑"/>
                <a:cs typeface="Courier New"/>
              </a:rPr>
              <a:t>)</a:t>
            </a:r>
            <a:endParaRPr lang="en-US" altLang="zh-CN" sz="2400" kern="100" dirty="0" smtClean="0">
              <a:latin typeface="Times New Roman"/>
              <a:ea typeface="微软雅黑"/>
              <a:cs typeface="Courier New"/>
            </a:endParaRPr>
          </a:p>
          <a:p>
            <a:pPr algn="just" defTabSz="-635">
              <a:lnSpc>
                <a:spcPct val="137000"/>
              </a:lnSpc>
              <a:spcAft>
                <a:spcPts val="0"/>
              </a:spcAft>
              <a:tabLst>
                <a:tab pos="2070735" algn="l"/>
              </a:tabLst>
            </a:pPr>
            <a:endParaRPr lang="en-US" altLang="zh-CN" sz="2400" kern="100" dirty="0" smtClean="0">
              <a:latin typeface="Times New Roman"/>
              <a:ea typeface="微软雅黑"/>
              <a:cs typeface="Courier New"/>
            </a:endParaRPr>
          </a:p>
          <a:p>
            <a:pPr algn="just" defTabSz="-635">
              <a:lnSpc>
                <a:spcPct val="137000"/>
              </a:lnSpc>
              <a:spcAft>
                <a:spcPts val="0"/>
              </a:spcAft>
              <a:tabLst>
                <a:tab pos="2070735" algn="l"/>
              </a:tabLst>
            </a:pPr>
            <a:endParaRPr lang="zh-CN" altLang="zh-CN" sz="2400" kern="100" dirty="0">
              <a:latin typeface="宋体"/>
              <a:cs typeface="Courier New"/>
            </a:endParaRPr>
          </a:p>
          <a:p>
            <a:pPr algn="ctr" defTabSz="-635">
              <a:lnSpc>
                <a:spcPct val="132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zh-CN" sz="2400" kern="100" dirty="0">
                <a:latin typeface="Times New Roman"/>
                <a:ea typeface="微软雅黑"/>
                <a:cs typeface="Times New Roman"/>
              </a:rPr>
              <a:t>图</a:t>
            </a:r>
            <a:r>
              <a:rPr lang="en-US" altLang="zh-CN" sz="2400" kern="100" dirty="0">
                <a:latin typeface="Times New Roman"/>
                <a:ea typeface="微软雅黑"/>
                <a:cs typeface="Courier New"/>
              </a:rPr>
              <a:t>8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 defTabSz="-635">
              <a:lnSpc>
                <a:spcPct val="132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en-US" altLang="zh-CN" sz="2400" kern="100" dirty="0">
                <a:latin typeface="Times New Roman"/>
                <a:ea typeface="微软雅黑"/>
                <a:cs typeface="Courier New"/>
              </a:rPr>
              <a:t>A.</a:t>
            </a:r>
            <a:r>
              <a:rPr lang="zh-CN" altLang="zh-CN" sz="2400" kern="100" dirty="0">
                <a:latin typeface="Times New Roman"/>
                <a:ea typeface="微软雅黑"/>
                <a:cs typeface="Times New Roman"/>
              </a:rPr>
              <a:t>角速度之比</a:t>
            </a:r>
            <a:r>
              <a:rPr lang="en-US" altLang="zh-CN" sz="2400" kern="100" dirty="0">
                <a:latin typeface="Times New Roman"/>
                <a:ea typeface="微软雅黑"/>
                <a:cs typeface="Courier New"/>
              </a:rPr>
              <a:t>1</a:t>
            </a:r>
            <a:r>
              <a:rPr lang="en-US" altLang="zh-CN" sz="2400" kern="100" dirty="0">
                <a:latin typeface="宋体"/>
                <a:ea typeface="微软雅黑"/>
                <a:cs typeface="Times New Roman"/>
              </a:rPr>
              <a:t>∶</a:t>
            </a:r>
            <a:r>
              <a:rPr lang="en-US" altLang="zh-CN" sz="2400" kern="100" dirty="0">
                <a:latin typeface="Times New Roman"/>
                <a:ea typeface="微软雅黑"/>
                <a:cs typeface="Courier New"/>
              </a:rPr>
              <a:t>2</a:t>
            </a:r>
            <a:r>
              <a:rPr lang="en-US" altLang="zh-CN" sz="2400" kern="100" dirty="0">
                <a:latin typeface="宋体"/>
                <a:ea typeface="微软雅黑"/>
                <a:cs typeface="Times New Roman"/>
              </a:rPr>
              <a:t>∶</a:t>
            </a:r>
            <a:r>
              <a:rPr lang="en-US" altLang="zh-CN" sz="2400" kern="100" dirty="0">
                <a:latin typeface="Times New Roman"/>
                <a:ea typeface="微软雅黑"/>
                <a:cs typeface="Courier New"/>
              </a:rPr>
              <a:t>2  	</a:t>
            </a:r>
            <a:r>
              <a:rPr lang="en-US" altLang="zh-CN" sz="2400" kern="100" dirty="0" smtClean="0">
                <a:latin typeface="Times New Roman"/>
                <a:ea typeface="微软雅黑"/>
                <a:cs typeface="Courier New"/>
              </a:rPr>
              <a:t>B</a:t>
            </a:r>
            <a:r>
              <a:rPr lang="en-US" altLang="zh-CN" sz="2400" kern="100" dirty="0">
                <a:latin typeface="Times New Roman"/>
                <a:ea typeface="微软雅黑"/>
                <a:cs typeface="Courier New"/>
              </a:rPr>
              <a:t>.</a:t>
            </a:r>
            <a:r>
              <a:rPr lang="zh-CN" altLang="zh-CN" sz="2400" kern="100" dirty="0">
                <a:latin typeface="Times New Roman"/>
                <a:ea typeface="微软雅黑"/>
                <a:cs typeface="Times New Roman"/>
              </a:rPr>
              <a:t>角速度之比</a:t>
            </a:r>
            <a:r>
              <a:rPr lang="en-US" altLang="zh-CN" sz="2400" kern="100" dirty="0">
                <a:latin typeface="Times New Roman"/>
                <a:ea typeface="微软雅黑"/>
                <a:cs typeface="Courier New"/>
              </a:rPr>
              <a:t>1</a:t>
            </a:r>
            <a:r>
              <a:rPr lang="en-US" altLang="zh-CN" sz="2400" kern="100" dirty="0">
                <a:latin typeface="宋体"/>
                <a:ea typeface="微软雅黑"/>
                <a:cs typeface="Times New Roman"/>
              </a:rPr>
              <a:t>∶</a:t>
            </a:r>
            <a:r>
              <a:rPr lang="en-US" altLang="zh-CN" sz="2400" kern="100" dirty="0">
                <a:latin typeface="Times New Roman"/>
                <a:ea typeface="微软雅黑"/>
                <a:cs typeface="Courier New"/>
              </a:rPr>
              <a:t>1</a:t>
            </a:r>
            <a:r>
              <a:rPr lang="en-US" altLang="zh-CN" sz="2400" kern="100" dirty="0">
                <a:latin typeface="宋体"/>
                <a:ea typeface="微软雅黑"/>
                <a:cs typeface="Times New Roman"/>
              </a:rPr>
              <a:t>∶</a:t>
            </a:r>
            <a:r>
              <a:rPr lang="en-US" altLang="zh-CN" sz="2400" kern="100" dirty="0">
                <a:latin typeface="Times New Roman"/>
                <a:ea typeface="微软雅黑"/>
                <a:cs typeface="Courier New"/>
              </a:rPr>
              <a:t>2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 defTabSz="-635">
              <a:lnSpc>
                <a:spcPct val="132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en-US" altLang="zh-CN" sz="2400" kern="100" dirty="0">
                <a:latin typeface="Times New Roman"/>
                <a:ea typeface="微软雅黑"/>
                <a:cs typeface="Courier New"/>
              </a:rPr>
              <a:t>C.</a:t>
            </a:r>
            <a:r>
              <a:rPr lang="zh-CN" altLang="zh-CN" sz="2400" kern="100" dirty="0">
                <a:latin typeface="Times New Roman"/>
                <a:ea typeface="微软雅黑"/>
                <a:cs typeface="Times New Roman"/>
              </a:rPr>
              <a:t>线速度之比</a:t>
            </a:r>
            <a:r>
              <a:rPr lang="en-US" altLang="zh-CN" sz="2400" kern="100" dirty="0">
                <a:latin typeface="Times New Roman"/>
                <a:ea typeface="微软雅黑"/>
                <a:cs typeface="Courier New"/>
              </a:rPr>
              <a:t>1</a:t>
            </a:r>
            <a:r>
              <a:rPr lang="en-US" altLang="zh-CN" sz="2400" kern="100" dirty="0">
                <a:latin typeface="宋体"/>
                <a:ea typeface="微软雅黑"/>
                <a:cs typeface="Times New Roman"/>
              </a:rPr>
              <a:t>∶</a:t>
            </a:r>
            <a:r>
              <a:rPr lang="en-US" altLang="zh-CN" sz="2400" kern="100" dirty="0">
                <a:latin typeface="Times New Roman"/>
                <a:ea typeface="微软雅黑"/>
                <a:cs typeface="Courier New"/>
              </a:rPr>
              <a:t>2</a:t>
            </a:r>
            <a:r>
              <a:rPr lang="en-US" altLang="zh-CN" sz="2400" kern="100" dirty="0">
                <a:latin typeface="宋体"/>
                <a:ea typeface="微软雅黑"/>
                <a:cs typeface="Times New Roman"/>
              </a:rPr>
              <a:t>∶</a:t>
            </a:r>
            <a:r>
              <a:rPr lang="en-US" altLang="zh-CN" sz="2400" kern="100" dirty="0">
                <a:latin typeface="Times New Roman"/>
                <a:ea typeface="微软雅黑"/>
                <a:cs typeface="Courier New"/>
              </a:rPr>
              <a:t>2  	D.</a:t>
            </a:r>
            <a:r>
              <a:rPr lang="zh-CN" altLang="zh-CN" sz="2400" kern="100" dirty="0">
                <a:latin typeface="Times New Roman"/>
                <a:ea typeface="微软雅黑"/>
                <a:cs typeface="Times New Roman"/>
              </a:rPr>
              <a:t>线速度之比</a:t>
            </a:r>
            <a:r>
              <a:rPr lang="en-US" altLang="zh-CN" sz="2400" kern="100" dirty="0">
                <a:latin typeface="Times New Roman"/>
                <a:ea typeface="微软雅黑"/>
                <a:cs typeface="Courier New"/>
              </a:rPr>
              <a:t>1</a:t>
            </a:r>
            <a:r>
              <a:rPr lang="en-US" altLang="zh-CN" sz="2400" kern="100" dirty="0">
                <a:latin typeface="宋体"/>
                <a:ea typeface="微软雅黑"/>
                <a:cs typeface="Times New Roman"/>
              </a:rPr>
              <a:t>∶</a:t>
            </a:r>
            <a:r>
              <a:rPr lang="en-US" altLang="zh-CN" sz="2400" kern="100" dirty="0">
                <a:latin typeface="Times New Roman"/>
                <a:ea typeface="微软雅黑"/>
                <a:cs typeface="Courier New"/>
              </a:rPr>
              <a:t>1</a:t>
            </a:r>
            <a:r>
              <a:rPr lang="en-US" altLang="zh-CN" sz="2400" kern="100" dirty="0">
                <a:latin typeface="宋体"/>
                <a:ea typeface="微软雅黑"/>
                <a:cs typeface="Times New Roman"/>
              </a:rPr>
              <a:t>∶</a:t>
            </a:r>
            <a:r>
              <a:rPr lang="en-US" altLang="zh-CN" sz="2400" kern="100" dirty="0">
                <a:latin typeface="Times New Roman"/>
                <a:ea typeface="微软雅黑"/>
                <a:cs typeface="Courier New"/>
              </a:rPr>
              <a:t>2</a:t>
            </a:r>
            <a:endParaRPr lang="zh-CN" altLang="zh-CN" sz="2400" kern="100" dirty="0">
              <a:effectLst/>
              <a:latin typeface="宋体"/>
              <a:cs typeface="Courier New"/>
            </a:endParaRPr>
          </a:p>
        </p:txBody>
      </p:sp>
      <p:pic>
        <p:nvPicPr>
          <p:cNvPr id="4" name="图片 3" descr="F:\2015赵瑊\同步\物理\人教必修2\word\A106.TIF"/>
          <p:cNvPicPr/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076233"/>
            <a:ext cx="3062064" cy="13552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117028" y="855762"/>
            <a:ext cx="7308000" cy="2286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-635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en-US" sz="2400" b="1" kern="100" dirty="0" smtClean="0">
                <a:solidFill>
                  <a:srgbClr val="00B05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例</a:t>
            </a:r>
            <a:r>
              <a:rPr lang="en-US" altLang="zh-CN" sz="2400" b="1" kern="100" dirty="0" smtClean="0">
                <a:solidFill>
                  <a:srgbClr val="00B05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3</a:t>
            </a:r>
            <a:r>
              <a:rPr lang="zh-CN" altLang="zh-CN" sz="2400" kern="100" dirty="0" smtClean="0">
                <a:solidFill>
                  <a:srgbClr val="404040"/>
                </a:solidFill>
                <a:latin typeface="Times New Roman"/>
                <a:ea typeface="微软雅黑"/>
                <a:cs typeface="Times New Roman"/>
              </a:rPr>
              <a:t>　</a:t>
            </a:r>
            <a:r>
              <a:rPr lang="zh-CN" altLang="zh-CN" sz="2400" kern="100" dirty="0">
                <a:latin typeface="Times New Roman"/>
                <a:ea typeface="微软雅黑"/>
                <a:cs typeface="Times New Roman"/>
              </a:rPr>
              <a:t>一个圆环，以竖直直径</a:t>
            </a:r>
            <a:r>
              <a:rPr lang="en-US" altLang="zh-CN" sz="2400" i="1" kern="100" dirty="0">
                <a:latin typeface="Times New Roman"/>
                <a:ea typeface="微软雅黑"/>
                <a:cs typeface="Courier New"/>
              </a:rPr>
              <a:t>AB</a:t>
            </a:r>
            <a:r>
              <a:rPr lang="zh-CN" altLang="zh-CN" sz="2400" kern="100" dirty="0">
                <a:latin typeface="Times New Roman"/>
                <a:ea typeface="微软雅黑"/>
                <a:cs typeface="Times New Roman"/>
              </a:rPr>
              <a:t>为轴匀速转动，如图</a:t>
            </a:r>
            <a:r>
              <a:rPr lang="en-US" altLang="zh-CN" sz="2400" kern="100" dirty="0">
                <a:latin typeface="Times New Roman"/>
                <a:ea typeface="微软雅黑"/>
                <a:cs typeface="Courier New"/>
              </a:rPr>
              <a:t>9</a:t>
            </a:r>
            <a:r>
              <a:rPr lang="zh-CN" altLang="zh-CN" sz="2400" kern="100" dirty="0">
                <a:latin typeface="Times New Roman"/>
                <a:ea typeface="微软雅黑"/>
                <a:cs typeface="Times New Roman"/>
              </a:rPr>
              <a:t>所示，求环上</a:t>
            </a:r>
            <a:r>
              <a:rPr lang="en-US" altLang="zh-CN" sz="2400" i="1" kern="100" dirty="0">
                <a:latin typeface="Times New Roman"/>
                <a:ea typeface="微软雅黑"/>
                <a:cs typeface="Courier New"/>
              </a:rPr>
              <a:t>M</a:t>
            </a:r>
            <a:r>
              <a:rPr lang="zh-CN" altLang="zh-CN" sz="2400" kern="100" dirty="0">
                <a:latin typeface="Times New Roman"/>
                <a:ea typeface="微软雅黑"/>
                <a:cs typeface="Times New Roman"/>
              </a:rPr>
              <a:t>、</a:t>
            </a:r>
            <a:r>
              <a:rPr lang="en-US" altLang="zh-CN" sz="2400" i="1" kern="100" dirty="0">
                <a:latin typeface="Times New Roman"/>
                <a:ea typeface="微软雅黑"/>
                <a:cs typeface="Courier New"/>
              </a:rPr>
              <a:t>N</a:t>
            </a:r>
            <a:r>
              <a:rPr lang="zh-CN" altLang="zh-CN" sz="2400" kern="100" dirty="0">
                <a:latin typeface="Times New Roman"/>
                <a:ea typeface="微软雅黑"/>
                <a:cs typeface="Times New Roman"/>
              </a:rPr>
              <a:t>两点的</a:t>
            </a:r>
            <a:r>
              <a:rPr lang="zh-CN" altLang="zh-CN" sz="2400" kern="100" dirty="0" smtClean="0">
                <a:latin typeface="Times New Roman"/>
                <a:ea typeface="微软雅黑"/>
                <a:cs typeface="Times New Roman"/>
              </a:rPr>
              <a:t>：</a:t>
            </a:r>
            <a:endParaRPr lang="en-US" altLang="zh-CN" sz="2400" kern="100" dirty="0" smtClean="0">
              <a:latin typeface="Times New Roman"/>
              <a:ea typeface="微软雅黑"/>
              <a:cs typeface="Times New Roman"/>
            </a:endParaRPr>
          </a:p>
          <a:p>
            <a:pPr algn="just" defTabSz="-635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en-US" altLang="zh-CN" sz="2400" kern="100" dirty="0">
                <a:latin typeface="Times New Roman"/>
                <a:ea typeface="微软雅黑"/>
                <a:cs typeface="Courier New"/>
              </a:rPr>
              <a:t>(1)</a:t>
            </a:r>
            <a:r>
              <a:rPr lang="zh-CN" altLang="zh-CN" sz="2400" kern="100" dirty="0">
                <a:latin typeface="Times New Roman"/>
                <a:ea typeface="微软雅黑"/>
                <a:cs typeface="Times New Roman"/>
              </a:rPr>
              <a:t>线速度的大小之比；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 defTabSz="-635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en-US" altLang="zh-CN" sz="2400" kern="100" dirty="0">
                <a:latin typeface="Times New Roman"/>
                <a:ea typeface="微软雅黑"/>
                <a:cs typeface="Courier New"/>
              </a:rPr>
              <a:t>(2)</a:t>
            </a:r>
            <a:r>
              <a:rPr lang="zh-CN" altLang="zh-CN" sz="2400" kern="100" dirty="0">
                <a:latin typeface="Times New Roman"/>
                <a:ea typeface="微软雅黑"/>
                <a:cs typeface="Times New Roman"/>
              </a:rPr>
              <a:t>角速度之比</a:t>
            </a:r>
            <a:r>
              <a:rPr lang="en-US" altLang="zh-CN" sz="2400" kern="100" dirty="0" smtClean="0">
                <a:latin typeface="Times New Roman"/>
                <a:ea typeface="微软雅黑"/>
                <a:cs typeface="Courier New"/>
              </a:rPr>
              <a:t>.</a:t>
            </a:r>
            <a:endParaRPr lang="zh-CN" altLang="zh-CN" sz="2400" kern="100" dirty="0">
              <a:latin typeface="宋体"/>
              <a:cs typeface="Courier New"/>
            </a:endParaRPr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/>
        </p:nvGraphicFramePr>
        <p:xfrm>
          <a:off x="219075" y="4274046"/>
          <a:ext cx="8782050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635" name="文档" r:id="rId1" imgW="8793480" imgH="619760" progId="Word.Document.12">
                  <p:embed/>
                </p:oleObj>
              </mc:Choice>
              <mc:Fallback>
                <p:oleObj name="文档" r:id="rId1" imgW="8793480" imgH="619760" progId="Word.Document.12">
                  <p:embed/>
                  <p:pic>
                    <p:nvPicPr>
                      <p:cNvPr id="0" name="图片 1786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075" y="4274046"/>
                        <a:ext cx="8782050" cy="619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图片 6" descr="F:\2015赵瑊\同步\物理\人教必修2\word\A98.TIF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8995" y="959377"/>
            <a:ext cx="1512168" cy="190737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矩形 2"/>
          <p:cNvSpPr/>
          <p:nvPr/>
        </p:nvSpPr>
        <p:spPr>
          <a:xfrm>
            <a:off x="8102133" y="2866752"/>
            <a:ext cx="640080" cy="4832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kern="100" dirty="0">
                <a:solidFill>
                  <a:prstClr val="black"/>
                </a:solidFill>
                <a:latin typeface="Times New Roman"/>
                <a:ea typeface="微软雅黑"/>
                <a:cs typeface="Times New Roman"/>
              </a:rPr>
              <a:t>图</a:t>
            </a:r>
            <a:r>
              <a:rPr lang="en-US" altLang="zh-CN" sz="2400" kern="100" dirty="0">
                <a:solidFill>
                  <a:prstClr val="black"/>
                </a:solidFill>
                <a:latin typeface="Times New Roman"/>
                <a:ea typeface="微软雅黑"/>
                <a:cs typeface="Courier New"/>
              </a:rPr>
              <a:t>9</a:t>
            </a:r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117028" y="3073717"/>
            <a:ext cx="8914135" cy="1188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-635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zh-CN" sz="2400" b="1" kern="100" dirty="0">
                <a:solidFill>
                  <a:srgbClr val="00B0F0"/>
                </a:solidFill>
                <a:latin typeface="Times New Roman"/>
                <a:ea typeface="微软雅黑"/>
                <a:cs typeface="Times New Roman"/>
              </a:rPr>
              <a:t>解析</a:t>
            </a:r>
            <a:r>
              <a:rPr lang="zh-CN" altLang="zh-CN" sz="2400" kern="100" dirty="0">
                <a:latin typeface="Times New Roman"/>
                <a:ea typeface="微软雅黑"/>
                <a:cs typeface="Times New Roman"/>
              </a:rPr>
              <a:t>　</a:t>
            </a:r>
            <a:r>
              <a:rPr lang="en-US" altLang="zh-CN" sz="2400" i="1" kern="100" spc="-130" dirty="0">
                <a:latin typeface="Times New Roman"/>
                <a:ea typeface="微软雅黑"/>
                <a:cs typeface="Courier New"/>
              </a:rPr>
              <a:t>M</a:t>
            </a:r>
            <a:r>
              <a:rPr lang="zh-CN" altLang="zh-CN" sz="2400" kern="100" spc="-900" dirty="0">
                <a:latin typeface="Times New Roman"/>
                <a:ea typeface="微软雅黑"/>
                <a:cs typeface="Times New Roman"/>
              </a:rPr>
              <a:t>、</a:t>
            </a:r>
            <a:r>
              <a:rPr lang="en-US" altLang="zh-CN" sz="2400" i="1" kern="100" spc="-130" dirty="0">
                <a:latin typeface="Times New Roman"/>
                <a:ea typeface="微软雅黑"/>
                <a:cs typeface="Courier New"/>
              </a:rPr>
              <a:t>N</a:t>
            </a:r>
            <a:r>
              <a:rPr lang="zh-CN" altLang="zh-CN" sz="2400" kern="100" spc="-130" dirty="0">
                <a:latin typeface="Times New Roman"/>
                <a:ea typeface="微软雅黑"/>
                <a:cs typeface="Times New Roman"/>
              </a:rPr>
              <a:t>是同一环上的两</a:t>
            </a:r>
            <a:r>
              <a:rPr lang="zh-CN" altLang="zh-CN" sz="2400" kern="100" spc="-500" dirty="0">
                <a:latin typeface="Times New Roman"/>
                <a:ea typeface="微软雅黑"/>
                <a:cs typeface="Times New Roman"/>
              </a:rPr>
              <a:t>点，</a:t>
            </a:r>
            <a:r>
              <a:rPr lang="zh-CN" altLang="zh-CN" sz="2400" kern="100" spc="-130" dirty="0">
                <a:latin typeface="Times New Roman"/>
                <a:ea typeface="微软雅黑"/>
                <a:cs typeface="Times New Roman"/>
              </a:rPr>
              <a:t>它们与环具有相同的角速</a:t>
            </a:r>
            <a:r>
              <a:rPr lang="zh-CN" altLang="zh-CN" sz="2400" kern="100" spc="-500" dirty="0">
                <a:latin typeface="Times New Roman"/>
                <a:ea typeface="微软雅黑"/>
                <a:cs typeface="Times New Roman"/>
              </a:rPr>
              <a:t>度，</a:t>
            </a:r>
            <a:r>
              <a:rPr lang="zh-CN" altLang="zh-CN" sz="2400" kern="100" spc="-130" dirty="0">
                <a:latin typeface="Times New Roman"/>
                <a:ea typeface="微软雅黑"/>
                <a:cs typeface="Times New Roman"/>
              </a:rPr>
              <a:t>即</a:t>
            </a:r>
            <a:endParaRPr lang="zh-CN" altLang="zh-CN" sz="2400" kern="100" spc="-130" dirty="0">
              <a:latin typeface="宋体"/>
              <a:cs typeface="Courier New"/>
            </a:endParaRPr>
          </a:p>
          <a:p>
            <a:pPr algn="just" defTabSz="-635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en-US" altLang="zh-CN" sz="2400" i="1" kern="100" dirty="0" err="1">
                <a:latin typeface="Times New Roman"/>
                <a:ea typeface="微软雅黑"/>
                <a:cs typeface="Courier New"/>
              </a:rPr>
              <a:t>ω</a:t>
            </a:r>
            <a:r>
              <a:rPr lang="en-US" altLang="zh-CN" sz="2400" i="1" kern="100" baseline="-25000" dirty="0" err="1">
                <a:latin typeface="Times New Roman"/>
                <a:ea typeface="微软雅黑"/>
                <a:cs typeface="Courier New"/>
              </a:rPr>
              <a:t>M</a:t>
            </a:r>
            <a:r>
              <a:rPr lang="en-US" altLang="zh-CN" sz="2400" kern="100" dirty="0" err="1">
                <a:latin typeface="宋体"/>
                <a:ea typeface="微软雅黑"/>
                <a:cs typeface="Times New Roman"/>
              </a:rPr>
              <a:t>∶</a:t>
            </a:r>
            <a:r>
              <a:rPr lang="en-US" altLang="zh-CN" sz="2400" i="1" kern="100" dirty="0" err="1">
                <a:latin typeface="Times New Roman"/>
                <a:ea typeface="微软雅黑"/>
                <a:cs typeface="Courier New"/>
              </a:rPr>
              <a:t>ω</a:t>
            </a:r>
            <a:r>
              <a:rPr lang="en-US" altLang="zh-CN" sz="2400" i="1" kern="100" baseline="-25000" dirty="0" err="1">
                <a:latin typeface="Times New Roman"/>
                <a:ea typeface="微软雅黑"/>
                <a:cs typeface="Courier New"/>
              </a:rPr>
              <a:t>N</a:t>
            </a:r>
            <a:r>
              <a:rPr lang="zh-CN" altLang="zh-CN" sz="2400" kern="100" dirty="0">
                <a:latin typeface="Times New Roman"/>
                <a:ea typeface="微软雅黑"/>
                <a:cs typeface="Times New Roman"/>
              </a:rPr>
              <a:t>＝</a:t>
            </a:r>
            <a:r>
              <a:rPr lang="en-US" altLang="zh-CN" sz="2400" kern="100" dirty="0">
                <a:latin typeface="Times New Roman"/>
                <a:ea typeface="微软雅黑"/>
                <a:cs typeface="Courier New"/>
              </a:rPr>
              <a:t>1</a:t>
            </a:r>
            <a:r>
              <a:rPr lang="en-US" altLang="zh-CN" sz="2400" kern="100" dirty="0">
                <a:latin typeface="宋体"/>
                <a:ea typeface="微软雅黑"/>
                <a:cs typeface="Times New Roman"/>
              </a:rPr>
              <a:t>∶</a:t>
            </a:r>
            <a:r>
              <a:rPr lang="en-US" altLang="zh-CN" sz="2400" kern="100" dirty="0">
                <a:latin typeface="Times New Roman"/>
                <a:ea typeface="微软雅黑"/>
                <a:cs typeface="Courier New"/>
              </a:rPr>
              <a:t>1</a:t>
            </a:r>
            <a:r>
              <a:rPr lang="zh-CN" altLang="zh-CN" sz="2400" kern="100" dirty="0">
                <a:latin typeface="Times New Roman"/>
                <a:ea typeface="微软雅黑"/>
                <a:cs typeface="Times New Roman"/>
              </a:rPr>
              <a:t>，两点做圆周运动的半径之比</a:t>
            </a:r>
            <a:endParaRPr lang="zh-CN" altLang="zh-CN" sz="2400" kern="100" dirty="0">
              <a:effectLst/>
              <a:latin typeface="宋体"/>
              <a:cs typeface="Courier New"/>
            </a:endParaRPr>
          </a:p>
        </p:txBody>
      </p:sp>
      <p:graphicFrame>
        <p:nvGraphicFramePr>
          <p:cNvPr id="9" name="对象 8"/>
          <p:cNvGraphicFramePr>
            <a:graphicFrameLocks noChangeAspect="1"/>
          </p:cNvGraphicFramePr>
          <p:nvPr/>
        </p:nvGraphicFramePr>
        <p:xfrm>
          <a:off x="219075" y="4874493"/>
          <a:ext cx="382905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636" name="文档" r:id="rId4" imgW="3837305" imgH="621030" progId="Word.Document.12">
                  <p:embed/>
                </p:oleObj>
              </mc:Choice>
              <mc:Fallback>
                <p:oleObj name="文档" r:id="rId4" imgW="3837305" imgH="621030" progId="Word.Document.12">
                  <p:embed/>
                  <p:pic>
                    <p:nvPicPr>
                      <p:cNvPr id="0" name="图片 1786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075" y="4874493"/>
                        <a:ext cx="382905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矩形 10"/>
          <p:cNvSpPr/>
          <p:nvPr/>
        </p:nvSpPr>
        <p:spPr>
          <a:xfrm>
            <a:off x="117028" y="5325591"/>
            <a:ext cx="8914135" cy="640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-635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en-US" altLang="zh-CN" sz="2400" kern="100" dirty="0">
                <a:solidFill>
                  <a:srgbClr val="E46C0A"/>
                </a:solidFill>
                <a:latin typeface="Times New Roman"/>
                <a:ea typeface="微软雅黑"/>
                <a:cs typeface="Courier New"/>
              </a:rPr>
              <a:t>(2)1</a:t>
            </a:r>
            <a:r>
              <a:rPr lang="en-US" altLang="zh-CN" sz="2400" kern="100" dirty="0">
                <a:solidFill>
                  <a:srgbClr val="E46C0A"/>
                </a:solidFill>
                <a:latin typeface="宋体"/>
                <a:ea typeface="微软雅黑"/>
                <a:cs typeface="Times New Roman"/>
              </a:rPr>
              <a:t>∶</a:t>
            </a:r>
            <a:r>
              <a:rPr lang="en-US" altLang="zh-CN" sz="2400" kern="100" dirty="0">
                <a:solidFill>
                  <a:srgbClr val="E46C0A"/>
                </a:solidFill>
                <a:latin typeface="Times New Roman"/>
                <a:ea typeface="微软雅黑"/>
                <a:cs typeface="Courier New"/>
              </a:rPr>
              <a:t>1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sp>
        <p:nvSpPr>
          <p:cNvPr id="12" name="内容占位符 2"/>
          <p:cNvSpPr>
            <a:spLocks noGrp="1"/>
          </p:cNvSpPr>
          <p:nvPr/>
        </p:nvSpPr>
        <p:spPr>
          <a:xfrm>
            <a:off x="816610" y="342265"/>
            <a:ext cx="2517775" cy="548005"/>
          </a:xfrm>
          <a:prstGeom prst="rect">
            <a:avLst/>
          </a:prstGeom>
        </p:spPr>
        <p:txBody>
          <a:bodyPr vert="horz" lIns="91440" tIns="45720" rIns="91440" bIns="45720" rtlCol="0">
            <a:normAutofit fontScale="8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b="1">
                <a:cs typeface="Arial" charset="0"/>
              </a:rPr>
              <a:t>找圆心、找半径</a:t>
            </a:r>
            <a:endParaRPr lang="zh-CN" b="1">
              <a:cs typeface="Arial" charset="0"/>
            </a:endParaRPr>
          </a:p>
          <a:p>
            <a:endParaRPr lang="zh-CN" altLang="en-US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597</Words>
  <Application>WPS 演示</Application>
  <PresentationFormat>宽屏</PresentationFormat>
  <Paragraphs>106</Paragraphs>
  <Slides>9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9</vt:i4>
      </vt:variant>
    </vt:vector>
  </HeadingPairs>
  <TitlesOfParts>
    <vt:vector size="12" baseType="lpstr">
      <vt:lpstr>Office 主题</vt:lpstr>
      <vt:lpstr>Word.Document.12</vt:lpstr>
      <vt:lpstr>Equation.KSEE3</vt:lpstr>
      <vt:lpstr>圆周运动</vt:lpstr>
      <vt:lpstr>一、感性认识</vt:lpstr>
      <vt:lpstr>二、线速度v</vt:lpstr>
      <vt:lpstr>三、匀速圆周运动</vt:lpstr>
      <vt:lpstr>四、角速度</vt:lpstr>
      <vt:lpstr>五、几个物理量的关系</vt:lpstr>
      <vt:lpstr>六、两个考题类型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10</cp:revision>
  <dcterms:created xsi:type="dcterms:W3CDTF">2016-03-16T07:52:00Z</dcterms:created>
  <dcterms:modified xsi:type="dcterms:W3CDTF">2016-03-25T23:27:53Z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2052-10.1.0.5559</vt:lpwstr>
  </property>
</Properties>
</file>