
<file path=[Content_Types].xml><?xml version="1.0" encoding="utf-8"?>
<Types xmlns="http://schemas.openxmlformats.org/package/2006/content-types">
  <Default Extension="jpeg" ContentType="image/jpe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2"/>
  </p:notesMasterIdLst>
  <p:sldIdLst>
    <p:sldId id="366" r:id="rId3"/>
    <p:sldId id="363" r:id="rId4"/>
    <p:sldId id="364" r:id="rId5"/>
    <p:sldId id="367" r:id="rId6"/>
    <p:sldId id="368" r:id="rId7"/>
    <p:sldId id="369" r:id="rId8"/>
    <p:sldId id="370" r:id="rId9"/>
    <p:sldId id="365" r:id="rId10"/>
    <p:sldId id="371" r:id="rId11"/>
    <p:sldId id="372" r:id="rId12"/>
    <p:sldId id="373" r:id="rId13"/>
    <p:sldId id="374" r:id="rId14"/>
    <p:sldId id="375" r:id="rId15"/>
    <p:sldId id="376" r:id="rId16"/>
    <p:sldId id="377" r:id="rId17"/>
    <p:sldId id="378" r:id="rId18"/>
    <p:sldId id="379" r:id="rId19"/>
    <p:sldId id="380" r:id="rId20"/>
    <p:sldId id="381" r:id="rId21"/>
    <p:sldId id="382" r:id="rId22"/>
    <p:sldId id="383" r:id="rId23"/>
    <p:sldId id="384" r:id="rId24"/>
    <p:sldId id="385" r:id="rId25"/>
    <p:sldId id="386" r:id="rId26"/>
    <p:sldId id="387" r:id="rId27"/>
    <p:sldId id="388" r:id="rId28"/>
    <p:sldId id="389" r:id="rId29"/>
    <p:sldId id="390" r:id="rId30"/>
    <p:sldId id="391" r:id="rId31"/>
    <p:sldId id="392" r:id="rId32"/>
    <p:sldId id="393" r:id="rId33"/>
    <p:sldId id="394" r:id="rId34"/>
    <p:sldId id="395" r:id="rId35"/>
    <p:sldId id="396" r:id="rId36"/>
    <p:sldId id="397" r:id="rId37"/>
    <p:sldId id="398" r:id="rId38"/>
    <p:sldId id="399" r:id="rId39"/>
    <p:sldId id="400" r:id="rId40"/>
    <p:sldId id="401" r:id="rId41"/>
    <p:sldId id="402" r:id="rId42"/>
    <p:sldId id="403" r:id="rId43"/>
    <p:sldId id="404" r:id="rId44"/>
    <p:sldId id="405" r:id="rId45"/>
    <p:sldId id="406" r:id="rId46"/>
    <p:sldId id="407" r:id="rId47"/>
    <p:sldId id="408" r:id="rId48"/>
    <p:sldId id="409" r:id="rId49"/>
    <p:sldId id="410" r:id="rId50"/>
    <p:sldId id="411" r:id="rId51"/>
    <p:sldId id="412" r:id="rId52"/>
    <p:sldId id="413" r:id="rId53"/>
    <p:sldId id="414" r:id="rId54"/>
    <p:sldId id="415" r:id="rId55"/>
    <p:sldId id="416" r:id="rId56"/>
    <p:sldId id="417" r:id="rId57"/>
    <p:sldId id="418" r:id="rId58"/>
    <p:sldId id="419" r:id="rId59"/>
    <p:sldId id="420" r:id="rId60"/>
    <p:sldId id="421" r:id="rId61"/>
    <p:sldId id="422" r:id="rId62"/>
    <p:sldId id="423" r:id="rId63"/>
    <p:sldId id="424" r:id="rId64"/>
    <p:sldId id="425" r:id="rId65"/>
    <p:sldId id="426" r:id="rId66"/>
    <p:sldId id="427" r:id="rId67"/>
    <p:sldId id="428" r:id="rId68"/>
    <p:sldId id="429" r:id="rId69"/>
    <p:sldId id="430" r:id="rId70"/>
    <p:sldId id="325" r:id="rId7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99"/>
    <a:srgbClr val="FF3300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06" autoAdjust="0"/>
  </p:normalViewPr>
  <p:slideViewPr>
    <p:cSldViewPr>
      <p:cViewPr varScale="1">
        <p:scale>
          <a:sx n="108" d="100"/>
          <a:sy n="108" d="100"/>
        </p:scale>
        <p:origin x="171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2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5" Type="http://schemas.openxmlformats.org/officeDocument/2006/relationships/tableStyles" Target="tableStyles.xml"/><Relationship Id="rId74" Type="http://schemas.openxmlformats.org/officeDocument/2006/relationships/viewProps" Target="viewProps.xml"/><Relationship Id="rId73" Type="http://schemas.openxmlformats.org/officeDocument/2006/relationships/presProps" Target="presProps.xml"/><Relationship Id="rId72" Type="http://schemas.openxmlformats.org/officeDocument/2006/relationships/notesMaster" Target="notesMasters/notesMaster1.xml"/><Relationship Id="rId71" Type="http://schemas.openxmlformats.org/officeDocument/2006/relationships/slide" Target="slides/slide69.xml"/><Relationship Id="rId70" Type="http://schemas.openxmlformats.org/officeDocument/2006/relationships/slide" Target="slides/slide68.xml"/><Relationship Id="rId7" Type="http://schemas.openxmlformats.org/officeDocument/2006/relationships/slide" Target="slides/slide5.xml"/><Relationship Id="rId69" Type="http://schemas.openxmlformats.org/officeDocument/2006/relationships/slide" Target="slides/slide67.xml"/><Relationship Id="rId68" Type="http://schemas.openxmlformats.org/officeDocument/2006/relationships/slide" Target="slides/slide66.xml"/><Relationship Id="rId67" Type="http://schemas.openxmlformats.org/officeDocument/2006/relationships/slide" Target="slides/slide65.xml"/><Relationship Id="rId66" Type="http://schemas.openxmlformats.org/officeDocument/2006/relationships/slide" Target="slides/slide64.xml"/><Relationship Id="rId65" Type="http://schemas.openxmlformats.org/officeDocument/2006/relationships/slide" Target="slides/slide63.xml"/><Relationship Id="rId64" Type="http://schemas.openxmlformats.org/officeDocument/2006/relationships/slide" Target="slides/slide62.xml"/><Relationship Id="rId63" Type="http://schemas.openxmlformats.org/officeDocument/2006/relationships/slide" Target="slides/slide61.xml"/><Relationship Id="rId62" Type="http://schemas.openxmlformats.org/officeDocument/2006/relationships/slide" Target="slides/slide60.xml"/><Relationship Id="rId61" Type="http://schemas.openxmlformats.org/officeDocument/2006/relationships/slide" Target="slides/slide59.xml"/><Relationship Id="rId60" Type="http://schemas.openxmlformats.org/officeDocument/2006/relationships/slide" Target="slides/slide58.xml"/><Relationship Id="rId6" Type="http://schemas.openxmlformats.org/officeDocument/2006/relationships/slide" Target="slides/slide4.xml"/><Relationship Id="rId59" Type="http://schemas.openxmlformats.org/officeDocument/2006/relationships/slide" Target="slides/slide57.xml"/><Relationship Id="rId58" Type="http://schemas.openxmlformats.org/officeDocument/2006/relationships/slide" Target="slides/slide56.xml"/><Relationship Id="rId57" Type="http://schemas.openxmlformats.org/officeDocument/2006/relationships/slide" Target="slides/slide55.xml"/><Relationship Id="rId56" Type="http://schemas.openxmlformats.org/officeDocument/2006/relationships/slide" Target="slides/slide54.xml"/><Relationship Id="rId55" Type="http://schemas.openxmlformats.org/officeDocument/2006/relationships/slide" Target="slides/slide53.xml"/><Relationship Id="rId54" Type="http://schemas.openxmlformats.org/officeDocument/2006/relationships/slide" Target="slides/slide52.xml"/><Relationship Id="rId53" Type="http://schemas.openxmlformats.org/officeDocument/2006/relationships/slide" Target="slides/slide51.xml"/><Relationship Id="rId52" Type="http://schemas.openxmlformats.org/officeDocument/2006/relationships/slide" Target="slides/slide50.xml"/><Relationship Id="rId51" Type="http://schemas.openxmlformats.org/officeDocument/2006/relationships/slide" Target="slides/slide49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750B373E-2F4F-4A3C-8DF1-D87B43A755D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593C8-4409-4CC8-9947-C77EE57DAC8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64DE9-F437-4B09-8BA5-EA8CFF7C5AC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0CBF9-6CDC-4902-A274-E1601A41B13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757-BB30-4E27-8E8A-27E6CC239B8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A05C45-6A8E-4616-8E79-471A76A56A7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80A34-BB37-4EE8-AA74-8FF16322E04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9FFCB7-9D96-40AC-BA35-B75BA9FF379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7E3975-51A7-4CD8-A45A-96B489AAA71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FC62B-256C-4769-8C20-726A600F26E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7C7A3-E619-44C4-B445-FA42BBCF900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BA4F32-DDDA-474E-BC59-FDB0A2CEC67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25550"/>
            <a:ext cx="8193405" cy="510349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EC731-8110-4812-93BF-E58955BFFB1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D97B3486-7EEF-4221-91D4-FDB54404B976}" type="slidenum">
              <a:rPr lang="en-US" altLang="zh-CN"/>
            </a:fld>
            <a:endParaRPr lang="en-US" altLang="zh-CN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3" name="Text Box 11"/>
          <p:cNvSpPr txBox="1">
            <a:spLocks noChangeArrowheads="1"/>
          </p:cNvSpPr>
          <p:nvPr userDrawn="1"/>
        </p:nvSpPr>
        <p:spPr bwMode="auto">
          <a:xfrm>
            <a:off x="6602095" y="57785"/>
            <a:ext cx="244602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5F5F5F"/>
                </a:solidFill>
                <a:latin typeface="Comic Sans MS" panose="030F0702030302020204" pitchFamily="66" charset="0"/>
              </a:rPr>
              <a:t>Unit 2 Vocabulary</a:t>
            </a:r>
            <a:endParaRPr lang="en-US" altLang="zh-CN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2.GI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3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5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6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7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8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9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0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3347860" y="1283045"/>
            <a:ext cx="2160244" cy="576060"/>
          </a:xfrm>
          <a:solidFill>
            <a:srgbClr val="00B0F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Vocabulary</a:t>
            </a:r>
            <a:endParaRPr lang="en-US" altLang="zh-CN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cs typeface="Times New Roman" panose="02020603050405020304" pitchFamily="18" charset="0"/>
            </a:endParaRPr>
          </a:p>
        </p:txBody>
      </p:sp>
      <p:sp>
        <p:nvSpPr>
          <p:cNvPr id="4099" name="TextBox 4"/>
          <p:cNvSpPr txBox="1">
            <a:spLocks noChangeArrowheads="1"/>
          </p:cNvSpPr>
          <p:nvPr/>
        </p:nvSpPr>
        <p:spPr bwMode="auto">
          <a:xfrm>
            <a:off x="2124075" y="476250"/>
            <a:ext cx="5111750" cy="646113"/>
          </a:xfrm>
          <a:prstGeom prst="rect">
            <a:avLst/>
          </a:prstGeom>
          <a:solidFill>
            <a:srgbClr val="00B0F0">
              <a:alpha val="50194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2 Body Language</a:t>
            </a:r>
            <a:endParaRPr lang="zh-CN" altLang="en-US" sz="36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Box 42"/>
          <p:cNvSpPr txBox="1">
            <a:spLocks noChangeArrowheads="1"/>
          </p:cNvSpPr>
          <p:nvPr/>
        </p:nvSpPr>
        <p:spPr bwMode="auto">
          <a:xfrm>
            <a:off x="3563938" y="971550"/>
            <a:ext cx="10080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宋体" panose="02010600030101010101" pitchFamily="2" charset="-122"/>
              </a:rPr>
              <a:t>目录</a:t>
            </a:r>
            <a:endParaRPr lang="zh-CN" altLang="en-US" sz="3200">
              <a:latin typeface="宋体" panose="02010600030101010101" pitchFamily="2" charset="-122"/>
            </a:endParaRPr>
          </a:p>
        </p:txBody>
      </p:sp>
      <p:cxnSp>
        <p:nvCxnSpPr>
          <p:cNvPr id="54280" name="直接连接符 8"/>
          <p:cNvCxnSpPr>
            <a:cxnSpLocks noChangeShapeType="1"/>
          </p:cNvCxnSpPr>
          <p:nvPr/>
        </p:nvCxnSpPr>
        <p:spPr bwMode="auto">
          <a:xfrm>
            <a:off x="5110163" y="3954463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" name="TextBox 27"/>
          <p:cNvSpPr txBox="1">
            <a:spLocks noChangeArrowheads="1"/>
          </p:cNvSpPr>
          <p:nvPr/>
        </p:nvSpPr>
        <p:spPr bwMode="auto">
          <a:xfrm>
            <a:off x="5254625" y="34766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Notes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cxnSp>
        <p:nvCxnSpPr>
          <p:cNvPr id="54292" name="直接连接符 8"/>
          <p:cNvCxnSpPr>
            <a:cxnSpLocks noChangeShapeType="1"/>
          </p:cNvCxnSpPr>
          <p:nvPr/>
        </p:nvCxnSpPr>
        <p:spPr bwMode="auto">
          <a:xfrm>
            <a:off x="1077913" y="3073400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TextBox 27"/>
          <p:cNvSpPr txBox="1">
            <a:spLocks noChangeArrowheads="1"/>
          </p:cNvSpPr>
          <p:nvPr/>
        </p:nvSpPr>
        <p:spPr bwMode="auto">
          <a:xfrm>
            <a:off x="1042988" y="2235200"/>
            <a:ext cx="21240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Words and expressions</a:t>
            </a:r>
            <a:endParaRPr lang="en-US" altLang="zh-CN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6" name="环形箭头 15"/>
          <p:cNvSpPr/>
          <p:nvPr/>
        </p:nvSpPr>
        <p:spPr>
          <a:xfrm rot="20563910" flipH="1">
            <a:off x="3167286" y="2241866"/>
            <a:ext cx="1625365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/>
          <p:cNvSpPr/>
          <p:nvPr/>
        </p:nvSpPr>
        <p:spPr>
          <a:xfrm rot="1326258">
            <a:off x="3697927" y="3141730"/>
            <a:ext cx="1625373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735388" y="2686050"/>
            <a:ext cx="4873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251325" y="3552825"/>
            <a:ext cx="4889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9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146" name="TextBox 4"/>
          <p:cNvSpPr txBox="1">
            <a:spLocks noChangeArrowheads="1"/>
          </p:cNvSpPr>
          <p:nvPr/>
        </p:nvSpPr>
        <p:spPr bwMode="auto">
          <a:xfrm>
            <a:off x="2133600" y="3124200"/>
            <a:ext cx="5181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 </a:t>
            </a:r>
            <a:endParaRPr lang="en-US" altLang="zh-CN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Words and expressions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998538"/>
            <a:ext cx="8193088" cy="5103812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language </a:t>
            </a:r>
            <a:r>
              <a:rPr lang="en-US" altLang="zh-CN" sz="2800"/>
              <a:t>		</a:t>
            </a:r>
            <a:r>
              <a:rPr lang="zh-CN" altLang="en-US" sz="2800"/>
              <a:t>n. 语言</a:t>
            </a:r>
            <a:endParaRPr lang="zh-CN" altLang="en-US" sz="2800"/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communication </a:t>
            </a:r>
            <a:r>
              <a:rPr lang="en-US" altLang="zh-CN" sz="2800"/>
              <a:t>	</a:t>
            </a:r>
            <a:r>
              <a:rPr lang="zh-CN" altLang="en-US" sz="2800"/>
              <a:t>n.交流；交际</a:t>
            </a:r>
            <a:endParaRPr lang="zh-CN" altLang="en-US" sz="2800"/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*ballet </a:t>
            </a:r>
            <a:r>
              <a:rPr lang="en-US" altLang="zh-CN" sz="2800"/>
              <a:t>		</a:t>
            </a:r>
            <a:r>
              <a:rPr lang="zh-CN" altLang="en-US" sz="2800"/>
              <a:t>n. 芭蕾舞</a:t>
            </a:r>
            <a:endParaRPr lang="zh-CN" altLang="en-US" sz="2800"/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accept  </a:t>
            </a:r>
            <a:r>
              <a:rPr lang="en-US" altLang="zh-CN" sz="2800"/>
              <a:t>		</a:t>
            </a:r>
            <a:r>
              <a:rPr lang="zh-CN" altLang="en-US" sz="2800"/>
              <a:t>v. 接受（建议、邀请等）</a:t>
            </a:r>
            <a:endParaRPr lang="zh-CN" altLang="en-US" sz="2800"/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*reject  </a:t>
            </a:r>
            <a:r>
              <a:rPr lang="en-US" altLang="zh-CN" sz="2800"/>
              <a:t>		</a:t>
            </a:r>
            <a:r>
              <a:rPr lang="zh-CN" altLang="en-US" sz="2800"/>
              <a:t>v. 拒绝接受；不予考虑</a:t>
            </a:r>
            <a:endParaRPr lang="zh-CN" altLang="en-US" sz="2800"/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meaning  </a:t>
            </a:r>
            <a:r>
              <a:rPr lang="en-US" altLang="zh-CN" sz="2800"/>
              <a:t>		</a:t>
            </a:r>
            <a:r>
              <a:rPr lang="zh-CN" altLang="en-US" sz="2800"/>
              <a:t>n. 意义；意思</a:t>
            </a:r>
            <a:endParaRPr lang="zh-CN" altLang="en-US" sz="2800"/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gesture  </a:t>
            </a:r>
            <a:r>
              <a:rPr lang="en-US" altLang="zh-CN" sz="2800"/>
              <a:t>		</a:t>
            </a:r>
            <a:r>
              <a:rPr lang="zh-CN" altLang="en-US" sz="2800"/>
              <a:t>n. 手势 </a:t>
            </a:r>
            <a:endParaRPr lang="zh-CN" altLang="en-US" sz="2800"/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message  </a:t>
            </a:r>
            <a:r>
              <a:rPr lang="en-US" altLang="zh-CN" sz="2800"/>
              <a:t>		</a:t>
            </a:r>
            <a:r>
              <a:rPr lang="zh-CN" altLang="en-US" sz="2800"/>
              <a:t>n.（ 书面或口头的）信息；消息</a:t>
            </a:r>
            <a:endParaRPr lang="zh-CN" altLang="en-US" sz="2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620713"/>
            <a:ext cx="8193088" cy="5761037"/>
          </a:xfrm>
        </p:spPr>
        <p:txBody>
          <a:bodyPr/>
          <a:lstStyle/>
          <a:p>
            <a:pPr>
              <a:lnSpc>
                <a:spcPct val="13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bored  </a:t>
            </a:r>
            <a:r>
              <a:rPr lang="en-US" altLang="zh-CN" sz="2800">
                <a:sym typeface="Arial" panose="020B0604020202020204" pitchFamily="34" charset="0"/>
              </a:rPr>
              <a:t>		</a:t>
            </a:r>
            <a:r>
              <a:rPr lang="zh-CN" altLang="en-US" sz="2800">
                <a:sym typeface="Arial" panose="020B0604020202020204" pitchFamily="34" charset="0"/>
              </a:rPr>
              <a:t>adj.（ 对某人/某物）厌倦的；烦                          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                               </a:t>
            </a:r>
            <a:r>
              <a:rPr lang="zh-CN" altLang="en-US" sz="2800">
                <a:sym typeface="Arial" panose="020B0604020202020204" pitchFamily="34" charset="0"/>
              </a:rPr>
              <a:t>闷的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part-time  </a:t>
            </a:r>
            <a:r>
              <a:rPr lang="en-US" altLang="zh-CN" sz="2800">
                <a:sym typeface="Arial" panose="020B0604020202020204" pitchFamily="34" charset="0"/>
              </a:rPr>
              <a:t>		</a:t>
            </a:r>
            <a:r>
              <a:rPr lang="zh-CN" altLang="en-US" sz="2800">
                <a:sym typeface="Arial" panose="020B0604020202020204" pitchFamily="34" charset="0"/>
              </a:rPr>
              <a:t>adj. 兼职的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well-dressed  </a:t>
            </a:r>
            <a:r>
              <a:rPr lang="en-US" altLang="zh-CN" sz="2800">
                <a:sym typeface="Arial" panose="020B0604020202020204" pitchFamily="34" charset="0"/>
              </a:rPr>
              <a:t>	</a:t>
            </a:r>
            <a:r>
              <a:rPr lang="zh-CN" altLang="en-US" sz="2800">
                <a:sym typeface="Arial" panose="020B0604020202020204" pitchFamily="34" charset="0"/>
              </a:rPr>
              <a:t>adj. 衣着入时的；穿着讲究的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lady  </a:t>
            </a:r>
            <a:r>
              <a:rPr lang="en-US" altLang="zh-CN" sz="2800">
                <a:sym typeface="Arial" panose="020B0604020202020204" pitchFamily="34" charset="0"/>
              </a:rPr>
              <a:t>			</a:t>
            </a:r>
            <a:r>
              <a:rPr lang="zh-CN" altLang="en-US" sz="2800">
                <a:sym typeface="Arial" panose="020B0604020202020204" pitchFamily="34" charset="0"/>
              </a:rPr>
              <a:t>n. 女士；女子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sigh  </a:t>
            </a:r>
            <a:r>
              <a:rPr lang="en-US" altLang="zh-CN" sz="2800">
                <a:sym typeface="Arial" panose="020B0604020202020204" pitchFamily="34" charset="0"/>
              </a:rPr>
              <a:t>			</a:t>
            </a:r>
            <a:r>
              <a:rPr lang="zh-CN" altLang="en-US" sz="2800">
                <a:sym typeface="Arial" panose="020B0604020202020204" pitchFamily="34" charset="0"/>
              </a:rPr>
              <a:t>v. 叹气；叹息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matter  </a:t>
            </a:r>
            <a:r>
              <a:rPr lang="en-US" altLang="zh-CN" sz="2800">
                <a:sym typeface="Arial" panose="020B0604020202020204" pitchFamily="34" charset="0"/>
              </a:rPr>
              <a:t>		</a:t>
            </a:r>
            <a:r>
              <a:rPr lang="zh-CN" altLang="en-US" sz="2800">
                <a:sym typeface="Arial" panose="020B0604020202020204" pitchFamily="34" charset="0"/>
              </a:rPr>
              <a:t>n. (询问某人的情况)怎么了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expression </a:t>
            </a:r>
            <a:r>
              <a:rPr lang="en-US" altLang="zh-CN" sz="2800">
                <a:sym typeface="Arial" panose="020B0604020202020204" pitchFamily="34" charset="0"/>
              </a:rPr>
              <a:t>		</a:t>
            </a:r>
            <a:r>
              <a:rPr lang="zh-CN" altLang="en-US" sz="2800">
                <a:sym typeface="Arial" panose="020B0604020202020204" pitchFamily="34" charset="0"/>
              </a:rPr>
              <a:t>n. 表情；神色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appearance  </a:t>
            </a:r>
            <a:r>
              <a:rPr lang="en-US" altLang="zh-CN" sz="2800">
                <a:sym typeface="Arial" panose="020B0604020202020204" pitchFamily="34" charset="0"/>
              </a:rPr>
              <a:t>		</a:t>
            </a:r>
            <a:r>
              <a:rPr lang="zh-CN" altLang="en-US" sz="2800">
                <a:sym typeface="Arial" panose="020B0604020202020204" pitchFamily="34" charset="0"/>
              </a:rPr>
              <a:t>n. 外貌；外表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impression  </a:t>
            </a:r>
            <a:r>
              <a:rPr lang="en-US" altLang="zh-CN" sz="2800">
                <a:sym typeface="Arial" panose="020B0604020202020204" pitchFamily="34" charset="0"/>
              </a:rPr>
              <a:t>		</a:t>
            </a:r>
            <a:r>
              <a:rPr lang="zh-CN" altLang="en-US" sz="2800">
                <a:sym typeface="Arial" panose="020B0604020202020204" pitchFamily="34" charset="0"/>
              </a:rPr>
              <a:t>n. 印象</a:t>
            </a:r>
            <a:endParaRPr lang="zh-CN" altLang="en-US" sz="2800"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1225550"/>
            <a:ext cx="8193088" cy="5103813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宋体" panose="02010600030101010101" pitchFamily="2" charset="-122"/>
              </a:rPr>
              <a:t>towards    </a:t>
            </a:r>
            <a:r>
              <a:rPr lang="en-US" altLang="zh-CN" sz="2800">
                <a:sym typeface="宋体" panose="02010600030101010101" pitchFamily="2" charset="-122"/>
              </a:rPr>
              <a:t>	</a:t>
            </a:r>
            <a:r>
              <a:rPr lang="zh-CN" altLang="en-US" sz="2800">
                <a:sym typeface="宋体" panose="02010600030101010101" pitchFamily="2" charset="-122"/>
              </a:rPr>
              <a:t>prep. 向；朝；对着 </a:t>
            </a:r>
            <a:endParaRPr lang="zh-CN" altLang="en-US" sz="2800"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宋体" panose="02010600030101010101" pitchFamily="2" charset="-122"/>
              </a:rPr>
              <a:t>hold  </a:t>
            </a:r>
            <a:r>
              <a:rPr lang="en-US" altLang="zh-CN" sz="2800">
                <a:sym typeface="宋体" panose="02010600030101010101" pitchFamily="2" charset="-122"/>
              </a:rPr>
              <a:t>	       	</a:t>
            </a:r>
            <a:r>
              <a:rPr lang="zh-CN" altLang="en-US" sz="2800">
                <a:sym typeface="宋体" panose="02010600030101010101" pitchFamily="2" charset="-122"/>
              </a:rPr>
              <a:t>v. (held, held) 使保持（在某位置） </a:t>
            </a:r>
            <a:endParaRPr lang="zh-CN" altLang="en-US" sz="2800"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宋体" panose="02010600030101010101" pitchFamily="2" charset="-122"/>
              </a:rPr>
              <a:t>later  </a:t>
            </a:r>
            <a:r>
              <a:rPr lang="en-US" altLang="zh-CN" sz="2800">
                <a:sym typeface="宋体" panose="02010600030101010101" pitchFamily="2" charset="-122"/>
              </a:rPr>
              <a:t>	       	</a:t>
            </a:r>
            <a:r>
              <a:rPr lang="zh-CN" altLang="en-US" sz="2800">
                <a:sym typeface="宋体" panose="02010600030101010101" pitchFamily="2" charset="-122"/>
              </a:rPr>
              <a:t>adv. 以后；后来 </a:t>
            </a:r>
            <a:endParaRPr lang="zh-CN" altLang="en-US" sz="2800"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宋体" panose="02010600030101010101" pitchFamily="2" charset="-122"/>
              </a:rPr>
              <a:t>remind     </a:t>
            </a:r>
            <a:r>
              <a:rPr lang="en-US" altLang="zh-CN" sz="2800">
                <a:sym typeface="宋体" panose="02010600030101010101" pitchFamily="2" charset="-122"/>
              </a:rPr>
              <a:t>	</a:t>
            </a:r>
            <a:r>
              <a:rPr lang="zh-CN" altLang="en-US" sz="2800">
                <a:sym typeface="宋体" panose="02010600030101010101" pitchFamily="2" charset="-122"/>
              </a:rPr>
              <a:t>v. 提醒；使想起 </a:t>
            </a:r>
            <a:endParaRPr lang="zh-CN" altLang="en-US" sz="2800"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宋体" panose="02010600030101010101" pitchFamily="2" charset="-122"/>
              </a:rPr>
              <a:t>neck         </a:t>
            </a:r>
            <a:r>
              <a:rPr lang="en-US" altLang="zh-CN" sz="2800">
                <a:sym typeface="宋体" panose="02010600030101010101" pitchFamily="2" charset="-122"/>
              </a:rPr>
              <a:t>	</a:t>
            </a:r>
            <a:r>
              <a:rPr lang="zh-CN" altLang="en-US" sz="2800">
                <a:sym typeface="宋体" panose="02010600030101010101" pitchFamily="2" charset="-122"/>
              </a:rPr>
              <a:t>n. 颈；脖子</a:t>
            </a:r>
            <a:endParaRPr lang="zh-CN" altLang="en-US" sz="2800"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宋体" panose="02010600030101010101" pitchFamily="2" charset="-122"/>
              </a:rPr>
              <a:t>cross        </a:t>
            </a:r>
            <a:r>
              <a:rPr lang="en-US" altLang="zh-CN" sz="2800">
                <a:sym typeface="宋体" panose="02010600030101010101" pitchFamily="2" charset="-122"/>
              </a:rPr>
              <a:t>	</a:t>
            </a:r>
            <a:r>
              <a:rPr lang="zh-CN" altLang="en-US" sz="2800">
                <a:sym typeface="宋体" panose="02010600030101010101" pitchFamily="2" charset="-122"/>
              </a:rPr>
              <a:t>v. 使交叉；使交叠</a:t>
            </a:r>
            <a:endParaRPr lang="zh-CN" altLang="en-US" sz="2800"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宋体" panose="02010600030101010101" pitchFamily="2" charset="-122"/>
              </a:rPr>
              <a:t>nod  </a:t>
            </a:r>
            <a:r>
              <a:rPr lang="en-US" altLang="zh-CN" sz="2800">
                <a:sym typeface="宋体" panose="02010600030101010101" pitchFamily="2" charset="-122"/>
              </a:rPr>
              <a:t>	       	</a:t>
            </a:r>
            <a:r>
              <a:rPr lang="zh-CN" altLang="en-US" sz="2800">
                <a:sym typeface="宋体" panose="02010600030101010101" pitchFamily="2" charset="-122"/>
              </a:rPr>
              <a:t>v. 点头</a:t>
            </a:r>
            <a:endParaRPr lang="zh-CN" altLang="en-US" sz="2800"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宋体" panose="02010600030101010101" pitchFamily="2" charset="-122"/>
              </a:rPr>
              <a:t>shake       </a:t>
            </a:r>
            <a:r>
              <a:rPr lang="en-US" altLang="zh-CN" sz="2800">
                <a:sym typeface="宋体" panose="02010600030101010101" pitchFamily="2" charset="-122"/>
              </a:rPr>
              <a:t>	</a:t>
            </a:r>
            <a:r>
              <a:rPr lang="zh-CN" altLang="en-US" sz="2800">
                <a:sym typeface="宋体" panose="02010600030101010101" pitchFamily="2" charset="-122"/>
              </a:rPr>
              <a:t>v. (shook, shaken)（与某人）握手</a:t>
            </a:r>
            <a:endParaRPr lang="zh-CN" altLang="en-US" sz="2800"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sym typeface="宋体" panose="02010600030101010101" pitchFamily="2" charset="-122"/>
              </a:rPr>
              <a:t>	       		</a:t>
            </a:r>
            <a:r>
              <a:rPr lang="zh-CN" altLang="en-US" sz="2800">
                <a:sym typeface="宋体" panose="02010600030101010101" pitchFamily="2" charset="-122"/>
              </a:rPr>
              <a:t>v. (shook, shaken) 摇头</a:t>
            </a:r>
            <a:endParaRPr lang="zh-CN" altLang="en-US" sz="2800"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2800">
                <a:sym typeface="宋体" panose="02010600030101010101" pitchFamily="2" charset="-122"/>
              </a:rPr>
              <a:t>sure  </a:t>
            </a:r>
            <a:r>
              <a:rPr lang="en-US" altLang="zh-CN" sz="2800">
                <a:sym typeface="宋体" panose="02010600030101010101" pitchFamily="2" charset="-122"/>
              </a:rPr>
              <a:t>		</a:t>
            </a:r>
            <a:r>
              <a:rPr lang="zh-CN" altLang="en-US" sz="2800">
                <a:sym typeface="宋体" panose="02010600030101010101" pitchFamily="2" charset="-122"/>
              </a:rPr>
              <a:t>adj. 确信；肯定</a:t>
            </a:r>
            <a:endParaRPr lang="zh-CN" altLang="en-US" sz="2800">
              <a:sym typeface="宋体" panose="02010600030101010101" pitchFamily="2" charset="-122"/>
            </a:endParaRPr>
          </a:p>
          <a:p>
            <a:pPr>
              <a:buFont typeface="Wingdings 2" panose="05020102010507070707" pitchFamily="18" charset="2"/>
              <a:buNone/>
            </a:pPr>
            <a:endParaRPr lang="zh-CN" altLang="en-US"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1225550"/>
            <a:ext cx="8193088" cy="5103813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/>
              <a:t>body language </a:t>
            </a:r>
            <a:r>
              <a:rPr lang="en-US" altLang="zh-CN" sz="2800"/>
              <a:t>		</a:t>
            </a:r>
            <a:r>
              <a:rPr lang="zh-CN" altLang="en-US" sz="2800"/>
              <a:t>身势语；肢体语言</a:t>
            </a:r>
            <a:endParaRPr lang="zh-CN" altLang="en-US" sz="2800"/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/>
              <a:t>take place </a:t>
            </a:r>
            <a:r>
              <a:rPr lang="en-US" altLang="zh-CN" sz="2800"/>
              <a:t>			</a:t>
            </a:r>
            <a:r>
              <a:rPr lang="zh-CN" altLang="en-US" sz="2800"/>
              <a:t>发生 </a:t>
            </a:r>
            <a:endParaRPr lang="zh-CN" altLang="en-US" sz="2800"/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/>
              <a:t>sit up </a:t>
            </a:r>
            <a:r>
              <a:rPr lang="en-US" altLang="zh-CN" sz="2800"/>
              <a:t>				</a:t>
            </a:r>
            <a:r>
              <a:rPr lang="zh-CN" altLang="en-US" sz="2800"/>
              <a:t>坐起来；坐直</a:t>
            </a:r>
            <a:endParaRPr lang="zh-CN" altLang="en-US" sz="2800"/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/>
              <a:t>make a good impression on ...</a:t>
            </a:r>
            <a:endParaRPr lang="zh-CN" altLang="en-US" sz="2800"/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				</a:t>
            </a:r>
            <a:r>
              <a:rPr lang="zh-CN" altLang="en-US" sz="2800"/>
              <a:t>给</a:t>
            </a:r>
            <a:r>
              <a:rPr lang="en-US" altLang="zh-CN" sz="2800"/>
              <a:t>······</a:t>
            </a:r>
            <a:r>
              <a:rPr lang="zh-CN" altLang="en-US" sz="2800"/>
              <a:t> 留下好印象</a:t>
            </a:r>
            <a:endParaRPr lang="zh-CN" altLang="en-US" sz="2800"/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/>
              <a:t>remind sb. about sth. </a:t>
            </a:r>
            <a:r>
              <a:rPr lang="en-US" altLang="zh-CN" sz="2800"/>
              <a:t>	</a:t>
            </a:r>
            <a:r>
              <a:rPr lang="zh-CN" altLang="en-US" sz="2800"/>
              <a:t>提醒某人某事</a:t>
            </a:r>
            <a:endParaRPr lang="zh-CN" altLang="en-US" sz="2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1266" name="TextBox 4"/>
          <p:cNvSpPr txBox="1">
            <a:spLocks noChangeArrowheads="1"/>
          </p:cNvSpPr>
          <p:nvPr/>
        </p:nvSpPr>
        <p:spPr bwMode="auto">
          <a:xfrm>
            <a:off x="2771775" y="3429000"/>
            <a:ext cx="3600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II Notes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611188" y="989013"/>
            <a:ext cx="80645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1. 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language </a:t>
            </a: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		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n. 语言</a:t>
            </a: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  <a:sym typeface="Arial" panose="020B0604020202020204" pitchFamily="34" charset="0"/>
              </a:rPr>
              <a:t>    foreign language	</a:t>
            </a:r>
            <a:r>
              <a:rPr lang="zh-CN" altLang="zh-CN" sz="3200">
                <a:latin typeface="Times New Roman" panose="02020603050405020304" pitchFamily="18" charset="0"/>
                <a:sym typeface="Arial" panose="020B0604020202020204" pitchFamily="34" charset="0"/>
              </a:rPr>
              <a:t>外语</a:t>
            </a:r>
            <a:r>
              <a:rPr lang="en-US" altLang="zh-CN" sz="3200">
                <a:latin typeface="Times New Roman" panose="02020603050405020304" pitchFamily="18" charset="0"/>
                <a:sym typeface="Arial" panose="020B0604020202020204" pitchFamily="34" charset="0"/>
              </a:rPr>
              <a:t>	</a:t>
            </a:r>
            <a:endParaRPr lang="en-US" altLang="zh-CN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  <a:sym typeface="Arial" panose="020B0604020202020204" pitchFamily="34" charset="0"/>
              </a:rPr>
              <a:t>    spoken language 	</a:t>
            </a: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口语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  <a:sym typeface="Arial" panose="020B0604020202020204" pitchFamily="34" charset="0"/>
              </a:rPr>
              <a:t>    written language  	</a:t>
            </a: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书面语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可数名词，复数形式为</a:t>
            </a:r>
            <a:r>
              <a:rPr lang="en-US" altLang="en-US" sz="3200">
                <a:latin typeface="Times New Roman" panose="02020603050405020304" pitchFamily="18" charset="0"/>
              </a:rPr>
              <a:t>languages</a:t>
            </a:r>
            <a:r>
              <a:rPr lang="zh-CN" altLang="en-US" sz="3200">
                <a:latin typeface="Times New Roman" panose="02020603050405020304" pitchFamily="18" charset="0"/>
              </a:rPr>
              <a:t>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提问某人说什么语言时，常用句型：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200">
                <a:latin typeface="Times New Roman" panose="02020603050405020304" pitchFamily="18" charset="0"/>
              </a:rPr>
              <a:t>What language(s) do/ does sb. speak?</a:t>
            </a:r>
            <a:r>
              <a:rPr lang="zh-CN" altLang="en-US" sz="3200">
                <a:latin typeface="Times New Roman" panose="02020603050405020304" pitchFamily="18" charset="0"/>
              </a:rPr>
              <a:t>表示。如：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Chinese is my first language.</a:t>
            </a:r>
            <a:endParaRPr lang="en-US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汉语是我的母语。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12290" name="Rectangle 2"/>
          <p:cNvSpPr txBox="1">
            <a:spLocks noChangeArrowheads="1"/>
          </p:cNvSpPr>
          <p:nvPr/>
        </p:nvSpPr>
        <p:spPr bwMode="auto">
          <a:xfrm>
            <a:off x="2916238" y="260350"/>
            <a:ext cx="2736850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/>
              <a:t> </a:t>
            </a:r>
            <a:r>
              <a:rPr lang="en-US" altLang="zh-CN" sz="3200"/>
              <a:t>P</a:t>
            </a:r>
            <a:r>
              <a:rPr lang="en-US" altLang="zh-CN" sz="2800"/>
              <a:t>17-18</a:t>
            </a:r>
            <a:endParaRPr lang="en-US" altLang="zh-CN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611188" y="712788"/>
            <a:ext cx="8064500" cy="569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sym typeface="Arial" panose="020B0604020202020204" pitchFamily="34" charset="0"/>
              </a:rPr>
              <a:t>2.</a:t>
            </a:r>
            <a:r>
              <a:rPr lang="zh-CN" altLang="en-US" sz="2800" b="1">
                <a:latin typeface="Times New Roman" panose="02020603050405020304" pitchFamily="18" charset="0"/>
                <a:sym typeface="Arial" panose="020B0604020202020204" pitchFamily="34" charset="0"/>
              </a:rPr>
              <a:t> communication </a:t>
            </a:r>
            <a:r>
              <a:rPr lang="en-US" altLang="zh-CN" sz="2800" b="1">
                <a:latin typeface="Times New Roman" panose="02020603050405020304" pitchFamily="18" charset="0"/>
                <a:sym typeface="Arial" panose="020B0604020202020204" pitchFamily="34" charset="0"/>
              </a:rPr>
              <a:t>	</a:t>
            </a:r>
            <a:r>
              <a:rPr lang="zh-CN" altLang="en-US" sz="2800" b="1">
                <a:latin typeface="Times New Roman" panose="02020603050405020304" pitchFamily="18" charset="0"/>
                <a:sym typeface="Arial" panose="020B0604020202020204" pitchFamily="34" charset="0"/>
              </a:rPr>
              <a:t>n.交流；交际</a:t>
            </a:r>
            <a:endParaRPr lang="zh-CN" altLang="en-US" sz="2800" b="1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    communicate 	           v.</a:t>
            </a:r>
            <a:r>
              <a:rPr lang="zh-CN" altLang="zh-CN" sz="2800" b="1">
                <a:latin typeface="Times New Roman" panose="02020603050405020304" pitchFamily="18" charset="0"/>
              </a:rPr>
              <a:t>交流，沟通</a:t>
            </a:r>
            <a:endParaRPr lang="zh-CN" altLang="zh-CN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communicate with sb. </a:t>
            </a:r>
            <a:r>
              <a:rPr lang="zh-CN" altLang="zh-CN" sz="2800">
                <a:latin typeface="Times New Roman" panose="02020603050405020304" pitchFamily="18" charset="0"/>
              </a:rPr>
              <a:t>表示</a:t>
            </a:r>
            <a:r>
              <a:rPr lang="en-US" altLang="zh-CN" sz="2800">
                <a:latin typeface="Times New Roman" panose="02020603050405020304" pitchFamily="18" charset="0"/>
              </a:rPr>
              <a:t>“</a:t>
            </a:r>
            <a:r>
              <a:rPr lang="zh-CN" altLang="en-US" sz="2800">
                <a:latin typeface="Times New Roman" panose="02020603050405020304" pitchFamily="18" charset="0"/>
              </a:rPr>
              <a:t>与某人交流</a:t>
            </a:r>
            <a:r>
              <a:rPr lang="en-US" altLang="en-US" sz="2800">
                <a:latin typeface="Times New Roman" panose="02020603050405020304" pitchFamily="18" charset="0"/>
              </a:rPr>
              <a:t>/</a:t>
            </a:r>
            <a:r>
              <a:rPr lang="zh-CN" altLang="en-US" sz="2800">
                <a:latin typeface="Times New Roman" panose="02020603050405020304" pitchFamily="18" charset="0"/>
              </a:rPr>
              <a:t>沟通</a:t>
            </a:r>
            <a:r>
              <a:rPr lang="en-US" altLang="zh-CN" sz="2800">
                <a:latin typeface="Times New Roman" panose="02020603050405020304" pitchFamily="18" charset="0"/>
              </a:rPr>
              <a:t>/</a:t>
            </a:r>
            <a:r>
              <a:rPr lang="zh-CN" altLang="zh-CN" sz="2800">
                <a:latin typeface="Times New Roman" panose="02020603050405020304" pitchFamily="18" charset="0"/>
              </a:rPr>
              <a:t>联络</a:t>
            </a:r>
            <a:r>
              <a:rPr lang="en-US" altLang="zh-CN" sz="2800">
                <a:latin typeface="Times New Roman" panose="02020603050405020304" pitchFamily="18" charset="0"/>
              </a:rPr>
              <a:t>”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communicate to sb. </a:t>
            </a:r>
            <a:r>
              <a:rPr lang="zh-CN" altLang="zh-CN" sz="2800">
                <a:latin typeface="Times New Roman" panose="02020603050405020304" pitchFamily="18" charset="0"/>
              </a:rPr>
              <a:t>表示</a:t>
            </a:r>
            <a:r>
              <a:rPr lang="en-US" altLang="zh-CN" sz="2800">
                <a:latin typeface="Times New Roman" panose="02020603050405020304" pitchFamily="18" charset="0"/>
              </a:rPr>
              <a:t>“</a:t>
            </a:r>
            <a:r>
              <a:rPr lang="zh-CN" altLang="en-US" sz="2800">
                <a:latin typeface="Times New Roman" panose="02020603050405020304" pitchFamily="18" charset="0"/>
              </a:rPr>
              <a:t>向某人报告</a:t>
            </a:r>
            <a:r>
              <a:rPr lang="en-US" altLang="en-US" sz="2800">
                <a:latin typeface="Times New Roman" panose="02020603050405020304" pitchFamily="18" charset="0"/>
              </a:rPr>
              <a:t>/</a:t>
            </a:r>
            <a:r>
              <a:rPr lang="zh-CN" altLang="en-US" sz="2800">
                <a:latin typeface="Times New Roman" panose="02020603050405020304" pitchFamily="18" charset="0"/>
              </a:rPr>
              <a:t>通知</a:t>
            </a:r>
            <a:r>
              <a:rPr lang="en-US" altLang="en-US" sz="2800">
                <a:latin typeface="Times New Roman" panose="02020603050405020304" pitchFamily="18" charset="0"/>
              </a:rPr>
              <a:t>/</a:t>
            </a:r>
            <a:r>
              <a:rPr lang="zh-CN" altLang="en-US" sz="2800">
                <a:latin typeface="Times New Roman" panose="02020603050405020304" pitchFamily="18" charset="0"/>
              </a:rPr>
              <a:t>传达</a:t>
            </a:r>
            <a:r>
              <a:rPr lang="en-US" altLang="zh-CN" sz="2800">
                <a:latin typeface="Times New Roman" panose="02020603050405020304" pitchFamily="18" charset="0"/>
              </a:rPr>
              <a:t>”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如：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Communication skills can be improved through practice.</a:t>
            </a:r>
            <a:endParaRPr lang="en-US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交流技巧可以通过练习提高。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We communicate with each other by e-mails.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我们用电子邮件彼此交流。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She communicated  the news to her mother.</a:t>
            </a: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lang="en-US" altLang="zh-CN" sz="28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她把这条消息告诉了她妈妈。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539750" y="1323975"/>
            <a:ext cx="80645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3. </a:t>
            </a:r>
            <a:r>
              <a:rPr lang="en-US" altLang="zh-CN" sz="3200" b="1">
                <a:latin typeface="Times New Roman" panose="02020603050405020304" pitchFamily="18" charset="0"/>
              </a:rPr>
              <a:t>*ballet 		n. </a:t>
            </a:r>
            <a:r>
              <a:rPr lang="zh-CN" altLang="en-US" sz="3200" b="1">
                <a:latin typeface="Times New Roman" panose="02020603050405020304" pitchFamily="18" charset="0"/>
              </a:rPr>
              <a:t>芭蕾舞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 trained as a ballet dancer.</a:t>
            </a:r>
            <a:r>
              <a:rPr lang="en-US" altLang="zh-CN" sz="3200">
                <a:latin typeface="Times New Roman" panose="02020603050405020304" pitchFamily="18" charset="0"/>
              </a:rPr>
              <a:t> 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我受过芭蕾舞训练。</a:t>
            </a:r>
            <a:endParaRPr lang="en-US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4338" name="图片 2" descr="506_vwqlTM88WXllnmlqzZXF_square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0" y="4178300"/>
            <a:ext cx="223837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468313" y="1196975"/>
            <a:ext cx="80645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4.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 accept  </a:t>
            </a: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		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v. 接受（建议、邀请等）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可接名词或代词作宾语。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He accepted a present from his friend.</a:t>
            </a:r>
            <a:endParaRPr lang="en-US" altLang="en-US" sz="32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他接受了朋友的礼物。</a:t>
            </a:r>
            <a:endParaRPr lang="en-US" altLang="en-US" sz="32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区别：</a:t>
            </a:r>
            <a:r>
              <a:rPr lang="en-US" altLang="zh-CN" sz="3200">
                <a:latin typeface="Times New Roman" panose="02020603050405020304" pitchFamily="18" charset="0"/>
              </a:rPr>
              <a:t>accept</a:t>
            </a:r>
            <a:r>
              <a:rPr lang="zh-CN" altLang="zh-CN" sz="3200">
                <a:latin typeface="Times New Roman" panose="02020603050405020304" pitchFamily="18" charset="0"/>
              </a:rPr>
              <a:t>表示主动而且高兴地接受，</a:t>
            </a:r>
            <a:r>
              <a:rPr lang="en-US" altLang="zh-CN" sz="3200">
                <a:latin typeface="Times New Roman" panose="02020603050405020304" pitchFamily="18" charset="0"/>
              </a:rPr>
              <a:t>receive</a:t>
            </a:r>
            <a:r>
              <a:rPr lang="zh-CN" altLang="zh-CN" sz="3200">
                <a:latin typeface="Times New Roman" panose="02020603050405020304" pitchFamily="18" charset="0"/>
              </a:rPr>
              <a:t>表示收到，但不一定接受。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She has received his present, but she will not accept it.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zh-CN" sz="3200">
                <a:latin typeface="Times New Roman" panose="02020603050405020304" pitchFamily="18" charset="0"/>
              </a:rPr>
              <a:t>她收到了他的礼物，但是她不会接受。</a:t>
            </a:r>
            <a:endParaRPr lang="en-US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2" descr="tooopen_sy_164785849816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175" y="4854575"/>
            <a:ext cx="1474788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1"/>
          <p:cNvSpPr>
            <a:spLocks noChangeArrowheads="1"/>
          </p:cNvSpPr>
          <p:nvPr/>
        </p:nvSpPr>
        <p:spPr bwMode="auto">
          <a:xfrm>
            <a:off x="395288" y="1198563"/>
            <a:ext cx="806450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5. </a:t>
            </a:r>
            <a:r>
              <a:rPr lang="en-US" altLang="zh-CN" sz="3200" b="1">
                <a:latin typeface="Times New Roman" panose="02020603050405020304" pitchFamily="18" charset="0"/>
              </a:rPr>
              <a:t>*reject  		v. </a:t>
            </a:r>
            <a:r>
              <a:rPr lang="zh-CN" altLang="en-US" sz="3200" b="1">
                <a:latin typeface="Times New Roman" panose="02020603050405020304" pitchFamily="18" charset="0"/>
              </a:rPr>
              <a:t>拒绝接受；不予考虑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如：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She rejected Mike’s invitation to his birthday party.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她拒绝了迈克参加他的生日聚会的邀请。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539750" y="787400"/>
            <a:ext cx="8064500" cy="550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6. meaning  	n. 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意义；意思</a:t>
            </a:r>
            <a:endParaRPr lang="zh-CN" altLang="en-US" sz="3200" b="1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    mean	v. 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意思是</a:t>
            </a: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……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，意味着</a:t>
            </a:r>
            <a:endParaRPr lang="zh-CN" altLang="en-US" sz="3200" b="1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    means	n. 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方法，手段，工具（单复同形）</a:t>
            </a:r>
            <a:endParaRPr lang="en-US" altLang="zh-CN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如：</a:t>
            </a:r>
            <a:endParaRPr lang="en-US" altLang="zh-CN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The meaning of her words was clear. We'd lost our job.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她的话意思很清楚，我们失业了。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What does this sentence mean?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这个句子是什么意思？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Is there any means of contacting him?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有没有什么办法和他取得联系？</a:t>
            </a:r>
            <a:r>
              <a:rPr lang="en-US" altLang="zh-CN" sz="320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468313" y="1555750"/>
            <a:ext cx="806450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sym typeface="Arial" panose="020B0604020202020204" pitchFamily="34" charset="0"/>
              </a:rPr>
              <a:t>7. gesture  		n. </a:t>
            </a:r>
            <a:r>
              <a:rPr lang="zh-CN" altLang="en-US" sz="2800" b="1">
                <a:latin typeface="Times New Roman" panose="02020603050405020304" pitchFamily="18" charset="0"/>
                <a:sym typeface="Arial" panose="020B0604020202020204" pitchFamily="34" charset="0"/>
              </a:rPr>
              <a:t>手势</a:t>
            </a:r>
            <a:endParaRPr lang="zh-CN" altLang="en-US" sz="2800" b="1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  <a:sym typeface="Arial" panose="020B0604020202020204" pitchFamily="34" charset="0"/>
              </a:rPr>
              <a:t>如：</a:t>
            </a:r>
            <a:endParaRPr lang="zh-CN" altLang="en-US" sz="28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He made a rude gesture with his fingers.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  <a:sym typeface="Arial" panose="020B0604020202020204" pitchFamily="34" charset="0"/>
              </a:rPr>
              <a:t>他用手指做了一个粗鲁的手势。</a:t>
            </a:r>
            <a:endParaRPr lang="zh-CN" altLang="en-US" sz="280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18434" name="图片 2" descr="16330958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4437063"/>
            <a:ext cx="2633662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323850" y="1330325"/>
            <a:ext cx="8064500" cy="353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8. message  n.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（ 书面或口头的）信息；消息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  <a:sym typeface="Arial" panose="020B0604020202020204" pitchFamily="34" charset="0"/>
              </a:rPr>
              <a:t>leave a message		</a:t>
            </a: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留言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  <a:sym typeface="Arial" panose="020B0604020202020204" pitchFamily="34" charset="0"/>
              </a:rPr>
              <a:t>take a message for ...	</a:t>
            </a: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给</a:t>
            </a:r>
            <a:r>
              <a:rPr lang="en-US" altLang="zh-CN" sz="3200">
                <a:latin typeface="Times New Roman" panose="02020603050405020304" pitchFamily="18" charset="0"/>
                <a:sym typeface="Arial" panose="020B0604020202020204" pitchFamily="34" charset="0"/>
              </a:rPr>
              <a:t>……</a:t>
            </a: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捎个信儿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如：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Will you please give him a message when you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see him?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你见到他时给他带个口信好吗？</a:t>
            </a:r>
            <a:endParaRPr lang="en-US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9458" name="图片 3" descr="72m58PICDjK_1024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75" y="4419600"/>
            <a:ext cx="135731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395288" y="779463"/>
            <a:ext cx="8351837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9. bored  adj.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（ 对某人</a:t>
            </a: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/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物）厌倦的；烦闷的</a:t>
            </a:r>
            <a:endParaRPr lang="en-US" altLang="zh-CN" sz="3200" b="1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区别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bored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和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boring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bored</a:t>
            </a: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指人感到无聊、无趣、枯燥，是指使人感到厌烦的，主语是人。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The children quickly got bored with staying indoors.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孩子们在屋子里很快就待不住了。</a:t>
            </a:r>
            <a:endParaRPr lang="en-US" altLang="zh-CN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boring</a:t>
            </a: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指事物让人感到无聊、无趣、枯燥，物本身是无趣的，主语是物，作表语或定语。</a:t>
            </a: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This is a boring book.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这是一本无聊的书。</a:t>
            </a:r>
            <a:endParaRPr lang="en-US" altLang="zh-CN" sz="320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5" descr="20160503155652_304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013" y="4365625"/>
            <a:ext cx="3840162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1"/>
          <p:cNvSpPr>
            <a:spLocks noChangeArrowheads="1"/>
          </p:cNvSpPr>
          <p:nvPr/>
        </p:nvSpPr>
        <p:spPr bwMode="auto">
          <a:xfrm>
            <a:off x="395288" y="1116013"/>
            <a:ext cx="806450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10. </a:t>
            </a:r>
            <a:r>
              <a:rPr lang="en-US" altLang="zh-CN" sz="3200" b="1">
                <a:latin typeface="Times New Roman" panose="02020603050405020304" pitchFamily="18" charset="0"/>
              </a:rPr>
              <a:t>take place 		</a:t>
            </a:r>
            <a:r>
              <a:rPr lang="zh-CN" altLang="en-US" sz="3200" b="1">
                <a:latin typeface="Times New Roman" panose="02020603050405020304" pitchFamily="18" charset="0"/>
              </a:rPr>
              <a:t>发生；举行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This film festival took place in October.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这个电影节在十月举行。</a:t>
            </a:r>
            <a:endParaRPr lang="en-US" altLang="zh-CN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take place</a:t>
            </a:r>
            <a:r>
              <a:rPr lang="zh-CN" altLang="en-US" sz="3200">
                <a:latin typeface="Times New Roman" panose="02020603050405020304" pitchFamily="18" charset="0"/>
              </a:rPr>
              <a:t>没有被动语态。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468313" y="765175"/>
            <a:ext cx="46085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区别：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take place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happen</a:t>
            </a:r>
            <a:endParaRPr lang="en-US" altLang="zh-CN" sz="280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468313" y="1484313"/>
          <a:ext cx="8208962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8658"/>
                <a:gridCol w="1683689"/>
                <a:gridCol w="525661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8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take place</a:t>
                      </a:r>
                      <a:endParaRPr lang="zh-CN" altLang="en-US" sz="28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1" marR="914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发生；举行；举办</a:t>
                      </a:r>
                      <a:endParaRPr lang="zh-CN" altLang="en-US" sz="28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1" marR="914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常指某事按规律、预先布置或计划发生或进行，是非“偶然”发生的。</a:t>
                      </a:r>
                      <a:endParaRPr lang="zh-CN" altLang="en-US" sz="28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1" marR="914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happen</a:t>
                      </a:r>
                      <a:endParaRPr lang="zh-CN" altLang="en-US" sz="28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1" marR="914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（偶然）发生；碰巧</a:t>
                      </a:r>
                      <a:endParaRPr lang="zh-CN" altLang="en-US" sz="28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1" marR="914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一般用于偶然或突发性事件，没有预见性，主语往往是事故等名词，人作主语时其后常接不定式。</a:t>
                      </a:r>
                      <a:endParaRPr lang="zh-CN" altLang="en-US" sz="28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1" marR="914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7665" name="Rectangle 1"/>
          <p:cNvSpPr>
            <a:spLocks noChangeArrowheads="1"/>
          </p:cNvSpPr>
          <p:nvPr/>
        </p:nvSpPr>
        <p:spPr bwMode="auto">
          <a:xfrm>
            <a:off x="468313" y="4292600"/>
            <a:ext cx="820737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  <a:sym typeface="Arial" panose="020B0604020202020204" pitchFamily="34" charset="0"/>
              </a:rPr>
              <a:t>如：</a:t>
            </a:r>
            <a:endParaRPr lang="en-US" altLang="zh-CN" sz="28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Great changes have taken place in China since 1978.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  <a:sym typeface="Arial" panose="020B0604020202020204" pitchFamily="34" charset="0"/>
              </a:rPr>
              <a:t>自从</a:t>
            </a: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1978</a:t>
            </a:r>
            <a:r>
              <a:rPr lang="zh-CN" altLang="en-US" sz="2800">
                <a:latin typeface="Times New Roman" panose="02020603050405020304" pitchFamily="18" charset="0"/>
                <a:sym typeface="Arial" panose="020B0604020202020204" pitchFamily="34" charset="0"/>
              </a:rPr>
              <a:t>年以来，中国发生了巨大的变化。</a:t>
            </a:r>
            <a:endParaRPr lang="en-US" altLang="zh-CN" sz="28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When did the accident happen?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Times New Roman" panose="02020603050405020304" pitchFamily="18" charset="0"/>
                <a:sym typeface="Arial" panose="020B0604020202020204" pitchFamily="34" charset="0"/>
              </a:rPr>
              <a:t>这起事故发生在什么时候？</a:t>
            </a:r>
            <a:endParaRPr lang="en-US" altLang="zh-CN" sz="280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3" descr="mp40813196_1447210791503_2_th.jpe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613" y="4594225"/>
            <a:ext cx="25146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1"/>
          <p:cNvSpPr>
            <a:spLocks noChangeArrowheads="1"/>
          </p:cNvSpPr>
          <p:nvPr/>
        </p:nvSpPr>
        <p:spPr bwMode="auto">
          <a:xfrm>
            <a:off x="395288" y="823913"/>
            <a:ext cx="8064500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11. </a:t>
            </a:r>
            <a:r>
              <a:rPr lang="en-US" altLang="zh-CN" sz="3200" b="1">
                <a:latin typeface="Times New Roman" panose="02020603050405020304" pitchFamily="18" charset="0"/>
              </a:rPr>
              <a:t>sit up 			</a:t>
            </a:r>
            <a:r>
              <a:rPr lang="zh-CN" altLang="en-US" sz="3200" b="1">
                <a:latin typeface="Times New Roman" panose="02020603050405020304" pitchFamily="18" charset="0"/>
              </a:rPr>
              <a:t>坐起来；坐直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He tried to sit up to look out of the window.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他努力坐起来向窗外看。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sit-ups    </a:t>
            </a:r>
            <a:r>
              <a:rPr lang="zh-CN" altLang="en-US" sz="3200">
                <a:latin typeface="Times New Roman" panose="02020603050405020304" pitchFamily="18" charset="0"/>
              </a:rPr>
              <a:t>仰卧起坐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The girl can only do three sit-ups.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这个女孩只能做三个仰卧起坐。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ChangeArrowheads="1"/>
          </p:cNvSpPr>
          <p:nvPr/>
        </p:nvSpPr>
        <p:spPr bwMode="auto">
          <a:xfrm>
            <a:off x="539750" y="1376363"/>
            <a:ext cx="8064500" cy="389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1. </a:t>
            </a:r>
            <a:r>
              <a:rPr lang="en-US" altLang="zh-CN" sz="3200" b="1">
                <a:latin typeface="Times New Roman" panose="02020603050405020304" pitchFamily="18" charset="0"/>
              </a:rPr>
              <a:t>part-time  		adj. </a:t>
            </a:r>
            <a:r>
              <a:rPr lang="zh-CN" altLang="en-US" sz="3200" b="1">
                <a:latin typeface="Times New Roman" panose="02020603050405020304" pitchFamily="18" charset="0"/>
              </a:rPr>
              <a:t>兼职的</a:t>
            </a:r>
            <a:r>
              <a:rPr lang="zh-CN" altLang="en-US" sz="3200">
                <a:latin typeface="Times New Roman" panose="02020603050405020304" pitchFamily="18" charset="0"/>
              </a:rPr>
              <a:t>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In the US, many college students have part-time jobs to earn pocket money.</a:t>
            </a:r>
            <a:endParaRPr lang="en-US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在美国，许多大学生做兼职工作，以赚取零用钱。 </a:t>
            </a:r>
            <a:endParaRPr lang="en-US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78" name="Rectangle 2"/>
          <p:cNvSpPr txBox="1">
            <a:spLocks noChangeArrowheads="1"/>
          </p:cNvSpPr>
          <p:nvPr/>
        </p:nvSpPr>
        <p:spPr bwMode="auto">
          <a:xfrm>
            <a:off x="2916238" y="546100"/>
            <a:ext cx="2736850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/>
              <a:t> </a:t>
            </a:r>
            <a:r>
              <a:rPr lang="en-US" altLang="zh-CN" sz="3200"/>
              <a:t>P</a:t>
            </a:r>
            <a:r>
              <a:rPr lang="en-US" altLang="zh-CN" sz="2800"/>
              <a:t>19</a:t>
            </a:r>
            <a:endParaRPr lang="en-US" altLang="zh-CN" sz="3600"/>
          </a:p>
        </p:txBody>
      </p:sp>
      <p:pic>
        <p:nvPicPr>
          <p:cNvPr id="24579" name="图片 4" descr="26bOOOPICab_1024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538" y="4610100"/>
            <a:ext cx="2490787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>
            <a:spLocks noChangeArrowheads="1"/>
          </p:cNvSpPr>
          <p:nvPr/>
        </p:nvSpPr>
        <p:spPr bwMode="auto">
          <a:xfrm>
            <a:off x="611188" y="735013"/>
            <a:ext cx="80645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000" b="1">
                <a:latin typeface="Times New Roman" panose="02020603050405020304" pitchFamily="18" charset="0"/>
                <a:sym typeface="Arial" panose="020B0604020202020204" pitchFamily="34" charset="0"/>
              </a:rPr>
              <a:t>2. </a:t>
            </a:r>
            <a:r>
              <a:rPr lang="en-US" altLang="zh-CN" sz="3000" b="1">
                <a:latin typeface="Times New Roman" panose="02020603050405020304" pitchFamily="18" charset="0"/>
              </a:rPr>
              <a:t>well-dressed  	adj. </a:t>
            </a:r>
            <a:r>
              <a:rPr lang="zh-CN" altLang="en-US" sz="3000" b="1">
                <a:latin typeface="Times New Roman" panose="02020603050405020304" pitchFamily="18" charset="0"/>
              </a:rPr>
              <a:t>衣着入时的；穿着讲究的</a:t>
            </a:r>
            <a:r>
              <a:rPr lang="zh-CN" altLang="en-US" sz="3000">
                <a:latin typeface="Times New Roman" panose="02020603050405020304" pitchFamily="18" charset="0"/>
              </a:rPr>
              <a:t> 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000">
                <a:solidFill>
                  <a:srgbClr val="FF0000"/>
                </a:solidFill>
                <a:latin typeface="Times New Roman" panose="02020603050405020304" pitchFamily="18" charset="0"/>
              </a:rPr>
              <a:t>The well-dressed young woman is my English teacher.</a:t>
            </a:r>
            <a:endParaRPr lang="en-US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000">
                <a:latin typeface="Times New Roman" panose="02020603050405020304" pitchFamily="18" charset="0"/>
              </a:rPr>
              <a:t>这个穿着讲究的年轻女子是我的英语老师。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get dressed		</a:t>
            </a:r>
            <a:r>
              <a:rPr lang="zh-CN" altLang="en-US" sz="3000">
                <a:latin typeface="Times New Roman" panose="02020603050405020304" pitchFamily="18" charset="0"/>
              </a:rPr>
              <a:t>穿衣服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dress up		</a:t>
            </a:r>
            <a:r>
              <a:rPr lang="zh-CN" altLang="en-US" sz="3000">
                <a:latin typeface="Times New Roman" panose="02020603050405020304" pitchFamily="18" charset="0"/>
              </a:rPr>
              <a:t>穿上盛装、打扮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He went into his bedroom to get dressed.</a:t>
            </a:r>
            <a:r>
              <a:rPr lang="en-US" altLang="zh-CN" sz="3000">
                <a:latin typeface="Times New Roman" panose="02020603050405020304" pitchFamily="18" charset="0"/>
              </a:rPr>
              <a:t> 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000">
                <a:latin typeface="Times New Roman" panose="02020603050405020304" pitchFamily="18" charset="0"/>
              </a:rPr>
              <a:t>他进卧室穿衣服。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Mother loved to dress me up. 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000">
                <a:latin typeface="Times New Roman" panose="02020603050405020304" pitchFamily="18" charset="0"/>
              </a:rPr>
              <a:t>妈妈喜欢打扮我。</a:t>
            </a:r>
            <a:endParaRPr lang="en-US" altLang="en-US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>
            <a:spLocks noChangeArrowheads="1"/>
          </p:cNvSpPr>
          <p:nvPr/>
        </p:nvSpPr>
        <p:spPr bwMode="auto">
          <a:xfrm>
            <a:off x="755650" y="1547813"/>
            <a:ext cx="6697663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3. lady  	n. </a:t>
            </a:r>
            <a:r>
              <a:rPr lang="zh-CN" altLang="en-US" sz="3200" b="1">
                <a:latin typeface="Times New Roman" panose="02020603050405020304" pitchFamily="18" charset="0"/>
                <a:sym typeface="Arial" panose="020B0604020202020204" pitchFamily="34" charset="0"/>
              </a:rPr>
              <a:t>女士；女子</a:t>
            </a:r>
            <a:endParaRPr lang="zh-CN" altLang="en-US" sz="320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Do you know who the lady is?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  <a:sym typeface="Arial" panose="020B0604020202020204" pitchFamily="34" charset="0"/>
              </a:rPr>
              <a:t>你知道那位女士是谁吗？</a:t>
            </a:r>
            <a:endParaRPr lang="en-US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6626" name="图片 2" descr="107912-120424020S79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138" y="4576763"/>
            <a:ext cx="2640012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 noChangeArrowheads="1"/>
          </p:cNvSpPr>
          <p:nvPr/>
        </p:nvSpPr>
        <p:spPr bwMode="auto">
          <a:xfrm>
            <a:off x="539750" y="955675"/>
            <a:ext cx="7993063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4. </a:t>
            </a:r>
            <a:r>
              <a:rPr lang="en-US" altLang="zh-CN" sz="3200" b="1">
                <a:latin typeface="Times New Roman" panose="02020603050405020304" pitchFamily="18" charset="0"/>
              </a:rPr>
              <a:t>She looked at Debbie and Simon, and then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walked over to </a:t>
            </a:r>
            <a:r>
              <a:rPr lang="en-US" altLang="zh-CN" sz="3200" b="1">
                <a:latin typeface="Times New Roman" panose="02020603050405020304" pitchFamily="18" charset="0"/>
              </a:rPr>
              <a:t>Debbie. 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>
                <a:latin typeface="Times New Roman" panose="02020603050405020304" pitchFamily="18" charset="0"/>
              </a:rPr>
              <a:t>她看看西蒙和戴比，然后朝戴比走去。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walked over to     </a:t>
            </a:r>
            <a:r>
              <a:rPr lang="zh-CN" altLang="en-US" sz="3200">
                <a:latin typeface="Times New Roman" panose="02020603050405020304" pitchFamily="18" charset="0"/>
              </a:rPr>
              <a:t>朝</a:t>
            </a:r>
            <a:r>
              <a:rPr lang="en-US" altLang="zh-CN" sz="3200">
                <a:latin typeface="Times New Roman" panose="02020603050405020304" pitchFamily="18" charset="0"/>
              </a:rPr>
              <a:t>……</a:t>
            </a:r>
            <a:r>
              <a:rPr lang="zh-CN" altLang="en-US" sz="3200">
                <a:latin typeface="Times New Roman" panose="02020603050405020304" pitchFamily="18" charset="0"/>
              </a:rPr>
              <a:t>走去。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其中</a:t>
            </a:r>
            <a:r>
              <a:rPr lang="en-US" altLang="zh-CN" sz="3200">
                <a:latin typeface="Times New Roman" panose="02020603050405020304" pitchFamily="18" charset="0"/>
              </a:rPr>
              <a:t>over</a:t>
            </a:r>
            <a:r>
              <a:rPr lang="zh-CN" altLang="en-US" sz="3200">
                <a:latin typeface="Times New Roman" panose="02020603050405020304" pitchFamily="18" charset="0"/>
              </a:rPr>
              <a:t>是副词，意为“从</a:t>
            </a:r>
            <a:r>
              <a:rPr lang="en-US" altLang="zh-CN" sz="3200">
                <a:latin typeface="Times New Roman" panose="02020603050405020304" pitchFamily="18" charset="0"/>
              </a:rPr>
              <a:t>……</a:t>
            </a:r>
            <a:r>
              <a:rPr lang="zh-CN" altLang="en-US" sz="3200">
                <a:latin typeface="Times New Roman" panose="02020603050405020304" pitchFamily="18" charset="0"/>
              </a:rPr>
              <a:t>的一端到另一端；穿越”。类似的短语有</a:t>
            </a:r>
            <a:r>
              <a:rPr lang="en-US" altLang="zh-CN" sz="3200">
                <a:latin typeface="Times New Roman" panose="02020603050405020304" pitchFamily="18" charset="0"/>
              </a:rPr>
              <a:t>come over to   fly over to</a:t>
            </a:r>
            <a:r>
              <a:rPr lang="zh-CN" altLang="en-US" sz="3200">
                <a:latin typeface="Times New Roman" panose="02020603050405020304" pitchFamily="18" charset="0"/>
              </a:rPr>
              <a:t>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The British students will fly over to our country next week.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这些英国学生下周将飞往我们国家。</a:t>
            </a:r>
            <a:endParaRPr lang="en-US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1243013"/>
            <a:ext cx="8193088" cy="41306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5. </a:t>
            </a:r>
            <a:r>
              <a:rPr lang="zh-CN" altLang="en-US" sz="3200" b="1">
                <a:sym typeface="Arial" panose="020B0604020202020204" pitchFamily="34" charset="0"/>
              </a:rPr>
              <a:t>sigh  </a:t>
            </a:r>
            <a:r>
              <a:rPr lang="en-US" altLang="zh-CN" sz="3200" b="1">
                <a:sym typeface="Arial" panose="020B0604020202020204" pitchFamily="34" charset="0"/>
              </a:rPr>
              <a:t>		</a:t>
            </a:r>
            <a:r>
              <a:rPr lang="zh-CN" altLang="en-US" sz="3200" b="1">
                <a:sym typeface="Arial" panose="020B0604020202020204" pitchFamily="34" charset="0"/>
              </a:rPr>
              <a:t>v. 叹气；叹息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3200">
                <a:solidFill>
                  <a:srgbClr val="FF0000"/>
                </a:solidFill>
                <a:sym typeface="Arial" panose="020B0604020202020204" pitchFamily="34" charset="0"/>
              </a:rPr>
              <a:t>He sighed deeply at the thought.</a:t>
            </a:r>
            <a:endParaRPr lang="en-US" altLang="en-US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想到这里，他深深叹了口气。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6. walk away	</a:t>
            </a:r>
            <a:r>
              <a:rPr lang="zh-CN" altLang="en-US" sz="3200" b="1"/>
              <a:t>走开</a:t>
            </a:r>
            <a:r>
              <a:rPr lang="zh-CN" altLang="en-US" sz="3200"/>
              <a:t> 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3200">
                <a:solidFill>
                  <a:srgbClr val="FF0000"/>
                </a:solidFill>
                <a:sym typeface="Arial" panose="020B0604020202020204" pitchFamily="34" charset="0"/>
              </a:rPr>
              <a:t>Softly, he walked away.</a:t>
            </a:r>
            <a:endParaRPr lang="en-US" altLang="en-US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他悄悄地走开了。</a:t>
            </a:r>
            <a:endParaRPr lang="zh-CN" altLang="en-US" sz="3200">
              <a:sym typeface="Arial" panose="020B0604020202020204" pitchFamily="34" charset="0"/>
            </a:endParaRPr>
          </a:p>
        </p:txBody>
      </p:sp>
      <p:pic>
        <p:nvPicPr>
          <p:cNvPr id="28674" name="Picture 3" descr="20120419175920125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267200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内容占位符 1"/>
          <p:cNvSpPr>
            <a:spLocks noGrp="1" noChangeArrowheads="1"/>
          </p:cNvSpPr>
          <p:nvPr>
            <p:ph idx="1"/>
          </p:nvPr>
        </p:nvSpPr>
        <p:spPr>
          <a:xfrm>
            <a:off x="395288" y="765175"/>
            <a:ext cx="8193087" cy="5903913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7. What’s the matter? </a:t>
            </a:r>
            <a:r>
              <a:rPr lang="zh-CN" altLang="en-US" sz="3200" b="1">
                <a:sym typeface="Arial" panose="020B0604020202020204" pitchFamily="34" charset="0"/>
              </a:rPr>
              <a:t>怎么了？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What’s the matter? </a:t>
            </a:r>
            <a:r>
              <a:rPr lang="zh-CN" altLang="en-US" sz="3200">
                <a:sym typeface="Arial" panose="020B0604020202020204" pitchFamily="34" charset="0"/>
              </a:rPr>
              <a:t>是日常用语，用来询问某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人的情况，常翻译为“怎么了？”，如果要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明确询问具体某个人的情况，在</a:t>
            </a:r>
            <a:r>
              <a:rPr lang="en-US" altLang="zh-CN" sz="3200">
                <a:sym typeface="Arial" panose="020B0604020202020204" pitchFamily="34" charset="0"/>
              </a:rPr>
              <a:t>matter </a:t>
            </a:r>
            <a:r>
              <a:rPr lang="zh-CN" altLang="en-US" sz="3200">
                <a:sym typeface="Arial" panose="020B0604020202020204" pitchFamily="34" charset="0"/>
              </a:rPr>
              <a:t>后加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上</a:t>
            </a:r>
            <a:r>
              <a:rPr lang="en-US" altLang="zh-CN" sz="3200">
                <a:sym typeface="Arial" panose="020B0604020202020204" pitchFamily="34" charset="0"/>
              </a:rPr>
              <a:t>with sb </a:t>
            </a:r>
            <a:r>
              <a:rPr lang="zh-CN" altLang="en-US" sz="3200">
                <a:sym typeface="Arial" panose="020B0604020202020204" pitchFamily="34" charset="0"/>
              </a:rPr>
              <a:t>即可。可与句型</a:t>
            </a:r>
            <a:r>
              <a:rPr lang="en-US" altLang="zh-CN" sz="3200">
                <a:solidFill>
                  <a:srgbClr val="0000FF"/>
                </a:solidFill>
                <a:sym typeface="Arial" panose="020B0604020202020204" pitchFamily="34" charset="0"/>
              </a:rPr>
              <a:t>What’s wrong (with </a:t>
            </a:r>
            <a:endParaRPr lang="en-US" altLang="zh-CN" sz="3200">
              <a:solidFill>
                <a:srgbClr val="0000FF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FF"/>
                </a:solidFill>
                <a:sym typeface="Arial" panose="020B0604020202020204" pitchFamily="34" charset="0"/>
              </a:rPr>
              <a:t>sb)? </a:t>
            </a:r>
            <a:r>
              <a:rPr lang="en-US" altLang="zh-CN" sz="3200">
                <a:sym typeface="Arial" panose="020B0604020202020204" pitchFamily="34" charset="0"/>
              </a:rPr>
              <a:t>/</a:t>
            </a:r>
            <a:r>
              <a:rPr lang="en-US" altLang="zh-CN" sz="3200">
                <a:solidFill>
                  <a:srgbClr val="0000FF"/>
                </a:solidFill>
                <a:sym typeface="Arial" panose="020B0604020202020204" pitchFamily="34" charset="0"/>
              </a:rPr>
              <a:t>What’s the trouble (with sb)?</a:t>
            </a:r>
            <a:r>
              <a:rPr lang="zh-CN" altLang="en-US" sz="3200">
                <a:sym typeface="Arial" panose="020B0604020202020204" pitchFamily="34" charset="0"/>
              </a:rPr>
              <a:t>互换使用。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What’s the matter with her?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= What’s wrong with her?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= What’s the trouble with her?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她怎么了？</a:t>
            </a:r>
            <a:endParaRPr lang="zh-CN" altLang="en-US" sz="32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1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379538"/>
            <a:ext cx="8147050" cy="5145087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b="1">
                <a:sym typeface="Arial" panose="020B0604020202020204" pitchFamily="34" charset="0"/>
              </a:rPr>
              <a:t>1. </a:t>
            </a:r>
            <a:r>
              <a:rPr lang="zh-CN" altLang="en-US" sz="2800" b="1">
                <a:sym typeface="Arial" panose="020B0604020202020204" pitchFamily="34" charset="0"/>
              </a:rPr>
              <a:t>同义句转换。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You don’t look well. What’s wrong?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You don’t look well. ________ ________ ________?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2.</a:t>
            </a:r>
            <a:r>
              <a:rPr lang="zh-CN" altLang="en-US" sz="2800">
                <a:sym typeface="Arial" panose="020B0604020202020204" pitchFamily="34" charset="0"/>
              </a:rPr>
              <a:t>根据中文意思完成句子。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这个小男孩不高兴。他怎么了？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The little boy is unhappy. _____ _____ _____ _____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him?</a:t>
            </a:r>
            <a:endParaRPr lang="zh-CN" altLang="en-US" sz="2800">
              <a:sym typeface="Arial" panose="020B0604020202020204" pitchFamily="34" charset="0"/>
            </a:endParaRPr>
          </a:p>
        </p:txBody>
      </p:sp>
      <p:sp>
        <p:nvSpPr>
          <p:cNvPr id="30722" name="矩形 1"/>
          <p:cNvSpPr>
            <a:spLocks noChangeArrowheads="1"/>
          </p:cNvSpPr>
          <p:nvPr/>
        </p:nvSpPr>
        <p:spPr bwMode="auto">
          <a:xfrm>
            <a:off x="612775" y="547688"/>
            <a:ext cx="2303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0723" name="椭圆 4"/>
          <p:cNvSpPr>
            <a:spLocks noChangeArrowheads="1"/>
          </p:cNvSpPr>
          <p:nvPr/>
        </p:nvSpPr>
        <p:spPr bwMode="auto">
          <a:xfrm>
            <a:off x="539750" y="40481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708400" y="2905125"/>
            <a:ext cx="4464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What’s the matter / trouble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211638" y="5137150"/>
            <a:ext cx="41195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What’s  the  matter   with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211638" y="5570538"/>
            <a:ext cx="46085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What’s the trouble with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211638" y="6021388"/>
            <a:ext cx="38893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What is wrong with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193088" cy="35401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8. </a:t>
            </a:r>
            <a:r>
              <a:rPr lang="en-US" altLang="zh-CN" sz="3200" b="1"/>
              <a:t>People always </a:t>
            </a:r>
            <a:r>
              <a:rPr lang="en-US" altLang="zh-CN" sz="3200" b="1">
                <a:solidFill>
                  <a:srgbClr val="FF0000"/>
                </a:solidFill>
              </a:rPr>
              <a:t>choose</a:t>
            </a:r>
            <a:r>
              <a:rPr lang="en-US" altLang="zh-CN" sz="3200" b="1"/>
              <a:t> Debbie </a:t>
            </a:r>
            <a:r>
              <a:rPr lang="en-US" altLang="zh-CN" sz="3200" b="1">
                <a:solidFill>
                  <a:srgbClr val="FF0000"/>
                </a:solidFill>
              </a:rPr>
              <a:t>instead of </a:t>
            </a:r>
            <a:r>
              <a:rPr lang="en-US" altLang="zh-CN" sz="3200" b="1"/>
              <a:t>me. </a:t>
            </a:r>
            <a:endParaRPr lang="en-US" altLang="zh-CN" sz="3200" b="1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>
                <a:sym typeface="Arial" panose="020B0604020202020204" pitchFamily="34" charset="0"/>
              </a:rPr>
              <a:t>人们总是选择戴比而不是我。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choose…instead of     </a:t>
            </a:r>
            <a:r>
              <a:rPr lang="zh-CN" altLang="en-US" sz="3200">
                <a:sym typeface="Arial" panose="020B0604020202020204" pitchFamily="34" charset="0"/>
              </a:rPr>
              <a:t>选</a:t>
            </a:r>
            <a:r>
              <a:rPr lang="en-US" altLang="zh-CN" sz="3200">
                <a:sym typeface="Arial" panose="020B0604020202020204" pitchFamily="34" charset="0"/>
              </a:rPr>
              <a:t>……</a:t>
            </a:r>
            <a:r>
              <a:rPr lang="zh-CN" altLang="en-US" sz="3200">
                <a:sym typeface="Arial" panose="020B0604020202020204" pitchFamily="34" charset="0"/>
              </a:rPr>
              <a:t>而不选</a:t>
            </a:r>
            <a:r>
              <a:rPr lang="en-US" altLang="zh-CN" sz="3200">
                <a:sym typeface="Arial" panose="020B0604020202020204" pitchFamily="34" charset="0"/>
              </a:rPr>
              <a:t>……</a:t>
            </a:r>
            <a:r>
              <a:rPr lang="zh-CN" altLang="en-US" sz="3200">
                <a:sym typeface="Arial" panose="020B0604020202020204" pitchFamily="34" charset="0"/>
              </a:rPr>
              <a:t>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Bobby chose orange juice instead of water.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博比选了橘子汁而不是水。</a:t>
            </a:r>
            <a:endParaRPr lang="zh-CN" altLang="en-US" sz="3200">
              <a:sym typeface="Arial" panose="020B0604020202020204" pitchFamily="34" charset="0"/>
            </a:endParaRPr>
          </a:p>
        </p:txBody>
      </p:sp>
      <p:pic>
        <p:nvPicPr>
          <p:cNvPr id="31746" name="图片 2" descr="234768-14051F01P112-lp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38" y="4829175"/>
            <a:ext cx="23812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3" descr="1295910792777090375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675" y="4724400"/>
            <a:ext cx="2868613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1185863"/>
            <a:ext cx="8193088" cy="353853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9. It’s the way you communicate.</a:t>
            </a:r>
            <a:endParaRPr lang="en-US" altLang="zh-CN" sz="3200" b="1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>
                <a:sym typeface="Arial" panose="020B0604020202020204" pitchFamily="34" charset="0"/>
              </a:rPr>
              <a:t>那是（因为）你的交流方式。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way   </a:t>
            </a:r>
            <a:r>
              <a:rPr lang="zh-CN" altLang="en-US" sz="3200">
                <a:sym typeface="Arial" panose="020B0604020202020204" pitchFamily="34" charset="0"/>
              </a:rPr>
              <a:t>方式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you communicate</a:t>
            </a:r>
            <a:r>
              <a:rPr lang="zh-CN" altLang="en-US" sz="3200">
                <a:sym typeface="Arial" panose="020B0604020202020204" pitchFamily="34" charset="0"/>
              </a:rPr>
              <a:t>是定语从句。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the way you stand and sit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你站着和坐着的方式</a:t>
            </a:r>
            <a:endParaRPr lang="zh-CN" altLang="en-US" sz="32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1027113"/>
            <a:ext cx="8362950" cy="41306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10. get a chance to do sth 	</a:t>
            </a:r>
            <a:r>
              <a:rPr lang="zh-CN" altLang="en-US" sz="3200" b="1">
                <a:sym typeface="Arial" panose="020B0604020202020204" pitchFamily="34" charset="0"/>
              </a:rPr>
              <a:t>得到机会做某事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I don’t get a chance to speak.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我没有说话的机会。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have a chance to do sth 	</a:t>
            </a:r>
            <a:r>
              <a:rPr lang="zh-CN" altLang="en-US" sz="3200" b="1">
                <a:sym typeface="Arial" panose="020B0604020202020204" pitchFamily="34" charset="0"/>
              </a:rPr>
              <a:t>有机会做某事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You have a good chance to learn about travel 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there.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你有很好的机会去了解那里的旅行（事宜）。</a:t>
            </a:r>
            <a:endParaRPr lang="en-US" altLang="zh-CN" sz="32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xfrm>
            <a:off x="395288" y="1524000"/>
            <a:ext cx="8208962" cy="4659313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sym typeface="Arial" panose="020B0604020202020204" pitchFamily="34" charset="0"/>
              </a:rPr>
              <a:t>1. </a:t>
            </a:r>
            <a:r>
              <a:rPr lang="zh-CN" altLang="en-US" sz="2800" b="1" dirty="0">
                <a:sym typeface="Arial" panose="020B0604020202020204" pitchFamily="34" charset="0"/>
              </a:rPr>
              <a:t>选择最佳答案填空。</a:t>
            </a:r>
            <a:endParaRPr lang="zh-CN" altLang="en-US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It is difficult to have a chance ___ a good job nowadays.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A. to get 	B. get 	C. to getting 	D. got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sym typeface="Arial" panose="020B0604020202020204" pitchFamily="34" charset="0"/>
              </a:rPr>
              <a:t>2.</a:t>
            </a:r>
            <a:r>
              <a:rPr lang="zh-CN" altLang="en-US" sz="2800" b="1" dirty="0">
                <a:sym typeface="Arial" panose="020B0604020202020204" pitchFamily="34" charset="0"/>
              </a:rPr>
              <a:t>根据中文意思完成句子。</a:t>
            </a:r>
            <a:endParaRPr lang="zh-CN" altLang="en-US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2800" dirty="0">
                <a:sym typeface="Arial" panose="020B0604020202020204" pitchFamily="34" charset="0"/>
              </a:rPr>
              <a:t>去年，我得到机会作为一名交换生去伦敦学习了三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2800" dirty="0">
                <a:sym typeface="Arial" panose="020B0604020202020204" pitchFamily="34" charset="0"/>
              </a:rPr>
              <a:t>个月。</a:t>
            </a:r>
            <a:endParaRPr lang="zh-CN" altLang="en-US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I  _____ _____ _____ _____ _____ in London for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three months as an exchange student last year.</a:t>
            </a:r>
            <a:endParaRPr lang="zh-CN" altLang="en-US" sz="2800" dirty="0">
              <a:sym typeface="Arial" panose="020B0604020202020204" pitchFamily="34" charset="0"/>
            </a:endParaRPr>
          </a:p>
        </p:txBody>
      </p:sp>
      <p:sp>
        <p:nvSpPr>
          <p:cNvPr id="34818" name="矩形 1"/>
          <p:cNvSpPr>
            <a:spLocks noChangeArrowheads="1"/>
          </p:cNvSpPr>
          <p:nvPr/>
        </p:nvSpPr>
        <p:spPr bwMode="auto">
          <a:xfrm>
            <a:off x="757238" y="692150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4819" name="椭圆 4"/>
          <p:cNvSpPr>
            <a:spLocks noChangeArrowheads="1"/>
          </p:cNvSpPr>
          <p:nvPr/>
        </p:nvSpPr>
        <p:spPr bwMode="auto">
          <a:xfrm>
            <a:off x="684213" y="5492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872038" y="1990725"/>
            <a:ext cx="7191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847725" y="5046663"/>
            <a:ext cx="49482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got       a      chance   to    study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内容占位符 1"/>
          <p:cNvSpPr>
            <a:spLocks noGrp="1" noChangeArrowheads="1"/>
          </p:cNvSpPr>
          <p:nvPr>
            <p:ph idx="1"/>
          </p:nvPr>
        </p:nvSpPr>
        <p:spPr>
          <a:xfrm>
            <a:off x="395288" y="1257300"/>
            <a:ext cx="8362950" cy="41306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11. </a:t>
            </a:r>
            <a:r>
              <a:rPr lang="en-US" altLang="zh-CN" sz="3200" b="1">
                <a:solidFill>
                  <a:srgbClr val="0000FF"/>
                </a:solidFill>
              </a:rPr>
              <a:t>Communicating</a:t>
            </a:r>
            <a:r>
              <a:rPr lang="en-US" altLang="zh-CN" sz="3200" b="1"/>
              <a:t> is </a:t>
            </a:r>
            <a:r>
              <a:rPr lang="en-US" altLang="zh-CN" sz="3200" b="1">
                <a:solidFill>
                  <a:srgbClr val="FF0000"/>
                </a:solidFill>
              </a:rPr>
              <a:t>more than </a:t>
            </a:r>
            <a:r>
              <a:rPr lang="en-US" altLang="zh-CN" sz="3200" b="1"/>
              <a:t>just </a:t>
            </a:r>
            <a:r>
              <a:rPr lang="en-US" altLang="zh-CN" sz="3200" b="1">
                <a:solidFill>
                  <a:srgbClr val="0000FF"/>
                </a:solidFill>
              </a:rPr>
              <a:t>speaking</a:t>
            </a:r>
            <a:r>
              <a:rPr lang="en-US" altLang="zh-CN" sz="3200" b="1"/>
              <a:t>.</a:t>
            </a:r>
            <a:endParaRPr lang="en-US" altLang="zh-CN" sz="3200" b="1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>
                <a:sym typeface="Arial" panose="020B0604020202020204" pitchFamily="34" charset="0"/>
              </a:rPr>
              <a:t>交流不仅仅指说话。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① communicating</a:t>
            </a:r>
            <a:r>
              <a:rPr lang="zh-CN" altLang="en-US" sz="3200">
                <a:sym typeface="Arial" panose="020B0604020202020204" pitchFamily="34" charset="0"/>
              </a:rPr>
              <a:t>和</a:t>
            </a:r>
            <a:r>
              <a:rPr lang="en-US" altLang="zh-CN" sz="3200">
                <a:sym typeface="Arial" panose="020B0604020202020204" pitchFamily="34" charset="0"/>
              </a:rPr>
              <a:t>speaking</a:t>
            </a:r>
            <a:r>
              <a:rPr lang="zh-CN" altLang="en-US" sz="3200">
                <a:sym typeface="Arial" panose="020B0604020202020204" pitchFamily="34" charset="0"/>
              </a:rPr>
              <a:t>是动名词。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 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②more than   </a:t>
            </a:r>
            <a:r>
              <a:rPr lang="zh-CN" altLang="en-US" sz="3200">
                <a:sym typeface="Arial" panose="020B0604020202020204" pitchFamily="34" charset="0"/>
              </a:rPr>
              <a:t>（程度上）更强，更多。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Writing is more than making sentences.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写作不仅仅是造句。</a:t>
            </a:r>
            <a:endParaRPr lang="en-US" altLang="zh-CN" sz="32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内容占位符 1"/>
          <p:cNvSpPr>
            <a:spLocks noGrp="1" noChangeArrowheads="1"/>
          </p:cNvSpPr>
          <p:nvPr>
            <p:ph idx="1"/>
          </p:nvPr>
        </p:nvSpPr>
        <p:spPr>
          <a:xfrm>
            <a:off x="395288" y="765175"/>
            <a:ext cx="8362950" cy="53117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12. expression 		n. </a:t>
            </a:r>
            <a:r>
              <a:rPr lang="zh-CN" altLang="en-US" sz="3200" b="1">
                <a:sym typeface="Arial" panose="020B0604020202020204" pitchFamily="34" charset="0"/>
              </a:rPr>
              <a:t>表情；神色 </a:t>
            </a:r>
            <a:endParaRPr lang="en-US" altLang="zh-CN" sz="3200" b="1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					n. </a:t>
            </a:r>
            <a:r>
              <a:rPr lang="zh-CN" altLang="en-US" sz="3200" b="1">
                <a:sym typeface="Arial" panose="020B0604020202020204" pitchFamily="34" charset="0"/>
              </a:rPr>
              <a:t>词语，表达方式，表达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There was a worried expression on her face.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她脸上流露出担心的神色。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That expression has gone out. Nobody uses it 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now.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那个词已经过时，现在没有人用它了。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Reading can enrich the power of expression.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阅读能够增进表达能力。</a:t>
            </a:r>
            <a:endParaRPr lang="en-US" altLang="zh-CN" sz="32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63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3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3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3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765175"/>
            <a:ext cx="8362950" cy="58324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ym typeface="Arial" panose="020B0604020202020204" pitchFamily="34" charset="0"/>
              </a:rPr>
              <a:t>13. </a:t>
            </a:r>
            <a:r>
              <a:rPr lang="en-US" altLang="zh-CN" sz="2800" b="1"/>
              <a:t>Your </a:t>
            </a:r>
            <a:r>
              <a:rPr lang="en-US" altLang="zh-CN" sz="2800" b="1">
                <a:solidFill>
                  <a:srgbClr val="FF0000"/>
                </a:solidFill>
              </a:rPr>
              <a:t>whole </a:t>
            </a:r>
            <a:r>
              <a:rPr lang="en-US" altLang="zh-CN" sz="2800" b="1"/>
              <a:t>appearance communicates things.</a:t>
            </a:r>
            <a:endParaRPr lang="en-US" altLang="zh-CN" sz="2800" b="1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b="1">
                <a:sym typeface="Arial" panose="020B0604020202020204" pitchFamily="34" charset="0"/>
              </a:rPr>
              <a:t>你的整个外观都在传递信息。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①whole    adj.</a:t>
            </a:r>
            <a:r>
              <a:rPr lang="zh-CN" altLang="en-US" sz="2800">
                <a:sym typeface="Arial" panose="020B0604020202020204" pitchFamily="34" charset="0"/>
              </a:rPr>
              <a:t>全部的；整体的。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区别： </a:t>
            </a:r>
            <a:r>
              <a:rPr lang="en-US" altLang="zh-CN" sz="2800">
                <a:sym typeface="Arial" panose="020B0604020202020204" pitchFamily="34" charset="0"/>
              </a:rPr>
              <a:t>whole</a:t>
            </a:r>
            <a:r>
              <a:rPr lang="zh-CN" altLang="en-US" sz="2800">
                <a:sym typeface="Arial" panose="020B0604020202020204" pitchFamily="34" charset="0"/>
              </a:rPr>
              <a:t>与</a:t>
            </a:r>
            <a:r>
              <a:rPr lang="en-US" altLang="zh-CN" sz="2800">
                <a:sym typeface="Arial" panose="020B0604020202020204" pitchFamily="34" charset="0"/>
              </a:rPr>
              <a:t>all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如：</a:t>
            </a:r>
            <a:r>
              <a:rPr lang="en-US" altLang="zh-CN" sz="2800">
                <a:solidFill>
                  <a:srgbClr val="FF0000"/>
                </a:solidFill>
                <a:sym typeface="Arial" panose="020B0604020202020204" pitchFamily="34" charset="0"/>
              </a:rPr>
              <a:t>a whole day </a:t>
            </a:r>
            <a:r>
              <a:rPr lang="zh-CN" altLang="en-US" sz="2800">
                <a:sym typeface="Arial" panose="020B0604020202020204" pitchFamily="34" charset="0"/>
              </a:rPr>
              <a:t>一整天</a:t>
            </a:r>
            <a:r>
              <a:rPr lang="en-US" altLang="zh-CN" sz="2800">
                <a:sym typeface="Arial" panose="020B0604020202020204" pitchFamily="34" charset="0"/>
              </a:rPr>
              <a:t>  </a:t>
            </a:r>
            <a:r>
              <a:rPr lang="en-US" altLang="zh-CN" sz="2800">
                <a:solidFill>
                  <a:srgbClr val="FF0000"/>
                </a:solidFill>
                <a:sym typeface="Arial" panose="020B0604020202020204" pitchFamily="34" charset="0"/>
              </a:rPr>
              <a:t>two whole weeks </a:t>
            </a:r>
            <a:r>
              <a:rPr lang="zh-CN" altLang="en-US" sz="2800">
                <a:sym typeface="Arial" panose="020B0604020202020204" pitchFamily="34" charset="0"/>
              </a:rPr>
              <a:t>整整两周</a:t>
            </a:r>
            <a:r>
              <a:rPr lang="en-US" altLang="zh-CN" sz="2800">
                <a:sym typeface="Arial" panose="020B0604020202020204" pitchFamily="34" charset="0"/>
              </a:rPr>
              <a:t>      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sym typeface="Arial" panose="020B0604020202020204" pitchFamily="34" charset="0"/>
              </a:rPr>
              <a:t>       all the money </a:t>
            </a:r>
            <a:r>
              <a:rPr lang="zh-CN" altLang="en-US" sz="2800">
                <a:sym typeface="Arial" panose="020B0604020202020204" pitchFamily="34" charset="0"/>
              </a:rPr>
              <a:t>所有的钱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endParaRPr lang="en-US" altLang="zh-CN" sz="2800">
              <a:sym typeface="Arial" panose="020B0604020202020204" pitchFamily="34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684213" y="2989263"/>
          <a:ext cx="7848601" cy="2378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082"/>
                <a:gridCol w="3312255"/>
                <a:gridCol w="3456264"/>
              </a:tblGrid>
              <a:tr h="1189038"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whole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位于限定词（冠词、形容词性物主代词或所有格）之后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用于修饰单数名词；修饰可数名词复数时，一般前面有数量词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89038"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all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位于限定词（冠词、形容词性物主代词或所有格）之前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用于修饰复数名词或不可数名词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909638"/>
            <a:ext cx="8362950" cy="3311525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②appearance  	n. </a:t>
            </a:r>
            <a:r>
              <a:rPr lang="zh-CN" altLang="en-US" sz="3200" b="1">
                <a:sym typeface="Arial" panose="020B0604020202020204" pitchFamily="34" charset="0"/>
              </a:rPr>
              <a:t>外貌；外表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如：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We should not judge a person by his appearance.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我们不应该以貌取人。</a:t>
            </a:r>
            <a:endParaRPr lang="en-US" altLang="zh-CN" sz="3200">
              <a:sym typeface="Arial" panose="020B0604020202020204" pitchFamily="34" charset="0"/>
            </a:endParaRPr>
          </a:p>
        </p:txBody>
      </p:sp>
      <p:pic>
        <p:nvPicPr>
          <p:cNvPr id="38914" name="图片 3" descr="dc18e8a400354661b76bf6bb86b547dc_th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788" y="4359275"/>
            <a:ext cx="2206625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476250"/>
            <a:ext cx="8362950" cy="621030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ym typeface="Arial" panose="020B0604020202020204" pitchFamily="34" charset="0"/>
              </a:rPr>
              <a:t>14. impression  		n. </a:t>
            </a:r>
            <a:r>
              <a:rPr lang="zh-CN" altLang="en-US" sz="2800" b="1">
                <a:sym typeface="Arial" panose="020B0604020202020204" pitchFamily="34" charset="0"/>
              </a:rPr>
              <a:t>印象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 ① give sb. a good impression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    =make a good impression on sb.    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    </a:t>
            </a:r>
            <a:r>
              <a:rPr lang="zh-CN" altLang="en-US" sz="2800">
                <a:sym typeface="Arial" panose="020B0604020202020204" pitchFamily="34" charset="0"/>
              </a:rPr>
              <a:t>给某人留下一个好印象。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sym typeface="Arial" panose="020B0604020202020204" pitchFamily="34" charset="0"/>
              </a:rPr>
              <a:t>His kindness gave us a deep impression.</a:t>
            </a:r>
            <a:endParaRPr lang="en-US" altLang="zh-CN" sz="28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sym typeface="Arial" panose="020B0604020202020204" pitchFamily="34" charset="0"/>
              </a:rPr>
              <a:t>=  His kindness made a good impression on us.</a:t>
            </a:r>
            <a:endParaRPr lang="en-US" altLang="zh-CN" sz="28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他的热心给我留下了深刻的印象。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 ② impress			v. </a:t>
            </a:r>
            <a:r>
              <a:rPr lang="zh-CN" altLang="en-US" sz="2800">
                <a:sym typeface="Arial" panose="020B0604020202020204" pitchFamily="34" charset="0"/>
              </a:rPr>
              <a:t>给</a:t>
            </a:r>
            <a:r>
              <a:rPr lang="en-US" altLang="zh-CN" sz="2800">
                <a:sym typeface="Arial" panose="020B0604020202020204" pitchFamily="34" charset="0"/>
              </a:rPr>
              <a:t>……</a:t>
            </a:r>
            <a:r>
              <a:rPr lang="zh-CN" altLang="en-US" sz="2800">
                <a:sym typeface="Arial" panose="020B0604020202020204" pitchFamily="34" charset="0"/>
              </a:rPr>
              <a:t>留下深刻的印象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      impress sth. on sb 	</a:t>
            </a:r>
            <a:r>
              <a:rPr lang="zh-CN" altLang="en-US" sz="2800">
                <a:sym typeface="Arial" panose="020B0604020202020204" pitchFamily="34" charset="0"/>
              </a:rPr>
              <a:t>使某人意识到某事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      impress sb. with ... 	</a:t>
            </a:r>
            <a:r>
              <a:rPr lang="zh-CN" altLang="en-US" sz="2800">
                <a:sym typeface="Arial" panose="020B0604020202020204" pitchFamily="34" charset="0"/>
              </a:rPr>
              <a:t>给某人留下</a:t>
            </a:r>
            <a:r>
              <a:rPr lang="en-US" altLang="zh-CN" sz="2800">
                <a:sym typeface="Arial" panose="020B0604020202020204" pitchFamily="34" charset="0"/>
              </a:rPr>
              <a:t>……</a:t>
            </a:r>
            <a:r>
              <a:rPr lang="zh-CN" altLang="en-US" sz="2800">
                <a:sym typeface="Arial" panose="020B0604020202020204" pitchFamily="34" charset="0"/>
              </a:rPr>
              <a:t>印象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sym typeface="Arial" panose="020B0604020202020204" pitchFamily="34" charset="0"/>
              </a:rPr>
              <a:t>He impressed her with his sincerity.</a:t>
            </a:r>
            <a:endParaRPr lang="en-US" altLang="zh-CN" sz="28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他的真诚打动了她。</a:t>
            </a:r>
            <a:endParaRPr lang="en-US" altLang="zh-CN" sz="28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3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3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内容占位符 1"/>
          <p:cNvSpPr>
            <a:spLocks noGrp="1" noChangeArrowheads="1"/>
          </p:cNvSpPr>
          <p:nvPr>
            <p:ph idx="1"/>
          </p:nvPr>
        </p:nvSpPr>
        <p:spPr>
          <a:xfrm>
            <a:off x="395288" y="1027113"/>
            <a:ext cx="8362950" cy="41306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15. towards    prep. </a:t>
            </a:r>
            <a:r>
              <a:rPr lang="zh-CN" altLang="en-US" sz="3200" b="1">
                <a:sym typeface="Arial" panose="020B0604020202020204" pitchFamily="34" charset="0"/>
              </a:rPr>
              <a:t>向；朝；对着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常用来表示“朝，向，对于（某人的态度或某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事的感觉如何）”；在表示时间时，表示 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“靠近，将近”。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如：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He walked towards his office.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他朝他的办公室走去。</a:t>
            </a:r>
            <a:endParaRPr lang="en-US" altLang="zh-CN" sz="32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765175"/>
            <a:ext cx="8362950" cy="53117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16. hold 	v. (held, held) </a:t>
            </a:r>
            <a:r>
              <a:rPr lang="zh-CN" altLang="en-US" sz="3200" b="1">
                <a:sym typeface="Arial" panose="020B0604020202020204" pitchFamily="34" charset="0"/>
              </a:rPr>
              <a:t>使保持（在某位置）</a:t>
            </a:r>
            <a:endParaRPr lang="zh-CN" altLang="en-US" sz="3200" b="1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>
                <a:sym typeface="Arial" panose="020B0604020202020204" pitchFamily="34" charset="0"/>
              </a:rPr>
              <a:t>	       </a:t>
            </a:r>
            <a:r>
              <a:rPr lang="en-US" altLang="zh-CN" sz="3200" b="1">
                <a:sym typeface="Arial" panose="020B0604020202020204" pitchFamily="34" charset="0"/>
              </a:rPr>
              <a:t>	v. </a:t>
            </a:r>
            <a:r>
              <a:rPr lang="zh-CN" altLang="en-US" sz="3200" b="1">
                <a:sym typeface="Arial" panose="020B0604020202020204" pitchFamily="34" charset="0"/>
              </a:rPr>
              <a:t>拥有，抓住</a:t>
            </a:r>
            <a:endParaRPr lang="zh-CN" altLang="en-US" sz="3200" b="1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>
                <a:sym typeface="Arial" panose="020B0604020202020204" pitchFamily="34" charset="0"/>
              </a:rPr>
              <a:t>	       </a:t>
            </a:r>
            <a:r>
              <a:rPr lang="en-US" altLang="zh-CN" sz="3200" b="1">
                <a:sym typeface="Arial" panose="020B0604020202020204" pitchFamily="34" charset="0"/>
              </a:rPr>
              <a:t>	v. </a:t>
            </a:r>
            <a:r>
              <a:rPr lang="zh-CN" altLang="en-US" sz="3200" b="1">
                <a:sym typeface="Arial" panose="020B0604020202020204" pitchFamily="34" charset="0"/>
              </a:rPr>
              <a:t>举行，召集，主持</a:t>
            </a:r>
            <a:r>
              <a:rPr lang="zh-CN" altLang="en-US" sz="3200">
                <a:sym typeface="Arial" panose="020B0604020202020204" pitchFamily="34" charset="0"/>
              </a:rPr>
              <a:t> 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Hold your arms on.         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把手臂伸出来。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She was holding a book in her hand. 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她手里拿着一本书。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They were holding a meeting.    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他们在开会。</a:t>
            </a:r>
            <a:endParaRPr lang="en-US" altLang="zh-CN" sz="32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4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4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1185863"/>
            <a:ext cx="8362950" cy="353853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FF"/>
                </a:solidFill>
                <a:sym typeface="Arial" panose="020B0604020202020204" pitchFamily="34" charset="0"/>
              </a:rPr>
              <a:t>hold up</a:t>
            </a:r>
            <a:r>
              <a:rPr lang="zh-CN" altLang="en-US" sz="3200">
                <a:sym typeface="Arial" panose="020B0604020202020204" pitchFamily="34" charset="0"/>
              </a:rPr>
              <a:t>意为“抬起”，它还有“举起”之意。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They held their heads up. 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他们昂起了头。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She was holding up an umbrella when I saw her 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in the street.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我在街上看到她时，她正撑着一把伞。</a:t>
            </a:r>
            <a:endParaRPr lang="en-US" altLang="zh-CN" sz="32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2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2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 noChangeArrowheads="1"/>
          </p:cNvSpPr>
          <p:nvPr>
            <p:ph idx="1"/>
          </p:nvPr>
        </p:nvSpPr>
        <p:spPr>
          <a:xfrm>
            <a:off x="538163" y="1668463"/>
            <a:ext cx="7850187" cy="3590925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 b="1">
                <a:sym typeface="Arial" panose="020B0604020202020204" pitchFamily="34" charset="0"/>
              </a:rPr>
              <a:t>根据中文意思完成句子。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(1) </a:t>
            </a:r>
            <a:r>
              <a:rPr lang="zh-CN" altLang="en-US" sz="2800">
                <a:sym typeface="Arial" panose="020B0604020202020204" pitchFamily="34" charset="0"/>
              </a:rPr>
              <a:t>老师叫他抬起头来。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The teacher asked him to _____ his head _____ .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(2) </a:t>
            </a:r>
            <a:r>
              <a:rPr lang="zh-CN" altLang="en-US" sz="2800">
                <a:sym typeface="Arial" panose="020B0604020202020204" pitchFamily="34" charset="0"/>
              </a:rPr>
              <a:t>他举起地图，以便我们都能看到。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He _____ the map _____ so that we could see it.</a:t>
            </a:r>
            <a:endParaRPr lang="zh-CN" altLang="en-US" sz="2800">
              <a:sym typeface="Arial" panose="020B0604020202020204" pitchFamily="34" charset="0"/>
            </a:endParaRPr>
          </a:p>
        </p:txBody>
      </p:sp>
      <p:sp>
        <p:nvSpPr>
          <p:cNvPr id="44034" name="矩形 1"/>
          <p:cNvSpPr>
            <a:spLocks noChangeArrowheads="1"/>
          </p:cNvSpPr>
          <p:nvPr/>
        </p:nvSpPr>
        <p:spPr bwMode="auto">
          <a:xfrm>
            <a:off x="612775" y="692150"/>
            <a:ext cx="2303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4035" name="椭圆 4"/>
          <p:cNvSpPr>
            <a:spLocks noChangeArrowheads="1"/>
          </p:cNvSpPr>
          <p:nvPr/>
        </p:nvSpPr>
        <p:spPr bwMode="auto">
          <a:xfrm>
            <a:off x="539750" y="5492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284663" y="3213100"/>
            <a:ext cx="30241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hold                  up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116013" y="4706938"/>
            <a:ext cx="32400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held                    up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内容占位符 1"/>
          <p:cNvSpPr>
            <a:spLocks noGrp="1" noChangeArrowheads="1"/>
          </p:cNvSpPr>
          <p:nvPr>
            <p:ph idx="1"/>
          </p:nvPr>
        </p:nvSpPr>
        <p:spPr>
          <a:xfrm>
            <a:off x="395288" y="1125538"/>
            <a:ext cx="8362950" cy="35401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17. look friendly	</a:t>
            </a:r>
            <a:r>
              <a:rPr lang="zh-CN" altLang="en-US" sz="3200" b="1">
                <a:sym typeface="Arial" panose="020B0604020202020204" pitchFamily="34" charset="0"/>
              </a:rPr>
              <a:t>看起来友好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The manager looks friendly. He offered to show 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us around the company.</a:t>
            </a:r>
            <a:endParaRPr lang="zh-CN" altLang="en-US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经理看起来很友好。他主动提出要带我们参观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公司。</a:t>
            </a:r>
            <a:endParaRPr lang="en-US" altLang="zh-CN" sz="3200">
              <a:sym typeface="Arial" panose="020B0604020202020204" pitchFamily="34" charset="0"/>
            </a:endParaRPr>
          </a:p>
        </p:txBody>
      </p:sp>
      <p:pic>
        <p:nvPicPr>
          <p:cNvPr id="45058" name="图片 2" descr="55e736d12f2eb938265df0c8d2628535e5dd6fdc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813" y="4527550"/>
            <a:ext cx="2765425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内容占位符 1"/>
          <p:cNvSpPr>
            <a:spLocks noGrp="1" noChangeArrowheads="1"/>
          </p:cNvSpPr>
          <p:nvPr>
            <p:ph idx="1"/>
          </p:nvPr>
        </p:nvSpPr>
        <p:spPr>
          <a:xfrm>
            <a:off x="395288" y="1011238"/>
            <a:ext cx="8362950" cy="47212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18. </a:t>
            </a:r>
            <a:r>
              <a:rPr lang="en-US" altLang="zh-CN" sz="3200" b="1"/>
              <a:t>Her body language is </a:t>
            </a:r>
            <a:r>
              <a:rPr lang="en-US" altLang="zh-CN" sz="3200" b="1">
                <a:solidFill>
                  <a:srgbClr val="FF0000"/>
                </a:solidFill>
              </a:rPr>
              <a:t>making people feel </a:t>
            </a:r>
            <a:endParaRPr lang="en-US" altLang="zh-CN" sz="3200" b="1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welcome</a:t>
            </a:r>
            <a:r>
              <a:rPr lang="en-US" altLang="zh-CN" sz="3200" b="1"/>
              <a:t>, so they </a:t>
            </a:r>
            <a:r>
              <a:rPr lang="en-US" altLang="zh-CN" sz="3200" b="1">
                <a:solidFill>
                  <a:srgbClr val="FF0000"/>
                </a:solidFill>
              </a:rPr>
              <a:t>go to her for help</a:t>
            </a:r>
            <a:r>
              <a:rPr lang="en-US" altLang="zh-CN" sz="3200" b="1"/>
              <a:t>.”</a:t>
            </a:r>
            <a:endParaRPr lang="en-US" altLang="zh-CN" sz="3200" b="1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/>
              <a:t>她的肢体语言让人们感到受欢迎，因此他们向</a:t>
            </a:r>
            <a:endParaRPr lang="en-US" altLang="zh-CN" sz="3200" b="1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/>
              <a:t>她寻求帮助。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① make sb. do sth.  </a:t>
            </a:r>
            <a:r>
              <a:rPr lang="zh-CN" altLang="en-US" sz="3200">
                <a:sym typeface="Arial" panose="020B0604020202020204" pitchFamily="34" charset="0"/>
              </a:rPr>
              <a:t>使某人做某事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The moving story made us cry.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这个感人的故事使我们哭了。</a:t>
            </a:r>
            <a:endParaRPr lang="en-US" altLang="zh-CN" sz="32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内容占位符 1"/>
          <p:cNvSpPr>
            <a:spLocks noGrp="1" noChangeArrowheads="1"/>
          </p:cNvSpPr>
          <p:nvPr>
            <p:ph idx="1"/>
          </p:nvPr>
        </p:nvSpPr>
        <p:spPr>
          <a:xfrm>
            <a:off x="395288" y="1268413"/>
            <a:ext cx="8362950" cy="3341687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② go to sb. for help   </a:t>
            </a:r>
            <a:r>
              <a:rPr lang="zh-CN" altLang="en-US" sz="3200">
                <a:sym typeface="Arial" panose="020B0604020202020204" pitchFamily="34" charset="0"/>
              </a:rPr>
              <a:t>向某人寻求帮助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If you have any trouble, you can go to the police 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for help.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如果有任何麻烦，你可以向警察寻求帮助。</a:t>
            </a:r>
            <a:endParaRPr lang="en-US" altLang="zh-CN" sz="32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5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5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内容占位符 1"/>
          <p:cNvSpPr>
            <a:spLocks noGrp="1" noChangeArrowheads="1"/>
          </p:cNvSpPr>
          <p:nvPr>
            <p:ph idx="1"/>
          </p:nvPr>
        </p:nvSpPr>
        <p:spPr>
          <a:xfrm>
            <a:off x="385763" y="1268413"/>
            <a:ext cx="8723312" cy="2411412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19. </a:t>
            </a:r>
            <a:r>
              <a:rPr lang="en-US" altLang="zh-CN" sz="3200" b="1"/>
              <a:t>He </a:t>
            </a:r>
            <a:r>
              <a:rPr lang="en-US" altLang="zh-CN" sz="3200" b="1">
                <a:solidFill>
                  <a:srgbClr val="FF0000"/>
                </a:solidFill>
              </a:rPr>
              <a:t>sat up straight </a:t>
            </a:r>
            <a:r>
              <a:rPr lang="en-US" altLang="zh-CN" sz="3200" b="1"/>
              <a:t>and </a:t>
            </a:r>
            <a:r>
              <a:rPr lang="en-US" altLang="zh-CN" sz="3200" b="1">
                <a:solidFill>
                  <a:srgbClr val="FF0000"/>
                </a:solidFill>
              </a:rPr>
              <a:t>tried smiling at </a:t>
            </a:r>
            <a:r>
              <a:rPr lang="en-US" altLang="zh-CN" sz="3200" b="1"/>
              <a:t>people.</a:t>
            </a:r>
            <a:endParaRPr lang="en-US" altLang="zh-CN" sz="3200" b="1"/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 b="1">
                <a:sym typeface="Arial" panose="020B0604020202020204" pitchFamily="34" charset="0"/>
              </a:rPr>
              <a:t>他坐直身体并试着向人微笑。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① sit up straight  </a:t>
            </a:r>
            <a:r>
              <a:rPr lang="zh-CN" altLang="en-US" sz="3200">
                <a:sym typeface="Arial" panose="020B0604020202020204" pitchFamily="34" charset="0"/>
              </a:rPr>
              <a:t>坐直</a:t>
            </a:r>
            <a:endParaRPr lang="en-US" altLang="zh-CN" sz="3200">
              <a:sym typeface="Arial" panose="020B0604020202020204" pitchFamily="34" charset="0"/>
            </a:endParaRPr>
          </a:p>
        </p:txBody>
      </p:sp>
      <p:pic>
        <p:nvPicPr>
          <p:cNvPr id="48130" name="图片 3" descr="20150703102339529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488" y="4206875"/>
            <a:ext cx="234315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内容占位符 1"/>
          <p:cNvSpPr>
            <a:spLocks noGrp="1" noChangeArrowheads="1"/>
          </p:cNvSpPr>
          <p:nvPr>
            <p:ph idx="1"/>
          </p:nvPr>
        </p:nvSpPr>
        <p:spPr>
          <a:xfrm>
            <a:off x="395288" y="939800"/>
            <a:ext cx="8362950" cy="47212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② try doing sth.  </a:t>
            </a:r>
            <a:r>
              <a:rPr lang="zh-CN" altLang="en-US" sz="3200">
                <a:sym typeface="Arial" panose="020B0604020202020204" pitchFamily="34" charset="0"/>
              </a:rPr>
              <a:t>试着做某事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FF"/>
                </a:solidFill>
                <a:sym typeface="Arial" panose="020B0604020202020204" pitchFamily="34" charset="0"/>
              </a:rPr>
              <a:t>区别：</a:t>
            </a:r>
            <a:r>
              <a:rPr lang="zh-CN" altLang="en-US" sz="3200">
                <a:solidFill>
                  <a:srgbClr val="0000FF"/>
                </a:solidFill>
                <a:sym typeface="Arial" panose="020B0604020202020204" pitchFamily="34" charset="0"/>
              </a:rPr>
              <a:t> </a:t>
            </a:r>
            <a:r>
              <a:rPr lang="en-US" altLang="zh-CN" sz="3200">
                <a:solidFill>
                  <a:srgbClr val="0000FF"/>
                </a:solidFill>
                <a:sym typeface="Arial" panose="020B0604020202020204" pitchFamily="34" charset="0"/>
              </a:rPr>
              <a:t>try doing sth.</a:t>
            </a:r>
            <a:r>
              <a:rPr lang="zh-CN" altLang="en-US" sz="3200">
                <a:solidFill>
                  <a:srgbClr val="0000FF"/>
                </a:solidFill>
                <a:sym typeface="Arial" panose="020B0604020202020204" pitchFamily="34" charset="0"/>
              </a:rPr>
              <a:t>与</a:t>
            </a:r>
            <a:r>
              <a:rPr lang="en-US" altLang="zh-CN" sz="3200">
                <a:solidFill>
                  <a:srgbClr val="0000FF"/>
                </a:solidFill>
                <a:sym typeface="Arial" panose="020B0604020202020204" pitchFamily="34" charset="0"/>
              </a:rPr>
              <a:t>try to do sth.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try doing sth. </a:t>
            </a:r>
            <a:r>
              <a:rPr lang="zh-CN" altLang="en-US" sz="3200">
                <a:sym typeface="Arial" panose="020B0604020202020204" pitchFamily="34" charset="0"/>
              </a:rPr>
              <a:t>（用某一办法）试着做某事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Why not try doing it now?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为什么不现在就试着做呢？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try to do sth.     </a:t>
            </a:r>
            <a:r>
              <a:rPr lang="zh-CN" altLang="en-US" sz="3200">
                <a:sym typeface="Arial" panose="020B0604020202020204" pitchFamily="34" charset="0"/>
              </a:rPr>
              <a:t>尽力做某事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She tried to pass the exam.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她尽力去通过考试。</a:t>
            </a:r>
            <a:endParaRPr lang="en-US" altLang="zh-CN" sz="320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6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内容占位符 1"/>
          <p:cNvSpPr>
            <a:spLocks noGrp="1" noChangeArrowheads="1"/>
          </p:cNvSpPr>
          <p:nvPr>
            <p:ph idx="1"/>
          </p:nvPr>
        </p:nvSpPr>
        <p:spPr>
          <a:xfrm>
            <a:off x="395288" y="1196975"/>
            <a:ext cx="8362950" cy="2411413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③smile at </a:t>
            </a:r>
            <a:r>
              <a:rPr lang="zh-CN" altLang="en-US" sz="3200">
                <a:sym typeface="Arial" panose="020B0604020202020204" pitchFamily="34" charset="0"/>
              </a:rPr>
              <a:t>朝</a:t>
            </a:r>
            <a:r>
              <a:rPr lang="en-US" altLang="zh-CN" sz="3200">
                <a:sym typeface="Arial" panose="020B0604020202020204" pitchFamily="34" charset="0"/>
              </a:rPr>
              <a:t>……</a:t>
            </a:r>
            <a:r>
              <a:rPr lang="zh-CN" altLang="en-US" sz="3200">
                <a:sym typeface="Arial" panose="020B0604020202020204" pitchFamily="34" charset="0"/>
              </a:rPr>
              <a:t>微笑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I love the way you smile at me. </a:t>
            </a:r>
            <a:endParaRPr lang="en-US" altLang="zh-CN" sz="320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我喜欢你对着我微笑的方式。</a:t>
            </a:r>
            <a:endParaRPr lang="zh-CN" altLang="en-US" sz="3200">
              <a:sym typeface="Arial" panose="020B0604020202020204" pitchFamily="34" charset="0"/>
            </a:endParaRPr>
          </a:p>
        </p:txBody>
      </p:sp>
      <p:pic>
        <p:nvPicPr>
          <p:cNvPr id="50178" name="图片 2" descr="5984b69b-c3fc-4ccd-add6-22f9ca1ce302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063" y="4246563"/>
            <a:ext cx="216217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内容占位符 1"/>
          <p:cNvSpPr>
            <a:spLocks noGrp="1" noChangeArrowheads="1"/>
          </p:cNvSpPr>
          <p:nvPr>
            <p:ph idx="1"/>
          </p:nvPr>
        </p:nvSpPr>
        <p:spPr>
          <a:xfrm>
            <a:off x="385763" y="939800"/>
            <a:ext cx="8362950" cy="47212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20. </a:t>
            </a:r>
            <a:r>
              <a:rPr lang="en-US" altLang="zh-CN" sz="3200" b="1"/>
              <a:t>later  	       adv. </a:t>
            </a:r>
            <a:r>
              <a:rPr lang="zh-CN" altLang="en-US" sz="3200" b="1"/>
              <a:t>以后；后来</a:t>
            </a:r>
            <a:r>
              <a:rPr lang="zh-CN" altLang="en-US" sz="3200"/>
              <a:t> </a:t>
            </a:r>
            <a:endParaRPr lang="zh-CN" altLang="en-US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later</a:t>
            </a:r>
            <a:r>
              <a:rPr lang="zh-CN" altLang="en-US" sz="3200"/>
              <a:t>不能用于从讲话时刻算起的若干时间之后，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要根据上下文推断何时 起至何时之后。只能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放在段时间名词之后。如：</a:t>
            </a:r>
            <a:endParaRPr lang="zh-CN" altLang="en-US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Half an hour later, she woke up and began to cry.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半个小时后她醒了，接着开始哭起来。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 met her again three years later.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三年后我又遇见她了。</a:t>
            </a:r>
            <a:endParaRPr lang="en-US" altLang="zh-CN" sz="3200"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6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1524000"/>
            <a:ext cx="7991475" cy="3590925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1. </a:t>
            </a:r>
            <a:r>
              <a:rPr lang="zh-CN" altLang="en-US" sz="2800"/>
              <a:t>几天后，他把书还给我了。</a:t>
            </a:r>
            <a:endParaRPr lang="zh-CN" altLang="en-US" sz="2800"/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	</a:t>
            </a:r>
            <a:r>
              <a:rPr lang="en-US" altLang="zh-CN" sz="2800"/>
              <a:t>He returned the book to me ____ ____ ____ ____.</a:t>
            </a:r>
            <a:endParaRPr lang="en-US" altLang="zh-CN" sz="2800"/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</a:t>
            </a:r>
            <a:r>
              <a:rPr lang="zh-CN" altLang="en-US" sz="2800"/>
              <a:t>两个小时后我会完成这项工作。</a:t>
            </a:r>
            <a:endParaRPr lang="zh-CN" altLang="en-US" sz="2800"/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	</a:t>
            </a:r>
            <a:r>
              <a:rPr lang="en-US" altLang="zh-CN" sz="2800"/>
              <a:t>I will finish the work ____ ____ ____.</a:t>
            </a:r>
            <a:endParaRPr lang="en-US" altLang="zh-CN" sz="2800"/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4787900" y="2636838"/>
            <a:ext cx="3581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       few   days  later /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after    a     few  days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924300" y="4494213"/>
            <a:ext cx="25209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two hours later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228" name="矩形 1"/>
          <p:cNvSpPr>
            <a:spLocks noChangeArrowheads="1"/>
          </p:cNvSpPr>
          <p:nvPr/>
        </p:nvSpPr>
        <p:spPr bwMode="auto">
          <a:xfrm>
            <a:off x="612775" y="692150"/>
            <a:ext cx="2303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2229" name="椭圆 4"/>
          <p:cNvSpPr>
            <a:spLocks noChangeArrowheads="1"/>
          </p:cNvSpPr>
          <p:nvPr/>
        </p:nvSpPr>
        <p:spPr bwMode="auto">
          <a:xfrm>
            <a:off x="539750" y="5492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/>
      <p:bldP spid="26628" grpId="0" bldLvl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内容占位符 1"/>
          <p:cNvSpPr>
            <a:spLocks noGrp="1" noChangeArrowheads="1"/>
          </p:cNvSpPr>
          <p:nvPr>
            <p:ph idx="1"/>
          </p:nvPr>
        </p:nvSpPr>
        <p:spPr>
          <a:xfrm>
            <a:off x="746125" y="868363"/>
            <a:ext cx="7656513" cy="47212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21. </a:t>
            </a:r>
            <a:r>
              <a:rPr lang="en-US" altLang="zh-CN" sz="3200" b="1"/>
              <a:t>with a smile  </a:t>
            </a:r>
            <a:r>
              <a:rPr lang="zh-CN" altLang="en-US" sz="3200" b="1"/>
              <a:t>带着微笑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I'll face it with a smile. 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我会以微笑面对。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endParaRPr lang="en-US" altLang="zh-CN" sz="3200" b="1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22. Mr Yang </a:t>
            </a:r>
            <a:r>
              <a:rPr lang="en-US" altLang="zh-CN" sz="3200" b="1">
                <a:solidFill>
                  <a:srgbClr val="FF0000"/>
                </a:solidFill>
              </a:rPr>
              <a:t>came over at once </a:t>
            </a:r>
            <a:r>
              <a:rPr lang="en-US" altLang="zh-CN" sz="3200" b="1"/>
              <a:t>and said…</a:t>
            </a:r>
            <a:endParaRPr lang="en-US" altLang="zh-CN" sz="3200" b="1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/>
              <a:t>杨先生立刻走过来说</a:t>
            </a:r>
            <a:r>
              <a:rPr lang="en-US" altLang="zh-CN" sz="3200" b="1"/>
              <a:t>……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① </a:t>
            </a:r>
            <a:r>
              <a:rPr lang="en-US" altLang="zh-CN" sz="3200"/>
              <a:t>come over	</a:t>
            </a:r>
            <a:r>
              <a:rPr lang="zh-CN" altLang="en-US" sz="3200"/>
              <a:t>走过来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② </a:t>
            </a:r>
            <a:r>
              <a:rPr lang="en-US" altLang="zh-CN" sz="3200"/>
              <a:t>at once		</a:t>
            </a:r>
            <a:r>
              <a:rPr lang="zh-CN" altLang="en-US" sz="3200"/>
              <a:t>立刻</a:t>
            </a:r>
            <a:endParaRPr lang="en-US" altLang="zh-CN" sz="3200"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内容占位符 1"/>
          <p:cNvSpPr>
            <a:spLocks noGrp="1" noChangeArrowheads="1"/>
          </p:cNvSpPr>
          <p:nvPr>
            <p:ph idx="1"/>
          </p:nvPr>
        </p:nvSpPr>
        <p:spPr>
          <a:xfrm>
            <a:off x="385763" y="1011238"/>
            <a:ext cx="8362950" cy="47212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23. </a:t>
            </a:r>
            <a:r>
              <a:rPr lang="en-US" altLang="zh-CN" sz="3200" b="1"/>
              <a:t>She wanted to </a:t>
            </a:r>
            <a:r>
              <a:rPr lang="en-US" altLang="zh-CN" sz="3200" b="1">
                <a:solidFill>
                  <a:srgbClr val="FF0000"/>
                </a:solidFill>
              </a:rPr>
              <a:t>remind</a:t>
            </a:r>
            <a:r>
              <a:rPr lang="en-US" altLang="zh-CN" sz="3200" b="1"/>
              <a:t> me that tomorrow is her  birthday.    </a:t>
            </a:r>
            <a:endParaRPr lang="en-US" altLang="zh-CN" sz="3200" b="1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/>
              <a:t>她想提醒我明天是她的生日。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remind</a:t>
            </a:r>
            <a:r>
              <a:rPr lang="zh-CN" altLang="en-US" sz="3200"/>
              <a:t>意为“提醒；使想起”，常用结构有：</a:t>
            </a:r>
            <a:endParaRPr lang="zh-CN" altLang="en-US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① </a:t>
            </a:r>
            <a:r>
              <a:rPr lang="en-US" altLang="zh-CN" sz="3200"/>
              <a:t>remind sb + that</a:t>
            </a:r>
            <a:r>
              <a:rPr lang="zh-CN" altLang="en-US" sz="3200"/>
              <a:t>从句“提醒某人</a:t>
            </a:r>
            <a:r>
              <a:rPr lang="en-US" altLang="zh-CN" sz="3200"/>
              <a:t>……”</a:t>
            </a:r>
            <a:r>
              <a:rPr lang="zh-CN" altLang="en-US" sz="3200"/>
              <a:t>，如：</a:t>
            </a:r>
            <a:endParaRPr lang="zh-CN" altLang="en-US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Please remind him that there will be a meeting at 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Three o’clock tomorrow afternoon.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请提醒他明天下午三点有个会议。</a:t>
            </a:r>
            <a:endParaRPr lang="zh-CN" altLang="en-US" sz="3200"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内容占位符 1"/>
          <p:cNvSpPr>
            <a:spLocks noGrp="1" noChangeArrowheads="1"/>
          </p:cNvSpPr>
          <p:nvPr>
            <p:ph idx="1"/>
          </p:nvPr>
        </p:nvSpPr>
        <p:spPr>
          <a:xfrm>
            <a:off x="385763" y="709613"/>
            <a:ext cx="8362950" cy="53117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② </a:t>
            </a:r>
            <a:r>
              <a:rPr lang="en-US" altLang="zh-CN" sz="3200"/>
              <a:t>remind sb of sth    </a:t>
            </a:r>
            <a:r>
              <a:rPr lang="zh-CN" altLang="en-US" sz="3200"/>
              <a:t>使某人想起某事  如：</a:t>
            </a:r>
            <a:endParaRPr lang="zh-CN" altLang="en-US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old woman reminded me of my grandma.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这位老妇人使我想起了我奶奶。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endParaRPr lang="zh-CN" altLang="en-US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③ </a:t>
            </a:r>
            <a:r>
              <a:rPr lang="en-US" altLang="zh-CN" sz="3200"/>
              <a:t>remind sb about sth</a:t>
            </a:r>
            <a:r>
              <a:rPr lang="zh-CN" altLang="en-US" sz="3200"/>
              <a:t>提醒某人（关于）某事 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如：</a:t>
            </a:r>
            <a:endParaRPr lang="zh-CN" altLang="en-US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Don’t worry, Mr White. I will remind you about 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meeting.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别担心，怀特先生。我会提醒你开会的事。</a:t>
            </a:r>
            <a:endParaRPr lang="zh-CN" altLang="en-US" sz="3200"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7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7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7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内容占位符 1"/>
          <p:cNvSpPr>
            <a:spLocks noGrp="1" noChangeArrowheads="1"/>
          </p:cNvSpPr>
          <p:nvPr>
            <p:ph idx="1"/>
          </p:nvPr>
        </p:nvSpPr>
        <p:spPr>
          <a:xfrm>
            <a:off x="250825" y="1196975"/>
            <a:ext cx="8362950" cy="3341688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④ </a:t>
            </a:r>
            <a:r>
              <a:rPr lang="en-US" altLang="zh-CN" sz="3200"/>
              <a:t>remind sb to do sth“</a:t>
            </a:r>
            <a:r>
              <a:rPr lang="zh-CN" altLang="en-US" sz="3200"/>
              <a:t>提醒某人做某事”，如：</a:t>
            </a:r>
            <a:endParaRPr lang="zh-CN" altLang="en-US" sz="3200"/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Please remind me to post the letter on the way 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home.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请提醒我在回家的路上把信寄了。</a:t>
            </a:r>
            <a:endParaRPr lang="en-US" altLang="zh-CN" sz="3200">
              <a:cs typeface="Tahoma" panose="020B0604030504040204" pitchFamily="34" charset="0"/>
            </a:endParaRPr>
          </a:p>
        </p:txBody>
      </p:sp>
      <p:pic>
        <p:nvPicPr>
          <p:cNvPr id="56322" name="图片 2" descr="Img300124856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525" y="4419600"/>
            <a:ext cx="209708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8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3"/>
          <p:cNvSpPr>
            <a:spLocks noGrp="1" noChangeArrowheads="1"/>
          </p:cNvSpPr>
          <p:nvPr>
            <p:ph idx="1"/>
          </p:nvPr>
        </p:nvSpPr>
        <p:spPr>
          <a:xfrm>
            <a:off x="538163" y="1484313"/>
            <a:ext cx="7850187" cy="4281487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 b="1">
                <a:sym typeface="Arial" panose="020B0604020202020204" pitchFamily="34" charset="0"/>
              </a:rPr>
              <a:t>根据中文意思完成句子。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(1) </a:t>
            </a:r>
            <a:r>
              <a:rPr lang="zh-CN" altLang="en-US" sz="2800">
                <a:sym typeface="Arial" panose="020B0604020202020204" pitchFamily="34" charset="0"/>
              </a:rPr>
              <a:t>不要忘了提醒她宴会的事。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Don’t forget to _____ _____ _____ the dinner party.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(2) </a:t>
            </a:r>
            <a:r>
              <a:rPr lang="zh-CN" altLang="en-US" sz="2800">
                <a:sym typeface="Arial" panose="020B0604020202020204" pitchFamily="34" charset="0"/>
              </a:rPr>
              <a:t>昨天展出的那幅画使他想起了他在巴黎的家人。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The picture on show yesterday _______ _____ _____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his family in Paris.</a:t>
            </a:r>
            <a:endParaRPr lang="en-US" altLang="zh-CN" sz="2800">
              <a:sym typeface="Arial" panose="020B0604020202020204" pitchFamily="34" charset="0"/>
            </a:endParaRPr>
          </a:p>
        </p:txBody>
      </p:sp>
      <p:sp>
        <p:nvSpPr>
          <p:cNvPr id="57346" name="矩形 1"/>
          <p:cNvSpPr>
            <a:spLocks noChangeArrowheads="1"/>
          </p:cNvSpPr>
          <p:nvPr/>
        </p:nvSpPr>
        <p:spPr bwMode="auto">
          <a:xfrm>
            <a:off x="612775" y="838200"/>
            <a:ext cx="2303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7347" name="椭圆 4"/>
          <p:cNvSpPr>
            <a:spLocks noChangeArrowheads="1"/>
          </p:cNvSpPr>
          <p:nvPr/>
        </p:nvSpPr>
        <p:spPr bwMode="auto">
          <a:xfrm>
            <a:off x="539750" y="692150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771775" y="3022600"/>
            <a:ext cx="33051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remind  her  about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016500" y="4491038"/>
            <a:ext cx="33147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reminded  him  of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3"/>
          <p:cNvSpPr>
            <a:spLocks noGrp="1" noChangeArrowheads="1"/>
          </p:cNvSpPr>
          <p:nvPr>
            <p:ph idx="1"/>
          </p:nvPr>
        </p:nvSpPr>
        <p:spPr>
          <a:xfrm>
            <a:off x="538163" y="1668463"/>
            <a:ext cx="7850187" cy="2936875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(3) </a:t>
            </a:r>
            <a:r>
              <a:rPr lang="zh-CN" altLang="en-US" sz="2800">
                <a:sym typeface="Arial" panose="020B0604020202020204" pitchFamily="34" charset="0"/>
              </a:rPr>
              <a:t>一定要提醒她早点回来。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Be sure to _____ _____ _____ _____ back early.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(4) </a:t>
            </a:r>
            <a:r>
              <a:rPr lang="zh-CN" altLang="en-US" sz="2800">
                <a:sym typeface="Arial" panose="020B0604020202020204" pitchFamily="34" charset="0"/>
              </a:rPr>
              <a:t>请提醒他我们明天早上六点离开。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Please _____ _____ _____ we are leaving at six.</a:t>
            </a:r>
            <a:endParaRPr lang="zh-CN" altLang="en-US" sz="2800">
              <a:sym typeface="Arial" panose="020B0604020202020204" pitchFamily="34" charset="0"/>
            </a:endParaRPr>
          </a:p>
        </p:txBody>
      </p:sp>
      <p:sp>
        <p:nvSpPr>
          <p:cNvPr id="58370" name="矩形 1"/>
          <p:cNvSpPr>
            <a:spLocks noChangeArrowheads="1"/>
          </p:cNvSpPr>
          <p:nvPr/>
        </p:nvSpPr>
        <p:spPr bwMode="auto">
          <a:xfrm>
            <a:off x="538163" y="973138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8371" name="椭圆 4"/>
          <p:cNvSpPr>
            <a:spLocks noChangeArrowheads="1"/>
          </p:cNvSpPr>
          <p:nvPr/>
        </p:nvSpPr>
        <p:spPr bwMode="auto">
          <a:xfrm>
            <a:off x="538163" y="838200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082800" y="2495550"/>
            <a:ext cx="40116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remind  her    to     come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619250" y="3913188"/>
            <a:ext cx="3024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remind him that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idx="1"/>
          </p:nvPr>
        </p:nvSpPr>
        <p:spPr>
          <a:xfrm>
            <a:off x="539750" y="620713"/>
            <a:ext cx="8145463" cy="6094412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 b="1"/>
              <a:t>24. I’ll </a:t>
            </a:r>
            <a:r>
              <a:rPr lang="en-US" altLang="zh-CN" sz="3000" b="1">
                <a:solidFill>
                  <a:srgbClr val="FF0000"/>
                </a:solidFill>
              </a:rPr>
              <a:t>think it over</a:t>
            </a:r>
            <a:r>
              <a:rPr lang="en-US" altLang="zh-CN" sz="3000" b="1"/>
              <a:t>. </a:t>
            </a:r>
            <a:r>
              <a:rPr lang="zh-CN" altLang="en-US" sz="3000" b="1"/>
              <a:t>我会好好考虑。</a:t>
            </a:r>
            <a:endParaRPr lang="zh-CN" altLang="en-US" sz="3000"/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think over </a:t>
            </a:r>
            <a:r>
              <a:rPr lang="zh-CN" altLang="en-US" sz="3000"/>
              <a:t>意为“好好考虑；熟虑”，接名词作</a:t>
            </a:r>
            <a:endParaRPr lang="en-US" altLang="zh-CN" sz="30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/>
              <a:t>宾语时，名词可以放在短语后面或短语中间；</a:t>
            </a:r>
            <a:endParaRPr lang="en-US" altLang="zh-CN" sz="30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/>
              <a:t>接代词作宾语时，代词要放在短语中间。</a:t>
            </a:r>
            <a:r>
              <a:rPr lang="zh-CN" altLang="en-US" sz="2800"/>
              <a:t>如：</a:t>
            </a:r>
            <a:endParaRPr lang="en-US" altLang="zh-CN" sz="3000"/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0000"/>
                </a:solidFill>
              </a:rPr>
              <a:t>Please think the plan over. </a:t>
            </a:r>
            <a:endParaRPr lang="en-US" altLang="zh-CN" sz="300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0000"/>
                </a:solidFill>
              </a:rPr>
              <a:t>= Please think over the plan.</a:t>
            </a:r>
            <a:endParaRPr lang="en-US" altLang="zh-CN" sz="300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/>
              <a:t>请好好考虑这个计划。</a:t>
            </a:r>
            <a:endParaRPr lang="zh-CN" altLang="en-US" sz="3000"/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0000"/>
                </a:solidFill>
              </a:rPr>
              <a:t>Don’t worry. I will think them over.</a:t>
            </a:r>
            <a:endParaRPr lang="en-US" altLang="zh-CN" sz="30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000"/>
              <a:t>别担心，我会好好考虑这些事情的。</a:t>
            </a:r>
            <a:endParaRPr lang="zh-CN" altLang="en-US" sz="30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/>
              <a:t>用法类似的动词短语还有：</a:t>
            </a:r>
            <a:r>
              <a:rPr lang="en-US" altLang="zh-CN" sz="3000" b="1">
                <a:solidFill>
                  <a:srgbClr val="0000FF"/>
                </a:solidFill>
              </a:rPr>
              <a:t>turn on, pick up, </a:t>
            </a:r>
            <a:endParaRPr lang="en-US" altLang="zh-CN" sz="3000" b="1">
              <a:solidFill>
                <a:srgbClr val="0000FF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b="1">
                <a:solidFill>
                  <a:srgbClr val="0000FF"/>
                </a:solidFill>
              </a:rPr>
              <a:t>look up, turn off</a:t>
            </a:r>
            <a:r>
              <a:rPr lang="zh-CN" altLang="en-US" sz="3000"/>
              <a:t>等。</a:t>
            </a:r>
            <a:endParaRPr lang="zh-CN" altLang="en-US" sz="3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ChangeArrowheads="1"/>
          </p:cNvSpPr>
          <p:nvPr>
            <p:ph idx="1"/>
          </p:nvPr>
        </p:nvSpPr>
        <p:spPr>
          <a:xfrm>
            <a:off x="466725" y="1557338"/>
            <a:ext cx="8218488" cy="4679950"/>
          </a:xfrm>
        </p:spPr>
        <p:txBody>
          <a:bodyPr/>
          <a:lstStyle/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b="1"/>
              <a:t>1. </a:t>
            </a:r>
            <a:r>
              <a:rPr lang="zh-CN" altLang="en-US" sz="2800" b="1"/>
              <a:t>选择最佳答案填空。</a:t>
            </a:r>
            <a:endParaRPr lang="zh-CN" altLang="en-US" sz="280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(    )1. Can you ____?</a:t>
            </a:r>
            <a:endParaRPr lang="zh-CN" altLang="en-US" sz="280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</a:t>
            </a:r>
            <a:r>
              <a:rPr lang="zh-CN" altLang="en-US" sz="2800"/>
              <a:t>A. think over it</a:t>
            </a:r>
            <a:r>
              <a:rPr lang="en-US" altLang="zh-CN" sz="2800"/>
              <a:t>	</a:t>
            </a:r>
            <a:r>
              <a:rPr lang="zh-CN" altLang="en-US" sz="2800"/>
              <a:t>B. think it over</a:t>
            </a:r>
            <a:endParaRPr lang="en-US" altLang="zh-CN" sz="280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</a:t>
            </a:r>
            <a:r>
              <a:rPr lang="zh-CN" altLang="en-US" sz="2800"/>
              <a:t>C. think it</a:t>
            </a:r>
            <a:r>
              <a:rPr lang="en-US" altLang="zh-CN" sz="2800"/>
              <a:t>		</a:t>
            </a:r>
            <a:r>
              <a:rPr lang="zh-CN" altLang="en-US" sz="2800"/>
              <a:t>D. think its over</a:t>
            </a:r>
            <a:endParaRPr lang="zh-CN" altLang="en-US" sz="280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b="1"/>
              <a:t>2. </a:t>
            </a: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你应该好好考虑你的将来。</a:t>
            </a:r>
            <a:endParaRPr lang="zh-CN" altLang="en-US" sz="280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You should ____ ____ ____ ____.</a:t>
            </a:r>
            <a:endParaRPr lang="zh-CN" altLang="en-US" sz="280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地上有本书，请把它捡起来。</a:t>
            </a:r>
            <a:endParaRPr lang="zh-CN" altLang="en-US" sz="280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There is a book on the floor. Please ____ ____ ____.</a:t>
            </a:r>
            <a:endParaRPr lang="zh-CN" altLang="en-US" sz="2800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124075" y="4292600"/>
            <a:ext cx="6732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think over your future / think your future over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5724525" y="5157788"/>
            <a:ext cx="22875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pick   it     up</a:t>
            </a:r>
            <a:endParaRPr lang="zh-CN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623888" y="1989138"/>
            <a:ext cx="4238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21" name="矩形 1"/>
          <p:cNvSpPr>
            <a:spLocks noChangeArrowheads="1"/>
          </p:cNvSpPr>
          <p:nvPr/>
        </p:nvSpPr>
        <p:spPr bwMode="auto">
          <a:xfrm>
            <a:off x="612775" y="692150"/>
            <a:ext cx="2303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0422" name="椭圆 4"/>
          <p:cNvSpPr>
            <a:spLocks noChangeArrowheads="1"/>
          </p:cNvSpPr>
          <p:nvPr/>
        </p:nvSpPr>
        <p:spPr bwMode="auto">
          <a:xfrm>
            <a:off x="539750" y="5492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ldLvl="0"/>
      <p:bldP spid="30724" grpId="0" bldLvl="0"/>
      <p:bldP spid="30725" grpId="0" bldLvl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468313" y="1790700"/>
            <a:ext cx="8064500" cy="353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1. neck         			n. </a:t>
            </a:r>
            <a:r>
              <a:rPr lang="zh-CN" altLang="en-US" sz="3200" b="1">
                <a:latin typeface="Times New Roman" panose="02020603050405020304" pitchFamily="18" charset="0"/>
              </a:rPr>
              <a:t>颈；脖子</a:t>
            </a:r>
            <a:endParaRPr lang="zh-CN" altLang="en-US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    neck and nceck		</a:t>
            </a:r>
            <a:r>
              <a:rPr lang="zh-CN" altLang="en-US" sz="3200">
                <a:latin typeface="Times New Roman" panose="02020603050405020304" pitchFamily="18" charset="0"/>
              </a:rPr>
              <a:t>齐头并进</a:t>
            </a:r>
            <a:endParaRPr lang="en-US" altLang="zh-CN" sz="3200">
              <a:latin typeface="Times New Roman" panose="02020603050405020304" pitchFamily="18" charset="0"/>
            </a:endParaRPr>
          </a:p>
          <a:p>
            <a:endParaRPr lang="zh-CN" altLang="en-US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She tied a scarf around her neck.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她脖子上围着一条围巾。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They were neck and neck in the 100-metre race.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他们在百米赛跑中齐头并进。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42" name="Rectangle 2"/>
          <p:cNvSpPr txBox="1">
            <a:spLocks noChangeArrowheads="1"/>
          </p:cNvSpPr>
          <p:nvPr/>
        </p:nvSpPr>
        <p:spPr bwMode="auto">
          <a:xfrm>
            <a:off x="2916238" y="401638"/>
            <a:ext cx="2736850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/>
              <a:t> </a:t>
            </a:r>
            <a:r>
              <a:rPr lang="en-US" altLang="zh-CN" sz="3200"/>
              <a:t>P</a:t>
            </a:r>
            <a:r>
              <a:rPr lang="en-US" altLang="zh-CN" sz="2800"/>
              <a:t>22</a:t>
            </a:r>
            <a:endParaRPr lang="en-US" altLang="zh-CN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611188" y="1544638"/>
            <a:ext cx="8294687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2. Swan Lake is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one of the most famous ballets 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3200" b="1">
                <a:latin typeface="Times New Roman" panose="02020603050405020304" pitchFamily="18" charset="0"/>
              </a:rPr>
              <a:t>in the world.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《</a:t>
            </a:r>
            <a:r>
              <a:rPr lang="zh-CN" altLang="en-US" sz="3200" b="1">
                <a:latin typeface="Times New Roman" panose="02020603050405020304" pitchFamily="18" charset="0"/>
              </a:rPr>
              <a:t>天鹅湖</a:t>
            </a:r>
            <a:r>
              <a:rPr lang="en-US" altLang="zh-CN" sz="3200" b="1">
                <a:latin typeface="Times New Roman" panose="02020603050405020304" pitchFamily="18" charset="0"/>
              </a:rPr>
              <a:t>》</a:t>
            </a:r>
            <a:r>
              <a:rPr lang="zh-CN" altLang="en-US" sz="3200" b="1">
                <a:latin typeface="Times New Roman" panose="02020603050405020304" pitchFamily="18" charset="0"/>
              </a:rPr>
              <a:t>是世界上最著名的芭蕾舞之一。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one of +the+</a:t>
            </a:r>
            <a:r>
              <a:rPr lang="zh-CN" altLang="en-US" sz="3200">
                <a:latin typeface="Times New Roman" panose="02020603050405020304" pitchFamily="18" charset="0"/>
              </a:rPr>
              <a:t>形容词最高级</a:t>
            </a:r>
            <a:r>
              <a:rPr lang="en-US" altLang="zh-CN" sz="3200">
                <a:latin typeface="Times New Roman" panose="02020603050405020304" pitchFamily="18" charset="0"/>
              </a:rPr>
              <a:t>+</a:t>
            </a:r>
            <a:r>
              <a:rPr lang="zh-CN" altLang="en-US" sz="3200">
                <a:latin typeface="Times New Roman" panose="02020603050405020304" pitchFamily="18" charset="0"/>
              </a:rPr>
              <a:t>可数名词复数表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示“最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>
                <a:latin typeface="Times New Roman" panose="02020603050405020304" pitchFamily="18" charset="0"/>
              </a:rPr>
              <a:t>的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>
                <a:latin typeface="Times New Roman" panose="02020603050405020304" pitchFamily="18" charset="0"/>
              </a:rPr>
              <a:t>之一”。如：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Staying with families and friends is one of the  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happiest things in the world.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和家人朋友待在一起是世界上最快乐的事。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539750" y="1198563"/>
            <a:ext cx="8689975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3. The dancers move their arms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like</a:t>
            </a:r>
            <a:r>
              <a:rPr lang="en-US" altLang="zh-CN" sz="3200" b="1">
                <a:latin typeface="Times New Roman" panose="02020603050405020304" pitchFamily="18" charset="0"/>
              </a:rPr>
              <a:t> wings and 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   move their necks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like</a:t>
            </a:r>
            <a:r>
              <a:rPr lang="en-US" altLang="zh-CN" sz="3200" b="1">
                <a:latin typeface="Times New Roman" panose="02020603050405020304" pitchFamily="18" charset="0"/>
              </a:rPr>
              <a:t> the long necks of swans.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舞者移动他们像翅膀一样的手臂，转动他们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zh-CN" altLang="en-US" sz="3200" b="1">
                <a:latin typeface="Times New Roman" panose="02020603050405020304" pitchFamily="18" charset="0"/>
              </a:rPr>
              <a:t>像天鹅的长脖子一样的脖子。</a:t>
            </a:r>
            <a:endParaRPr lang="en-US" altLang="zh-CN" sz="3200">
              <a:latin typeface="Times New Roman" panose="02020603050405020304" pitchFamily="18" charset="0"/>
            </a:endParaRPr>
          </a:p>
          <a:p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like  </a:t>
            </a:r>
            <a:r>
              <a:rPr lang="zh-CN" altLang="en-US" sz="3200">
                <a:latin typeface="Times New Roman" panose="02020603050405020304" pitchFamily="18" charset="0"/>
              </a:rPr>
              <a:t>此处为介词，意为“像”。如：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He works like others.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他像其他人一样工作。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193088" cy="4000500"/>
          </a:xfrm>
        </p:spPr>
        <p:txBody>
          <a:bodyPr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>
                <a:sym typeface="宋体" panose="02010600030101010101" pitchFamily="2" charset="-122"/>
              </a:rPr>
              <a:t>1. </a:t>
            </a:r>
            <a:r>
              <a:rPr lang="zh-CN" altLang="en-US" sz="3200" b="1">
                <a:sym typeface="宋体" panose="02010600030101010101" pitchFamily="2" charset="-122"/>
              </a:rPr>
              <a:t>cross        </a:t>
            </a:r>
            <a:r>
              <a:rPr lang="en-US" altLang="zh-CN" sz="3200" b="1">
                <a:sym typeface="宋体" panose="02010600030101010101" pitchFamily="2" charset="-122"/>
              </a:rPr>
              <a:t>	</a:t>
            </a:r>
            <a:r>
              <a:rPr lang="zh-CN" altLang="en-US" sz="3200" b="1">
                <a:sym typeface="宋体" panose="02010600030101010101" pitchFamily="2" charset="-122"/>
              </a:rPr>
              <a:t>v. 使交叉；使交叠 </a:t>
            </a:r>
            <a:endParaRPr lang="zh-CN" altLang="en-US" sz="3200" b="1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/>
              <a:t>	       		v. </a:t>
            </a:r>
            <a:r>
              <a:rPr lang="zh-CN" altLang="zh-CN" sz="3200" b="1"/>
              <a:t>穿过，越过，渡过</a:t>
            </a:r>
            <a:endParaRPr lang="en-US" altLang="zh-CN" sz="320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/>
              <a:t>如：</a:t>
            </a:r>
            <a:endParaRPr lang="zh-CN" altLang="zh-CN" sz="320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Don't cross your arms.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zh-CN" sz="3200"/>
              <a:t>不要交叉双臂。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They crossed the road.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zh-CN" sz="3200"/>
              <a:t>他们穿过了马路。</a:t>
            </a:r>
            <a:endParaRPr lang="zh-CN" altLang="zh-CN" sz="3200"/>
          </a:p>
        </p:txBody>
      </p:sp>
      <p:sp>
        <p:nvSpPr>
          <p:cNvPr id="64514" name="Rectangle 2"/>
          <p:cNvSpPr txBox="1">
            <a:spLocks noChangeArrowheads="1"/>
          </p:cNvSpPr>
          <p:nvPr/>
        </p:nvSpPr>
        <p:spPr bwMode="auto">
          <a:xfrm>
            <a:off x="2916238" y="260350"/>
            <a:ext cx="2736850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/>
              <a:t> </a:t>
            </a:r>
            <a:r>
              <a:rPr lang="en-US" altLang="zh-CN" sz="3200"/>
              <a:t>P</a:t>
            </a:r>
            <a:r>
              <a:rPr lang="en-US" altLang="zh-CN" sz="2800"/>
              <a:t>27</a:t>
            </a:r>
            <a:endParaRPr lang="en-US" altLang="zh-CN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193088" cy="2884488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>
                <a:sym typeface="宋体" panose="02010600030101010101" pitchFamily="2" charset="-122"/>
              </a:rPr>
              <a:t>2. </a:t>
            </a:r>
            <a:r>
              <a:rPr lang="en-US" altLang="zh-CN" sz="3200" b="1"/>
              <a:t>nod  	       v. </a:t>
            </a:r>
            <a:r>
              <a:rPr lang="zh-CN" altLang="en-US" sz="3200" b="1"/>
              <a:t>点头</a:t>
            </a:r>
            <a:endParaRPr lang="en-US" altLang="zh-CN" sz="3200"/>
          </a:p>
          <a:p>
            <a:pPr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/>
              <a:t>如：</a:t>
            </a:r>
            <a:endParaRPr lang="zh-CN" altLang="zh-CN" sz="3200"/>
          </a:p>
          <a:p>
            <a:pPr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Simon nodded to agree with our suggestion.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/>
              <a:t>西蒙点头同意我们的建议。</a:t>
            </a:r>
            <a:endParaRPr lang="zh-CN" altLang="zh-CN" sz="3200"/>
          </a:p>
        </p:txBody>
      </p:sp>
      <p:pic>
        <p:nvPicPr>
          <p:cNvPr id="65538" name="图片 4" descr="0a32b859-1d73-4e34-befe-0c929f4992ed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100" y="3657600"/>
            <a:ext cx="2722563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1225550"/>
            <a:ext cx="8374063" cy="4570413"/>
          </a:xfrm>
        </p:spPr>
        <p:txBody>
          <a:bodyPr/>
          <a:lstStyle/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>
                <a:sym typeface="宋体" panose="02010600030101010101" pitchFamily="2" charset="-122"/>
              </a:rPr>
              <a:t>3. </a:t>
            </a:r>
            <a:r>
              <a:rPr lang="zh-CN" altLang="en-US" sz="3200" b="1">
                <a:sym typeface="宋体" panose="02010600030101010101" pitchFamily="2" charset="-122"/>
              </a:rPr>
              <a:t>shake       v. (shook, shaken)（与某人）握手 </a:t>
            </a:r>
            <a:endParaRPr lang="zh-CN" altLang="en-US" sz="3200" b="1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>
                <a:sym typeface="宋体" panose="02010600030101010101" pitchFamily="2" charset="-122"/>
              </a:rPr>
              <a:t>	       	   </a:t>
            </a:r>
            <a:r>
              <a:rPr lang="zh-CN" altLang="en-US" sz="3200" b="1">
                <a:sym typeface="宋体" panose="02010600030101010101" pitchFamily="2" charset="-122"/>
              </a:rPr>
              <a:t>v. (shook, shaken) 摇头 </a:t>
            </a:r>
            <a:endParaRPr lang="zh-CN" altLang="en-US" sz="3200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ym typeface="宋体" panose="02010600030101010101" pitchFamily="2" charset="-122"/>
              </a:rPr>
              <a:t>shake one's hand	 	</a:t>
            </a:r>
            <a:r>
              <a:rPr lang="zh-CN" altLang="zh-CN" sz="3200">
                <a:sym typeface="宋体" panose="02010600030101010101" pitchFamily="2" charset="-122"/>
              </a:rPr>
              <a:t>摇头</a:t>
            </a:r>
            <a:endParaRPr lang="zh-CN" altLang="zh-CN" sz="3200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ym typeface="宋体" panose="02010600030101010101" pitchFamily="2" charset="-122"/>
              </a:rPr>
              <a:t>shake hands with sb.	</a:t>
            </a:r>
            <a:r>
              <a:rPr lang="zh-CN" altLang="zh-CN" sz="3200">
                <a:sym typeface="宋体" panose="02010600030101010101" pitchFamily="2" charset="-122"/>
              </a:rPr>
              <a:t>与某人握手</a:t>
            </a:r>
            <a:endParaRPr lang="en-US" altLang="zh-CN" sz="3200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/>
              <a:t>如：</a:t>
            </a:r>
            <a:endParaRPr lang="en-US" altLang="zh-CN" sz="320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宋体" panose="02010600030101010101" pitchFamily="2" charset="-122"/>
              </a:rPr>
              <a:t>You may shake hands when saying goodbye to </a:t>
            </a:r>
            <a:endParaRPr lang="en-US" altLang="zh-CN" sz="3200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宋体" panose="02010600030101010101" pitchFamily="2" charset="-122"/>
              </a:rPr>
              <a:t>people.</a:t>
            </a:r>
            <a:endParaRPr lang="en-US" altLang="zh-CN" sz="3200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zh-CN" sz="3200">
                <a:sym typeface="宋体" panose="02010600030101010101" pitchFamily="2" charset="-122"/>
              </a:rPr>
              <a:t>在和别人告别时可以握手。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923925"/>
            <a:ext cx="8193088" cy="4570413"/>
          </a:xfrm>
        </p:spPr>
        <p:txBody>
          <a:bodyPr/>
          <a:lstStyle/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>
                <a:sym typeface="宋体" panose="02010600030101010101" pitchFamily="2" charset="-122"/>
              </a:rPr>
              <a:t>4. </a:t>
            </a:r>
            <a:r>
              <a:rPr lang="zh-CN" altLang="en-US" sz="3200" b="1">
                <a:sym typeface="宋体" panose="02010600030101010101" pitchFamily="2" charset="-122"/>
              </a:rPr>
              <a:t>sure  </a:t>
            </a:r>
            <a:r>
              <a:rPr lang="en-US" altLang="zh-CN" sz="3200" b="1">
                <a:sym typeface="宋体" panose="02010600030101010101" pitchFamily="2" charset="-122"/>
              </a:rPr>
              <a:t>		</a:t>
            </a:r>
            <a:r>
              <a:rPr lang="zh-CN" altLang="en-US" sz="3200" b="1">
                <a:sym typeface="宋体" panose="02010600030101010101" pitchFamily="2" charset="-122"/>
              </a:rPr>
              <a:t>adj. 确信；肯定</a:t>
            </a:r>
            <a:endParaRPr lang="en-US" altLang="zh-CN" sz="3200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200">
                <a:solidFill>
                  <a:srgbClr val="FF0000"/>
                </a:solidFill>
                <a:sym typeface="宋体" panose="02010600030101010101" pitchFamily="2" charset="-122"/>
              </a:rPr>
              <a:t>I think he's coming, but I'm not quite sure.</a:t>
            </a:r>
            <a:endParaRPr lang="en-US" altLang="en-US" sz="3200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sym typeface="宋体" panose="02010600030101010101" pitchFamily="2" charset="-122"/>
              </a:rPr>
              <a:t>我想他会来的，但是我不太有把握。</a:t>
            </a:r>
            <a:endParaRPr lang="zh-CN" altLang="en-US" sz="3200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FF"/>
                </a:solidFill>
              </a:rPr>
              <a:t>be sure about/ of </a:t>
            </a:r>
            <a:r>
              <a:rPr lang="zh-CN" altLang="en-US" sz="3200"/>
              <a:t>确信，对</a:t>
            </a:r>
            <a:r>
              <a:rPr lang="en-US" altLang="zh-CN" sz="3200"/>
              <a:t>……</a:t>
            </a:r>
            <a:r>
              <a:rPr lang="zh-CN" altLang="en-US" sz="3200"/>
              <a:t>有把握</a:t>
            </a:r>
            <a:endParaRPr lang="en-US" altLang="zh-CN" sz="320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/>
              <a:t>后接名词、代词或动词</a:t>
            </a:r>
            <a:r>
              <a:rPr lang="en-US" altLang="en-US" sz="3200"/>
              <a:t>-ing</a:t>
            </a:r>
            <a:r>
              <a:rPr lang="zh-CN" altLang="en-US" sz="3200"/>
              <a:t>形式，表示对客观</a:t>
            </a:r>
            <a:endParaRPr lang="en-US" altLang="zh-CN" sz="320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/>
              <a:t>事物有肯定的认识和判断，主语必须是人。</a:t>
            </a:r>
            <a:endParaRPr lang="zh-CN" altLang="en-US" sz="320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 am really sure about it.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/>
              <a:t>对于这件事我确实有把握。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836613"/>
            <a:ext cx="8193088" cy="5448300"/>
          </a:xfrm>
        </p:spPr>
        <p:txBody>
          <a:bodyPr/>
          <a:lstStyle/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b="1">
                <a:sym typeface="宋体" panose="02010600030101010101" pitchFamily="2" charset="-122"/>
              </a:rPr>
              <a:t>5. Why don’t you go skating? / Why not go skating? / What about goingskating? / You’d better go skating. </a:t>
            </a:r>
            <a:r>
              <a:rPr lang="zh-CN" altLang="en-US" b="1">
                <a:sym typeface="宋体" panose="02010600030101010101" pitchFamily="2" charset="-122"/>
              </a:rPr>
              <a:t>为什么（你）不去溜冰？</a:t>
            </a:r>
            <a:r>
              <a:rPr lang="en-US" altLang="zh-CN" b="1">
                <a:sym typeface="宋体" panose="02010600030101010101" pitchFamily="2" charset="-122"/>
              </a:rPr>
              <a:t>/</a:t>
            </a:r>
            <a:r>
              <a:rPr lang="zh-CN" altLang="en-US" b="1">
                <a:sym typeface="宋体" panose="02010600030101010101" pitchFamily="2" charset="-122"/>
              </a:rPr>
              <a:t>去溜冰怎么样？</a:t>
            </a:r>
            <a:r>
              <a:rPr lang="en-US" altLang="zh-CN" b="1">
                <a:sym typeface="宋体" panose="02010600030101010101" pitchFamily="2" charset="-122"/>
              </a:rPr>
              <a:t>/</a:t>
            </a:r>
            <a:endParaRPr lang="en-US" altLang="zh-CN" b="1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b="1">
                <a:sym typeface="宋体" panose="02010600030101010101" pitchFamily="2" charset="-122"/>
              </a:rPr>
              <a:t>  </a:t>
            </a:r>
            <a:r>
              <a:rPr lang="en-US" altLang="zh-CN" b="1">
                <a:sym typeface="宋体" panose="02010600030101010101" pitchFamily="2" charset="-122"/>
              </a:rPr>
              <a:t> </a:t>
            </a:r>
            <a:r>
              <a:rPr lang="zh-CN" altLang="en-US" b="1">
                <a:sym typeface="宋体" panose="02010600030101010101" pitchFamily="2" charset="-122"/>
              </a:rPr>
              <a:t>你最好去溜冰。</a:t>
            </a:r>
            <a:endParaRPr lang="en-US" altLang="zh-CN" b="1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这些都是日常用语，表示建议，回答时常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“</a:t>
            </a:r>
            <a:r>
              <a:rPr lang="en-US" altLang="zh-CN">
                <a:sym typeface="宋体" panose="02010600030101010101" pitchFamily="2" charset="-122"/>
              </a:rPr>
              <a:t>That’s a good idea</a:t>
            </a:r>
            <a:r>
              <a:rPr lang="zh-CN" altLang="en-US">
                <a:sym typeface="宋体" panose="02010600030101010101" pitchFamily="2" charset="-122"/>
              </a:rPr>
              <a:t>！”或“</a:t>
            </a:r>
            <a:r>
              <a:rPr lang="en-US" altLang="zh-CN">
                <a:sym typeface="宋体" panose="02010600030101010101" pitchFamily="2" charset="-122"/>
              </a:rPr>
              <a:t>Good idea</a:t>
            </a:r>
            <a:r>
              <a:rPr lang="zh-CN" altLang="en-US">
                <a:sym typeface="宋体" panose="02010600030101010101" pitchFamily="2" charset="-122"/>
              </a:rPr>
              <a:t>！”。</a:t>
            </a:r>
            <a:endParaRPr lang="zh-CN" altLang="en-US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ym typeface="宋体" panose="02010600030101010101" pitchFamily="2" charset="-122"/>
              </a:rPr>
              <a:t>①Why don’t you do ...? / Why not do ...? 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意为“ 为什么（你）不做</a:t>
            </a:r>
            <a:r>
              <a:rPr lang="en-US" altLang="zh-CN">
                <a:sym typeface="宋体" panose="02010600030101010101" pitchFamily="2" charset="-122"/>
              </a:rPr>
              <a:t>……</a:t>
            </a:r>
            <a:r>
              <a:rPr lang="zh-CN" altLang="en-US">
                <a:sym typeface="宋体" panose="02010600030101010101" pitchFamily="2" charset="-122"/>
              </a:rPr>
              <a:t>？”例如：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Why don’t you do some reading at home? </a:t>
            </a:r>
            <a:endParaRPr lang="en-US" altLang="zh-CN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 = Why not do some reading at home? </a:t>
            </a:r>
            <a:endParaRPr lang="en-US" altLang="zh-CN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为什么（你）不在家看看书呢？</a:t>
            </a:r>
            <a:endParaRPr lang="en-US" altLang="zh-CN"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765175"/>
            <a:ext cx="8193088" cy="5600700"/>
          </a:xfrm>
        </p:spPr>
        <p:txBody>
          <a:bodyPr/>
          <a:lstStyle/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ym typeface="宋体" panose="02010600030101010101" pitchFamily="2" charset="-122"/>
              </a:rPr>
              <a:t>②What about doing ...? </a:t>
            </a:r>
            <a:r>
              <a:rPr lang="zh-CN" altLang="en-US">
                <a:sym typeface="宋体" panose="02010600030101010101" pitchFamily="2" charset="-122"/>
              </a:rPr>
              <a:t>意为“做</a:t>
            </a:r>
            <a:r>
              <a:rPr lang="en-US" altLang="zh-CN">
                <a:sym typeface="宋体" panose="02010600030101010101" pitchFamily="2" charset="-122"/>
              </a:rPr>
              <a:t>……</a:t>
            </a:r>
            <a:r>
              <a:rPr lang="zh-CN" altLang="en-US">
                <a:sym typeface="宋体" panose="02010600030101010101" pitchFamily="2" charset="-122"/>
              </a:rPr>
              <a:t>怎么样？”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可与</a:t>
            </a:r>
            <a:r>
              <a:rPr lang="en-US" altLang="zh-CN">
                <a:sym typeface="宋体" panose="02010600030101010101" pitchFamily="2" charset="-122"/>
              </a:rPr>
              <a:t>How about doing ...? </a:t>
            </a:r>
            <a:r>
              <a:rPr lang="zh-CN" altLang="en-US">
                <a:sym typeface="宋体" panose="02010600030101010101" pitchFamily="2" charset="-122"/>
              </a:rPr>
              <a:t>互换使用   例如：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What about doing some reading at home? </a:t>
            </a:r>
            <a:endParaRPr lang="en-US" altLang="zh-CN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= How about doing some reading at home? </a:t>
            </a:r>
            <a:endParaRPr lang="en-US" altLang="zh-CN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在家看看书怎么样？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ym typeface="宋体" panose="02010600030101010101" pitchFamily="2" charset="-122"/>
              </a:rPr>
              <a:t>③had better do ... </a:t>
            </a:r>
            <a:r>
              <a:rPr lang="zh-CN" altLang="en-US">
                <a:sym typeface="宋体" panose="02010600030101010101" pitchFamily="2" charset="-122"/>
              </a:rPr>
              <a:t>意为“最好做</a:t>
            </a:r>
            <a:r>
              <a:rPr lang="en-US" altLang="zh-CN">
                <a:sym typeface="宋体" panose="02010600030101010101" pitchFamily="2" charset="-122"/>
              </a:rPr>
              <a:t>……”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否定形式为</a:t>
            </a:r>
            <a:r>
              <a:rPr lang="en-US" altLang="zh-CN">
                <a:sym typeface="宋体" panose="02010600030101010101" pitchFamily="2" charset="-122"/>
              </a:rPr>
              <a:t>had better not do ...“</a:t>
            </a:r>
            <a:r>
              <a:rPr lang="zh-CN" altLang="en-US">
                <a:sym typeface="宋体" panose="02010600030101010101" pitchFamily="2" charset="-122"/>
              </a:rPr>
              <a:t>最好不要做</a:t>
            </a:r>
            <a:r>
              <a:rPr lang="en-US" altLang="zh-CN">
                <a:sym typeface="宋体" panose="02010600030101010101" pitchFamily="2" charset="-122"/>
              </a:rPr>
              <a:t>……”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You’d better do some reading at home. </a:t>
            </a:r>
            <a:endParaRPr lang="en-US" altLang="zh-CN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你最好在家看看书。</a:t>
            </a:r>
            <a:endParaRPr lang="zh-CN" altLang="en-US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You’d better not go out at night. </a:t>
            </a:r>
            <a:endParaRPr lang="en-US" altLang="zh-CN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晚上你最好不要出去。</a:t>
            </a:r>
            <a:endParaRPr lang="en-US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6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 noChangeArrowheads="1"/>
          </p:cNvSpPr>
          <p:nvPr>
            <p:ph idx="1"/>
          </p:nvPr>
        </p:nvSpPr>
        <p:spPr>
          <a:xfrm>
            <a:off x="317500" y="1538288"/>
            <a:ext cx="8507413" cy="5102225"/>
          </a:xfrm>
        </p:spPr>
        <p:txBody>
          <a:bodyPr/>
          <a:lstStyle/>
          <a:p>
            <a:pPr indent="0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dirty="0">
                <a:sym typeface="宋体" panose="02010600030101010101" pitchFamily="2" charset="-122"/>
              </a:rPr>
              <a:t>                           </a:t>
            </a:r>
            <a:r>
              <a:rPr lang="zh-CN" altLang="en-US" b="1" dirty="0">
                <a:sym typeface="宋体" panose="02010600030101010101" pitchFamily="2" charset="-122"/>
              </a:rPr>
              <a:t>选择最佳答案填空。</a:t>
            </a:r>
            <a:endParaRPr lang="en-US" altLang="zh-CN" b="1" dirty="0">
              <a:sym typeface="宋体" panose="02010600030101010101" pitchFamily="2" charset="-122"/>
            </a:endParaRPr>
          </a:p>
          <a:p>
            <a:pPr indent="0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(1) Why not___ shopping with us?</a:t>
            </a:r>
            <a:endParaRPr lang="en-US" altLang="zh-CN" dirty="0">
              <a:sym typeface="宋体" panose="02010600030101010101" pitchFamily="2" charset="-122"/>
            </a:endParaRPr>
          </a:p>
          <a:p>
            <a:pPr indent="0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A. to go		B. go		C. going	D. to going</a:t>
            </a:r>
            <a:endParaRPr lang="en-US" altLang="zh-CN" dirty="0">
              <a:sym typeface="宋体" panose="02010600030101010101" pitchFamily="2" charset="-122"/>
            </a:endParaRPr>
          </a:p>
          <a:p>
            <a:pPr indent="0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(2) What about ___ a movie tonight?</a:t>
            </a:r>
            <a:endParaRPr lang="en-US" altLang="zh-CN" dirty="0">
              <a:sym typeface="宋体" panose="02010600030101010101" pitchFamily="2" charset="-122"/>
            </a:endParaRPr>
          </a:p>
          <a:p>
            <a:pPr marL="787400" indent="-514350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A. to watch		B. watch	</a:t>
            </a:r>
            <a:endParaRPr lang="en-US" altLang="zh-CN" dirty="0">
              <a:sym typeface="宋体" panose="02010600030101010101" pitchFamily="2" charset="-122"/>
            </a:endParaRPr>
          </a:p>
          <a:p>
            <a:pPr marL="787400" indent="-514350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C. to watching		D. watching</a:t>
            </a:r>
            <a:endParaRPr lang="en-US" altLang="zh-CN" dirty="0">
              <a:sym typeface="宋体" panose="02010600030101010101" pitchFamily="2" charset="-122"/>
            </a:endParaRPr>
          </a:p>
          <a:p>
            <a:pPr marL="787400" indent="-514350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(3) You don’t look well. You’d better ___ to see the doctor.</a:t>
            </a:r>
            <a:endParaRPr lang="en-US" altLang="zh-CN" dirty="0">
              <a:sym typeface="宋体" panose="02010600030101010101" pitchFamily="2" charset="-122"/>
            </a:endParaRPr>
          </a:p>
          <a:p>
            <a:pPr marL="787400" indent="-514350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A. go		B. going	C. to go	D. gone</a:t>
            </a:r>
            <a:endParaRPr lang="zh-CN" altLang="en-US" dirty="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endParaRPr lang="zh-CN" altLang="zh-CN" dirty="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70658" name="矩形 1"/>
          <p:cNvSpPr>
            <a:spLocks noChangeArrowheads="1"/>
          </p:cNvSpPr>
          <p:nvPr/>
        </p:nvSpPr>
        <p:spPr bwMode="auto">
          <a:xfrm>
            <a:off x="2627313" y="682625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70659" name="椭圆 4"/>
          <p:cNvSpPr>
            <a:spLocks noChangeArrowheads="1"/>
          </p:cNvSpPr>
          <p:nvPr/>
        </p:nvSpPr>
        <p:spPr bwMode="auto">
          <a:xfrm>
            <a:off x="2576513" y="547688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28863" y="2049463"/>
            <a:ext cx="5762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760663" y="3003550"/>
            <a:ext cx="5762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734050" y="4465638"/>
            <a:ext cx="5762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836613"/>
            <a:ext cx="8193088" cy="5616575"/>
          </a:xfrm>
        </p:spPr>
        <p:txBody>
          <a:bodyPr/>
          <a:lstStyle/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b="1">
                <a:sym typeface="宋体" panose="02010600030101010101" pitchFamily="2" charset="-122"/>
              </a:rPr>
              <a:t>6. feel like      </a:t>
            </a:r>
            <a:r>
              <a:rPr lang="zh-CN" altLang="en-US" b="1">
                <a:sym typeface="宋体" panose="02010600030101010101" pitchFamily="2" charset="-122"/>
              </a:rPr>
              <a:t>想要</a:t>
            </a:r>
            <a:endParaRPr lang="en-US" altLang="zh-CN" b="1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相当于动词</a:t>
            </a:r>
            <a:r>
              <a:rPr lang="en-US" altLang="zh-CN">
                <a:sym typeface="宋体" panose="02010600030101010101" pitchFamily="2" charset="-122"/>
              </a:rPr>
              <a:t>want </a:t>
            </a:r>
            <a:r>
              <a:rPr lang="zh-CN" altLang="en-US">
                <a:sym typeface="宋体" panose="02010600030101010101" pitchFamily="2" charset="-122"/>
              </a:rPr>
              <a:t>或</a:t>
            </a:r>
            <a:r>
              <a:rPr lang="en-US" altLang="zh-CN">
                <a:sym typeface="宋体" panose="02010600030101010101" pitchFamily="2" charset="-122"/>
              </a:rPr>
              <a:t>would like</a:t>
            </a:r>
            <a:r>
              <a:rPr lang="zh-CN" altLang="en-US">
                <a:sym typeface="宋体" panose="02010600030101010101" pitchFamily="2" charset="-122"/>
              </a:rPr>
              <a:t>，但注意其用法不同。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ym typeface="宋体" panose="02010600030101010101" pitchFamily="2" charset="-122"/>
              </a:rPr>
              <a:t>feel like </a:t>
            </a:r>
            <a:r>
              <a:rPr lang="zh-CN" altLang="en-US">
                <a:sym typeface="宋体" panose="02010600030101010101" pitchFamily="2" charset="-122"/>
              </a:rPr>
              <a:t>后接名词、代词或动名词作宾语；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ym typeface="宋体" panose="02010600030101010101" pitchFamily="2" charset="-122"/>
              </a:rPr>
              <a:t>want</a:t>
            </a:r>
            <a:r>
              <a:rPr lang="zh-CN" altLang="en-US">
                <a:sym typeface="宋体" panose="02010600030101010101" pitchFamily="2" charset="-122"/>
              </a:rPr>
              <a:t>后接名词、代词或动词不定式作宾语；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ym typeface="宋体" panose="02010600030101010101" pitchFamily="2" charset="-122"/>
              </a:rPr>
              <a:t>would like</a:t>
            </a:r>
            <a:r>
              <a:rPr lang="zh-CN" altLang="en-US">
                <a:sym typeface="宋体" panose="02010600030101010101" pitchFamily="2" charset="-122"/>
              </a:rPr>
              <a:t>后接名词或动词不定式作宾语。例如：</a:t>
            </a:r>
            <a:endParaRPr lang="zh-CN" altLang="en-US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   I feel like a cup of coffee. </a:t>
            </a:r>
            <a:endParaRPr lang="en-US" altLang="zh-CN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= I want / would like a cup of coffee.</a:t>
            </a:r>
            <a:endParaRPr lang="en-US" altLang="zh-CN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我想喝杯咖啡。</a:t>
            </a:r>
            <a:endParaRPr lang="zh-CN" altLang="en-US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ym typeface="宋体" panose="02010600030101010101" pitchFamily="2" charset="-122"/>
              </a:rPr>
              <a:t>   </a:t>
            </a: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I don’t feel like eating anything. </a:t>
            </a:r>
            <a:endParaRPr lang="en-US" altLang="zh-CN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>
                <a:solidFill>
                  <a:srgbClr val="FF0000"/>
                </a:solidFill>
                <a:sym typeface="宋体" panose="02010600030101010101" pitchFamily="2" charset="-122"/>
              </a:rPr>
              <a:t>= I don’t want / wouldn’t like to eat anything</a:t>
            </a:r>
            <a:r>
              <a:rPr lang="en-US" altLang="zh-CN">
                <a:sym typeface="宋体" panose="02010600030101010101" pitchFamily="2" charset="-122"/>
              </a:rPr>
              <a:t>. </a:t>
            </a:r>
            <a:endParaRPr lang="en-US" altLang="zh-CN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>
                <a:sym typeface="宋体" panose="02010600030101010101" pitchFamily="2" charset="-122"/>
              </a:rPr>
              <a:t>我什么都不想吃。</a:t>
            </a:r>
            <a:endParaRPr lang="en-US" altLang="zh-CN"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6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6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 noChangeArrowheads="1"/>
          </p:cNvSpPr>
          <p:nvPr>
            <p:ph idx="1"/>
          </p:nvPr>
        </p:nvSpPr>
        <p:spPr>
          <a:xfrm>
            <a:off x="457200" y="774700"/>
            <a:ext cx="8507413" cy="5822950"/>
          </a:xfrm>
        </p:spPr>
        <p:txBody>
          <a:bodyPr/>
          <a:lstStyle/>
          <a:p>
            <a:pPr indent="0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b="1" dirty="0">
                <a:sym typeface="宋体" panose="02010600030101010101" pitchFamily="2" charset="-122"/>
              </a:rPr>
              <a:t>1. </a:t>
            </a:r>
            <a:r>
              <a:rPr lang="zh-CN" altLang="en-US" b="1" dirty="0">
                <a:sym typeface="宋体" panose="02010600030101010101" pitchFamily="2" charset="-122"/>
              </a:rPr>
              <a:t>同义句转换。</a:t>
            </a:r>
            <a:endParaRPr lang="zh-CN" altLang="en-US" dirty="0">
              <a:sym typeface="宋体" panose="02010600030101010101" pitchFamily="2" charset="-122"/>
            </a:endParaRPr>
          </a:p>
          <a:p>
            <a:pPr indent="0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He wanted to take a walk after supper.</a:t>
            </a:r>
            <a:endParaRPr lang="en-US" altLang="zh-CN" dirty="0">
              <a:sym typeface="宋体" panose="02010600030101010101" pitchFamily="2" charset="-122"/>
            </a:endParaRPr>
          </a:p>
          <a:p>
            <a:pPr indent="0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He ____ ____ ____ a walk after supper.</a:t>
            </a:r>
            <a:endParaRPr lang="en-US" altLang="zh-CN" dirty="0">
              <a:sym typeface="宋体" panose="02010600030101010101" pitchFamily="2" charset="-122"/>
            </a:endParaRPr>
          </a:p>
          <a:p>
            <a:pPr indent="0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2. </a:t>
            </a:r>
            <a:r>
              <a:rPr lang="zh-CN" altLang="en-US" dirty="0">
                <a:sym typeface="宋体" panose="02010600030101010101" pitchFamily="2" charset="-122"/>
              </a:rPr>
              <a:t>根据中文意思完成句子。</a:t>
            </a:r>
            <a:endParaRPr lang="zh-CN" altLang="en-US" dirty="0">
              <a:sym typeface="宋体" panose="02010600030101010101" pitchFamily="2" charset="-122"/>
            </a:endParaRPr>
          </a:p>
          <a:p>
            <a:pPr indent="0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dirty="0">
                <a:sym typeface="宋体" panose="02010600030101010101" pitchFamily="2" charset="-122"/>
              </a:rPr>
              <a:t>下星期我们想去长城。</a:t>
            </a:r>
            <a:endParaRPr lang="zh-CN" altLang="en-US" dirty="0">
              <a:sym typeface="宋体" panose="02010600030101010101" pitchFamily="2" charset="-122"/>
            </a:endParaRPr>
          </a:p>
          <a:p>
            <a:pPr indent="0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We ____ ____ ____ to the Great Wall next week.</a:t>
            </a:r>
            <a:endParaRPr lang="en-US" altLang="zh-CN" dirty="0">
              <a:sym typeface="宋体" panose="02010600030101010101" pitchFamily="2" charset="-122"/>
            </a:endParaRPr>
          </a:p>
          <a:p>
            <a:pPr indent="0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zh-CN" altLang="en-US" dirty="0">
                <a:sym typeface="宋体" panose="02010600030101010101" pitchFamily="2" charset="-122"/>
              </a:rPr>
              <a:t>你想要喝水吗？</a:t>
            </a:r>
            <a:endParaRPr lang="zh-CN" altLang="en-US" dirty="0">
              <a:sym typeface="宋体" panose="02010600030101010101" pitchFamily="2" charset="-122"/>
            </a:endParaRPr>
          </a:p>
          <a:p>
            <a:pPr indent="0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altLang="zh-CN" dirty="0">
                <a:sym typeface="宋体" panose="02010600030101010101" pitchFamily="2" charset="-122"/>
              </a:rPr>
              <a:t>____ you ____ ____ ________ some water?</a:t>
            </a:r>
            <a:endParaRPr lang="zh-CN" altLang="en-US" dirty="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endParaRPr lang="zh-CN" altLang="zh-CN" dirty="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72706" name="矩形 1"/>
          <p:cNvSpPr>
            <a:spLocks noChangeArrowheads="1"/>
          </p:cNvSpPr>
          <p:nvPr/>
        </p:nvSpPr>
        <p:spPr bwMode="auto">
          <a:xfrm>
            <a:off x="3335338" y="742950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72707" name="椭圆 4"/>
          <p:cNvSpPr>
            <a:spLocks noChangeArrowheads="1"/>
          </p:cNvSpPr>
          <p:nvPr/>
        </p:nvSpPr>
        <p:spPr bwMode="auto">
          <a:xfrm>
            <a:off x="3276600" y="609600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258888" y="2144713"/>
            <a:ext cx="25193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felt like taking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258888" y="3960813"/>
            <a:ext cx="4249737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feel like going /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want to go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900113" y="5516563"/>
            <a:ext cx="48244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Do        feel  like  drinking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900113" y="6038850"/>
            <a:ext cx="42116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Would   like to drink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900113" y="6308725"/>
            <a:ext cx="4248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Do          want to drink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3730" name="TextBox 4"/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模板</Template>
  <TotalTime>0</TotalTime>
  <Words>12105</Words>
  <Application>WPS 演示</Application>
  <PresentationFormat>全屏显示(4:3)</PresentationFormat>
  <Paragraphs>653</Paragraphs>
  <Slides>69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69</vt:i4>
      </vt:variant>
    </vt:vector>
  </HeadingPairs>
  <TitlesOfParts>
    <vt:vector size="81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Arial Unicode MS</vt:lpstr>
      <vt:lpstr>Tahoma</vt:lpstr>
      <vt:lpstr>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14</cp:revision>
  <dcterms:created xsi:type="dcterms:W3CDTF">2016-12-19T08:41:00Z</dcterms:created>
  <dcterms:modified xsi:type="dcterms:W3CDTF">2020-12-31T05:27:35Z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