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325" r:id="rId4"/>
    <p:sldId id="326" r:id="rId5"/>
    <p:sldId id="330" r:id="rId6"/>
    <p:sldId id="331" r:id="rId7"/>
    <p:sldId id="307" r:id="rId8"/>
    <p:sldId id="308" r:id="rId9"/>
    <p:sldId id="271" r:id="rId10"/>
    <p:sldId id="260" r:id="rId11"/>
    <p:sldId id="332" r:id="rId12"/>
    <p:sldId id="333" r:id="rId13"/>
    <p:sldId id="334" r:id="rId14"/>
    <p:sldId id="266" r:id="rId15"/>
    <p:sldId id="366" r:id="rId16"/>
    <p:sldId id="363" r:id="rId17"/>
    <p:sldId id="270" r:id="rId18"/>
    <p:sldId id="267" r:id="rId19"/>
    <p:sldId id="272" r:id="rId20"/>
    <p:sldId id="273" r:id="rId21"/>
    <p:sldId id="389" r:id="rId22"/>
    <p:sldId id="275" r:id="rId23"/>
    <p:sldId id="292" r:id="rId24"/>
    <p:sldId id="276" r:id="rId25"/>
    <p:sldId id="390" r:id="rId26"/>
    <p:sldId id="391" r:id="rId27"/>
    <p:sldId id="319" r:id="rId28"/>
    <p:sldId id="320" r:id="rId29"/>
    <p:sldId id="321" r:id="rId30"/>
    <p:sldId id="322" r:id="rId31"/>
    <p:sldId id="323" r:id="rId32"/>
    <p:sldId id="324" r:id="rId3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06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EDD4D5-0A16-4598-9813-5AC7A3D6C51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90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27D127-2400-4B60-943E-9E2ADF060C9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2675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2116D0-4288-46EE-9119-9213C48F25F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361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8AD744-9E26-4258-8CCA-96C92372596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7683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5B46E8-85FF-43EB-B86D-89FC9A897D2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6879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7C82CC-DED7-4B2C-BB97-CF99AF8E94A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3676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5D7847-5DEE-47FC-ABD8-410CC609C3C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9221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1913DE-08FC-4F2A-9576-2921BB2FBFF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9993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062FF-DBAB-4C70-88B2-3564BD5D0F8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5852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65A16-C8E3-4027-A29C-CD7A0A473457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6376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F94FF9-EFC8-48DD-8CD1-652C59509C8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912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  <a:p>
            <a:pPr lvl="1" eaLnBrk="1" latinLnBrk="0" hangingPunct="1"/>
            <a:r>
              <a:rPr kumimoji="0" lang="zh-CN" altLang="en-US"/>
              <a:t>第二级</a:t>
            </a:r>
          </a:p>
          <a:p>
            <a:pPr lvl="2" eaLnBrk="1" latinLnBrk="0" hangingPunct="1"/>
            <a:r>
              <a:rPr kumimoji="0" lang="zh-CN" altLang="en-US"/>
              <a:t>第三级</a:t>
            </a:r>
          </a:p>
          <a:p>
            <a:pPr lvl="3" eaLnBrk="1" latinLnBrk="0" hangingPunct="1"/>
            <a:r>
              <a:rPr kumimoji="0" lang="zh-CN" altLang="en-US"/>
              <a:t>第四级</a:t>
            </a:r>
          </a:p>
          <a:p>
            <a:pPr lvl="4" eaLnBrk="1" latinLnBrk="0" hangingPunct="1"/>
            <a:r>
              <a:rPr kumimoji="0" lang="zh-CN" altLang="en-US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B51781-E059-4087-850C-8891B0F5844F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749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jpeg"/><Relationship Id="rId4" Type="http://schemas.openxmlformats.org/officeDocument/2006/relationships/image" Target="http:/www.annefrank.com/jpgs/illustration_diary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file:///C:\Users\31313\Desktop\&#24405;&#38899;M1-4\M1&#35838;&#26412;&#24405;&#38899;1\Reading.mp3" TargetMode="Externa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file:///C:\Users\31313\Desktop\&#24405;&#38899;M1-4\M1&#35838;&#26412;&#24405;&#38899;1\Reading.mp3" TargetMode="Externa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047456" y="2114704"/>
            <a:ext cx="4680520" cy="1894362"/>
          </a:xfrm>
        </p:spPr>
        <p:txBody>
          <a:bodyPr/>
          <a:lstStyle/>
          <a:p>
            <a:r>
              <a:rPr lang="en-US" altLang="zh-CN" sz="5400" dirty="0">
                <a:solidFill>
                  <a:schemeClr val="tx1"/>
                </a:solidFill>
              </a:rPr>
              <a:t>U1 friendship</a:t>
            </a:r>
            <a:endParaRPr lang="zh-CN" altLang="en-US" sz="5400" dirty="0">
              <a:solidFill>
                <a:schemeClr val="tx1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776" y="4041178"/>
            <a:ext cx="6172200" cy="1371600"/>
          </a:xfrm>
        </p:spPr>
        <p:txBody>
          <a:bodyPr>
            <a:normAutofit/>
          </a:bodyPr>
          <a:lstStyle/>
          <a:p>
            <a:r>
              <a:rPr lang="en-US" altLang="zh-CN" sz="4000" dirty="0">
                <a:solidFill>
                  <a:schemeClr val="tx1"/>
                </a:solidFill>
              </a:rPr>
              <a:t>Warming-up and reading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591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B0000844MI">
            <a:extLst>
              <a:ext uri="{FF2B5EF4-FFF2-40B4-BE49-F238E27FC236}">
                <a16:creationId xmlns:a16="http://schemas.microsoft.com/office/drawing/2014/main" id="{7353C64A-6C56-446E-9475-9CFD43884E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352335"/>
            <a:ext cx="3081734" cy="440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6" descr="200971613201478699">
            <a:extLst>
              <a:ext uri="{FF2B5EF4-FFF2-40B4-BE49-F238E27FC236}">
                <a16:creationId xmlns:a16="http://schemas.microsoft.com/office/drawing/2014/main" id="{448955BA-6C02-42CF-BB7D-135857F54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572936"/>
            <a:ext cx="3528392" cy="416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10">
            <a:extLst>
              <a:ext uri="{FF2B5EF4-FFF2-40B4-BE49-F238E27FC236}">
                <a16:creationId xmlns:a16="http://schemas.microsoft.com/office/drawing/2014/main" id="{8CA091BE-195D-49B6-BF26-EE0AD4B51A6E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61246" y="1237948"/>
            <a:ext cx="4983162" cy="1334988"/>
          </a:xfrm>
          <a:noFill/>
        </p:spPr>
        <p:txBody>
          <a:bodyPr wrap="none"/>
          <a:lstStyle/>
          <a:p>
            <a:pPr eaLnBrk="1" hangingPunct="1"/>
            <a:r>
              <a:rPr lang="en-US" altLang="zh-CN" sz="35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What’s the movie about?</a:t>
            </a:r>
          </a:p>
          <a:p>
            <a:pPr eaLnBrk="1" hangingPunct="1"/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Friendship.</a:t>
            </a:r>
          </a:p>
        </p:txBody>
      </p:sp>
      <p:sp>
        <p:nvSpPr>
          <p:cNvPr id="5" name="Rectangle 27">
            <a:extLst>
              <a:ext uri="{FF2B5EF4-FFF2-40B4-BE49-F238E27FC236}">
                <a16:creationId xmlns:a16="http://schemas.microsoft.com/office/drawing/2014/main" id="{3E789B09-3DCE-4717-AFE0-8788CF402D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9641" y="-13672"/>
            <a:ext cx="9144001" cy="711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 anchor="b">
            <a:spAutoFit/>
          </a:bodyPr>
          <a:lstStyle/>
          <a:p>
            <a:pPr algn="ctr"/>
            <a:r>
              <a:rPr lang="en-US" altLang="zh-CN" sz="4000" b="1" dirty="0">
                <a:latin typeface="Comic Sans MS" pitchFamily="66" charset="0"/>
              </a:rPr>
              <a:t>I   Lead 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uiExpand="1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3">
            <a:extLst>
              <a:ext uri="{FF2B5EF4-FFF2-40B4-BE49-F238E27FC236}">
                <a16:creationId xmlns:a16="http://schemas.microsoft.com/office/drawing/2014/main" id="{5EBE26BE-7884-4C43-B320-A0854D060A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7" y="728267"/>
            <a:ext cx="7832676" cy="1704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178" tIns="44089" rIns="88178" bIns="44089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do you think a good friend should be like</a:t>
            </a:r>
            <a:r>
              <a:rPr lang="en-US" altLang="zh-CN" sz="35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? List the good qualities a good friend should have.</a:t>
            </a:r>
          </a:p>
        </p:txBody>
      </p:sp>
      <p:pic>
        <p:nvPicPr>
          <p:cNvPr id="12291" name="Picture 9" descr="speaking task 1">
            <a:extLst>
              <a:ext uri="{FF2B5EF4-FFF2-40B4-BE49-F238E27FC236}">
                <a16:creationId xmlns:a16="http://schemas.microsoft.com/office/drawing/2014/main" id="{BE08C65E-11FA-4D85-A6CB-83613FA07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87" y="2564904"/>
            <a:ext cx="5399484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77212D03-998E-49FA-9173-2FECFE802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" y="0"/>
            <a:ext cx="9144001" cy="711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 anchor="b">
            <a:spAutoFit/>
          </a:bodyPr>
          <a:lstStyle/>
          <a:p>
            <a:pPr algn="ctr"/>
            <a:r>
              <a:rPr lang="en-US" altLang="zh-CN" sz="4000" b="1" dirty="0">
                <a:latin typeface="Comic Sans MS" pitchFamily="66" charset="0"/>
              </a:rPr>
              <a:t>I   Lead 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Group 2">
            <a:extLst>
              <a:ext uri="{FF2B5EF4-FFF2-40B4-BE49-F238E27FC236}">
                <a16:creationId xmlns:a16="http://schemas.microsoft.com/office/drawing/2014/main" id="{B6E53EB9-C634-48A8-AB8D-5DC46052B487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09529718"/>
              </p:ext>
            </p:extLst>
          </p:nvPr>
        </p:nvGraphicFramePr>
        <p:xfrm>
          <a:off x="577145" y="2847497"/>
          <a:ext cx="7504907" cy="3978673"/>
        </p:xfrm>
        <a:graphic>
          <a:graphicData uri="http://schemas.openxmlformats.org/drawingml/2006/table">
            <a:tbl>
              <a:tblPr/>
              <a:tblGrid>
                <a:gridCol w="2087563">
                  <a:extLst>
                    <a:ext uri="{9D8B030D-6E8A-4147-A177-3AD203B41FA5}">
                      <a16:colId xmlns:a16="http://schemas.microsoft.com/office/drawing/2014/main" val="3095059390"/>
                    </a:ext>
                  </a:extLst>
                </a:gridCol>
                <a:gridCol w="962421">
                  <a:extLst>
                    <a:ext uri="{9D8B030D-6E8A-4147-A177-3AD203B41FA5}">
                      <a16:colId xmlns:a16="http://schemas.microsoft.com/office/drawing/2014/main" val="1977747488"/>
                    </a:ext>
                  </a:extLst>
                </a:gridCol>
                <a:gridCol w="1619250">
                  <a:extLst>
                    <a:ext uri="{9D8B030D-6E8A-4147-A177-3AD203B41FA5}">
                      <a16:colId xmlns:a16="http://schemas.microsoft.com/office/drawing/2014/main" val="1764508482"/>
                    </a:ext>
                  </a:extLst>
                </a:gridCol>
                <a:gridCol w="2835673">
                  <a:extLst>
                    <a:ext uri="{9D8B030D-6E8A-4147-A177-3AD203B41FA5}">
                      <a16:colId xmlns:a16="http://schemas.microsoft.com/office/drawing/2014/main" val="2097171292"/>
                    </a:ext>
                  </a:extLst>
                </a:gridCol>
              </a:tblGrid>
              <a:tr h="1262063"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Name</a:t>
                      </a: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Age  </a:t>
                      </a: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Gender </a:t>
                      </a:r>
                    </a:p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3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性别</a:t>
                      </a:r>
                      <a:r>
                        <a:rPr kumimoji="0" lang="en-US" altLang="zh-CN" sz="3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</a:t>
                      </a: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Three qualities</a:t>
                      </a: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7300155"/>
                  </a:ext>
                </a:extLst>
              </a:tr>
              <a:tr h="916781"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Student 1</a:t>
                      </a: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3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3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3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1379241"/>
                  </a:ext>
                </a:extLst>
              </a:tr>
              <a:tr h="900906"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Student 2</a:t>
                      </a: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3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3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3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608332"/>
                  </a:ext>
                </a:extLst>
              </a:tr>
              <a:tr h="898923"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3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Student 3</a:t>
                      </a: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3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3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1pPr>
                      <a:lvl2pPr marL="742950" indent="-3905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2pPr>
                      <a:lvl3pPr marL="1143000" indent="-439738" defTabSz="703263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17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3pPr>
                      <a:lvl4pPr marL="1600200" indent="-542925" defTabSz="703263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4pPr>
                      <a:lvl5pPr marL="2057400" indent="-647700" defTabSz="703263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5pPr>
                      <a:lvl6pPr marL="25146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6pPr>
                      <a:lvl7pPr marL="29718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7pPr>
                      <a:lvl8pPr marL="34290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8pPr>
                      <a:lvl9pPr marL="3886200" indent="-647700" defTabSz="703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30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7032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3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88178" marR="88178" marT="44089" marB="4408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9222988"/>
                  </a:ext>
                </a:extLst>
              </a:tr>
            </a:tbl>
          </a:graphicData>
        </a:graphic>
      </p:graphicFrame>
      <p:pic>
        <p:nvPicPr>
          <p:cNvPr id="13341" name="Picture 29" descr="pvm38i">
            <a:extLst>
              <a:ext uri="{FF2B5EF4-FFF2-40B4-BE49-F238E27FC236}">
                <a16:creationId xmlns:a16="http://schemas.microsoft.com/office/drawing/2014/main" id="{90534D37-8151-41A5-B86E-9DD4AB879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5161">
            <a:off x="689570" y="446485"/>
            <a:ext cx="787798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42" name="Rectangle 30">
            <a:extLst>
              <a:ext uri="{FF2B5EF4-FFF2-40B4-BE49-F238E27FC236}">
                <a16:creationId xmlns:a16="http://schemas.microsoft.com/office/drawing/2014/main" id="{A3061B22-3760-4210-B3A1-31948F6CF5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7367" y="785812"/>
            <a:ext cx="2455786" cy="730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14293" tIns="57148" rIns="114293" bIns="57148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000099"/>
                </a:solidFill>
              </a:rPr>
              <a:t>Interview</a:t>
            </a:r>
          </a:p>
        </p:txBody>
      </p:sp>
      <p:sp>
        <p:nvSpPr>
          <p:cNvPr id="13343" name="Text Box 31">
            <a:extLst>
              <a:ext uri="{FF2B5EF4-FFF2-40B4-BE49-F238E27FC236}">
                <a16:creationId xmlns:a16="http://schemas.microsoft.com/office/drawing/2014/main" id="{D45B7ACB-371C-4AD8-9331-0ACC8416CB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8497" y="688577"/>
            <a:ext cx="4520406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Four students in a group, </a:t>
            </a:r>
          </a:p>
          <a:p>
            <a:pPr eaLnBrk="1" hangingPunct="1"/>
            <a:r>
              <a:rPr lang="en-US" altLang="zh-CN" sz="30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each one has to interview </a:t>
            </a:r>
          </a:p>
          <a:p>
            <a:pPr eaLnBrk="1" hangingPunct="1"/>
            <a:r>
              <a:rPr lang="en-US" altLang="zh-CN" sz="30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the other group mates.</a:t>
            </a:r>
          </a:p>
        </p:txBody>
      </p:sp>
      <p:sp>
        <p:nvSpPr>
          <p:cNvPr id="6" name="Rectangle 27">
            <a:extLst>
              <a:ext uri="{FF2B5EF4-FFF2-40B4-BE49-F238E27FC236}">
                <a16:creationId xmlns:a16="http://schemas.microsoft.com/office/drawing/2014/main" id="{19CCA063-6B4D-4DC5-871F-C143EA14EC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" y="0"/>
            <a:ext cx="9144001" cy="711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 anchor="b">
            <a:spAutoFit/>
          </a:bodyPr>
          <a:lstStyle/>
          <a:p>
            <a:pPr algn="ctr"/>
            <a:r>
              <a:rPr lang="en-US" altLang="zh-CN" sz="4000" b="1" dirty="0">
                <a:latin typeface="Comic Sans MS" pitchFamily="66" charset="0"/>
              </a:rPr>
              <a:t>I   Lead in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D49FC733-B203-4776-9125-FC72780BA6BC}"/>
              </a:ext>
            </a:extLst>
          </p:cNvPr>
          <p:cNvSpPr/>
          <p:nvPr/>
        </p:nvSpPr>
        <p:spPr>
          <a:xfrm>
            <a:off x="183300" y="2099734"/>
            <a:ext cx="87091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do you think a good friend should be like?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Oval 5">
            <a:extLst>
              <a:ext uri="{FF2B5EF4-FFF2-40B4-BE49-F238E27FC236}">
                <a16:creationId xmlns:a16="http://schemas.microsoft.com/office/drawing/2014/main" id="{AE6F1DAA-6ACC-4D51-A525-14FF745F77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4289" y="3484562"/>
            <a:ext cx="3103563" cy="1232298"/>
          </a:xfrm>
          <a:prstGeom prst="ellipse">
            <a:avLst/>
          </a:prstGeom>
          <a:solidFill>
            <a:srgbClr val="FFCCFF"/>
          </a:solidFill>
          <a:ln w="9525" cmpd="sng">
            <a:solidFill>
              <a:schemeClr val="tx1"/>
            </a:solidFill>
            <a:round/>
            <a:headEnd/>
            <a:tailEnd/>
          </a:ln>
        </p:spPr>
        <p:txBody>
          <a:bodyPr wrap="none" lIns="88183" tIns="44091" rIns="88183" bIns="44091" anchor="ctr"/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500" b="1">
                <a:latin typeface="Times New Roman" panose="02020603050405020304" pitchFamily="18" charset="0"/>
              </a:rPr>
              <a:t>friends</a:t>
            </a:r>
          </a:p>
        </p:txBody>
      </p:sp>
      <p:sp>
        <p:nvSpPr>
          <p:cNvPr id="14339" name="Text Box 6">
            <a:extLst>
              <a:ext uri="{FF2B5EF4-FFF2-40B4-BE49-F238E27FC236}">
                <a16:creationId xmlns:a16="http://schemas.microsoft.com/office/drawing/2014/main" id="{7683011A-CE4D-4553-A8A2-DC1C5751CB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6321" y="2162969"/>
            <a:ext cx="925088" cy="550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 dirty="0">
                <a:latin typeface="Times New Roman" panose="02020603050405020304" pitchFamily="18" charset="0"/>
              </a:rPr>
              <a:t>kind</a:t>
            </a:r>
          </a:p>
        </p:txBody>
      </p:sp>
      <p:sp>
        <p:nvSpPr>
          <p:cNvPr id="14340" name="Text Box 7">
            <a:extLst>
              <a:ext uri="{FF2B5EF4-FFF2-40B4-BE49-F238E27FC236}">
                <a16:creationId xmlns:a16="http://schemas.microsoft.com/office/drawing/2014/main" id="{00A5A2F7-C9E0-421F-BD69-A4FB711DE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1914" y="2387204"/>
            <a:ext cx="1245688" cy="550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 dirty="0">
                <a:latin typeface="Times New Roman" panose="02020603050405020304" pitchFamily="18" charset="0"/>
              </a:rPr>
              <a:t>honest</a:t>
            </a:r>
          </a:p>
        </p:txBody>
      </p:sp>
      <p:sp>
        <p:nvSpPr>
          <p:cNvPr id="14341" name="Text Box 8">
            <a:extLst>
              <a:ext uri="{FF2B5EF4-FFF2-40B4-BE49-F238E27FC236}">
                <a16:creationId xmlns:a16="http://schemas.microsoft.com/office/drawing/2014/main" id="{7BC75F24-8952-4997-8193-4351FD4357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6040" y="2079625"/>
            <a:ext cx="1119052" cy="550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 dirty="0">
                <a:latin typeface="Times New Roman" panose="02020603050405020304" pitchFamily="18" charset="0"/>
              </a:rPr>
              <a:t>brave</a:t>
            </a:r>
          </a:p>
        </p:txBody>
      </p:sp>
      <p:sp>
        <p:nvSpPr>
          <p:cNvPr id="14342" name="Text Box 9">
            <a:extLst>
              <a:ext uri="{FF2B5EF4-FFF2-40B4-BE49-F238E27FC236}">
                <a16:creationId xmlns:a16="http://schemas.microsoft.com/office/drawing/2014/main" id="{07389E68-D685-49DA-A58C-757FCCD047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570" y="4018360"/>
            <a:ext cx="1332250" cy="550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>
                <a:latin typeface="Times New Roman" panose="02020603050405020304" pitchFamily="18" charset="0"/>
              </a:rPr>
              <a:t>helpful</a:t>
            </a:r>
          </a:p>
        </p:txBody>
      </p:sp>
      <p:sp>
        <p:nvSpPr>
          <p:cNvPr id="14343" name="Text Box 10">
            <a:extLst>
              <a:ext uri="{FF2B5EF4-FFF2-40B4-BE49-F238E27FC236}">
                <a16:creationId xmlns:a16="http://schemas.microsoft.com/office/drawing/2014/main" id="{B676E41D-3092-4EE5-8B3B-764DBB5271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8836" y="3821906"/>
            <a:ext cx="1645926" cy="550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 dirty="0">
                <a:latin typeface="Times New Roman" panose="02020603050405020304" pitchFamily="18" charset="0"/>
              </a:rPr>
              <a:t>generous</a:t>
            </a:r>
          </a:p>
        </p:txBody>
      </p:sp>
      <p:sp>
        <p:nvSpPr>
          <p:cNvPr id="14344" name="Text Box 11">
            <a:extLst>
              <a:ext uri="{FF2B5EF4-FFF2-40B4-BE49-F238E27FC236}">
                <a16:creationId xmlns:a16="http://schemas.microsoft.com/office/drawing/2014/main" id="{41A5B1F2-9B80-44CC-8C2C-3F9919B8A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462" y="5087938"/>
            <a:ext cx="1836684" cy="550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 dirty="0">
                <a:latin typeface="Times New Roman" panose="02020603050405020304" pitchFamily="18" charset="0"/>
              </a:rPr>
              <a:t>humorous</a:t>
            </a:r>
          </a:p>
        </p:txBody>
      </p:sp>
      <p:sp>
        <p:nvSpPr>
          <p:cNvPr id="14345" name="Text Box 12">
            <a:extLst>
              <a:ext uri="{FF2B5EF4-FFF2-40B4-BE49-F238E27FC236}">
                <a16:creationId xmlns:a16="http://schemas.microsoft.com/office/drawing/2014/main" id="{D742C56A-1CEA-4732-9BC3-FDA13848BA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0757" y="5399485"/>
            <a:ext cx="1500188" cy="550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 dirty="0">
                <a:latin typeface="Times New Roman" panose="02020603050405020304" pitchFamily="18" charset="0"/>
              </a:rPr>
              <a:t>clever</a:t>
            </a:r>
          </a:p>
        </p:txBody>
      </p:sp>
      <p:sp>
        <p:nvSpPr>
          <p:cNvPr id="14346" name="Text Box 13">
            <a:extLst>
              <a:ext uri="{FF2B5EF4-FFF2-40B4-BE49-F238E27FC236}">
                <a16:creationId xmlns:a16="http://schemas.microsoft.com/office/drawing/2014/main" id="{0DBCE5EB-AA59-4AD2-A2F3-A976F0B26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6149" y="5230813"/>
            <a:ext cx="2768203" cy="550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 dirty="0">
                <a:latin typeface="Times New Roman" panose="02020603050405020304" pitchFamily="18" charset="0"/>
              </a:rPr>
              <a:t>hard-working</a:t>
            </a:r>
          </a:p>
        </p:txBody>
      </p:sp>
      <p:sp>
        <p:nvSpPr>
          <p:cNvPr id="14347" name="Line 14">
            <a:extLst>
              <a:ext uri="{FF2B5EF4-FFF2-40B4-BE49-F238E27FC236}">
                <a16:creationId xmlns:a16="http://schemas.microsoft.com/office/drawing/2014/main" id="{D9F62B99-86FA-4619-AC63-DB85D4B7783F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0055" y="2472532"/>
            <a:ext cx="1069578" cy="1014016"/>
          </a:xfrm>
          <a:prstGeom prst="line">
            <a:avLst/>
          </a:prstGeom>
          <a:noFill/>
          <a:ln w="190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 sz="2250"/>
          </a:p>
        </p:txBody>
      </p:sp>
      <p:sp>
        <p:nvSpPr>
          <p:cNvPr id="14348" name="Line 15">
            <a:extLst>
              <a:ext uri="{FF2B5EF4-FFF2-40B4-BE49-F238E27FC236}">
                <a16:creationId xmlns:a16="http://schemas.microsoft.com/office/drawing/2014/main" id="{E07063BC-13BC-42DA-A744-09B089D214EC}"/>
              </a:ext>
            </a:extLst>
          </p:cNvPr>
          <p:cNvSpPr>
            <a:spLocks noChangeShapeType="1"/>
          </p:cNvSpPr>
          <p:nvPr/>
        </p:nvSpPr>
        <p:spPr bwMode="auto">
          <a:xfrm>
            <a:off x="4291211" y="2643188"/>
            <a:ext cx="0" cy="837406"/>
          </a:xfrm>
          <a:prstGeom prst="line">
            <a:avLst/>
          </a:prstGeom>
          <a:noFill/>
          <a:ln w="190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 sz="2250"/>
          </a:p>
        </p:txBody>
      </p:sp>
      <p:sp>
        <p:nvSpPr>
          <p:cNvPr id="14349" name="Line 16">
            <a:extLst>
              <a:ext uri="{FF2B5EF4-FFF2-40B4-BE49-F238E27FC236}">
                <a16:creationId xmlns:a16="http://schemas.microsoft.com/office/drawing/2014/main" id="{011B7BDB-7D18-4C18-A1FE-E9CDB7B2CFD1}"/>
              </a:ext>
            </a:extLst>
          </p:cNvPr>
          <p:cNvSpPr>
            <a:spLocks noChangeShapeType="1"/>
          </p:cNvSpPr>
          <p:nvPr/>
        </p:nvSpPr>
        <p:spPr bwMode="auto">
          <a:xfrm>
            <a:off x="2096493" y="4329906"/>
            <a:ext cx="1000125" cy="0"/>
          </a:xfrm>
          <a:prstGeom prst="line">
            <a:avLst/>
          </a:prstGeom>
          <a:noFill/>
          <a:ln w="190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 sz="2250"/>
          </a:p>
        </p:txBody>
      </p:sp>
      <p:sp>
        <p:nvSpPr>
          <p:cNvPr id="14350" name="Line 17">
            <a:extLst>
              <a:ext uri="{FF2B5EF4-FFF2-40B4-BE49-F238E27FC236}">
                <a16:creationId xmlns:a16="http://schemas.microsoft.com/office/drawing/2014/main" id="{38CA701F-ED51-4D08-AD9A-9A959AFC6DF0}"/>
              </a:ext>
            </a:extLst>
          </p:cNvPr>
          <p:cNvSpPr>
            <a:spLocks noChangeShapeType="1"/>
          </p:cNvSpPr>
          <p:nvPr/>
        </p:nvSpPr>
        <p:spPr bwMode="auto">
          <a:xfrm>
            <a:off x="5922368" y="4216798"/>
            <a:ext cx="1000125" cy="0"/>
          </a:xfrm>
          <a:prstGeom prst="line">
            <a:avLst/>
          </a:prstGeom>
          <a:noFill/>
          <a:ln w="190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 sz="2250"/>
          </a:p>
        </p:txBody>
      </p:sp>
      <p:sp>
        <p:nvSpPr>
          <p:cNvPr id="14351" name="Line 18">
            <a:extLst>
              <a:ext uri="{FF2B5EF4-FFF2-40B4-BE49-F238E27FC236}">
                <a16:creationId xmlns:a16="http://schemas.microsoft.com/office/drawing/2014/main" id="{CDCACE0A-44B9-449F-B658-4A6FCB0FBE4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021461" y="2867423"/>
            <a:ext cx="571500" cy="686594"/>
          </a:xfrm>
          <a:prstGeom prst="line">
            <a:avLst/>
          </a:prstGeom>
          <a:noFill/>
          <a:ln w="190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 sz="2250"/>
          </a:p>
        </p:txBody>
      </p:sp>
      <p:sp>
        <p:nvSpPr>
          <p:cNvPr id="14352" name="Line 19">
            <a:extLst>
              <a:ext uri="{FF2B5EF4-FFF2-40B4-BE49-F238E27FC236}">
                <a16:creationId xmlns:a16="http://schemas.microsoft.com/office/drawing/2014/main" id="{C4A5BB99-6639-4ADB-83B8-2A352F1D72F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546946" y="4667250"/>
            <a:ext cx="1045766" cy="619125"/>
          </a:xfrm>
          <a:prstGeom prst="line">
            <a:avLst/>
          </a:prstGeom>
          <a:noFill/>
          <a:ln w="190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 sz="2250"/>
          </a:p>
        </p:txBody>
      </p:sp>
      <p:sp>
        <p:nvSpPr>
          <p:cNvPr id="14353" name="Line 20">
            <a:extLst>
              <a:ext uri="{FF2B5EF4-FFF2-40B4-BE49-F238E27FC236}">
                <a16:creationId xmlns:a16="http://schemas.microsoft.com/office/drawing/2014/main" id="{BA3CF92B-6BCF-4747-88B4-824DD5BD9158}"/>
              </a:ext>
            </a:extLst>
          </p:cNvPr>
          <p:cNvSpPr>
            <a:spLocks noChangeShapeType="1"/>
          </p:cNvSpPr>
          <p:nvPr/>
        </p:nvSpPr>
        <p:spPr bwMode="auto">
          <a:xfrm>
            <a:off x="4402336" y="4778376"/>
            <a:ext cx="0" cy="686594"/>
          </a:xfrm>
          <a:prstGeom prst="line">
            <a:avLst/>
          </a:prstGeom>
          <a:noFill/>
          <a:ln w="190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 sz="2250"/>
          </a:p>
        </p:txBody>
      </p:sp>
      <p:sp>
        <p:nvSpPr>
          <p:cNvPr id="14354" name="Line 21">
            <a:extLst>
              <a:ext uri="{FF2B5EF4-FFF2-40B4-BE49-F238E27FC236}">
                <a16:creationId xmlns:a16="http://schemas.microsoft.com/office/drawing/2014/main" id="{93B04AFA-4F00-4A23-83B9-CDD699E70589}"/>
              </a:ext>
            </a:extLst>
          </p:cNvPr>
          <p:cNvSpPr>
            <a:spLocks noChangeShapeType="1"/>
          </p:cNvSpPr>
          <p:nvPr/>
        </p:nvSpPr>
        <p:spPr bwMode="auto">
          <a:xfrm>
            <a:off x="5358805" y="4667250"/>
            <a:ext cx="1000125" cy="533798"/>
          </a:xfrm>
          <a:prstGeom prst="line">
            <a:avLst/>
          </a:prstGeom>
          <a:noFill/>
          <a:ln w="190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 sz="2250"/>
          </a:p>
        </p:txBody>
      </p:sp>
      <p:sp>
        <p:nvSpPr>
          <p:cNvPr id="14355" name="Text Box 22">
            <a:extLst>
              <a:ext uri="{FF2B5EF4-FFF2-40B4-BE49-F238E27FC236}">
                <a16:creationId xmlns:a16="http://schemas.microsoft.com/office/drawing/2014/main" id="{C3F2369F-1FBF-41DA-8039-CB77E62389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1946" y="2696766"/>
            <a:ext cx="1688704" cy="550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 dirty="0">
                <a:latin typeface="Times New Roman" panose="02020603050405020304" pitchFamily="18" charset="0"/>
              </a:rPr>
              <a:t>patient</a:t>
            </a:r>
          </a:p>
        </p:txBody>
      </p:sp>
      <p:sp>
        <p:nvSpPr>
          <p:cNvPr id="14356" name="Line 23">
            <a:extLst>
              <a:ext uri="{FF2B5EF4-FFF2-40B4-BE49-F238E27FC236}">
                <a16:creationId xmlns:a16="http://schemas.microsoft.com/office/drawing/2014/main" id="{C7720258-EAE5-49DF-AB30-5084FA9C6C8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809258" y="3147220"/>
            <a:ext cx="1281906" cy="615156"/>
          </a:xfrm>
          <a:prstGeom prst="line">
            <a:avLst/>
          </a:prstGeom>
          <a:noFill/>
          <a:ln w="190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 sz="2250"/>
          </a:p>
        </p:txBody>
      </p:sp>
      <p:sp>
        <p:nvSpPr>
          <p:cNvPr id="14357" name="Text Box 24">
            <a:extLst>
              <a:ext uri="{FF2B5EF4-FFF2-40B4-BE49-F238E27FC236}">
                <a16:creationId xmlns:a16="http://schemas.microsoft.com/office/drawing/2014/main" id="{8F41BAB5-0A96-4F0F-B08E-8BA9233DC8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336" y="3006329"/>
            <a:ext cx="2030647" cy="550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 dirty="0">
                <a:latin typeface="Times New Roman" panose="02020603050405020304" pitchFamily="18" charset="0"/>
              </a:rPr>
              <a:t>responsible</a:t>
            </a:r>
          </a:p>
        </p:txBody>
      </p:sp>
      <p:sp>
        <p:nvSpPr>
          <p:cNvPr id="14358" name="Line 25">
            <a:extLst>
              <a:ext uri="{FF2B5EF4-FFF2-40B4-BE49-F238E27FC236}">
                <a16:creationId xmlns:a16="http://schemas.microsoft.com/office/drawing/2014/main" id="{77FCE3B7-E9EB-4A98-AF89-1FCA9899A643}"/>
              </a:ext>
            </a:extLst>
          </p:cNvPr>
          <p:cNvSpPr>
            <a:spLocks noChangeShapeType="1"/>
          </p:cNvSpPr>
          <p:nvPr/>
        </p:nvSpPr>
        <p:spPr bwMode="auto">
          <a:xfrm>
            <a:off x="2265164" y="3429001"/>
            <a:ext cx="944563" cy="361156"/>
          </a:xfrm>
          <a:prstGeom prst="line">
            <a:avLst/>
          </a:prstGeom>
          <a:noFill/>
          <a:ln w="190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 sz="2250"/>
          </a:p>
        </p:txBody>
      </p:sp>
      <p:sp>
        <p:nvSpPr>
          <p:cNvPr id="14359" name="Text Box 27">
            <a:extLst>
              <a:ext uri="{FF2B5EF4-FFF2-40B4-BE49-F238E27FC236}">
                <a16:creationId xmlns:a16="http://schemas.microsoft.com/office/drawing/2014/main" id="{51464B0C-F556-4799-A2AF-6D7A708F26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008" y="446486"/>
            <a:ext cx="7290594" cy="1320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78" tIns="44089" rIns="88178" bIns="44089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000099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4000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4000" b="1">
                <a:solidFill>
                  <a:srgbClr val="000099"/>
                </a:solidFill>
                <a:latin typeface="Times New Roman" panose="02020603050405020304" pitchFamily="18" charset="0"/>
              </a:rPr>
              <a:t>think a friend should be …</a:t>
            </a:r>
          </a:p>
          <a:p>
            <a:pPr eaLnBrk="1" hangingPunct="1"/>
            <a:r>
              <a:rPr lang="en-US" altLang="zh-CN" sz="4000" b="1">
                <a:solidFill>
                  <a:srgbClr val="000099"/>
                </a:solidFill>
                <a:latin typeface="Times New Roman" panose="02020603050405020304" pitchFamily="18" charset="0"/>
              </a:rPr>
              <a:t>A good friend is someone who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 autoUpdateAnimBg="0"/>
      <p:bldP spid="14339" grpId="0" autoUpdateAnimBg="0"/>
      <p:bldP spid="14340" grpId="0" autoUpdateAnimBg="0"/>
      <p:bldP spid="14341" grpId="0" autoUpdateAnimBg="0"/>
      <p:bldP spid="14342" grpId="0" autoUpdateAnimBg="0"/>
      <p:bldP spid="14343" grpId="0" autoUpdateAnimBg="0"/>
      <p:bldP spid="14344" grpId="0" autoUpdateAnimBg="0"/>
      <p:bldP spid="14345" grpId="0" autoUpdateAnimBg="0"/>
      <p:bldP spid="14346" grpId="0" autoUpdateAnimBg="0"/>
      <p:bldP spid="14355" grpId="0" autoUpdateAnimBg="0"/>
      <p:bldP spid="1435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>
            <a:extLst>
              <a:ext uri="{FF2B5EF4-FFF2-40B4-BE49-F238E27FC236}">
                <a16:creationId xmlns:a16="http://schemas.microsoft.com/office/drawing/2014/main" id="{220A71BA-CFD0-43CD-A08A-2182EFFEB4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5586" y="2071687"/>
            <a:ext cx="879078" cy="3859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latin typeface="Times New Roman" panose="02020603050405020304" pitchFamily="18" charset="0"/>
              </a:rPr>
              <a:t>F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solidFill>
                  <a:srgbClr val="0099FF"/>
                </a:solidFill>
                <a:latin typeface="Times New Roman" panose="02020603050405020304" pitchFamily="18" charset="0"/>
              </a:rPr>
              <a:t>R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solidFill>
                  <a:srgbClr val="33CC33"/>
                </a:solidFill>
                <a:latin typeface="Times New Roman" panose="02020603050405020304" pitchFamily="18" charset="0"/>
              </a:rPr>
              <a:t>I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solidFill>
                  <a:srgbClr val="FF00FF"/>
                </a:solidFill>
                <a:latin typeface="Times New Roman" panose="02020603050405020304" pitchFamily="18" charset="0"/>
              </a:rPr>
              <a:t>E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latin typeface="Times New Roman" panose="02020603050405020304" pitchFamily="18" charset="0"/>
              </a:rPr>
              <a:t>N</a:t>
            </a:r>
          </a:p>
        </p:txBody>
      </p:sp>
      <p:sp>
        <p:nvSpPr>
          <p:cNvPr id="20483" name="Text Box 3">
            <a:extLst>
              <a:ext uri="{FF2B5EF4-FFF2-40B4-BE49-F238E27FC236}">
                <a16:creationId xmlns:a16="http://schemas.microsoft.com/office/drawing/2014/main" id="{0BF99F2C-476B-42B7-8224-0E88291ECF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2681" y="2059782"/>
            <a:ext cx="5266531" cy="62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latin typeface="Times New Roman" panose="02020603050405020304" pitchFamily="18" charset="0"/>
              </a:rPr>
              <a:t>faithful / friendly/ fair …</a:t>
            </a:r>
          </a:p>
        </p:txBody>
      </p:sp>
      <p:sp>
        <p:nvSpPr>
          <p:cNvPr id="20484" name="Text Box 4">
            <a:extLst>
              <a:ext uri="{FF2B5EF4-FFF2-40B4-BE49-F238E27FC236}">
                <a16:creationId xmlns:a16="http://schemas.microsoft.com/office/drawing/2014/main" id="{91BA5A6A-D5F8-4A4D-A7DC-55A01D1B13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2680" y="2869407"/>
            <a:ext cx="6348015" cy="62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solidFill>
                  <a:srgbClr val="0099FF"/>
                </a:solidFill>
                <a:latin typeface="Times New Roman" panose="02020603050405020304" pitchFamily="18" charset="0"/>
              </a:rPr>
              <a:t>reliable / respectful / responsible</a:t>
            </a:r>
            <a:endParaRPr lang="en-US" altLang="zh-CN" sz="35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5" name="Text Box 5">
            <a:extLst>
              <a:ext uri="{FF2B5EF4-FFF2-40B4-BE49-F238E27FC236}">
                <a16:creationId xmlns:a16="http://schemas.microsoft.com/office/drawing/2014/main" id="{BBA1ADDC-9C90-42BF-8331-43A124348C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8477" y="3702844"/>
            <a:ext cx="5038329" cy="62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solidFill>
                  <a:srgbClr val="33CC33"/>
                </a:solidFill>
                <a:latin typeface="Times New Roman" panose="02020603050405020304" pitchFamily="18" charset="0"/>
              </a:rPr>
              <a:t>interesting…</a:t>
            </a:r>
          </a:p>
        </p:txBody>
      </p:sp>
      <p:sp>
        <p:nvSpPr>
          <p:cNvPr id="20486" name="Text Box 6">
            <a:extLst>
              <a:ext uri="{FF2B5EF4-FFF2-40B4-BE49-F238E27FC236}">
                <a16:creationId xmlns:a16="http://schemas.microsoft.com/office/drawing/2014/main" id="{57D6E924-DFC7-4790-B416-7DE1F9588C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0930" y="4216798"/>
            <a:ext cx="5334000" cy="1154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8183" tIns="44091" rIns="88183" bIns="44091"/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500" b="1">
                <a:solidFill>
                  <a:srgbClr val="FF00FF"/>
                </a:solidFill>
                <a:latin typeface="Times New Roman" panose="02020603050405020304" pitchFamily="18" charset="0"/>
              </a:rPr>
              <a:t>everlasting / eternal /equal / </a:t>
            </a:r>
          </a:p>
          <a:p>
            <a:pPr eaLnBrk="1" hangingPunct="1"/>
            <a:r>
              <a:rPr lang="en-US" altLang="zh-CN" sz="3500" b="1">
                <a:solidFill>
                  <a:srgbClr val="FF00FF"/>
                </a:solidFill>
                <a:latin typeface="Times New Roman" panose="02020603050405020304" pitchFamily="18" charset="0"/>
              </a:rPr>
              <a:t>encouraging…</a:t>
            </a:r>
          </a:p>
        </p:txBody>
      </p:sp>
      <p:sp>
        <p:nvSpPr>
          <p:cNvPr id="20487" name="Text Box 7">
            <a:extLst>
              <a:ext uri="{FF2B5EF4-FFF2-40B4-BE49-F238E27FC236}">
                <a16:creationId xmlns:a16="http://schemas.microsoft.com/office/drawing/2014/main" id="{80656A1C-2B77-4C80-9531-DD92C33C42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6493" y="5286376"/>
            <a:ext cx="1553765" cy="62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latin typeface="Times New Roman" panose="02020603050405020304" pitchFamily="18" charset="0"/>
              </a:rPr>
              <a:t>nice…</a:t>
            </a:r>
            <a:r>
              <a:rPr lang="en-US" altLang="zh-CN" sz="3500" b="1">
                <a:solidFill>
                  <a:srgbClr val="FF3300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20488" name="Text Box 8">
            <a:extLst>
              <a:ext uri="{FF2B5EF4-FFF2-40B4-BE49-F238E27FC236}">
                <a16:creationId xmlns:a16="http://schemas.microsoft.com/office/drawing/2014/main" id="{E5113104-DAF1-4EC6-AFBA-640BC451D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570" y="728267"/>
            <a:ext cx="7707313" cy="704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78" tIns="44089" rIns="88178" bIns="44089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000099"/>
                </a:solidFill>
              </a:rPr>
              <a:t>Think about what is friendship?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>
            <a:extLst>
              <a:ext uri="{FF2B5EF4-FFF2-40B4-BE49-F238E27FC236}">
                <a16:creationId xmlns:a16="http://schemas.microsoft.com/office/drawing/2014/main" id="{2002EA83-5D1F-4571-995D-A849053BE7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0056" y="1629173"/>
            <a:ext cx="5083969" cy="62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solidFill>
                  <a:srgbClr val="FF3300"/>
                </a:solidFill>
                <a:latin typeface="Times New Roman" panose="02020603050405020304" pitchFamily="18" charset="0"/>
              </a:rPr>
              <a:t>different / devoted…</a:t>
            </a:r>
          </a:p>
        </p:txBody>
      </p:sp>
      <p:sp>
        <p:nvSpPr>
          <p:cNvPr id="21507" name="Text Box 3">
            <a:extLst>
              <a:ext uri="{FF2B5EF4-FFF2-40B4-BE49-F238E27FC236}">
                <a16:creationId xmlns:a16="http://schemas.microsoft.com/office/drawing/2014/main" id="{A9DECF9E-C9E8-4863-921F-5D7B66B0C5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0056" y="2248298"/>
            <a:ext cx="4941094" cy="62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solidFill>
                  <a:schemeClr val="tx2"/>
                </a:solidFill>
                <a:latin typeface="Times New Roman" panose="02020603050405020304" pitchFamily="18" charset="0"/>
              </a:rPr>
              <a:t>sharing / sincere…</a:t>
            </a:r>
          </a:p>
        </p:txBody>
      </p:sp>
      <p:sp>
        <p:nvSpPr>
          <p:cNvPr id="21508" name="Text Box 4">
            <a:extLst>
              <a:ext uri="{FF2B5EF4-FFF2-40B4-BE49-F238E27FC236}">
                <a16:creationId xmlns:a16="http://schemas.microsoft.com/office/drawing/2014/main" id="{12CB9260-4CD4-4319-AF5F-D7A750B6D3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4806" y="2980531"/>
            <a:ext cx="5415359" cy="62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solidFill>
                  <a:srgbClr val="008000"/>
                </a:solidFill>
                <a:latin typeface="Times New Roman" panose="02020603050405020304" pitchFamily="18" charset="0"/>
              </a:rPr>
              <a:t> helpful  / honest…</a:t>
            </a:r>
          </a:p>
        </p:txBody>
      </p:sp>
      <p:sp>
        <p:nvSpPr>
          <p:cNvPr id="21509" name="Text Box 5">
            <a:extLst>
              <a:ext uri="{FF2B5EF4-FFF2-40B4-BE49-F238E27FC236}">
                <a16:creationId xmlns:a16="http://schemas.microsoft.com/office/drawing/2014/main" id="{249C37B0-BDEF-4482-92AE-9AA430B38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6945" y="3653236"/>
            <a:ext cx="5875735" cy="62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solidFill>
                  <a:srgbClr val="FFFF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500" b="1">
                <a:solidFill>
                  <a:srgbClr val="0066FF"/>
                </a:solidFill>
                <a:latin typeface="Times New Roman" panose="02020603050405020304" pitchFamily="18" charset="0"/>
              </a:rPr>
              <a:t>incredible / independent…</a:t>
            </a:r>
          </a:p>
        </p:txBody>
      </p:sp>
      <p:sp>
        <p:nvSpPr>
          <p:cNvPr id="21510" name="Text Box 6">
            <a:extLst>
              <a:ext uri="{FF2B5EF4-FFF2-40B4-BE49-F238E27FC236}">
                <a16:creationId xmlns:a16="http://schemas.microsoft.com/office/drawing/2014/main" id="{2048BD40-6A10-4069-B096-F78946BC8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6945" y="4216798"/>
            <a:ext cx="5675313" cy="62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solidFill>
                  <a:srgbClr val="FFFF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500" b="1">
                <a:solidFill>
                  <a:srgbClr val="FF9933"/>
                </a:solidFill>
                <a:latin typeface="Times New Roman" panose="02020603050405020304" pitchFamily="18" charset="0"/>
              </a:rPr>
              <a:t>polite / patient / punctual…</a:t>
            </a:r>
          </a:p>
        </p:txBody>
      </p:sp>
      <p:sp>
        <p:nvSpPr>
          <p:cNvPr id="21511" name="Rectangle 7">
            <a:extLst>
              <a:ext uri="{FF2B5EF4-FFF2-40B4-BE49-F238E27FC236}">
                <a16:creationId xmlns:a16="http://schemas.microsoft.com/office/drawing/2014/main" id="{CFE4803F-D948-4148-8707-5E8874DD65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0993" y="1607344"/>
            <a:ext cx="724296" cy="326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500" b="1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>
                <a:solidFill>
                  <a:schemeClr val="tx2"/>
                </a:solidFill>
                <a:latin typeface="Times New Roman" panose="02020603050405020304" pitchFamily="18" charset="0"/>
              </a:rPr>
              <a:t>S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>
                <a:solidFill>
                  <a:srgbClr val="008000"/>
                </a:solidFill>
                <a:latin typeface="Times New Roman" panose="02020603050405020304" pitchFamily="18" charset="0"/>
              </a:rPr>
              <a:t>H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>
                <a:solidFill>
                  <a:srgbClr val="0066FF"/>
                </a:solidFill>
                <a:latin typeface="Times New Roman" panose="02020603050405020304" pitchFamily="18" charset="0"/>
              </a:rPr>
              <a:t>I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>
                <a:solidFill>
                  <a:srgbClr val="FF9900"/>
                </a:solidFill>
                <a:latin typeface="Times New Roman" panose="02020603050405020304" pitchFamily="18" charset="0"/>
              </a:rPr>
              <a:t>P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>
            <a:extLst>
              <a:ext uri="{FF2B5EF4-FFF2-40B4-BE49-F238E27FC236}">
                <a16:creationId xmlns:a16="http://schemas.microsoft.com/office/drawing/2014/main" id="{A06C53CC-E4DE-4AED-9FCE-307F28DCA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004" y="404664"/>
            <a:ext cx="7680448" cy="1704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178" tIns="44089" rIns="88178" bIns="44089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Do the survey </a:t>
            </a:r>
            <a:r>
              <a:rPr lang="en-US" altLang="zh-CN" sz="35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on P1 by yourself. Then </a:t>
            </a:r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add up </a:t>
            </a:r>
            <a:r>
              <a:rPr lang="en-US" altLang="zh-CN" sz="35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your score and see how many points you get. </a:t>
            </a:r>
          </a:p>
        </p:txBody>
      </p:sp>
      <p:pic>
        <p:nvPicPr>
          <p:cNvPr id="26627" name="Picture 4" descr="friendship_day_comments_02">
            <a:extLst>
              <a:ext uri="{FF2B5EF4-FFF2-40B4-BE49-F238E27FC236}">
                <a16:creationId xmlns:a16="http://schemas.microsoft.com/office/drawing/2014/main" id="{0BAB21D6-13CC-4802-BDCB-782314FAC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521" y="2204864"/>
            <a:ext cx="5627413" cy="3925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467544" y="817218"/>
            <a:ext cx="791983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309688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831975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354263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811463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268663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725863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183063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en-US" altLang="zh-CN" sz="3200" b="1" dirty="0">
                <a:solidFill>
                  <a:srgbClr val="0000FF"/>
                </a:solidFill>
              </a:rPr>
              <a:t>Do the survey on P1 by yourself. Then </a:t>
            </a:r>
            <a:r>
              <a:rPr kumimoji="1" lang="en-US" altLang="zh-CN" sz="3200" b="1" dirty="0">
                <a:solidFill>
                  <a:srgbClr val="FF0000"/>
                </a:solidFill>
              </a:rPr>
              <a:t>add up</a:t>
            </a:r>
            <a:r>
              <a:rPr kumimoji="1" lang="en-US" altLang="zh-CN" sz="3200" b="1" dirty="0">
                <a:solidFill>
                  <a:srgbClr val="0000FF"/>
                </a:solidFill>
              </a:rPr>
              <a:t> your score and see how many points you get.</a:t>
            </a: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</a:rPr>
              <a:t>                     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0"/>
            <a:ext cx="9144000" cy="711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 anchor="b">
            <a:spAutoFit/>
          </a:bodyPr>
          <a:lstStyle/>
          <a:p>
            <a:pPr algn="ctr"/>
            <a:r>
              <a:rPr lang="en-US" altLang="zh-CN" sz="4000" b="1" dirty="0">
                <a:latin typeface="Comic Sans MS" pitchFamily="66" charset="0"/>
              </a:rPr>
              <a:t>II Warming Up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39752" y="2631395"/>
            <a:ext cx="4104456" cy="3243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ts val="5000"/>
              </a:lnSpc>
              <a:buAutoNum type="arabicPeriod"/>
            </a:pPr>
            <a:r>
              <a:rPr lang="en-US" altLang="zh-CN" sz="3600" b="1" dirty="0"/>
              <a:t>A=1, B=3, C=2</a:t>
            </a:r>
          </a:p>
          <a:p>
            <a:pPr marL="342900" indent="-342900">
              <a:lnSpc>
                <a:spcPts val="5000"/>
              </a:lnSpc>
              <a:buAutoNum type="arabicPeriod"/>
            </a:pPr>
            <a:r>
              <a:rPr lang="en-US" altLang="zh-CN" sz="3600" b="1" dirty="0"/>
              <a:t>A=1, B=2, C=3</a:t>
            </a:r>
          </a:p>
          <a:p>
            <a:pPr marL="342900" indent="-342900">
              <a:lnSpc>
                <a:spcPts val="5000"/>
              </a:lnSpc>
              <a:buAutoNum type="arabicPeriod"/>
            </a:pPr>
            <a:r>
              <a:rPr lang="en-US" altLang="zh-CN" sz="3600" b="1" dirty="0"/>
              <a:t>A=1, B=2, C=3</a:t>
            </a:r>
          </a:p>
          <a:p>
            <a:pPr marL="342900" indent="-342900">
              <a:lnSpc>
                <a:spcPts val="5000"/>
              </a:lnSpc>
              <a:buAutoNum type="arabicPeriod"/>
            </a:pPr>
            <a:r>
              <a:rPr lang="en-US" altLang="zh-CN" sz="3600" b="1" dirty="0"/>
              <a:t>A=3, B=2, C=1</a:t>
            </a:r>
          </a:p>
          <a:p>
            <a:pPr marL="342900" indent="-342900">
              <a:lnSpc>
                <a:spcPts val="5000"/>
              </a:lnSpc>
              <a:buAutoNum type="arabicPeriod"/>
            </a:pPr>
            <a:r>
              <a:rPr lang="en-US" altLang="zh-CN" sz="3600" b="1" dirty="0"/>
              <a:t>A=0, B=3, C=0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91405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>
            <a:extLst>
              <a:ext uri="{FF2B5EF4-FFF2-40B4-BE49-F238E27FC236}">
                <a16:creationId xmlns:a16="http://schemas.microsoft.com/office/drawing/2014/main" id="{BD5D8316-0223-411B-8AA3-6F6F8AB4FF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608" y="1097359"/>
            <a:ext cx="7705105" cy="4663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8178" tIns="44089" rIns="88178" bIns="44089"/>
          <a:lstStyle>
            <a:lvl1pPr marL="265113" indent="-265113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500" b="1" dirty="0">
                <a:solidFill>
                  <a:srgbClr val="000099"/>
                </a:solidFill>
              </a:rPr>
              <a:t>4-7 points:</a:t>
            </a:r>
            <a:r>
              <a:rPr lang="en-US" altLang="zh-CN" sz="4000" b="1" dirty="0"/>
              <a:t> 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 dirty="0">
                <a:latin typeface="Times New Roman" panose="02020603050405020304" pitchFamily="18" charset="0"/>
              </a:rPr>
              <a:t>	You are </a:t>
            </a:r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not a good friend</a:t>
            </a:r>
            <a:r>
              <a:rPr lang="en-US" altLang="zh-CN" sz="3500" b="1" dirty="0">
                <a:latin typeface="Times New Roman" panose="02020603050405020304" pitchFamily="18" charset="0"/>
              </a:rPr>
              <a:t>. You either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ignore</a:t>
            </a:r>
            <a:r>
              <a:rPr lang="en-US" altLang="zh-CN" sz="3500" b="1" dirty="0">
                <a:latin typeface="Times New Roman" panose="02020603050405020304" pitchFamily="18" charset="0"/>
              </a:rPr>
              <a:t> your friend’s needs or just </a:t>
            </a:r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do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he/she wants</a:t>
            </a:r>
            <a:r>
              <a:rPr lang="en-US" altLang="zh-CN" sz="3500" b="1" dirty="0">
                <a:latin typeface="Times New Roman" panose="02020603050405020304" pitchFamily="18" charset="0"/>
              </a:rPr>
              <a:t> you to do. You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 dirty="0">
                <a:latin typeface="Times New Roman" panose="02020603050405020304" pitchFamily="18" charset="0"/>
              </a:rPr>
              <a:t>should think about what a good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 dirty="0">
                <a:latin typeface="Times New Roman" panose="02020603050405020304" pitchFamily="18" charset="0"/>
              </a:rPr>
              <a:t>friend needs to do. Think more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 dirty="0">
                <a:latin typeface="Times New Roman" panose="02020603050405020304" pitchFamily="18" charset="0"/>
              </a:rPr>
              <a:t>about this.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>
            <a:extLst>
              <a:ext uri="{FF2B5EF4-FFF2-40B4-BE49-F238E27FC236}">
                <a16:creationId xmlns:a16="http://schemas.microsoft.com/office/drawing/2014/main" id="{A7ED53BC-B56C-44A2-A91F-F2B69B8D06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548680"/>
            <a:ext cx="8330481" cy="5203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178" tIns="44089" rIns="88178" bIns="44089">
            <a:spAutoFit/>
          </a:bodyPr>
          <a:lstStyle>
            <a:lvl1pPr marL="265113" indent="-265113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500" b="1" dirty="0">
                <a:solidFill>
                  <a:srgbClr val="000099"/>
                </a:solidFill>
              </a:rPr>
              <a:t>8-12 points:</a:t>
            </a:r>
            <a:r>
              <a:rPr lang="en-US" altLang="zh-CN" sz="3125" b="1" dirty="0">
                <a:solidFill>
                  <a:srgbClr val="0000FF"/>
                </a:solidFill>
              </a:rPr>
              <a:t>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125" b="1" dirty="0">
                <a:solidFill>
                  <a:srgbClr val="0000FF"/>
                </a:solidFill>
              </a:rPr>
              <a:t>   	</a:t>
            </a:r>
            <a:r>
              <a:rPr lang="en-US" altLang="zh-CN" sz="3500" b="1" dirty="0">
                <a:latin typeface="Times New Roman" panose="02020603050405020304" pitchFamily="18" charset="0"/>
              </a:rPr>
              <a:t>You are </a:t>
            </a:r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 good friend </a:t>
            </a:r>
            <a:r>
              <a:rPr lang="en-US" altLang="zh-CN" sz="3500" b="1" dirty="0">
                <a:latin typeface="Times New Roman" panose="02020603050405020304" pitchFamily="18" charset="0"/>
              </a:rPr>
              <a:t>but you sometimes let your friendship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 dirty="0">
                <a:latin typeface="Times New Roman" panose="02020603050405020304" pitchFamily="18" charset="0"/>
              </a:rPr>
              <a:t>   become </a:t>
            </a:r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too important</a:t>
            </a:r>
            <a:r>
              <a:rPr lang="en-US" altLang="zh-CN" sz="3500" b="1" dirty="0">
                <a:latin typeface="Times New Roman" panose="02020603050405020304" pitchFamily="18" charset="0"/>
              </a:rPr>
              <a:t>, or you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 dirty="0">
                <a:latin typeface="Times New Roman" panose="02020603050405020304" pitchFamily="18" charset="0"/>
              </a:rPr>
              <a:t>   </a:t>
            </a:r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fail to show enough concern </a:t>
            </a:r>
            <a:r>
              <a:rPr lang="en-US" altLang="zh-CN" sz="3500" b="1" dirty="0">
                <a:latin typeface="Times New Roman" panose="02020603050405020304" pitchFamily="18" charset="0"/>
              </a:rPr>
              <a:t>for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 dirty="0">
                <a:latin typeface="Times New Roman" panose="02020603050405020304" pitchFamily="18" charset="0"/>
              </a:rPr>
              <a:t>   your friend’s needs and feelings. Try to </a:t>
            </a:r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strike a balance between </a:t>
            </a:r>
            <a:r>
              <a:rPr lang="en-US" altLang="zh-CN" sz="3500" b="1" dirty="0">
                <a:latin typeface="Times New Roman" panose="02020603050405020304" pitchFamily="18" charset="0"/>
              </a:rPr>
              <a:t>your friend’s needs and your own responsibilities.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>
            <a:extLst>
              <a:ext uri="{FF2B5EF4-FFF2-40B4-BE49-F238E27FC236}">
                <a16:creationId xmlns:a16="http://schemas.microsoft.com/office/drawing/2014/main" id="{46535481-00B0-4173-A5BE-BD4D45255A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914" y="841376"/>
            <a:ext cx="6661548" cy="391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78" tIns="44089" rIns="88178" bIns="44089">
            <a:spAutoFit/>
          </a:bodyPr>
          <a:lstStyle>
            <a:lvl1pPr marL="265113" indent="-265113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500" b="1" dirty="0">
                <a:solidFill>
                  <a:srgbClr val="000099"/>
                </a:solidFill>
              </a:rPr>
              <a:t>13+</a:t>
            </a:r>
            <a:r>
              <a:rPr lang="en-US" altLang="zh-CN" sz="3500" dirty="0">
                <a:solidFill>
                  <a:srgbClr val="000099"/>
                </a:solidFill>
              </a:rPr>
              <a:t> </a:t>
            </a:r>
            <a:r>
              <a:rPr lang="en-US" altLang="zh-CN" sz="3500" b="1" dirty="0">
                <a:solidFill>
                  <a:srgbClr val="000099"/>
                </a:solidFill>
              </a:rPr>
              <a:t>points</a:t>
            </a:r>
            <a:r>
              <a:rPr lang="en-US" altLang="zh-CN" sz="3500" dirty="0">
                <a:solidFill>
                  <a:srgbClr val="000099"/>
                </a:solidFill>
              </a:rPr>
              <a:t>:</a:t>
            </a:r>
            <a:r>
              <a:rPr lang="en-US" altLang="zh-CN" sz="3500" b="1" dirty="0">
                <a:solidFill>
                  <a:srgbClr val="000099"/>
                </a:solidFill>
              </a:rPr>
              <a:t>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500" b="1" dirty="0">
                <a:solidFill>
                  <a:srgbClr val="0000FF"/>
                </a:solidFill>
              </a:rPr>
              <a:t>   	</a:t>
            </a:r>
            <a:r>
              <a:rPr lang="en-US" altLang="zh-CN" sz="3500" b="1" dirty="0">
                <a:latin typeface="Times New Roman" panose="02020603050405020304" pitchFamily="18" charset="0"/>
              </a:rPr>
              <a:t>You are an </a:t>
            </a:r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excellent friend </a:t>
            </a:r>
            <a:r>
              <a:rPr lang="en-US" altLang="zh-CN" sz="3500" b="1" dirty="0">
                <a:latin typeface="Times New Roman" panose="02020603050405020304" pitchFamily="18" charset="0"/>
              </a:rPr>
              <a:t>who recognizes that to be a good friend you need to balance your needs and those of your friends. Well done!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未标题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4"/>
          <a:stretch>
            <a:fillRect/>
          </a:stretch>
        </p:blipFill>
        <p:spPr bwMode="auto">
          <a:xfrm>
            <a:off x="1045741" y="1798930"/>
            <a:ext cx="7272337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430212" y="1126874"/>
            <a:ext cx="8713788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>
                <a:srgbClr val="009999"/>
              </a:buClr>
              <a:buSzPct val="60000"/>
              <a:buFont typeface="Wingdings" pitchFamily="2" charset="2"/>
              <a:buNone/>
            </a:pPr>
            <a:r>
              <a:rPr lang="en-US" altLang="zh-CN" sz="2800" b="1" dirty="0">
                <a:solidFill>
                  <a:srgbClr val="0000FF"/>
                </a:solidFill>
              </a:rPr>
              <a:t>1. Look at the </a:t>
            </a:r>
            <a:r>
              <a:rPr lang="en-US" altLang="zh-CN" sz="2800" b="1" dirty="0">
                <a:solidFill>
                  <a:srgbClr val="FF0000"/>
                </a:solidFill>
              </a:rPr>
              <a:t>pictures</a:t>
            </a:r>
            <a:r>
              <a:rPr lang="en-US" altLang="zh-CN" sz="2800" b="1" dirty="0">
                <a:solidFill>
                  <a:srgbClr val="0000FF"/>
                </a:solidFill>
              </a:rPr>
              <a:t> and the </a:t>
            </a:r>
            <a:r>
              <a:rPr lang="en-US" altLang="zh-CN" sz="2800" b="1" dirty="0">
                <a:solidFill>
                  <a:srgbClr val="FF0000"/>
                </a:solidFill>
              </a:rPr>
              <a:t>title</a:t>
            </a:r>
            <a:r>
              <a:rPr lang="en-US" altLang="zh-CN" sz="2800" b="1" dirty="0">
                <a:solidFill>
                  <a:srgbClr val="0000FF"/>
                </a:solidFill>
              </a:rPr>
              <a:t> of the reading passage. Guess what it might be about.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A55D870-9F41-48E3-9951-E3A55319C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41" y="5357787"/>
            <a:ext cx="6970836" cy="1251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>
              <a:lnSpc>
                <a:spcPts val="3000"/>
              </a:lnSpc>
              <a:defRPr/>
            </a:pPr>
            <a:r>
              <a:rPr lang="en-US" sz="3600" b="1" kern="0" dirty="0">
                <a:solidFill>
                  <a:srgbClr val="FF0000"/>
                </a:solidFill>
                <a:latin typeface="Times New Roman" pitchFamily="18" charset="0"/>
              </a:rPr>
              <a:t>They stayed on the top floor, with </a:t>
            </a:r>
            <a:br>
              <a:rPr lang="en-US" sz="3600" b="1" kern="0" dirty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n-US" sz="3600" b="1" kern="0" dirty="0">
                <a:solidFill>
                  <a:srgbClr val="FF0000"/>
                </a:solidFill>
                <a:latin typeface="Times New Roman" pitchFamily="18" charset="0"/>
              </a:rPr>
              <a:t>curtains drawn so as not to attract </a:t>
            </a:r>
            <a:br>
              <a:rPr lang="en-US" sz="3600" b="1" kern="0" dirty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n-US" sz="3600" b="1" kern="0" dirty="0">
                <a:solidFill>
                  <a:srgbClr val="FF0000"/>
                </a:solidFill>
                <a:latin typeface="Times New Roman" pitchFamily="18" charset="0"/>
              </a:rPr>
              <a:t>unwanted attention.</a:t>
            </a:r>
            <a:r>
              <a:rPr lang="en-US" sz="6000" b="1" kern="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0A9B44D8-A562-44FA-8FE5-53C07AB137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0744"/>
            <a:ext cx="9144000" cy="711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0000FF"/>
                </a:solidFill>
                <a:latin typeface="Comic Sans MS" pitchFamily="66" charset="0"/>
              </a:rPr>
              <a:t>Reading:</a:t>
            </a:r>
            <a:r>
              <a:rPr lang="en-US" altLang="zh-CN" sz="4000" b="1" kern="0" dirty="0">
                <a:solidFill>
                  <a:srgbClr val="3333FF"/>
                </a:solidFill>
                <a:latin typeface="Times New Roman" pitchFamily="18" charset="0"/>
              </a:rPr>
              <a:t> Anne’s best friend </a:t>
            </a:r>
            <a:endParaRPr lang="en-US" altLang="zh-CN" sz="40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167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 autoUpdateAnimBg="0"/>
      <p:bldP spid="6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4">
            <a:extLst>
              <a:ext uri="{FF2B5EF4-FFF2-40B4-BE49-F238E27FC236}">
                <a16:creationId xmlns:a16="http://schemas.microsoft.com/office/drawing/2014/main" id="{60AEB644-AD1C-453A-B0C1-CECD91667AD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25859" y="1161497"/>
            <a:ext cx="8092281" cy="1260078"/>
          </a:xfrm>
          <a:noFill/>
        </p:spPr>
        <p:txBody>
          <a:bodyPr vert="horz" wrap="square" lIns="88178" tIns="44089" rIns="88178" bIns="44089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35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What do you know about Anne?  Say one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35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or two things you know about Anne.</a:t>
            </a:r>
            <a:endParaRPr lang="en-US" altLang="zh-CN" sz="3500" b="1" i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268" name="Picture 3" descr="anne02">
            <a:extLst>
              <a:ext uri="{FF2B5EF4-FFF2-40B4-BE49-F238E27FC236}">
                <a16:creationId xmlns:a16="http://schemas.microsoft.com/office/drawing/2014/main" id="{A5C6F0C6-911A-47BD-A00E-82F365B5D7FD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503" y="3224795"/>
            <a:ext cx="2591540" cy="2948415"/>
          </a:xfrm>
          <a:prstGeom prst="rect">
            <a:avLst/>
          </a:prstGeom>
          <a:noFill/>
          <a:ln w="9525">
            <a:solidFill>
              <a:srgbClr val="66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E7B13388-4223-4C7B-A237-603719A5DC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0744"/>
            <a:ext cx="9144000" cy="711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0000FF"/>
                </a:solidFill>
                <a:latin typeface="Comic Sans MS" pitchFamily="66" charset="0"/>
              </a:rPr>
              <a:t>Reading:</a:t>
            </a:r>
            <a:r>
              <a:rPr lang="en-US" altLang="zh-CN" sz="4000" b="1" kern="0" dirty="0">
                <a:solidFill>
                  <a:srgbClr val="3333FF"/>
                </a:solidFill>
                <a:latin typeface="Times New Roman" pitchFamily="18" charset="0"/>
              </a:rPr>
              <a:t> Anne’s best friend </a:t>
            </a:r>
            <a:endParaRPr lang="en-US" altLang="zh-CN" sz="40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5F5F213-5E51-4C6F-9CDC-234F12B20090}"/>
              </a:ext>
            </a:extLst>
          </p:cNvPr>
          <p:cNvSpPr/>
          <p:nvPr/>
        </p:nvSpPr>
        <p:spPr>
          <a:xfrm>
            <a:off x="2907945" y="2421575"/>
            <a:ext cx="3068469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German-Jewish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6F532BA9-F7CE-4096-93A6-AD6EC864E5AE}"/>
              </a:ext>
            </a:extLst>
          </p:cNvPr>
          <p:cNvPicPr>
            <a:picLocks noChangeArrowheads="1"/>
          </p:cNvPicPr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9" b="19440"/>
          <a:stretch>
            <a:fillRect/>
          </a:stretch>
        </p:blipFill>
        <p:spPr bwMode="auto">
          <a:xfrm>
            <a:off x="3182132" y="3210835"/>
            <a:ext cx="2664296" cy="2926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Img219807711">
            <a:extLst>
              <a:ext uri="{FF2B5EF4-FFF2-40B4-BE49-F238E27FC236}">
                <a16:creationId xmlns:a16="http://schemas.microsoft.com/office/drawing/2014/main" id="{1E8AD742-F4D7-4D0A-9CE5-022659CD2F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20" b="12956"/>
          <a:stretch/>
        </p:blipFill>
        <p:spPr bwMode="auto">
          <a:xfrm>
            <a:off x="189009" y="3176659"/>
            <a:ext cx="2718048" cy="296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iding place">
            <a:extLst>
              <a:ext uri="{FF2B5EF4-FFF2-40B4-BE49-F238E27FC236}">
                <a16:creationId xmlns:a16="http://schemas.microsoft.com/office/drawing/2014/main" id="{4E33C52A-DCFB-4D2C-9F64-33D0C59D0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38" y="-42243"/>
            <a:ext cx="6449194" cy="2979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 descr="12233">
            <a:extLst>
              <a:ext uri="{FF2B5EF4-FFF2-40B4-BE49-F238E27FC236}">
                <a16:creationId xmlns:a16="http://schemas.microsoft.com/office/drawing/2014/main" id="{5A38C82F-E0D2-4DFD-824C-E9B672A87E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875" y="2970843"/>
            <a:ext cx="3464719" cy="351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 Box 5">
            <a:extLst>
              <a:ext uri="{FF2B5EF4-FFF2-40B4-BE49-F238E27FC236}">
                <a16:creationId xmlns:a16="http://schemas.microsoft.com/office/drawing/2014/main" id="{F2A381AC-B411-4B3B-875C-43BCBB621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6594" y="4365104"/>
            <a:ext cx="1221079" cy="62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5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attic</a:t>
            </a:r>
          </a:p>
        </p:txBody>
      </p:sp>
      <p:sp>
        <p:nvSpPr>
          <p:cNvPr id="25606" name="Text Box 6">
            <a:extLst>
              <a:ext uri="{FF2B5EF4-FFF2-40B4-BE49-F238E27FC236}">
                <a16:creationId xmlns:a16="http://schemas.microsoft.com/office/drawing/2014/main" id="{B59B4C70-D616-4A48-A1EE-D71F5F115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9536" y="864320"/>
            <a:ext cx="1306880" cy="107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hiding</a:t>
            </a:r>
            <a:r>
              <a:rPr lang="en-US" altLang="zh-CN" sz="2400" b="1" dirty="0">
                <a:solidFill>
                  <a:srgbClr val="0000FF"/>
                </a:solidFill>
              </a:rPr>
              <a:t> </a:t>
            </a:r>
            <a:r>
              <a:rPr lang="en-US" altLang="zh-CN" sz="32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place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Bels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96"/>
            <a:ext cx="4038600" cy="3299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Picture 5" descr="holocaust-remna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349" y="4431666"/>
            <a:ext cx="4577726" cy="2441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395536" y="3260337"/>
            <a:ext cx="299184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3333FF"/>
                </a:solidFill>
              </a:rPr>
              <a:t>A mass grave</a:t>
            </a:r>
          </a:p>
        </p:txBody>
      </p:sp>
      <p:pic>
        <p:nvPicPr>
          <p:cNvPr id="52232" name="Picture 8" descr="gass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852212"/>
            <a:ext cx="3514725" cy="257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3" name="Rectangle 9"/>
          <p:cNvSpPr>
            <a:spLocks noGrp="1" noChangeArrowheads="1"/>
          </p:cNvSpPr>
          <p:nvPr>
            <p:ph type="title"/>
          </p:nvPr>
        </p:nvSpPr>
        <p:spPr>
          <a:xfrm>
            <a:off x="1192979" y="5184140"/>
            <a:ext cx="2991842" cy="936625"/>
          </a:xfrm>
          <a:solidFill>
            <a:schemeClr val="bg1"/>
          </a:solidFill>
          <a:ln/>
        </p:spPr>
        <p:txBody>
          <a:bodyPr/>
          <a:lstStyle/>
          <a:p>
            <a:r>
              <a:rPr lang="en-US" altLang="zh-CN" sz="3200" b="1" dirty="0">
                <a:solidFill>
                  <a:srgbClr val="1B06BA"/>
                </a:solidFill>
              </a:rPr>
              <a:t>The Holocaust</a:t>
            </a:r>
            <a:br>
              <a:rPr lang="en-US" altLang="zh-CN" sz="3200" b="1" dirty="0">
                <a:solidFill>
                  <a:srgbClr val="1B06BA"/>
                </a:solidFill>
              </a:rPr>
            </a:br>
            <a:r>
              <a:rPr lang="zh-CN" altLang="en-US" sz="3200" b="1" dirty="0">
                <a:solidFill>
                  <a:srgbClr val="1B06BA"/>
                </a:solidFill>
              </a:rPr>
              <a:t>（大屠杀）</a:t>
            </a:r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3256480" y="3485487"/>
            <a:ext cx="6289780" cy="913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ts val="3200"/>
              </a:lnSpc>
              <a:spcAft>
                <a:spcPct val="0"/>
              </a:spcAft>
            </a:pPr>
            <a:r>
              <a:rPr lang="en-US" altLang="zh-CN" sz="3200" b="1" dirty="0">
                <a:solidFill>
                  <a:srgbClr val="3333FF"/>
                </a:solidFill>
              </a:rPr>
              <a:t>Victims of the gas chambers</a:t>
            </a:r>
          </a:p>
          <a:p>
            <a:pPr algn="ctr" fontAlgn="base">
              <a:lnSpc>
                <a:spcPts val="3200"/>
              </a:lnSpc>
              <a:spcAft>
                <a:spcPct val="0"/>
              </a:spcAft>
            </a:pPr>
            <a:r>
              <a:rPr lang="zh-CN" altLang="en-US" sz="3200" b="1" dirty="0">
                <a:solidFill>
                  <a:srgbClr val="3333FF"/>
                </a:solidFill>
              </a:rPr>
              <a:t>（毒气室）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3779912" y="207960"/>
            <a:ext cx="5627687" cy="50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1B06BA"/>
                </a:solidFill>
              </a:rPr>
              <a:t>Background: World War II</a:t>
            </a:r>
            <a:br>
              <a:rPr lang="en-US" altLang="zh-CN" sz="3200" b="1" dirty="0">
                <a:solidFill>
                  <a:srgbClr val="1B06BA"/>
                </a:solidFill>
              </a:rPr>
            </a:br>
            <a:endParaRPr lang="en-US" altLang="zh-CN" sz="3200" b="1" dirty="0">
              <a:solidFill>
                <a:srgbClr val="1B06B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94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/>
      <p:bldP spid="52233" grpId="0" animBg="1"/>
      <p:bldP spid="522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20041026123593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480" y="4365625"/>
            <a:ext cx="2130520" cy="249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000" y="1119225"/>
            <a:ext cx="7777162" cy="169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63525" indent="-2635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3333FF"/>
                </a:solidFill>
              </a:rPr>
              <a:t>1. Look at the structure and find out: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how many parts it contains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what the different parts are about</a:t>
            </a:r>
          </a:p>
        </p:txBody>
      </p:sp>
      <p:pic>
        <p:nvPicPr>
          <p:cNvPr id="8195" name="Picture 3" descr="BD00028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765175"/>
            <a:ext cx="1295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01505" y="2924336"/>
            <a:ext cx="8934991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FF0066"/>
                </a:solidFill>
                <a:latin typeface="Times New Roman" pitchFamily="18" charset="0"/>
              </a:rPr>
              <a:t>One part is the _________________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FF0066"/>
                </a:solidFill>
                <a:latin typeface="Times New Roman" pitchFamily="18" charset="0"/>
              </a:rPr>
              <a:t>about Anne and her diary, the other one is one page of_____________.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-1" y="3314"/>
            <a:ext cx="7451725" cy="707886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anchor="b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Comic Sans MS" pitchFamily="66" charset="0"/>
              </a:rPr>
              <a:t>Pre-reading</a:t>
            </a:r>
          </a:p>
        </p:txBody>
      </p:sp>
      <p:pic>
        <p:nvPicPr>
          <p:cNvPr id="8" name="Picture 6" descr="0312011602571201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464" y="-12066"/>
            <a:ext cx="1828112" cy="214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314F50C-0843-47D3-BCF0-0A631AED7D02}"/>
              </a:ext>
            </a:extLst>
          </p:cNvPr>
          <p:cNvSpPr/>
          <p:nvPr/>
        </p:nvSpPr>
        <p:spPr>
          <a:xfrm>
            <a:off x="3635896" y="2932752"/>
            <a:ext cx="48955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0070C0"/>
                </a:solidFill>
                <a:latin typeface="Times New Roman" pitchFamily="18" charset="0"/>
              </a:rPr>
              <a:t>background knowledge </a:t>
            </a:r>
            <a:endParaRPr lang="zh-CN" altLang="en-US" sz="3600" dirty="0">
              <a:solidFill>
                <a:srgbClr val="0070C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0E1AD55-BEB4-4F1C-8545-2C9454EAEB91}"/>
              </a:ext>
            </a:extLst>
          </p:cNvPr>
          <p:cNvSpPr/>
          <p:nvPr/>
        </p:nvSpPr>
        <p:spPr>
          <a:xfrm>
            <a:off x="3209236" y="4216997"/>
            <a:ext cx="27195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0070C0"/>
                </a:solidFill>
                <a:latin typeface="Times New Roman" pitchFamily="18" charset="0"/>
              </a:rPr>
              <a:t>Anne’s diary</a:t>
            </a:r>
            <a:endParaRPr lang="zh-CN" altLang="en-US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693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02" name="Group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564104"/>
              </p:ext>
            </p:extLst>
          </p:nvPr>
        </p:nvGraphicFramePr>
        <p:xfrm>
          <a:off x="37006" y="1547558"/>
          <a:ext cx="8713788" cy="5093209"/>
        </p:xfrm>
        <a:graphic>
          <a:graphicData uri="http://schemas.openxmlformats.org/drawingml/2006/table">
            <a:tbl>
              <a:tblPr/>
              <a:tblGrid>
                <a:gridCol w="45365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72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03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The place of the story(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where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00FFFF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3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The time of the story(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when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00FFFF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4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The heroine’s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（女主人公）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full name (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who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00FFFF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Her best friend (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who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00FFFF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6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The length of time her family hid away (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when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00FFFF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The time they started to hide (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when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00FFFF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170" name="Rectangle 26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-68086" y="971691"/>
            <a:ext cx="933920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3333FF"/>
                </a:solidFill>
              </a:rPr>
              <a:t>2. Listen to part 1, and fill in the form below:</a:t>
            </a:r>
          </a:p>
        </p:txBody>
      </p:sp>
      <p:sp>
        <p:nvSpPr>
          <p:cNvPr id="6175" name="Text Box 31"/>
          <p:cNvSpPr txBox="1">
            <a:spLocks noChangeArrowheads="1"/>
          </p:cNvSpPr>
          <p:nvPr/>
        </p:nvSpPr>
        <p:spPr bwMode="auto">
          <a:xfrm>
            <a:off x="5210968" y="1647276"/>
            <a:ext cx="28273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B1F6E"/>
                </a:solidFill>
                <a:latin typeface="Times New Roman" pitchFamily="18" charset="0"/>
              </a:rPr>
              <a:t>Netherlands</a:t>
            </a:r>
          </a:p>
        </p:txBody>
      </p:sp>
      <p:sp>
        <p:nvSpPr>
          <p:cNvPr id="6176" name="Text Box 32"/>
          <p:cNvSpPr txBox="1">
            <a:spLocks noChangeArrowheads="1"/>
          </p:cNvSpPr>
          <p:nvPr/>
        </p:nvSpPr>
        <p:spPr bwMode="auto">
          <a:xfrm>
            <a:off x="4896643" y="3395266"/>
            <a:ext cx="32416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B1F6E"/>
                </a:solidFill>
                <a:latin typeface="Times New Roman" pitchFamily="18" charset="0"/>
              </a:rPr>
              <a:t>     Anne Frank</a:t>
            </a:r>
          </a:p>
        </p:txBody>
      </p:sp>
      <p:sp>
        <p:nvSpPr>
          <p:cNvPr id="6177" name="Text Box 33"/>
          <p:cNvSpPr txBox="1">
            <a:spLocks noChangeArrowheads="1"/>
          </p:cNvSpPr>
          <p:nvPr/>
        </p:nvSpPr>
        <p:spPr bwMode="auto">
          <a:xfrm>
            <a:off x="4793951" y="4094163"/>
            <a:ext cx="374332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dirty="0">
                <a:solidFill>
                  <a:srgbClr val="FB1F6E"/>
                </a:solidFill>
                <a:latin typeface="Times New Roman" pitchFamily="18" charset="0"/>
              </a:rPr>
              <a:t>   </a:t>
            </a:r>
            <a:r>
              <a:rPr lang="en-US" altLang="zh-CN" sz="3200" b="1" dirty="0">
                <a:solidFill>
                  <a:srgbClr val="FB1F6E"/>
                </a:solidFill>
                <a:latin typeface="Times New Roman" pitchFamily="18" charset="0"/>
              </a:rPr>
              <a:t>her diary--Kitty</a:t>
            </a:r>
          </a:p>
        </p:txBody>
      </p:sp>
      <p:sp>
        <p:nvSpPr>
          <p:cNvPr id="6178" name="Text Box 34"/>
          <p:cNvSpPr txBox="1">
            <a:spLocks noChangeArrowheads="1"/>
          </p:cNvSpPr>
          <p:nvPr/>
        </p:nvSpPr>
        <p:spPr bwMode="auto">
          <a:xfrm>
            <a:off x="4789488" y="4942681"/>
            <a:ext cx="34559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B1F6E"/>
                </a:solidFill>
                <a:latin typeface="Times New Roman" pitchFamily="18" charset="0"/>
              </a:rPr>
              <a:t>     over two years</a:t>
            </a:r>
          </a:p>
        </p:txBody>
      </p:sp>
      <p:sp>
        <p:nvSpPr>
          <p:cNvPr id="6203" name="Text Box 59"/>
          <p:cNvSpPr txBox="1">
            <a:spLocks noChangeArrowheads="1"/>
          </p:cNvSpPr>
          <p:nvPr/>
        </p:nvSpPr>
        <p:spPr bwMode="auto">
          <a:xfrm>
            <a:off x="5390126" y="5805264"/>
            <a:ext cx="2808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66"/>
                </a:solidFill>
                <a:latin typeface="Times New Roman" pitchFamily="18" charset="0"/>
              </a:rPr>
              <a:t>July 1942</a:t>
            </a: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4580432" y="2492896"/>
            <a:ext cx="41703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457200" indent="-4572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b="1" dirty="0">
                <a:solidFill>
                  <a:srgbClr val="FF0066"/>
                </a:solidFill>
                <a:latin typeface="Times New Roman" pitchFamily="18" charset="0"/>
              </a:rPr>
              <a:t>During  World War II.</a:t>
            </a: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-68086" y="183152"/>
            <a:ext cx="7846032" cy="707886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anchor="b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Comic Sans MS" pitchFamily="66" charset="0"/>
              </a:rPr>
              <a:t>While-reading</a:t>
            </a:r>
          </a:p>
        </p:txBody>
      </p:sp>
    </p:spTree>
    <p:extLst>
      <p:ext uri="{BB962C8B-B14F-4D97-AF65-F5344CB8AC3E}">
        <p14:creationId xmlns:p14="http://schemas.microsoft.com/office/powerpoint/2010/main" val="44856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6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6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6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5" grpId="0" autoUpdateAnimBg="0"/>
      <p:bldP spid="6176" grpId="0" autoUpdateAnimBg="0"/>
      <p:bldP spid="6177" grpId="0" autoUpdateAnimBg="0"/>
      <p:bldP spid="6178" grpId="0" autoUpdateAnimBg="0"/>
      <p:bldP spid="6203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4104" y="200165"/>
            <a:ext cx="4572000" cy="707886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anchor="b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Comic Sans MS" pitchFamily="66" charset="0"/>
              </a:rPr>
              <a:t>While-reading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0" y="1268413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3333FF"/>
                </a:solidFill>
              </a:rPr>
              <a:t>3. Join the correct parts of the sentences.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0" y="1989138"/>
            <a:ext cx="5219700" cy="3506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3200" b="1" i="1">
                <a:solidFill>
                  <a:srgbClr val="000000"/>
                </a:solidFill>
                <a:latin typeface="Times New Roman" pitchFamily="18" charset="0"/>
              </a:rPr>
              <a:t>Anne kept a diary because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3200" b="1" i="1">
                <a:solidFill>
                  <a:srgbClr val="000000"/>
                </a:solidFill>
                <a:latin typeface="Times New Roman" pitchFamily="18" charset="0"/>
              </a:rPr>
              <a:t>She felt very lonely because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3200" b="1" i="1">
                <a:solidFill>
                  <a:srgbClr val="000000"/>
                </a:solidFill>
                <a:latin typeface="Times New Roman" pitchFamily="18" charset="0"/>
              </a:rPr>
              <a:t>They have to hide because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3200" b="1" i="1">
                <a:solidFill>
                  <a:srgbClr val="000000"/>
                </a:solidFill>
                <a:latin typeface="Times New Roman" pitchFamily="18" charset="0"/>
              </a:rPr>
              <a:t>Anne named her diary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i="1">
                <a:solidFill>
                  <a:srgbClr val="000000"/>
                </a:solidFill>
                <a:latin typeface="Times New Roman" pitchFamily="18" charset="0"/>
              </a:rPr>
              <a:t>  Kitty because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5580063" y="1989138"/>
            <a:ext cx="3563937" cy="411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AutoNum type="alphaUcPeriod"/>
            </a:pPr>
            <a:r>
              <a:rPr lang="en-US" altLang="zh-CN" sz="3200" b="1" i="1">
                <a:solidFill>
                  <a:srgbClr val="CC00CC"/>
                </a:solidFill>
                <a:latin typeface="Times New Roman" pitchFamily="18" charset="0"/>
              </a:rPr>
              <a:t>she couldn’t meet her friends.</a:t>
            </a:r>
          </a:p>
          <a:p>
            <a:pPr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AutoNum type="alphaUcPeriod"/>
            </a:pPr>
            <a:r>
              <a:rPr lang="en-US" altLang="zh-CN" sz="3200" b="1" i="1">
                <a:solidFill>
                  <a:srgbClr val="CC00CC"/>
                </a:solidFill>
                <a:latin typeface="Times New Roman" pitchFamily="18" charset="0"/>
              </a:rPr>
              <a:t>Jews were caught by Nazis and put away.</a:t>
            </a:r>
          </a:p>
          <a:p>
            <a:pPr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AutoNum type="alphaUcPeriod"/>
            </a:pPr>
            <a:r>
              <a:rPr lang="en-US" altLang="zh-CN" sz="3200" b="1" i="1">
                <a:solidFill>
                  <a:srgbClr val="CC00CC"/>
                </a:solidFill>
                <a:latin typeface="Times New Roman" pitchFamily="18" charset="0"/>
              </a:rPr>
              <a:t>she could tell everything to it.</a:t>
            </a:r>
          </a:p>
          <a:p>
            <a:pPr fontAlgn="base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AutoNum type="alphaUcPeriod"/>
            </a:pPr>
            <a:r>
              <a:rPr lang="en-US" altLang="zh-CN" sz="3200" b="1" i="1">
                <a:solidFill>
                  <a:srgbClr val="CC00CC"/>
                </a:solidFill>
                <a:latin typeface="Times New Roman" pitchFamily="18" charset="0"/>
              </a:rPr>
              <a:t>she wanted it to be her best  friend.</a:t>
            </a:r>
            <a:r>
              <a:rPr lang="en-US" altLang="zh-CN" sz="2800" b="1" i="1">
                <a:solidFill>
                  <a:srgbClr val="CC00CC"/>
                </a:solidFill>
              </a:rPr>
              <a:t> </a:t>
            </a:r>
          </a:p>
        </p:txBody>
      </p:sp>
      <p:sp>
        <p:nvSpPr>
          <p:cNvPr id="10247" name="Line 7"/>
          <p:cNvSpPr>
            <a:spLocks noChangeShapeType="1"/>
          </p:cNvSpPr>
          <p:nvPr/>
        </p:nvSpPr>
        <p:spPr bwMode="auto">
          <a:xfrm>
            <a:off x="5003800" y="2420938"/>
            <a:ext cx="647700" cy="1944687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48" name="Line 8"/>
          <p:cNvSpPr>
            <a:spLocks noChangeShapeType="1"/>
          </p:cNvSpPr>
          <p:nvPr/>
        </p:nvSpPr>
        <p:spPr bwMode="auto">
          <a:xfrm flipV="1">
            <a:off x="4932363" y="3141663"/>
            <a:ext cx="719137" cy="719137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49" name="Line 9"/>
          <p:cNvSpPr>
            <a:spLocks noChangeShapeType="1"/>
          </p:cNvSpPr>
          <p:nvPr/>
        </p:nvSpPr>
        <p:spPr bwMode="auto">
          <a:xfrm flipV="1">
            <a:off x="5076825" y="2420938"/>
            <a:ext cx="431800" cy="720725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50" name="Line 10"/>
          <p:cNvSpPr>
            <a:spLocks noChangeShapeType="1"/>
          </p:cNvSpPr>
          <p:nvPr/>
        </p:nvSpPr>
        <p:spPr bwMode="auto">
          <a:xfrm>
            <a:off x="4356100" y="4581525"/>
            <a:ext cx="1223963" cy="792163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187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animBg="1"/>
      <p:bldP spid="10248" grpId="0" animBg="1"/>
      <p:bldP spid="10249" grpId="0" animBg="1"/>
      <p:bldP spid="1025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4">
            <a:extLst>
              <a:ext uri="{FF2B5EF4-FFF2-40B4-BE49-F238E27FC236}">
                <a16:creationId xmlns:a16="http://schemas.microsoft.com/office/drawing/2014/main" id="{73B43D7E-D245-4F1E-8F14-91F4C0F3D6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900" y="2797969"/>
            <a:ext cx="8010921" cy="261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8183" tIns="44091" rIns="88183" bIns="44091"/>
          <a:lstStyle>
            <a:lvl1pPr marL="138113" indent="-138113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US" altLang="zh-CN" sz="3500" b="1" dirty="0">
                <a:latin typeface="Times New Roman" panose="02020603050405020304" pitchFamily="18" charset="0"/>
              </a:rPr>
              <a:t> Anne expressed</a:t>
            </a:r>
            <a:r>
              <a:rPr lang="en-US" altLang="zh-CN" sz="35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500" b="1" dirty="0">
                <a:latin typeface="Times New Roman" panose="02020603050405020304" pitchFamily="18" charset="0"/>
              </a:rPr>
              <a:t>____________________</a:t>
            </a:r>
          </a:p>
          <a:p>
            <a:pPr eaLnBrk="1" hangingPunct="1">
              <a:spcBef>
                <a:spcPct val="25000"/>
              </a:spcBef>
            </a:pPr>
            <a:r>
              <a:rPr lang="en-US" altLang="zh-CN" sz="3500" b="1" dirty="0">
                <a:latin typeface="Times New Roman" panose="02020603050405020304" pitchFamily="18" charset="0"/>
              </a:rPr>
              <a:t>   after hiding for a long time.</a:t>
            </a:r>
            <a:endParaRPr lang="en-US" altLang="zh-CN" sz="35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US" altLang="zh-CN" sz="3500" b="1" dirty="0">
                <a:latin typeface="Times New Roman" panose="02020603050405020304" pitchFamily="18" charset="0"/>
              </a:rPr>
              <a:t> _______________________ kept Anne </a:t>
            </a:r>
          </a:p>
          <a:p>
            <a:pPr eaLnBrk="1" hangingPunct="1">
              <a:spcBef>
                <a:spcPct val="25000"/>
              </a:spcBef>
            </a:pPr>
            <a:r>
              <a:rPr lang="en-US" altLang="zh-CN" sz="3500" b="1" dirty="0">
                <a:latin typeface="Times New Roman" panose="02020603050405020304" pitchFamily="18" charset="0"/>
              </a:rPr>
              <a:t>  </a:t>
            </a:r>
            <a:r>
              <a:rPr lang="en-US" altLang="zh-CN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spellbound</a:t>
            </a:r>
            <a:r>
              <a:rPr lang="en-US" altLang="zh-CN" sz="3500" b="1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33796" name="Text Box 6">
            <a:extLst>
              <a:ext uri="{FF2B5EF4-FFF2-40B4-BE49-F238E27FC236}">
                <a16:creationId xmlns:a16="http://schemas.microsoft.com/office/drawing/2014/main" id="{AED3F058-C211-4688-BE20-9AB521BD0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1258" y="2797970"/>
            <a:ext cx="4456906" cy="569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125" b="1">
                <a:solidFill>
                  <a:srgbClr val="FF0000"/>
                </a:solidFill>
                <a:latin typeface="Times New Roman" panose="02020603050405020304" pitchFamily="18" charset="0"/>
              </a:rPr>
              <a:t>her feelings about nature</a:t>
            </a:r>
          </a:p>
        </p:txBody>
      </p:sp>
      <p:sp>
        <p:nvSpPr>
          <p:cNvPr id="33797" name="Text Box 7">
            <a:extLst>
              <a:ext uri="{FF2B5EF4-FFF2-40B4-BE49-F238E27FC236}">
                <a16:creationId xmlns:a16="http://schemas.microsoft.com/office/drawing/2014/main" id="{27E84715-772B-4EF3-BB57-A549A484E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351" y="4149330"/>
            <a:ext cx="5040313" cy="62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83" tIns="44091" rIns="88183" bIns="44091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500" b="1">
                <a:solidFill>
                  <a:srgbClr val="FF0000"/>
                </a:solidFill>
                <a:latin typeface="Times New Roman" panose="02020603050405020304" pitchFamily="18" charset="0"/>
              </a:rPr>
              <a:t>Everything about nature</a:t>
            </a:r>
          </a:p>
        </p:txBody>
      </p:sp>
      <p:sp>
        <p:nvSpPr>
          <p:cNvPr id="30726" name="Rectangle 8">
            <a:extLst>
              <a:ext uri="{FF2B5EF4-FFF2-40B4-BE49-F238E27FC236}">
                <a16:creationId xmlns:a16="http://schemas.microsoft.com/office/drawing/2014/main" id="{6F6F433D-0530-4630-A24C-12C37EA0C5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568" y="1193873"/>
            <a:ext cx="7848253" cy="1154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8183" tIns="44091" rIns="88183" bIns="44091" anchor="ctr"/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5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4. Listen </a:t>
            </a:r>
            <a:r>
              <a:rPr lang="en-US" altLang="zh-CN" sz="3500" b="1" dirty="0">
                <a:solidFill>
                  <a:srgbClr val="000099"/>
                </a:solidFill>
                <a:latin typeface="Times New Roman" panose="02020603050405020304" pitchFamily="18" charset="0"/>
                <a:hlinkClick r:id="rId2" action="ppaction://hlinkfile"/>
              </a:rPr>
              <a:t>to Part 2 </a:t>
            </a:r>
            <a:r>
              <a:rPr lang="en-US" altLang="zh-CN" sz="35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to get the main idea </a:t>
            </a:r>
          </a:p>
          <a:p>
            <a:pPr eaLnBrk="1" hangingPunct="1"/>
            <a:r>
              <a:rPr lang="en-US" altLang="zh-CN" sz="35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of the diary. </a:t>
            </a:r>
          </a:p>
        </p:txBody>
      </p:sp>
      <p:sp>
        <p:nvSpPr>
          <p:cNvPr id="33799" name="Text Box 9">
            <a:extLst>
              <a:ext uri="{FF2B5EF4-FFF2-40B4-BE49-F238E27FC236}">
                <a16:creationId xmlns:a16="http://schemas.microsoft.com/office/drawing/2014/main" id="{975FE0DB-C1BD-44B4-AE6D-7605E480E4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2007" y="5500688"/>
            <a:ext cx="5849938" cy="1012369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178" tIns="44089" rIns="88178" bIns="44089">
            <a:spAutoFit/>
          </a:bodyPr>
          <a:lstStyle>
            <a:lvl1pPr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048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048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>
                <a:solidFill>
                  <a:srgbClr val="0000FF"/>
                </a:solidFill>
                <a:latin typeface="Times New Roman" panose="02020603050405020304" pitchFamily="18" charset="0"/>
              </a:rPr>
              <a:t>Spellbound means to concentrate </a:t>
            </a:r>
          </a:p>
          <a:p>
            <a:pPr eaLnBrk="1" hangingPunct="1"/>
            <a:r>
              <a:rPr lang="en-US" altLang="zh-CN" sz="3000" b="1">
                <a:solidFill>
                  <a:srgbClr val="0000FF"/>
                </a:solidFill>
                <a:latin typeface="Times New Roman" panose="02020603050405020304" pitchFamily="18" charset="0"/>
              </a:rPr>
              <a:t>with delight for some time. </a:t>
            </a:r>
          </a:p>
        </p:txBody>
      </p:sp>
      <p:sp>
        <p:nvSpPr>
          <p:cNvPr id="33800" name="AutoShape 8">
            <a:extLst>
              <a:ext uri="{FF2B5EF4-FFF2-40B4-BE49-F238E27FC236}">
                <a16:creationId xmlns:a16="http://schemas.microsoft.com/office/drawing/2014/main" id="{E2649F7F-66AF-4850-B25A-6B1569E333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1806" y="5320111"/>
            <a:ext cx="900906" cy="629046"/>
          </a:xfrm>
          <a:prstGeom prst="curvedRightArrow">
            <a:avLst>
              <a:gd name="adj1" fmla="val 20000"/>
              <a:gd name="adj2" fmla="val 40000"/>
              <a:gd name="adj3" fmla="val 47739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175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4562763D-FB58-4775-A6BC-3C73E5F103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05" y="289532"/>
            <a:ext cx="4031258" cy="707886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anchor="b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Comic Sans MS" pitchFamily="66" charset="0"/>
              </a:rPr>
              <a:t>While-reading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utoUpdateAnimBg="0"/>
      <p:bldP spid="33797" grpId="0" autoUpdateAnimBg="0"/>
      <p:bldP spid="33799" grpId="0" bldLvl="0" animBg="1" autoUpdateAnimBg="0"/>
      <p:bldP spid="3380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6512" y="245868"/>
            <a:ext cx="4572000" cy="7112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anchor="b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Comic Sans MS" pitchFamily="66" charset="0"/>
              </a:rPr>
              <a:t>While-reading</a:t>
            </a: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1125538"/>
            <a:ext cx="921702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3333FF"/>
                </a:solidFill>
              </a:rPr>
              <a:t>5. How did Anne </a:t>
            </a:r>
            <a:r>
              <a:rPr lang="en-US" altLang="zh-CN" sz="3200" b="1" dirty="0">
                <a:solidFill>
                  <a:srgbClr val="FF0000"/>
                </a:solidFill>
              </a:rPr>
              <a:t>feel</a:t>
            </a:r>
            <a:r>
              <a:rPr lang="en-US" altLang="zh-CN" sz="3200" b="1" dirty="0">
                <a:solidFill>
                  <a:srgbClr val="3333FF"/>
                </a:solidFill>
              </a:rPr>
              <a:t> about </a:t>
            </a:r>
            <a:r>
              <a:rPr lang="en-US" altLang="zh-CN" sz="3200" b="1" dirty="0">
                <a:solidFill>
                  <a:srgbClr val="FF0000"/>
                </a:solidFill>
              </a:rPr>
              <a:t>nature</a:t>
            </a:r>
            <a:r>
              <a:rPr lang="en-US" altLang="zh-CN" sz="3200" b="1" dirty="0">
                <a:solidFill>
                  <a:srgbClr val="3333FF"/>
                </a:solidFill>
              </a:rPr>
              <a:t> before and after she and her family hid away?.</a:t>
            </a:r>
          </a:p>
        </p:txBody>
      </p:sp>
      <p:graphicFrame>
        <p:nvGraphicFramePr>
          <p:cNvPr id="4126" name="Group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82309"/>
              </p:ext>
            </p:extLst>
          </p:nvPr>
        </p:nvGraphicFramePr>
        <p:xfrm>
          <a:off x="36512" y="2214562"/>
          <a:ext cx="9144000" cy="4643438"/>
        </p:xfrm>
        <a:graphic>
          <a:graphicData uri="http://schemas.openxmlformats.org/drawingml/2006/table">
            <a:tbl>
              <a:tblPr/>
              <a:tblGrid>
                <a:gridCol w="2627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8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79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Time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8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Nature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8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Feeling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8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1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Before hiding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8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8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8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98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After hiding</a:t>
                      </a: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8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8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8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118" name="Text Box 22"/>
          <p:cNvSpPr txBox="1">
            <a:spLocks noChangeArrowheads="1"/>
          </p:cNvSpPr>
          <p:nvPr/>
        </p:nvSpPr>
        <p:spPr bwMode="auto">
          <a:xfrm>
            <a:off x="2728127" y="3161102"/>
            <a:ext cx="338455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CC0000"/>
                </a:solidFill>
                <a:latin typeface="Times New Roman" pitchFamily="18" charset="0"/>
              </a:rPr>
              <a:t>blue sky, songs of birds, moonlight, flowers</a:t>
            </a:r>
            <a:r>
              <a:rPr lang="en-US" altLang="zh-CN" sz="32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4119" name="Text Box 23"/>
          <p:cNvSpPr txBox="1">
            <a:spLocks noChangeArrowheads="1"/>
          </p:cNvSpPr>
          <p:nvPr/>
        </p:nvSpPr>
        <p:spPr bwMode="auto">
          <a:xfrm>
            <a:off x="6300788" y="3141663"/>
            <a:ext cx="284321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CC0000"/>
                </a:solidFill>
                <a:latin typeface="Times New Roman" pitchFamily="18" charset="0"/>
              </a:rPr>
              <a:t>never felt spellbound</a:t>
            </a:r>
          </a:p>
        </p:txBody>
      </p:sp>
      <p:sp>
        <p:nvSpPr>
          <p:cNvPr id="4120" name="Text Box 24"/>
          <p:cNvSpPr txBox="1">
            <a:spLocks noChangeArrowheads="1"/>
          </p:cNvSpPr>
          <p:nvPr/>
        </p:nvSpPr>
        <p:spPr bwMode="auto">
          <a:xfrm>
            <a:off x="2771775" y="4797425"/>
            <a:ext cx="3336925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CC0000"/>
                </a:solidFill>
                <a:latin typeface="Times New Roman" pitchFamily="18" charset="0"/>
              </a:rPr>
              <a:t>darkness, rain, wind, thundering clouds</a:t>
            </a:r>
          </a:p>
        </p:txBody>
      </p:sp>
      <p:sp>
        <p:nvSpPr>
          <p:cNvPr id="4121" name="Text Box 25"/>
          <p:cNvSpPr txBox="1">
            <a:spLocks noChangeArrowheads="1"/>
          </p:cNvSpPr>
          <p:nvPr/>
        </p:nvSpPr>
        <p:spPr bwMode="auto">
          <a:xfrm>
            <a:off x="6443663" y="4868863"/>
            <a:ext cx="27003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CC0000"/>
                </a:solidFill>
                <a:latin typeface="Times New Roman" pitchFamily="18" charset="0"/>
              </a:rPr>
              <a:t>felt crazy</a:t>
            </a:r>
            <a:r>
              <a:rPr lang="en-US" altLang="zh-CN" sz="320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7496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utoUpdateAnimBg="0"/>
      <p:bldP spid="4118" grpId="0" autoUpdateAnimBg="0"/>
      <p:bldP spid="4119" grpId="0" autoUpdateAnimBg="0"/>
      <p:bldP spid="4120" grpId="0" autoUpdateAnimBg="0"/>
      <p:bldP spid="4121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1125538"/>
            <a:ext cx="9217025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3333FF"/>
                </a:solidFill>
              </a:rPr>
              <a:t>6. Why do you think her feelings changed towards nature?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</a:rPr>
              <a:t>Before: never felt spellbound,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</a:rPr>
              <a:t>Now: felt crazy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FF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/>
              <a:t>She was no longer be able to go out. She lost her freedom.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3333FF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6DEC95AF-3A33-4867-8063-9DD017ED1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12" y="245868"/>
            <a:ext cx="4572000" cy="7112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anchor="b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Comic Sans MS" pitchFamily="66" charset="0"/>
              </a:rPr>
              <a:t>While-reading</a:t>
            </a:r>
          </a:p>
        </p:txBody>
      </p:sp>
    </p:spTree>
    <p:extLst>
      <p:ext uri="{BB962C8B-B14F-4D97-AF65-F5344CB8AC3E}">
        <p14:creationId xmlns:p14="http://schemas.microsoft.com/office/powerpoint/2010/main" val="166389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8" name="Text Box 20"/>
          <p:cNvSpPr txBox="1">
            <a:spLocks noChangeArrowheads="1"/>
          </p:cNvSpPr>
          <p:nvPr/>
        </p:nvSpPr>
        <p:spPr bwMode="auto">
          <a:xfrm>
            <a:off x="2420937" y="4101695"/>
            <a:ext cx="11334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66"/>
                </a:solidFill>
                <a:latin typeface="Times New Roman" pitchFamily="18" charset="0"/>
              </a:rPr>
              <a:t>eager</a:t>
            </a:r>
          </a:p>
        </p:txBody>
      </p:sp>
      <p:sp>
        <p:nvSpPr>
          <p:cNvPr id="12310" name="Text Box 22"/>
          <p:cNvSpPr txBox="1">
            <a:spLocks noChangeArrowheads="1"/>
          </p:cNvSpPr>
          <p:nvPr/>
        </p:nvSpPr>
        <p:spPr bwMode="auto">
          <a:xfrm>
            <a:off x="539552" y="3422649"/>
            <a:ext cx="14033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66"/>
                </a:solidFill>
                <a:latin typeface="Times New Roman" pitchFamily="18" charset="0"/>
              </a:rPr>
              <a:t>excited</a:t>
            </a:r>
          </a:p>
        </p:txBody>
      </p:sp>
      <p:sp>
        <p:nvSpPr>
          <p:cNvPr id="12311" name="Text Box 23"/>
          <p:cNvSpPr txBox="1">
            <a:spLocks noChangeArrowheads="1"/>
          </p:cNvSpPr>
          <p:nvPr/>
        </p:nvSpPr>
        <p:spPr bwMode="auto">
          <a:xfrm>
            <a:off x="3851920" y="3251200"/>
            <a:ext cx="15160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66"/>
                </a:solidFill>
                <a:latin typeface="Times New Roman" pitchFamily="18" charset="0"/>
              </a:rPr>
              <a:t>anxious</a:t>
            </a:r>
          </a:p>
        </p:txBody>
      </p:sp>
      <p:sp>
        <p:nvSpPr>
          <p:cNvPr id="12312" name="Text Box 24"/>
          <p:cNvSpPr txBox="1">
            <a:spLocks noChangeArrowheads="1"/>
          </p:cNvSpPr>
          <p:nvPr/>
        </p:nvSpPr>
        <p:spPr bwMode="auto">
          <a:xfrm>
            <a:off x="2601911" y="3272876"/>
            <a:ext cx="7715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66"/>
                </a:solidFill>
                <a:latin typeface="Times New Roman" pitchFamily="18" charset="0"/>
              </a:rPr>
              <a:t>sad</a:t>
            </a:r>
          </a:p>
        </p:txBody>
      </p:sp>
      <p:sp>
        <p:nvSpPr>
          <p:cNvPr id="12313" name="Text Box 25"/>
          <p:cNvSpPr txBox="1">
            <a:spLocks noChangeArrowheads="1"/>
          </p:cNvSpPr>
          <p:nvPr/>
        </p:nvSpPr>
        <p:spPr bwMode="auto">
          <a:xfrm>
            <a:off x="1115616" y="4581526"/>
            <a:ext cx="12223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66"/>
                </a:solidFill>
                <a:latin typeface="Times New Roman" pitchFamily="18" charset="0"/>
              </a:rPr>
              <a:t>lonely</a:t>
            </a:r>
          </a:p>
        </p:txBody>
      </p:sp>
      <p:sp>
        <p:nvSpPr>
          <p:cNvPr id="12314" name="Text Box 26"/>
          <p:cNvSpPr txBox="1">
            <a:spLocks noChangeArrowheads="1"/>
          </p:cNvSpPr>
          <p:nvPr/>
        </p:nvSpPr>
        <p:spPr bwMode="auto">
          <a:xfrm>
            <a:off x="4433498" y="4002087"/>
            <a:ext cx="14493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earnest</a:t>
            </a:r>
          </a:p>
        </p:txBody>
      </p:sp>
      <p:sp>
        <p:nvSpPr>
          <p:cNvPr id="12315" name="Text Box 27"/>
          <p:cNvSpPr txBox="1">
            <a:spLocks noChangeArrowheads="1"/>
          </p:cNvSpPr>
          <p:nvPr/>
        </p:nvSpPr>
        <p:spPr bwMode="auto">
          <a:xfrm>
            <a:off x="3900495" y="4581525"/>
            <a:ext cx="23749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66"/>
                </a:solidFill>
                <a:latin typeface="Times New Roman" pitchFamily="18" charset="0"/>
              </a:rPr>
              <a:t>crazy</a:t>
            </a:r>
          </a:p>
        </p:txBody>
      </p:sp>
      <p:sp>
        <p:nvSpPr>
          <p:cNvPr id="12316" name="Text Box 28"/>
          <p:cNvSpPr txBox="1">
            <a:spLocks noChangeArrowheads="1"/>
          </p:cNvSpPr>
          <p:nvPr/>
        </p:nvSpPr>
        <p:spPr bwMode="auto">
          <a:xfrm>
            <a:off x="3043105" y="5160963"/>
            <a:ext cx="10191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66"/>
                </a:solidFill>
                <a:latin typeface="Times New Roman" pitchFamily="18" charset="0"/>
              </a:rPr>
              <a:t>calm</a:t>
            </a:r>
          </a:p>
        </p:txBody>
      </p:sp>
      <p:sp>
        <p:nvSpPr>
          <p:cNvPr id="2" name="矩形 1"/>
          <p:cNvSpPr/>
          <p:nvPr/>
        </p:nvSpPr>
        <p:spPr>
          <a:xfrm>
            <a:off x="315910" y="1268760"/>
            <a:ext cx="85045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3333FF"/>
                </a:solidFill>
              </a:rPr>
              <a:t>How would you describe Anne’s feelings as she was looking out at the night sky?</a:t>
            </a:r>
          </a:p>
        </p:txBody>
      </p:sp>
      <p:pic>
        <p:nvPicPr>
          <p:cNvPr id="12" name="Picture 6" descr="未标题-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33" t="2346" r="999" b="2346"/>
          <a:stretch/>
        </p:blipFill>
        <p:spPr bwMode="auto">
          <a:xfrm>
            <a:off x="5918788" y="3463844"/>
            <a:ext cx="344474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2">
            <a:extLst>
              <a:ext uri="{FF2B5EF4-FFF2-40B4-BE49-F238E27FC236}">
                <a16:creationId xmlns:a16="http://schemas.microsoft.com/office/drawing/2014/main" id="{9F1FB2D6-5D1C-406B-B07E-702BAAFD4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9345" y="252156"/>
            <a:ext cx="4572000" cy="7112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anchor="b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Comic Sans MS" pitchFamily="66" charset="0"/>
              </a:rPr>
              <a:t>After-reading</a:t>
            </a:r>
          </a:p>
        </p:txBody>
      </p:sp>
    </p:spTree>
    <p:extLst>
      <p:ext uri="{BB962C8B-B14F-4D97-AF65-F5344CB8AC3E}">
        <p14:creationId xmlns:p14="http://schemas.microsoft.com/office/powerpoint/2010/main" val="115357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8" grpId="0"/>
      <p:bldP spid="12310" grpId="0"/>
      <p:bldP spid="12311" grpId="0"/>
      <p:bldP spid="12312" grpId="0"/>
      <p:bldP spid="12313" grpId="0"/>
      <p:bldP spid="12314" grpId="0"/>
      <p:bldP spid="12315" grpId="0"/>
      <p:bldP spid="123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1" y="0"/>
            <a:ext cx="9144000" cy="711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0000FF"/>
                </a:solidFill>
                <a:latin typeface="Comic Sans MS" pitchFamily="66" charset="0"/>
              </a:rPr>
              <a:t>Retelling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0" y="1404938"/>
            <a:ext cx="8893175" cy="447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       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I lived in ___________in the ______________  during _____________. My family were ______, so we had to  ___________ for a year and a half in order ________________ by the German Nazis. During that time I wasn’t able to go ________ for so long that I had ______________ about everything to _______ nature. Once, I decided to look at the moon ___________ by myself. 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339975" y="1412875"/>
            <a:ext cx="22383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Amsterdam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5724525" y="1412875"/>
            <a:ext cx="23066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Netherlands</a:t>
            </a: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1692275" y="1916113"/>
            <a:ext cx="26241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World War II</a:t>
            </a: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2843213" y="2349500"/>
            <a:ext cx="27352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hide away</a:t>
            </a:r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7308850" y="1844675"/>
            <a:ext cx="13589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Jewish</a:t>
            </a:r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1763713" y="2852738"/>
            <a:ext cx="29702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not to be caught</a:t>
            </a:r>
          </a:p>
        </p:txBody>
      </p:sp>
      <p:sp>
        <p:nvSpPr>
          <p:cNvPr id="20493" name="Rectangle 13"/>
          <p:cNvSpPr>
            <a:spLocks noChangeArrowheads="1"/>
          </p:cNvSpPr>
          <p:nvPr/>
        </p:nvSpPr>
        <p:spPr bwMode="auto">
          <a:xfrm>
            <a:off x="468313" y="3860800"/>
            <a:ext cx="17192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outdoors</a:t>
            </a:r>
          </a:p>
        </p:txBody>
      </p:sp>
      <p:sp>
        <p:nvSpPr>
          <p:cNvPr id="20494" name="Rectangle 14"/>
          <p:cNvSpPr>
            <a:spLocks noChangeArrowheads="1"/>
          </p:cNvSpPr>
          <p:nvPr/>
        </p:nvSpPr>
        <p:spPr bwMode="auto">
          <a:xfrm>
            <a:off x="5832475" y="3716338"/>
            <a:ext cx="33115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grown so  crazy</a:t>
            </a:r>
          </a:p>
        </p:txBody>
      </p:sp>
      <p:sp>
        <p:nvSpPr>
          <p:cNvPr id="20495" name="Rectangle 15"/>
          <p:cNvSpPr>
            <a:spLocks noChangeArrowheads="1"/>
          </p:cNvSpPr>
          <p:nvPr/>
        </p:nvSpPr>
        <p:spPr bwMode="auto">
          <a:xfrm>
            <a:off x="3924300" y="4292600"/>
            <a:ext cx="1481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do with</a:t>
            </a:r>
          </a:p>
        </p:txBody>
      </p:sp>
      <p:sp>
        <p:nvSpPr>
          <p:cNvPr id="20496" name="Rectangle 16"/>
          <p:cNvSpPr>
            <a:spLocks noChangeArrowheads="1"/>
          </p:cNvSpPr>
          <p:nvPr/>
        </p:nvSpPr>
        <p:spPr bwMode="auto">
          <a:xfrm>
            <a:off x="5364163" y="4724400"/>
            <a:ext cx="22018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at midnight</a:t>
            </a:r>
          </a:p>
        </p:txBody>
      </p:sp>
    </p:spTree>
    <p:extLst>
      <p:ext uri="{BB962C8B-B14F-4D97-AF65-F5344CB8AC3E}">
        <p14:creationId xmlns:p14="http://schemas.microsoft.com/office/powerpoint/2010/main" val="364750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6" grpId="0"/>
      <p:bldP spid="20487" grpId="0"/>
      <p:bldP spid="20488" grpId="0"/>
      <p:bldP spid="20489" grpId="0"/>
      <p:bldP spid="20490" grpId="0"/>
      <p:bldP spid="20491" grpId="0"/>
      <p:bldP spid="20493" grpId="0"/>
      <p:bldP spid="20494" grpId="0"/>
      <p:bldP spid="20495" grpId="0"/>
      <p:bldP spid="2049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1" y="0"/>
            <a:ext cx="9144000" cy="711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FF"/>
                </a:solidFill>
                <a:latin typeface="Comic Sans MS" pitchFamily="66" charset="0"/>
              </a:rPr>
              <a:t>Retelling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0" y="1412875"/>
            <a:ext cx="8964613" cy="447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       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But I didn’t _______ open the window to see the night ___________ because I was afraid of being discovered by the Nazis.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       I felt very _______ without seeing my old friends. So I had to make a new friend --_____________, whom I could tell _________ to. Sadly, at last my family was discovered and caught by _______________ sometime later.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2987675" y="1412875"/>
            <a:ext cx="17287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dare to</a:t>
            </a: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1979613" y="1844675"/>
            <a:ext cx="25193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face to face</a:t>
            </a: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2843213" y="3284538"/>
            <a:ext cx="12223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lonely</a:t>
            </a: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323850" y="4221163"/>
            <a:ext cx="33480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my diary Kitty</a:t>
            </a:r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6227763" y="4292600"/>
            <a:ext cx="20351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everything</a:t>
            </a:r>
          </a:p>
        </p:txBody>
      </p: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2051050" y="5300663"/>
            <a:ext cx="38163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the German Nazis</a:t>
            </a:r>
          </a:p>
        </p:txBody>
      </p:sp>
    </p:spTree>
    <p:extLst>
      <p:ext uri="{BB962C8B-B14F-4D97-AF65-F5344CB8AC3E}">
        <p14:creationId xmlns:p14="http://schemas.microsoft.com/office/powerpoint/2010/main" val="265989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  <p:bldP spid="21510" grpId="0"/>
      <p:bldP spid="21511" grpId="0"/>
      <p:bldP spid="21512" grpId="0"/>
      <p:bldP spid="215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5940152" y="0"/>
            <a:ext cx="3203848" cy="711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>
            <a:spAutoFit/>
          </a:bodyPr>
          <a:lstStyle/>
          <a:p>
            <a:pPr algn="ctr" eaLnBrk="0" hangingPunct="0"/>
            <a:r>
              <a:rPr lang="en-US" altLang="zh-CN" sz="4000" dirty="0">
                <a:latin typeface="Comic Sans MS" pitchFamily="66" charset="0"/>
              </a:rPr>
              <a:t> Exercises</a:t>
            </a:r>
          </a:p>
        </p:txBody>
      </p:sp>
      <p:sp>
        <p:nvSpPr>
          <p:cNvPr id="2627587" name="Rectangle 3"/>
          <p:cNvSpPr>
            <a:spLocks noChangeArrowheads="1"/>
          </p:cNvSpPr>
          <p:nvPr/>
        </p:nvSpPr>
        <p:spPr bwMode="auto">
          <a:xfrm>
            <a:off x="395288" y="1052513"/>
            <a:ext cx="8569325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60363" indent="-360363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>
                <a:latin typeface="Arial" charset="0"/>
              </a:rPr>
              <a:t>1.</a:t>
            </a:r>
            <a:r>
              <a:rPr lang="en-US" altLang="zh-CN" sz="3200">
                <a:solidFill>
                  <a:srgbClr val="FF0066"/>
                </a:solidFill>
                <a:latin typeface="Arial" charset="0"/>
              </a:rPr>
              <a:t> </a:t>
            </a:r>
            <a:r>
              <a:rPr lang="en-US" altLang="zh-CN" sz="3200">
                <a:latin typeface="Arial" charset="0"/>
              </a:rPr>
              <a:t>Find the word or expression for each of the following meanings from the text.</a:t>
            </a:r>
          </a:p>
        </p:txBody>
      </p:sp>
      <p:sp>
        <p:nvSpPr>
          <p:cNvPr id="2627588" name="Rectangle 4"/>
          <p:cNvSpPr>
            <a:spLocks noChangeArrowheads="1"/>
          </p:cNvSpPr>
          <p:nvPr/>
        </p:nvSpPr>
        <p:spPr bwMode="auto">
          <a:xfrm>
            <a:off x="539750" y="2492375"/>
            <a:ext cx="4464050" cy="304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/>
              <a:t>1)________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/>
              <a:t>2)_____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/>
              <a:t>3)_________________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/>
              <a:t>4)______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/>
              <a:t>5)__________</a:t>
            </a:r>
          </a:p>
        </p:txBody>
      </p:sp>
      <p:sp>
        <p:nvSpPr>
          <p:cNvPr id="2627589" name="Rectangle 5"/>
          <p:cNvSpPr>
            <a:spLocks noChangeArrowheads="1"/>
          </p:cNvSpPr>
          <p:nvPr/>
        </p:nvSpPr>
        <p:spPr bwMode="auto">
          <a:xfrm>
            <a:off x="4330700" y="2509838"/>
            <a:ext cx="4573588" cy="301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>
                <a:solidFill>
                  <a:schemeClr val="tx1"/>
                </a:solidFill>
              </a:rPr>
              <a:t>not inside a building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>
                <a:solidFill>
                  <a:schemeClr val="tx1"/>
                </a:solidFill>
              </a:rPr>
              <a:t>feeling disturbed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>
                <a:solidFill>
                  <a:schemeClr val="tx1"/>
                </a:solidFill>
              </a:rPr>
              <a:t>to be worried about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>
                <a:solidFill>
                  <a:schemeClr val="tx1"/>
                </a:solidFill>
              </a:rPr>
              <a:t>free, not tied up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>
                <a:solidFill>
                  <a:schemeClr val="tx1"/>
                </a:solidFill>
              </a:rPr>
              <a:t>to experience something</a:t>
            </a:r>
          </a:p>
        </p:txBody>
      </p:sp>
      <p:sp>
        <p:nvSpPr>
          <p:cNvPr id="2627590" name="Text Box 6"/>
          <p:cNvSpPr txBox="1">
            <a:spLocks noChangeArrowheads="1"/>
          </p:cNvSpPr>
          <p:nvPr/>
        </p:nvSpPr>
        <p:spPr bwMode="auto">
          <a:xfrm>
            <a:off x="869950" y="2492375"/>
            <a:ext cx="17192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F0066"/>
                </a:solidFill>
              </a:rPr>
              <a:t>outdoors</a:t>
            </a:r>
          </a:p>
        </p:txBody>
      </p:sp>
      <p:sp>
        <p:nvSpPr>
          <p:cNvPr id="2627591" name="Text Box 7"/>
          <p:cNvSpPr txBox="1">
            <a:spLocks noChangeArrowheads="1"/>
          </p:cNvSpPr>
          <p:nvPr/>
        </p:nvSpPr>
        <p:spPr bwMode="auto">
          <a:xfrm>
            <a:off x="900113" y="3141663"/>
            <a:ext cx="11096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F0066"/>
                </a:solidFill>
              </a:rPr>
              <a:t>upset</a:t>
            </a:r>
          </a:p>
        </p:txBody>
      </p:sp>
      <p:sp>
        <p:nvSpPr>
          <p:cNvPr id="2627592" name="Text Box 8"/>
          <p:cNvSpPr txBox="1">
            <a:spLocks noChangeArrowheads="1"/>
          </p:cNvSpPr>
          <p:nvPr/>
        </p:nvSpPr>
        <p:spPr bwMode="auto">
          <a:xfrm>
            <a:off x="971550" y="3651250"/>
            <a:ext cx="3570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F0066"/>
                </a:solidFill>
              </a:rPr>
              <a:t>be concerned about</a:t>
            </a:r>
          </a:p>
        </p:txBody>
      </p:sp>
      <p:sp>
        <p:nvSpPr>
          <p:cNvPr id="2627593" name="Text Box 9"/>
          <p:cNvSpPr txBox="1">
            <a:spLocks noChangeArrowheads="1"/>
          </p:cNvSpPr>
          <p:nvPr/>
        </p:nvSpPr>
        <p:spPr bwMode="auto">
          <a:xfrm>
            <a:off x="971550" y="4267200"/>
            <a:ext cx="10429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F0066"/>
                </a:solidFill>
              </a:rPr>
              <a:t>loose</a:t>
            </a:r>
          </a:p>
        </p:txBody>
      </p:sp>
      <p:sp>
        <p:nvSpPr>
          <p:cNvPr id="2627594" name="Text Box 10"/>
          <p:cNvSpPr txBox="1">
            <a:spLocks noChangeArrowheads="1"/>
          </p:cNvSpPr>
          <p:nvPr/>
        </p:nvSpPr>
        <p:spPr bwMode="auto">
          <a:xfrm>
            <a:off x="971550" y="4818063"/>
            <a:ext cx="20907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F0066"/>
                </a:solidFill>
              </a:rPr>
              <a:t>go through</a:t>
            </a:r>
          </a:p>
        </p:txBody>
      </p:sp>
    </p:spTree>
    <p:extLst>
      <p:ext uri="{BB962C8B-B14F-4D97-AF65-F5344CB8AC3E}">
        <p14:creationId xmlns:p14="http://schemas.microsoft.com/office/powerpoint/2010/main" val="440819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2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2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62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62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62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62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62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627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7587" grpId="0" autoUpdateAnimBg="0"/>
      <p:bldP spid="2627588" grpId="0" autoUpdateAnimBg="0"/>
      <p:bldP spid="2627589" grpId="0" autoUpdateAnimBg="0"/>
      <p:bldP spid="2627590" grpId="0"/>
      <p:bldP spid="2627591" grpId="0"/>
      <p:bldP spid="2627592" grpId="0"/>
      <p:bldP spid="2627593" grpId="0"/>
      <p:bldP spid="262759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5724128" y="0"/>
            <a:ext cx="3419872" cy="711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>
            <a:spAutoFit/>
          </a:bodyPr>
          <a:lstStyle/>
          <a:p>
            <a:pPr algn="ctr" eaLnBrk="0" hangingPunct="0"/>
            <a:r>
              <a:rPr lang="en-US" altLang="zh-CN" sz="4000" dirty="0">
                <a:latin typeface="Comic Sans MS" pitchFamily="66" charset="0"/>
              </a:rPr>
              <a:t>Exercises</a:t>
            </a:r>
          </a:p>
        </p:txBody>
      </p:sp>
      <p:sp>
        <p:nvSpPr>
          <p:cNvPr id="2628611" name="Rectangle 3"/>
          <p:cNvSpPr>
            <a:spLocks noChangeArrowheads="1"/>
          </p:cNvSpPr>
          <p:nvPr/>
        </p:nvSpPr>
        <p:spPr bwMode="auto">
          <a:xfrm>
            <a:off x="323850" y="1125538"/>
            <a:ext cx="4464050" cy="481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/>
              <a:t>6) _______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/>
              <a:t>7) _________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endParaRPr lang="en-US" altLang="zh-CN" sz="3200"/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/>
              <a:t>8) _________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endParaRPr lang="en-US" altLang="zh-CN" sz="3200"/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/>
              <a:t>9) _______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endParaRPr lang="en-US" altLang="zh-CN" sz="3200"/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200"/>
              <a:t>10) _______</a:t>
            </a:r>
          </a:p>
        </p:txBody>
      </p:sp>
      <p:sp>
        <p:nvSpPr>
          <p:cNvPr id="2628612" name="Rectangle 4"/>
          <p:cNvSpPr>
            <a:spLocks noChangeArrowheads="1"/>
          </p:cNvSpPr>
          <p:nvPr/>
        </p:nvSpPr>
        <p:spPr bwMode="auto">
          <a:xfrm>
            <a:off x="2951163" y="1125538"/>
            <a:ext cx="6192837" cy="503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000">
                <a:solidFill>
                  <a:schemeClr val="tx1"/>
                </a:solidFill>
              </a:rPr>
              <a:t>to take no notice of</a:t>
            </a:r>
          </a:p>
          <a:p>
            <a:pPr marL="263525" indent="-263525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000">
                <a:solidFill>
                  <a:schemeClr val="tx1"/>
                </a:solidFill>
              </a:rPr>
              <a:t>staying close to and looking at somebody</a:t>
            </a:r>
          </a:p>
          <a:p>
            <a:pPr marL="263525" indent="-263525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000">
                <a:solidFill>
                  <a:schemeClr val="tx1"/>
                </a:solidFill>
              </a:rPr>
              <a:t>to become quiet after nervous activity</a:t>
            </a:r>
          </a:p>
          <a:p>
            <a:pPr marL="263525" indent="-263525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000">
                <a:solidFill>
                  <a:schemeClr val="tx1"/>
                </a:solidFill>
              </a:rPr>
              <a:t>piece of material hung to cover a window</a:t>
            </a:r>
          </a:p>
          <a:p>
            <a:pPr marL="263525" indent="-263525">
              <a:lnSpc>
                <a:spcPct val="120000"/>
              </a:lnSpc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zh-CN" sz="3000">
                <a:solidFill>
                  <a:schemeClr val="tx1"/>
                </a:solidFill>
              </a:rPr>
              <a:t>number of things that happen one after another</a:t>
            </a:r>
          </a:p>
        </p:txBody>
      </p:sp>
      <p:sp>
        <p:nvSpPr>
          <p:cNvPr id="2628613" name="Text Box 5"/>
          <p:cNvSpPr txBox="1">
            <a:spLocks noChangeArrowheads="1"/>
          </p:cNvSpPr>
          <p:nvPr/>
        </p:nvSpPr>
        <p:spPr bwMode="auto">
          <a:xfrm>
            <a:off x="827088" y="1125538"/>
            <a:ext cx="12906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F0066"/>
                </a:solidFill>
              </a:rPr>
              <a:t>ignore</a:t>
            </a:r>
          </a:p>
        </p:txBody>
      </p:sp>
      <p:sp>
        <p:nvSpPr>
          <p:cNvPr id="2628614" name="Text Box 6"/>
          <p:cNvSpPr txBox="1">
            <a:spLocks noChangeArrowheads="1"/>
          </p:cNvSpPr>
          <p:nvPr/>
        </p:nvSpPr>
        <p:spPr bwMode="auto">
          <a:xfrm>
            <a:off x="723900" y="1828800"/>
            <a:ext cx="22272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FF0066"/>
                </a:solidFill>
              </a:rPr>
              <a:t> </a:t>
            </a:r>
            <a:r>
              <a:rPr lang="en-US" altLang="zh-CN" sz="3200">
                <a:solidFill>
                  <a:srgbClr val="FF0066"/>
                </a:solidFill>
              </a:rPr>
              <a:t>face to face</a:t>
            </a:r>
          </a:p>
        </p:txBody>
      </p:sp>
      <p:sp>
        <p:nvSpPr>
          <p:cNvPr id="2628615" name="Text Box 7"/>
          <p:cNvSpPr txBox="1">
            <a:spLocks noChangeArrowheads="1"/>
          </p:cNvSpPr>
          <p:nvPr/>
        </p:nvSpPr>
        <p:spPr bwMode="auto">
          <a:xfrm>
            <a:off x="755650" y="2905125"/>
            <a:ext cx="20685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F0066"/>
                </a:solidFill>
              </a:rPr>
              <a:t>calm down</a:t>
            </a:r>
          </a:p>
        </p:txBody>
      </p:sp>
      <p:sp>
        <p:nvSpPr>
          <p:cNvPr id="2628616" name="Text Box 8"/>
          <p:cNvSpPr txBox="1">
            <a:spLocks noChangeArrowheads="1"/>
          </p:cNvSpPr>
          <p:nvPr/>
        </p:nvSpPr>
        <p:spPr bwMode="auto">
          <a:xfrm>
            <a:off x="827088" y="4076700"/>
            <a:ext cx="1447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F0066"/>
                </a:solidFill>
              </a:rPr>
              <a:t>curtain</a:t>
            </a:r>
          </a:p>
        </p:txBody>
      </p:sp>
      <p:sp>
        <p:nvSpPr>
          <p:cNvPr id="2628617" name="Text Box 9"/>
          <p:cNvSpPr txBox="1">
            <a:spLocks noChangeArrowheads="1"/>
          </p:cNvSpPr>
          <p:nvPr/>
        </p:nvSpPr>
        <p:spPr bwMode="auto">
          <a:xfrm>
            <a:off x="1116013" y="5157788"/>
            <a:ext cx="1157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F0066"/>
                </a:solidFill>
              </a:rPr>
              <a:t>series</a:t>
            </a:r>
          </a:p>
        </p:txBody>
      </p:sp>
    </p:spTree>
    <p:extLst>
      <p:ext uri="{BB962C8B-B14F-4D97-AF65-F5344CB8AC3E}">
        <p14:creationId xmlns:p14="http://schemas.microsoft.com/office/powerpoint/2010/main" val="74797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2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2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62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62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62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62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62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8611" grpId="0" autoUpdateAnimBg="0"/>
      <p:bldP spid="2628612" grpId="0" autoUpdateAnimBg="0"/>
      <p:bldP spid="2628613" grpId="0"/>
      <p:bldP spid="2628614" grpId="0"/>
      <p:bldP spid="2628615" grpId="0"/>
      <p:bldP spid="2628616" grpId="0"/>
      <p:bldP spid="26286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090613" y="1601788"/>
            <a:ext cx="4953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endParaRPr lang="zh-CN" altLang="en-US" sz="34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629635" name="Text Box 3"/>
          <p:cNvSpPr txBox="1">
            <a:spLocks noChangeArrowheads="1"/>
          </p:cNvSpPr>
          <p:nvPr/>
        </p:nvSpPr>
        <p:spPr bwMode="auto">
          <a:xfrm flipV="1">
            <a:off x="315913" y="2174875"/>
            <a:ext cx="83185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400">
                <a:solidFill>
                  <a:srgbClr val="660033"/>
                </a:solidFill>
              </a:rPr>
              <a:t>    </a:t>
            </a:r>
            <a:r>
              <a:rPr lang="en-US" altLang="zh-CN" sz="2800">
                <a:solidFill>
                  <a:srgbClr val="660033"/>
                </a:solidFill>
              </a:rPr>
              <a:t>Anne’s sister, Margot was very ________ that the family had to move. However, she knew that she had got to  __________ all the difficulties with her family. She found it difficult go settle and __________in the hiding place, because she was _________________ whether they would be discovered. She suffered from loneliness, but she had to learn to like it there</a:t>
            </a:r>
            <a:r>
              <a:rPr lang="en-US" altLang="zh-CN" sz="280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2629636" name="Text Box 4"/>
          <p:cNvSpPr txBox="1">
            <a:spLocks noChangeArrowheads="1"/>
          </p:cNvSpPr>
          <p:nvPr/>
        </p:nvSpPr>
        <p:spPr bwMode="auto">
          <a:xfrm>
            <a:off x="5581650" y="2106613"/>
            <a:ext cx="16144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F3399"/>
                </a:solidFill>
              </a:rPr>
              <a:t>upset</a:t>
            </a:r>
          </a:p>
        </p:txBody>
      </p:sp>
      <p:sp>
        <p:nvSpPr>
          <p:cNvPr id="2629637" name="Text Box 5"/>
          <p:cNvSpPr txBox="1">
            <a:spLocks noChangeArrowheads="1"/>
          </p:cNvSpPr>
          <p:nvPr/>
        </p:nvSpPr>
        <p:spPr bwMode="auto">
          <a:xfrm>
            <a:off x="1260475" y="3057525"/>
            <a:ext cx="23796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F3399"/>
                </a:solidFill>
              </a:rPr>
              <a:t>go through</a:t>
            </a:r>
          </a:p>
        </p:txBody>
      </p:sp>
      <p:sp>
        <p:nvSpPr>
          <p:cNvPr id="2629638" name="Text Box 6"/>
          <p:cNvSpPr txBox="1">
            <a:spLocks noChangeArrowheads="1"/>
          </p:cNvSpPr>
          <p:nvPr/>
        </p:nvSpPr>
        <p:spPr bwMode="auto">
          <a:xfrm>
            <a:off x="4876800" y="4013200"/>
            <a:ext cx="34194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F3399"/>
                </a:solidFill>
              </a:rPr>
              <a:t>concerned about</a:t>
            </a:r>
          </a:p>
        </p:txBody>
      </p:sp>
      <p:sp>
        <p:nvSpPr>
          <p:cNvPr id="2629639" name="Text Box 7"/>
          <p:cNvSpPr txBox="1">
            <a:spLocks noChangeArrowheads="1"/>
          </p:cNvSpPr>
          <p:nvPr/>
        </p:nvSpPr>
        <p:spPr bwMode="auto">
          <a:xfrm>
            <a:off x="5583238" y="3486150"/>
            <a:ext cx="23764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F3399"/>
                </a:solidFill>
              </a:rPr>
              <a:t>calm down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50825" y="981075"/>
            <a:ext cx="88931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63525" indent="-263525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latin typeface="Arial" charset="0"/>
              </a:rPr>
              <a:t>2. Complete this passage with some of the words and phrases above.</a:t>
            </a: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868144" y="0"/>
            <a:ext cx="3275856" cy="711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>
            <a:spAutoFit/>
          </a:bodyPr>
          <a:lstStyle/>
          <a:p>
            <a:pPr algn="ctr" eaLnBrk="0" hangingPunct="0"/>
            <a:r>
              <a:rPr lang="en-US" altLang="zh-CN" sz="4000" dirty="0">
                <a:latin typeface="Comic Sans MS" pitchFamily="66" charset="0"/>
              </a:rPr>
              <a:t>Exercises</a:t>
            </a:r>
          </a:p>
        </p:txBody>
      </p:sp>
    </p:spTree>
    <p:extLst>
      <p:ext uri="{BB962C8B-B14F-4D97-AF65-F5344CB8AC3E}">
        <p14:creationId xmlns:p14="http://schemas.microsoft.com/office/powerpoint/2010/main" val="4102843571"/>
      </p:ext>
    </p:extLst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62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262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262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262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262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9635" grpId="0"/>
      <p:bldP spid="2629636" grpId="0"/>
      <p:bldP spid="2629637" grpId="0"/>
      <p:bldP spid="2629638" grpId="0"/>
      <p:bldP spid="262963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0658" name="Text Box 2"/>
          <p:cNvSpPr txBox="1">
            <a:spLocks noChangeArrowheads="1"/>
          </p:cNvSpPr>
          <p:nvPr/>
        </p:nvSpPr>
        <p:spPr bwMode="auto">
          <a:xfrm flipV="1">
            <a:off x="409575" y="1514475"/>
            <a:ext cx="8339138" cy="3970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>
                <a:solidFill>
                  <a:srgbClr val="660033"/>
                </a:solidFill>
              </a:rPr>
              <a:t>What she really missed was going __________ and walking the dog for her neighbour. It was such fun to watch it run ______ in the park. She wished she could tell her neighbour ____________ that she was sorry not to be able to do it any longer, but she knew that was too dangerous!</a:t>
            </a:r>
          </a:p>
        </p:txBody>
      </p:sp>
      <p:sp>
        <p:nvSpPr>
          <p:cNvPr id="2630659" name="Text Box 3"/>
          <p:cNvSpPr txBox="1">
            <a:spLocks noChangeArrowheads="1"/>
          </p:cNvSpPr>
          <p:nvPr/>
        </p:nvSpPr>
        <p:spPr bwMode="auto">
          <a:xfrm>
            <a:off x="2447925" y="2852738"/>
            <a:ext cx="941388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99"/>
                </a:solidFill>
              </a:rPr>
              <a:t>loose</a:t>
            </a:r>
          </a:p>
        </p:txBody>
      </p:sp>
      <p:sp>
        <p:nvSpPr>
          <p:cNvPr id="2630660" name="Text Box 4"/>
          <p:cNvSpPr txBox="1">
            <a:spLocks noChangeArrowheads="1"/>
          </p:cNvSpPr>
          <p:nvPr/>
        </p:nvSpPr>
        <p:spPr bwMode="auto">
          <a:xfrm>
            <a:off x="5562600" y="1514475"/>
            <a:ext cx="19843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99"/>
                </a:solidFill>
              </a:rPr>
              <a:t>outdoors</a:t>
            </a:r>
          </a:p>
        </p:txBody>
      </p:sp>
      <p:sp>
        <p:nvSpPr>
          <p:cNvPr id="2630661" name="Text Box 5"/>
          <p:cNvSpPr txBox="1">
            <a:spLocks noChangeArrowheads="1"/>
          </p:cNvSpPr>
          <p:nvPr/>
        </p:nvSpPr>
        <p:spPr bwMode="auto">
          <a:xfrm>
            <a:off x="3313113" y="3556000"/>
            <a:ext cx="18986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99"/>
                </a:solidFill>
              </a:rPr>
              <a:t>face to face</a:t>
            </a: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5724128" y="0"/>
            <a:ext cx="3419872" cy="711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>
            <a:spAutoFit/>
          </a:bodyPr>
          <a:lstStyle/>
          <a:p>
            <a:pPr algn="ctr" eaLnBrk="0" hangingPunct="0"/>
            <a:r>
              <a:rPr lang="en-US" altLang="zh-CN" sz="4000" dirty="0">
                <a:latin typeface="Comic Sans MS" pitchFamily="66" charset="0"/>
              </a:rPr>
              <a:t>Exercises</a:t>
            </a:r>
          </a:p>
        </p:txBody>
      </p:sp>
    </p:spTree>
    <p:extLst>
      <p:ext uri="{BB962C8B-B14F-4D97-AF65-F5344CB8AC3E}">
        <p14:creationId xmlns:p14="http://schemas.microsoft.com/office/powerpoint/2010/main" val="416026756"/>
      </p:ext>
    </p:extLst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63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263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263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263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0658" grpId="0"/>
      <p:bldP spid="2630659" grpId="0"/>
      <p:bldP spid="2630660" grpId="0"/>
      <p:bldP spid="263066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50825" y="1052513"/>
            <a:ext cx="88931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63525" indent="-263525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>
                <a:latin typeface="Arial" charset="0"/>
              </a:rPr>
              <a:t>3. Complete the following sentences using words and expressions from the text.</a:t>
            </a:r>
          </a:p>
        </p:txBody>
      </p:sp>
      <p:sp>
        <p:nvSpPr>
          <p:cNvPr id="2631683" name="Text Box 3"/>
          <p:cNvSpPr txBox="1">
            <a:spLocks noChangeArrowheads="1"/>
          </p:cNvSpPr>
          <p:nvPr/>
        </p:nvSpPr>
        <p:spPr bwMode="auto">
          <a:xfrm flipV="1">
            <a:off x="250825" y="2133600"/>
            <a:ext cx="8713788" cy="386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>
            <a:spAutoFit/>
          </a:bodyPr>
          <a:lstStyle>
            <a:lvl1pPr marL="342900" indent="-3429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ts val="4200"/>
              </a:lnSpc>
            </a:pPr>
            <a:r>
              <a:rPr lang="en-US" altLang="zh-CN" sz="2800" dirty="0">
                <a:solidFill>
                  <a:schemeClr val="tx1"/>
                </a:solidFill>
              </a:rPr>
              <a:t>1)When the man saw the car accident on the highway, he stopped ____________ offer help.</a:t>
            </a:r>
          </a:p>
          <a:p>
            <a:pPr eaLnBrk="1" hangingPunct="1">
              <a:lnSpc>
                <a:spcPts val="4200"/>
              </a:lnSpc>
            </a:pPr>
            <a:r>
              <a:rPr lang="en-US" altLang="zh-CN" sz="2800" dirty="0">
                <a:solidFill>
                  <a:schemeClr val="tx1"/>
                </a:solidFill>
              </a:rPr>
              <a:t>2)“How can Linda recover from her illness in this room when it’s so dirty and ______? It will only make her worse,” said the doctor.</a:t>
            </a:r>
          </a:p>
          <a:p>
            <a:pPr eaLnBrk="1" hangingPunct="1">
              <a:lnSpc>
                <a:spcPts val="4200"/>
              </a:lnSpc>
            </a:pPr>
            <a:r>
              <a:rPr lang="en-US" altLang="zh-CN" sz="2800" dirty="0">
                <a:solidFill>
                  <a:schemeClr val="tx1"/>
                </a:solidFill>
              </a:rPr>
              <a:t>3)After Peter died, George __________ the story of their friendship in a book.</a:t>
            </a:r>
          </a:p>
        </p:txBody>
      </p:sp>
      <p:sp>
        <p:nvSpPr>
          <p:cNvPr id="2631684" name="Text Box 4"/>
          <p:cNvSpPr txBox="1">
            <a:spLocks noChangeArrowheads="1"/>
          </p:cNvSpPr>
          <p:nvPr/>
        </p:nvSpPr>
        <p:spPr bwMode="auto">
          <a:xfrm>
            <a:off x="2411760" y="2740819"/>
            <a:ext cx="1996728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3399"/>
                </a:solidFill>
              </a:rPr>
              <a:t>in order to</a:t>
            </a:r>
          </a:p>
        </p:txBody>
      </p:sp>
      <p:sp>
        <p:nvSpPr>
          <p:cNvPr id="2631685" name="Text Box 5"/>
          <p:cNvSpPr txBox="1">
            <a:spLocks noChangeArrowheads="1"/>
          </p:cNvSpPr>
          <p:nvPr/>
        </p:nvSpPr>
        <p:spPr bwMode="auto">
          <a:xfrm>
            <a:off x="4013200" y="3802856"/>
            <a:ext cx="1135064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3399"/>
                </a:solidFill>
              </a:rPr>
              <a:t>dusty</a:t>
            </a:r>
          </a:p>
        </p:txBody>
      </p:sp>
      <p:sp>
        <p:nvSpPr>
          <p:cNvPr id="2631686" name="Text Box 6"/>
          <p:cNvSpPr txBox="1">
            <a:spLocks noChangeArrowheads="1"/>
          </p:cNvSpPr>
          <p:nvPr/>
        </p:nvSpPr>
        <p:spPr bwMode="auto">
          <a:xfrm>
            <a:off x="4572000" y="4836001"/>
            <a:ext cx="1944687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3399"/>
                </a:solidFill>
              </a:rPr>
              <a:t>set down</a:t>
            </a: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6084168" y="0"/>
            <a:ext cx="3059832" cy="711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>
            <a:spAutoFit/>
          </a:bodyPr>
          <a:lstStyle/>
          <a:p>
            <a:pPr algn="ctr" eaLnBrk="0" hangingPunct="0"/>
            <a:r>
              <a:rPr lang="en-US" altLang="zh-CN" sz="4000" dirty="0">
                <a:latin typeface="Comic Sans MS" pitchFamily="66" charset="0"/>
              </a:rPr>
              <a:t>Exercises</a:t>
            </a:r>
          </a:p>
        </p:txBody>
      </p:sp>
    </p:spTree>
    <p:extLst>
      <p:ext uri="{BB962C8B-B14F-4D97-AF65-F5344CB8AC3E}">
        <p14:creationId xmlns:p14="http://schemas.microsoft.com/office/powerpoint/2010/main" val="2465676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63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263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263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263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683" grpId="0"/>
      <p:bldP spid="2631684" grpId="0"/>
      <p:bldP spid="2631685" grpId="0"/>
      <p:bldP spid="263168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2706" name="Text Box 2"/>
          <p:cNvSpPr txBox="1">
            <a:spLocks noChangeArrowheads="1"/>
          </p:cNvSpPr>
          <p:nvPr/>
        </p:nvSpPr>
        <p:spPr bwMode="auto">
          <a:xfrm flipV="1">
            <a:off x="323850" y="1268413"/>
            <a:ext cx="8496300" cy="5093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>
            <a:spAutoFit/>
          </a:bodyPr>
          <a:lstStyle>
            <a:lvl1pPr marL="342900" indent="-3429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ts val="3900"/>
              </a:lnSpc>
            </a:pPr>
            <a:r>
              <a:rPr lang="en-US" altLang="zh-CN" sz="2800" dirty="0">
                <a:solidFill>
                  <a:srgbClr val="660033"/>
                </a:solidFill>
              </a:rPr>
              <a:t>4)When the street lights go on ________, they make a beautiful picture, so different from the daytime.</a:t>
            </a:r>
          </a:p>
          <a:p>
            <a:pPr eaLnBrk="1" hangingPunct="1">
              <a:lnSpc>
                <a:spcPts val="3900"/>
              </a:lnSpc>
            </a:pPr>
            <a:r>
              <a:rPr lang="en-US" altLang="zh-CN" sz="2800" dirty="0">
                <a:solidFill>
                  <a:srgbClr val="660033"/>
                </a:solidFill>
              </a:rPr>
              <a:t>5)Good friends do not _____________what they do for each other; instead they offer help when it is needed.</a:t>
            </a:r>
          </a:p>
          <a:p>
            <a:pPr eaLnBrk="1" hangingPunct="1">
              <a:lnSpc>
                <a:spcPts val="3900"/>
              </a:lnSpc>
            </a:pPr>
            <a:r>
              <a:rPr lang="en-US" altLang="zh-CN" sz="2800" dirty="0">
                <a:solidFill>
                  <a:srgbClr val="660033"/>
                </a:solidFill>
              </a:rPr>
              <a:t>6)Although Tim and Mike come from __________different backgrounds, they became close friends.</a:t>
            </a:r>
          </a:p>
          <a:p>
            <a:pPr eaLnBrk="1" hangingPunct="1">
              <a:lnSpc>
                <a:spcPts val="3900"/>
              </a:lnSpc>
            </a:pPr>
            <a:r>
              <a:rPr lang="en-US" altLang="zh-CN" sz="2800" dirty="0">
                <a:solidFill>
                  <a:srgbClr val="660033"/>
                </a:solidFill>
              </a:rPr>
              <a:t>7) Please draw the _______; the sunlight is too bright.</a:t>
            </a:r>
          </a:p>
          <a:p>
            <a:pPr eaLnBrk="1" hangingPunct="1">
              <a:lnSpc>
                <a:spcPts val="3900"/>
              </a:lnSpc>
            </a:pPr>
            <a:r>
              <a:rPr lang="en-US" altLang="zh-CN" sz="2800" dirty="0">
                <a:solidFill>
                  <a:srgbClr val="660033"/>
                </a:solidFill>
              </a:rPr>
              <a:t>8) “Sorry, I didn’t break the plate ___________.”</a:t>
            </a:r>
          </a:p>
          <a:p>
            <a:pPr eaLnBrk="1" hangingPunct="1">
              <a:lnSpc>
                <a:spcPts val="3900"/>
              </a:lnSpc>
            </a:pPr>
            <a:r>
              <a:rPr lang="en-US" altLang="zh-CN" sz="2800" dirty="0">
                <a:solidFill>
                  <a:srgbClr val="660033"/>
                </a:solidFill>
              </a:rPr>
              <a:t>    “It’s OK. Don’t worry about it.”</a:t>
            </a:r>
          </a:p>
        </p:txBody>
      </p:sp>
      <p:sp>
        <p:nvSpPr>
          <p:cNvPr id="2632707" name="Text Box 3"/>
          <p:cNvSpPr txBox="1">
            <a:spLocks noChangeArrowheads="1"/>
          </p:cNvSpPr>
          <p:nvPr/>
        </p:nvSpPr>
        <p:spPr bwMode="auto">
          <a:xfrm>
            <a:off x="5024438" y="1196975"/>
            <a:ext cx="16573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3399"/>
                </a:solidFill>
              </a:rPr>
              <a:t>at dusk</a:t>
            </a:r>
          </a:p>
        </p:txBody>
      </p:sp>
      <p:sp>
        <p:nvSpPr>
          <p:cNvPr id="2632708" name="Text Box 4"/>
          <p:cNvSpPr txBox="1">
            <a:spLocks noChangeArrowheads="1"/>
          </p:cNvSpPr>
          <p:nvPr/>
        </p:nvSpPr>
        <p:spPr bwMode="auto">
          <a:xfrm>
            <a:off x="3948113" y="2184400"/>
            <a:ext cx="31686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3399"/>
                </a:solidFill>
              </a:rPr>
              <a:t>add up</a:t>
            </a:r>
          </a:p>
        </p:txBody>
      </p:sp>
      <p:sp>
        <p:nvSpPr>
          <p:cNvPr id="2632709" name="Text Box 5"/>
          <p:cNvSpPr txBox="1">
            <a:spLocks noChangeArrowheads="1"/>
          </p:cNvSpPr>
          <p:nvPr/>
        </p:nvSpPr>
        <p:spPr bwMode="auto">
          <a:xfrm>
            <a:off x="838200" y="3733800"/>
            <a:ext cx="16573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99"/>
                </a:solidFill>
              </a:rPr>
              <a:t>entirely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6156176" y="0"/>
            <a:ext cx="2987824" cy="711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>
            <a:spAutoFit/>
          </a:bodyPr>
          <a:lstStyle/>
          <a:p>
            <a:pPr algn="ctr" eaLnBrk="0" hangingPunct="0"/>
            <a:r>
              <a:rPr lang="en-US" altLang="zh-CN" sz="4000" dirty="0">
                <a:latin typeface="Comic Sans MS" pitchFamily="66" charset="0"/>
              </a:rPr>
              <a:t>Exercises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119438" y="4725144"/>
            <a:ext cx="16573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3399"/>
                </a:solidFill>
              </a:rPr>
              <a:t>curtain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630156" y="5288153"/>
            <a:ext cx="21032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3399"/>
                </a:solidFill>
              </a:rPr>
              <a:t>on purpose</a:t>
            </a:r>
          </a:p>
        </p:txBody>
      </p:sp>
    </p:spTree>
    <p:extLst>
      <p:ext uri="{BB962C8B-B14F-4D97-AF65-F5344CB8AC3E}">
        <p14:creationId xmlns:p14="http://schemas.microsoft.com/office/powerpoint/2010/main" val="279406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63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263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263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263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2706" grpId="0"/>
      <p:bldP spid="2632707" grpId="0"/>
      <p:bldP spid="2632708" grpId="0"/>
      <p:bldP spid="2632709" grpId="0"/>
      <p:bldP spid="7" grpId="0"/>
      <p:bldP spid="8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黄橙色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自定义 2">
      <a:majorFont>
        <a:latin typeface="Arial Unicode MS"/>
        <a:ea typeface="仿宋"/>
        <a:cs typeface=""/>
      </a:majorFont>
      <a:minorFont>
        <a:latin typeface="Arial Unicode MS"/>
        <a:ea typeface="宋体"/>
        <a:cs typeface="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1143</TotalTime>
  <Words>1355</Words>
  <Application>Microsoft Office PowerPoint</Application>
  <PresentationFormat>全屏显示(4:3)</PresentationFormat>
  <Paragraphs>253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31</vt:i4>
      </vt:variant>
    </vt:vector>
  </HeadingPairs>
  <TitlesOfParts>
    <vt:vector size="39" baseType="lpstr">
      <vt:lpstr>Arial Unicode MS</vt:lpstr>
      <vt:lpstr>Arial</vt:lpstr>
      <vt:lpstr>Comic Sans MS</vt:lpstr>
      <vt:lpstr>Times New Roman</vt:lpstr>
      <vt:lpstr>Wingdings</vt:lpstr>
      <vt:lpstr>Wingdings 2</vt:lpstr>
      <vt:lpstr>凸显</vt:lpstr>
      <vt:lpstr>默认设计模板</vt:lpstr>
      <vt:lpstr>U1 friendship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The Holocaust （大屠杀）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 1 friendship</dc:title>
  <dc:creator>庞海峰</dc:creator>
  <cp:lastModifiedBy>313136018@qq.com</cp:lastModifiedBy>
  <cp:revision>53</cp:revision>
  <dcterms:created xsi:type="dcterms:W3CDTF">2016-09-04T11:05:46Z</dcterms:created>
  <dcterms:modified xsi:type="dcterms:W3CDTF">2019-09-07T02:19:02Z</dcterms:modified>
</cp:coreProperties>
</file>