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305" r:id="rId3"/>
    <p:sldId id="306" r:id="rId4"/>
    <p:sldId id="307" r:id="rId5"/>
    <p:sldId id="301" r:id="rId6"/>
    <p:sldId id="302" r:id="rId7"/>
    <p:sldId id="303" r:id="rId8"/>
    <p:sldId id="304" r:id="rId9"/>
    <p:sldId id="299" r:id="rId10"/>
    <p:sldId id="298" r:id="rId11"/>
    <p:sldId id="300" r:id="rId12"/>
    <p:sldId id="257" r:id="rId14"/>
    <p:sldId id="256" r:id="rId15"/>
    <p:sldId id="288" r:id="rId16"/>
    <p:sldId id="289" r:id="rId17"/>
    <p:sldId id="270" r:id="rId18"/>
    <p:sldId id="290" r:id="rId19"/>
    <p:sldId id="296" r:id="rId20"/>
    <p:sldId id="291" r:id="rId21"/>
    <p:sldId id="292" r:id="rId22"/>
    <p:sldId id="293" r:id="rId23"/>
    <p:sldId id="294" r:id="rId24"/>
    <p:sldId id="297" r:id="rId25"/>
    <p:sldId id="265" r:id="rId26"/>
    <p:sldId id="271" r:id="rId27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6" d="100"/>
          <a:sy n="86" d="100"/>
        </p:scale>
        <p:origin x="-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7.wmf"/><Relationship Id="rId2" Type="http://schemas.openxmlformats.org/officeDocument/2006/relationships/image" Target="../media/image8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页眉占位符 1536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15363" name="日期占位符 1536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15364" name="幻灯片图像占位符 1536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5365" name="文本占位符 1536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6" name="页脚占位符 1536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dirty="0"/>
          </a:p>
        </p:txBody>
      </p:sp>
      <p:sp>
        <p:nvSpPr>
          <p:cNvPr id="15367" name="灯片编号占位符 1536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933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9331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933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vert="horz" wrap="square" lIns="91440" tIns="45720" rIns="91440" bIns="45720" anchor="t" anchorCtr="0"/>
          <a:p>
            <a:pPr lvl="0">
              <a:spcBef>
                <a:spcPct val="0"/>
              </a:spcBef>
            </a:pPr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81922" name="幻灯片图像占位符 819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1923" name="文本占位符 819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83970" name="幻灯片图像占位符 839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3971" name="文本占位符 839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86018" name="幻灯片图像占位符 860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6626" name="幻灯片图像占位符 266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2226" name="标题 52225"/>
          <p:cNvSpPr>
            <a:spLocks noGrp="1" noRot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2227" name="副标题 52226"/>
          <p:cNvSpPr>
            <a:spLocks noGrp="1" noRot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ctr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52228" name="日期占位符 52227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l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229" name="页脚占位符 52228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2230" name="灯片编号占位符 52229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02" name="标题 51201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03" name="文本占位符 51202"/>
          <p:cNvSpPr>
            <a:spLocks noGrp="1" noRot="1"/>
          </p:cNvSpPr>
          <p:nvPr>
            <p:ph type="body" idx="1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04" name="日期占位符 51203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05" name="页脚占位符 51204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06" name="灯片编号占位符 51205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4.wmf"/><Relationship Id="rId10" Type="http://schemas.openxmlformats.org/officeDocument/2006/relationships/vmlDrawing" Target="../drawings/vmlDrawing1.vml"/><Relationship Id="rId1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oleObject" Target="../embeddings/oleObject7.bin"/><Relationship Id="rId7" Type="http://schemas.openxmlformats.org/officeDocument/2006/relationships/image" Target="../media/image7.wmf"/><Relationship Id="rId6" Type="http://schemas.openxmlformats.org/officeDocument/2006/relationships/oleObject" Target="../embeddings/oleObject6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5.bin"/><Relationship Id="rId3" Type="http://schemas.openxmlformats.org/officeDocument/2006/relationships/image" Target="../media/image5.wmf"/><Relationship Id="rId2" Type="http://schemas.openxmlformats.org/officeDocument/2006/relationships/oleObject" Target="../embeddings/oleObject4.bin"/><Relationship Id="rId13" Type="http://schemas.openxmlformats.org/officeDocument/2006/relationships/vmlDrawing" Target="../drawings/vmlDrawing2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10.wmf"/><Relationship Id="rId10" Type="http://schemas.openxmlformats.org/officeDocument/2006/relationships/oleObject" Target="../embeddings/oleObject8.bin"/><Relationship Id="rId1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wmf"/><Relationship Id="rId8" Type="http://schemas.openxmlformats.org/officeDocument/2006/relationships/oleObject" Target="../embeddings/oleObject13.bin"/><Relationship Id="rId7" Type="http://schemas.openxmlformats.org/officeDocument/2006/relationships/image" Target="../media/image13.wmf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1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9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wmf"/><Relationship Id="rId8" Type="http://schemas.openxmlformats.org/officeDocument/2006/relationships/oleObject" Target="../embeddings/oleObject17.bin"/><Relationship Id="rId7" Type="http://schemas.openxmlformats.org/officeDocument/2006/relationships/image" Target="../media/image18.wmf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5.bin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4.bin"/><Relationship Id="rId15" Type="http://schemas.openxmlformats.org/officeDocument/2006/relationships/vmlDrawing" Target="../drawings/vmlDrawing4.vml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21.wmf"/><Relationship Id="rId12" Type="http://schemas.openxmlformats.org/officeDocument/2006/relationships/oleObject" Target="../embeddings/oleObject19.bin"/><Relationship Id="rId11" Type="http://schemas.openxmlformats.org/officeDocument/2006/relationships/image" Target="../media/image20.wmf"/><Relationship Id="rId10" Type="http://schemas.openxmlformats.org/officeDocument/2006/relationships/oleObject" Target="../embeddings/oleObject18.bin"/><Relationship Id="rId1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3.wmf"/><Relationship Id="rId2" Type="http://schemas.openxmlformats.org/officeDocument/2006/relationships/oleObject" Target="../embeddings/oleObject20.bin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2.bin"/><Relationship Id="rId3" Type="http://schemas.openxmlformats.org/officeDocument/2006/relationships/image" Target="../media/image24.png"/><Relationship Id="rId2" Type="http://schemas.openxmlformats.org/officeDocument/2006/relationships/image" Target="../media/image25.wmf"/><Relationship Id="rId1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slide" Target="slide23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03.ex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7825" y="2819400"/>
            <a:ext cx="3730625" cy="449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28600" y="1066800"/>
            <a:ext cx="70104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图1中的</a:t>
            </a:r>
            <a:r>
              <a:rPr kumimoji="0" lang="en-US" altLang="zh-CN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x</a:t>
            </a: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等于多少?</a:t>
            </a: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 </a:t>
            </a:r>
            <a:endParaRPr kumimoji="0" lang="zh-CN" altLang="en-US" sz="4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pic>
        <p:nvPicPr>
          <p:cNvPr id="819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2438400"/>
            <a:ext cx="4029075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304800" y="0"/>
            <a:ext cx="2486025" cy="787400"/>
          </a:xfrm>
          <a:prstGeom prst="rect">
            <a:avLst/>
          </a:prstGeom>
        </p:spPr>
        <p:txBody>
          <a:bodyPr wrap="none" numCol="1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0" cap="none" spc="0" normalizeH="0" baseline="0" noProof="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仔细想想</a:t>
            </a:r>
            <a:r>
              <a:rPr kumimoji="0" lang="en-US" altLang="zh-CN" sz="4400" b="1" i="0" u="none" strike="noStrike" kern="10" cap="none" spc="0" normalizeH="0" baseline="0" noProof="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!</a:t>
            </a:r>
            <a:endParaRPr kumimoji="0" lang="zh-CN" altLang="en-US" sz="4400" b="1" i="0" u="none" strike="noStrike" kern="10" cap="none" spc="0" normalizeH="0" baseline="0" noProof="0">
              <a:ln w="9525">
                <a:rou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28600" y="1905000"/>
            <a:ext cx="75438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图2中的</a:t>
            </a:r>
            <a:r>
              <a:rPr kumimoji="0" lang="en-US" altLang="zh-CN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x、y、z</a:t>
            </a: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等于多少?</a:t>
            </a:r>
            <a:r>
              <a:rPr kumimoji="0" lang="zh-CN" altLang="en-US" sz="4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 </a:t>
            </a:r>
            <a:endParaRPr kumimoji="0" lang="zh-CN" altLang="en-US" sz="48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graphicFrame>
        <p:nvGraphicFramePr>
          <p:cNvPr id="104455" name="Object 3"/>
          <p:cNvGraphicFramePr/>
          <p:nvPr/>
        </p:nvGraphicFramePr>
        <p:xfrm>
          <a:off x="5808663" y="3495675"/>
          <a:ext cx="820737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28600" imgH="228600" progId="Equation.3">
                  <p:embed/>
                </p:oleObj>
              </mc:Choice>
              <mc:Fallback>
                <p:oleObj name="" r:id="rId3" imgW="2286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08663" y="3495675"/>
                        <a:ext cx="820737" cy="8477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6" name="Object 4"/>
          <p:cNvGraphicFramePr/>
          <p:nvPr/>
        </p:nvGraphicFramePr>
        <p:xfrm>
          <a:off x="6629400" y="4772025"/>
          <a:ext cx="60960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241300" imgH="215900" progId="Equation.3">
                  <p:embed/>
                </p:oleObj>
              </mc:Choice>
              <mc:Fallback>
                <p:oleObj name="" r:id="rId5" imgW="241300" imgH="2159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29400" y="4772025"/>
                        <a:ext cx="609600" cy="5619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7" name="Object 5"/>
          <p:cNvGraphicFramePr/>
          <p:nvPr/>
        </p:nvGraphicFramePr>
        <p:xfrm>
          <a:off x="4876800" y="3886200"/>
          <a:ext cx="65722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127000" imgH="165100" progId="Equation.3">
                  <p:embed/>
                </p:oleObj>
              </mc:Choice>
              <mc:Fallback>
                <p:oleObj name="" r:id="rId7" imgW="127000" imgH="1651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6800" y="3886200"/>
                        <a:ext cx="657225" cy="885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2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Rectangle 5"/>
          <p:cNvSpPr/>
          <p:nvPr/>
        </p:nvSpPr>
        <p:spPr>
          <a:xfrm>
            <a:off x="2667000" y="29718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105475" name="Group 10"/>
          <p:cNvGrpSpPr/>
          <p:nvPr/>
        </p:nvGrpSpPr>
        <p:grpSpPr>
          <a:xfrm>
            <a:off x="4724400" y="1981200"/>
            <a:ext cx="4029075" cy="4876800"/>
            <a:chOff x="2976" y="1248"/>
            <a:chExt cx="2538" cy="3072"/>
          </a:xfrm>
        </p:grpSpPr>
        <p:pic>
          <p:nvPicPr>
            <p:cNvPr id="105476" name="Picture 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76" y="1248"/>
              <a:ext cx="2538" cy="3072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105477" name="Object 4"/>
            <p:cNvGraphicFramePr/>
            <p:nvPr/>
          </p:nvGraphicFramePr>
          <p:xfrm>
            <a:off x="3659" y="1914"/>
            <a:ext cx="517" cy="5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2" imgW="228600" imgH="228600" progId="Equation.3">
                    <p:embed/>
                  </p:oleObj>
                </mc:Choice>
                <mc:Fallback>
                  <p:oleObj name="" r:id="rId2" imgW="228600" imgH="2286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659" y="1914"/>
                          <a:ext cx="517" cy="53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78" name="Object 5"/>
            <p:cNvGraphicFramePr/>
            <p:nvPr/>
          </p:nvGraphicFramePr>
          <p:xfrm>
            <a:off x="4176" y="2718"/>
            <a:ext cx="384" cy="3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4" imgW="241300" imgH="215900" progId="Equation.3">
                    <p:embed/>
                  </p:oleObj>
                </mc:Choice>
                <mc:Fallback>
                  <p:oleObj name="" r:id="rId4" imgW="241300" imgH="2159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176" y="2718"/>
                          <a:ext cx="384" cy="35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79" name="Object 6"/>
            <p:cNvGraphicFramePr/>
            <p:nvPr/>
          </p:nvGraphicFramePr>
          <p:xfrm>
            <a:off x="3072" y="2160"/>
            <a:ext cx="414" cy="5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6" imgW="127000" imgH="165100" progId="Equation.3">
                    <p:embed/>
                  </p:oleObj>
                </mc:Choice>
                <mc:Fallback>
                  <p:oleObj name="" r:id="rId6" imgW="127000" imgH="1651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072" y="2160"/>
                          <a:ext cx="414" cy="558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5480" name="WordArt 11"/>
          <p:cNvSpPr>
            <a:spLocks noTextEdit="1"/>
          </p:cNvSpPr>
          <p:nvPr/>
        </p:nvSpPr>
        <p:spPr>
          <a:xfrm>
            <a:off x="304800" y="-76200"/>
            <a:ext cx="2286000" cy="104933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l"/>
            <a:r>
              <a:rPr lang="zh-CN" altLang="en-US" sz="4400" b="1"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华文行楷" panose="02010800040101010101" pitchFamily="2" charset="-122"/>
                <a:ea typeface="华文行楷" panose="02010800040101010101" pitchFamily="2" charset="-122"/>
              </a:rPr>
              <a:t>想一想</a:t>
            </a:r>
            <a:endParaRPr lang="zh-CN" altLang="en-US" sz="4400" b="1"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857250" y="857250"/>
            <a:ext cx="80010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楷体_GB2312" pitchFamily="49" charset="-122"/>
                <a:cs typeface="+mn-cs"/>
              </a:rPr>
              <a:t>沿着图2继续画直角三角形,还能得到那些无理数?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 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105482" name="Rectangle 15"/>
          <p:cNvSpPr/>
          <p:nvPr/>
        </p:nvSpPr>
        <p:spPr>
          <a:xfrm>
            <a:off x="4210050" y="33099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105483" name="Rectangle 19"/>
          <p:cNvSpPr/>
          <p:nvPr/>
        </p:nvSpPr>
        <p:spPr>
          <a:xfrm>
            <a:off x="4210050" y="33099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9238" name="Line 22"/>
          <p:cNvSpPr/>
          <p:nvPr/>
        </p:nvSpPr>
        <p:spPr>
          <a:xfrm flipH="1">
            <a:off x="1828800" y="4038600"/>
            <a:ext cx="609600" cy="1295400"/>
          </a:xfrm>
          <a:prstGeom prst="line">
            <a:avLst/>
          </a:prstGeom>
          <a:ln w="57150" cap="flat" cmpd="sng">
            <a:solidFill>
              <a:srgbClr val="333399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3" name="Group 31"/>
          <p:cNvGrpSpPr/>
          <p:nvPr/>
        </p:nvGrpSpPr>
        <p:grpSpPr>
          <a:xfrm>
            <a:off x="3581400" y="2514600"/>
            <a:ext cx="2743200" cy="3124200"/>
            <a:chOff x="2256" y="1584"/>
            <a:chExt cx="1728" cy="1968"/>
          </a:xfrm>
        </p:grpSpPr>
        <p:sp>
          <p:nvSpPr>
            <p:cNvPr id="105486" name="Line 16"/>
            <p:cNvSpPr/>
            <p:nvPr/>
          </p:nvSpPr>
          <p:spPr>
            <a:xfrm rot="-1534742">
              <a:off x="2256" y="1584"/>
              <a:ext cx="1008" cy="192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87" name="Line 17"/>
            <p:cNvSpPr/>
            <p:nvPr/>
          </p:nvSpPr>
          <p:spPr>
            <a:xfrm>
              <a:off x="2256" y="1824"/>
              <a:ext cx="1728" cy="1728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88" name="Line 23"/>
            <p:cNvSpPr/>
            <p:nvPr/>
          </p:nvSpPr>
          <p:spPr>
            <a:xfrm>
              <a:off x="3072" y="1584"/>
              <a:ext cx="96" cy="240"/>
            </a:xfrm>
            <a:prstGeom prst="line">
              <a:avLst/>
            </a:prstGeom>
            <a:ln w="5715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89" name="Line 24"/>
            <p:cNvSpPr/>
            <p:nvPr/>
          </p:nvSpPr>
          <p:spPr>
            <a:xfrm flipV="1">
              <a:off x="3120" y="1728"/>
              <a:ext cx="240" cy="96"/>
            </a:xfrm>
            <a:prstGeom prst="line">
              <a:avLst/>
            </a:prstGeom>
            <a:ln w="5715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32"/>
          <p:cNvGrpSpPr/>
          <p:nvPr/>
        </p:nvGrpSpPr>
        <p:grpSpPr>
          <a:xfrm>
            <a:off x="2438400" y="2667000"/>
            <a:ext cx="3886200" cy="3048000"/>
            <a:chOff x="1536" y="1680"/>
            <a:chExt cx="2448" cy="1920"/>
          </a:xfrm>
        </p:grpSpPr>
        <p:sp>
          <p:nvSpPr>
            <p:cNvPr id="105491" name="Line 20"/>
            <p:cNvSpPr/>
            <p:nvPr/>
          </p:nvSpPr>
          <p:spPr>
            <a:xfrm rot="-3213545">
              <a:off x="1368" y="2088"/>
              <a:ext cx="1008" cy="192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92" name="Line 21"/>
            <p:cNvSpPr/>
            <p:nvPr/>
          </p:nvSpPr>
          <p:spPr>
            <a:xfrm>
              <a:off x="1536" y="2544"/>
              <a:ext cx="2448" cy="1056"/>
            </a:xfrm>
            <a:prstGeom prst="line">
              <a:avLst/>
            </a:prstGeom>
            <a:ln w="3810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93" name="Line 25"/>
            <p:cNvSpPr/>
            <p:nvPr/>
          </p:nvSpPr>
          <p:spPr>
            <a:xfrm>
              <a:off x="2112" y="1968"/>
              <a:ext cx="144" cy="144"/>
            </a:xfrm>
            <a:prstGeom prst="line">
              <a:avLst/>
            </a:prstGeom>
            <a:ln w="5715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494" name="Line 26"/>
            <p:cNvSpPr/>
            <p:nvPr/>
          </p:nvSpPr>
          <p:spPr>
            <a:xfrm flipV="1">
              <a:off x="2256" y="1968"/>
              <a:ext cx="144" cy="144"/>
            </a:xfrm>
            <a:prstGeom prst="line">
              <a:avLst/>
            </a:prstGeom>
            <a:ln w="57150" cap="flat" cmpd="sng">
              <a:solidFill>
                <a:srgbClr val="333399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5495" name="Rectangle 28"/>
          <p:cNvSpPr/>
          <p:nvPr/>
        </p:nvSpPr>
        <p:spPr>
          <a:xfrm>
            <a:off x="4457700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105496" name="Object 2"/>
          <p:cNvGraphicFramePr/>
          <p:nvPr/>
        </p:nvGraphicFramePr>
        <p:xfrm>
          <a:off x="4076700" y="3962400"/>
          <a:ext cx="723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8" imgW="228600" imgH="228600" progId="Equation.3">
                  <p:embed/>
                </p:oleObj>
              </mc:Choice>
              <mc:Fallback>
                <p:oleObj name="" r:id="rId8" imgW="228600" imgH="2286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76700" y="3962400"/>
                        <a:ext cx="7239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497" name="Rectangle 30"/>
          <p:cNvSpPr/>
          <p:nvPr/>
        </p:nvSpPr>
        <p:spPr>
          <a:xfrm>
            <a:off x="4452938" y="33147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105498" name="Object 3"/>
          <p:cNvGraphicFramePr/>
          <p:nvPr/>
        </p:nvGraphicFramePr>
        <p:xfrm>
          <a:off x="3352800" y="4678363"/>
          <a:ext cx="762000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0" imgW="241300" imgH="228600" progId="Equation.3">
                  <p:embed/>
                </p:oleObj>
              </mc:Choice>
              <mc:Fallback>
                <p:oleObj name="" r:id="rId10" imgW="2413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52800" y="4678363"/>
                        <a:ext cx="762000" cy="731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214313" y="6088063"/>
            <a:ext cx="8382000" cy="7699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行楷" panose="02010800040101010101" pitchFamily="2" charset="-122"/>
                <a:cs typeface="+mn-cs"/>
              </a:rPr>
              <a:t>  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楷体_GB2312" pitchFamily="49" charset="-122"/>
                <a:cs typeface="+mn-cs"/>
              </a:rPr>
              <a:t>图2中的图形</a:t>
            </a:r>
            <a:r>
              <a:rPr kumimoji="0" lang="zh-CN" altLang="en-US" sz="28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楷体_GB2312" pitchFamily="49" charset="-122"/>
                <a:cs typeface="+mn-cs"/>
              </a:rPr>
              <a:t>的面积是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楷体_GB2312" pitchFamily="49" charset="-122"/>
                <a:cs typeface="+mn-cs"/>
              </a:rPr>
              <a:t>多少? 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宋体" panose="02010600030101010101" pitchFamily="2" charset="-122"/>
              <a:ea typeface="楷体_GB2312" pitchFamily="49" charset="-122"/>
              <a:cs typeface="+mn-cs"/>
            </a:endParaRPr>
          </a:p>
        </p:txBody>
      </p:sp>
      <p:sp>
        <p:nvSpPr>
          <p:cNvPr id="105500" name="WordArt 24"/>
          <p:cNvSpPr>
            <a:spLocks noTextEdit="1"/>
          </p:cNvSpPr>
          <p:nvPr/>
        </p:nvSpPr>
        <p:spPr>
          <a:xfrm>
            <a:off x="228600" y="4724400"/>
            <a:ext cx="2286000" cy="104933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l"/>
            <a:r>
              <a:rPr lang="zh-CN" altLang="en-US" sz="4400" b="1"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华文行楷" panose="02010800040101010101" pitchFamily="2" charset="-122"/>
                <a:ea typeface="华文行楷" panose="02010800040101010101" pitchFamily="2" charset="-122"/>
              </a:rPr>
              <a:t>算一算</a:t>
            </a:r>
            <a:endParaRPr lang="zh-CN" altLang="en-US" sz="4400" b="1"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5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5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5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8" name="WordArt 2"/>
          <p:cNvSpPr/>
          <p:nvPr/>
        </p:nvSpPr>
        <p:spPr>
          <a:xfrm>
            <a:off x="0" y="0"/>
            <a:ext cx="1638300" cy="99377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2800"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endParaRPr lang="zh-CN" altLang="en-US" sz="2800"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049338" y="0"/>
            <a:ext cx="7842250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       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数轴上的点有的表示有理数，有的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  <a:p>
            <a:pPr algn="l"/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      表示无理数，你能在数轴上画出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  <a:p>
            <a:pPr algn="l"/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表示 的点吗？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106500" name="Object 2"/>
          <p:cNvGraphicFramePr>
            <a:graphicFrameLocks noChangeAspect="1"/>
          </p:cNvGraphicFramePr>
          <p:nvPr/>
        </p:nvGraphicFramePr>
        <p:xfrm>
          <a:off x="8159750" y="609600"/>
          <a:ext cx="98425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292100" imgH="228600" progId="Equation.3">
                  <p:embed/>
                </p:oleObj>
              </mc:Choice>
              <mc:Fallback>
                <p:oleObj name="" r:id="rId1" imgW="292100" imgH="2286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159750" y="609600"/>
                        <a:ext cx="984250" cy="769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01" name="Line 5"/>
          <p:cNvSpPr/>
          <p:nvPr/>
        </p:nvSpPr>
        <p:spPr>
          <a:xfrm>
            <a:off x="1547813" y="5300663"/>
            <a:ext cx="6705600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6502" name="Line 6"/>
          <p:cNvSpPr/>
          <p:nvPr/>
        </p:nvSpPr>
        <p:spPr>
          <a:xfrm>
            <a:off x="4267200" y="5181600"/>
            <a:ext cx="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6503" name="Line 7"/>
          <p:cNvSpPr/>
          <p:nvPr/>
        </p:nvSpPr>
        <p:spPr>
          <a:xfrm>
            <a:off x="5029200" y="5181600"/>
            <a:ext cx="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6504" name="Line 8"/>
          <p:cNvSpPr/>
          <p:nvPr/>
        </p:nvSpPr>
        <p:spPr>
          <a:xfrm>
            <a:off x="6629400" y="5181600"/>
            <a:ext cx="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6505" name="Line 9"/>
          <p:cNvSpPr/>
          <p:nvPr/>
        </p:nvSpPr>
        <p:spPr>
          <a:xfrm>
            <a:off x="5791200" y="5181600"/>
            <a:ext cx="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6506" name="Line 10"/>
          <p:cNvSpPr/>
          <p:nvPr/>
        </p:nvSpPr>
        <p:spPr>
          <a:xfrm>
            <a:off x="3505200" y="5181600"/>
            <a:ext cx="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059113" y="5589588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0</a:t>
            </a:r>
            <a:endParaRPr lang="en-US" altLang="zh-CN" sz="2800" b="1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4098925" y="5257800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6509" name="Line 16"/>
          <p:cNvSpPr/>
          <p:nvPr/>
        </p:nvSpPr>
        <p:spPr>
          <a:xfrm flipV="1">
            <a:off x="5791200" y="3048000"/>
            <a:ext cx="0" cy="2133600"/>
          </a:xfrm>
          <a:prstGeom prst="line">
            <a:avLst/>
          </a:prstGeom>
          <a:ln w="28575" cap="flat" cmpd="sng">
            <a:solidFill>
              <a:srgbClr val="333333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5927725" y="2657475"/>
            <a:ext cx="42068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L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5462588" y="4876800"/>
            <a:ext cx="40481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A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106512" name="Object 3"/>
          <p:cNvGraphicFramePr>
            <a:graphicFrameLocks noChangeAspect="1"/>
          </p:cNvGraphicFramePr>
          <p:nvPr/>
        </p:nvGraphicFramePr>
        <p:xfrm>
          <a:off x="5638800" y="5181600"/>
          <a:ext cx="3048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14300" imgH="114300" progId="Equation.3">
                  <p:embed/>
                </p:oleObj>
              </mc:Choice>
              <mc:Fallback>
                <p:oleObj name="" r:id="rId3" imgW="114300" imgH="1143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38800" y="5181600"/>
                        <a:ext cx="304800" cy="304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60" name="Line 20"/>
          <p:cNvSpPr/>
          <p:nvPr/>
        </p:nvSpPr>
        <p:spPr>
          <a:xfrm>
            <a:off x="5638800" y="3733800"/>
            <a:ext cx="381000" cy="0"/>
          </a:xfrm>
          <a:prstGeom prst="line">
            <a:avLst/>
          </a:prstGeom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61" name="Line 21"/>
          <p:cNvSpPr/>
          <p:nvPr/>
        </p:nvSpPr>
        <p:spPr>
          <a:xfrm flipV="1">
            <a:off x="3492500" y="3716338"/>
            <a:ext cx="2286000" cy="1600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06515" name="Object 4"/>
          <p:cNvGraphicFramePr>
            <a:graphicFrameLocks noChangeAspect="1"/>
          </p:cNvGraphicFramePr>
          <p:nvPr/>
        </p:nvGraphicFramePr>
        <p:xfrm>
          <a:off x="5867400" y="5445125"/>
          <a:ext cx="7207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292100" imgH="228600" progId="Equation.3">
                  <p:embed/>
                </p:oleObj>
              </mc:Choice>
              <mc:Fallback>
                <p:oleObj name="" r:id="rId5" imgW="292100" imgH="2286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867400" y="5445125"/>
                        <a:ext cx="720725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6" name="Object 5"/>
          <p:cNvGraphicFramePr>
            <a:graphicFrameLocks noChangeAspect="1"/>
          </p:cNvGraphicFramePr>
          <p:nvPr/>
        </p:nvGraphicFramePr>
        <p:xfrm>
          <a:off x="6156325" y="5157788"/>
          <a:ext cx="215900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6" imgW="114300" imgH="114300" progId="Equation.3">
                  <p:embed/>
                </p:oleObj>
              </mc:Choice>
              <mc:Fallback>
                <p:oleObj name="" r:id="rId6" imgW="114300" imgH="1143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56325" y="5157788"/>
                        <a:ext cx="215900" cy="358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66" name="Arc 26"/>
          <p:cNvSpPr/>
          <p:nvPr/>
        </p:nvSpPr>
        <p:spPr>
          <a:xfrm>
            <a:off x="5795963" y="3716338"/>
            <a:ext cx="504825" cy="158432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 cap="rnd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35868" name="Text Box 28"/>
          <p:cNvSpPr txBox="1">
            <a:spLocks noChangeArrowheads="1"/>
          </p:cNvSpPr>
          <p:nvPr/>
        </p:nvSpPr>
        <p:spPr bwMode="auto">
          <a:xfrm>
            <a:off x="6300788" y="4797425"/>
            <a:ext cx="4413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6519" name="Text Box 29"/>
          <p:cNvSpPr txBox="1"/>
          <p:nvPr/>
        </p:nvSpPr>
        <p:spPr>
          <a:xfrm>
            <a:off x="1127125" y="32226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b" anchorCtr="0">
            <a:spAutoFit/>
          </a:bodyPr>
          <a:p>
            <a:pPr algn="l"/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106520" name="Text Box 31"/>
          <p:cNvSpPr txBox="1"/>
          <p:nvPr/>
        </p:nvSpPr>
        <p:spPr>
          <a:xfrm>
            <a:off x="1050925" y="39084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b" anchorCtr="0">
            <a:spAutoFit/>
          </a:bodyPr>
          <a:p>
            <a:pPr algn="l"/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35876" name="Text Box 36"/>
          <p:cNvSpPr txBox="1">
            <a:spLocks noChangeArrowheads="1"/>
          </p:cNvSpPr>
          <p:nvPr/>
        </p:nvSpPr>
        <p:spPr bwMode="auto">
          <a:xfrm>
            <a:off x="228600" y="3048000"/>
            <a:ext cx="3124200" cy="1200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buClrTx/>
              <a:buSzTx/>
              <a:buFontTx/>
              <a:buNone/>
              <a:defRPr/>
            </a:pPr>
            <a:endParaRPr kumimoji="0" lang="zh-CN" altLang="en-US" sz="3600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buClrTx/>
              <a:buSzTx/>
              <a:buFontTx/>
              <a:buNone/>
              <a:defRPr/>
            </a:pP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77826" y="592832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练习：在数轴上作出表示的        点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06523" name="Object 34"/>
          <p:cNvGraphicFramePr>
            <a:graphicFrameLocks noChangeAspect="1"/>
          </p:cNvGraphicFramePr>
          <p:nvPr/>
        </p:nvGraphicFramePr>
        <p:xfrm>
          <a:off x="7086600" y="6088063"/>
          <a:ext cx="1198563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8" imgW="355600" imgH="228600" progId="Equation.DSMT4">
                  <p:embed/>
                </p:oleObj>
              </mc:Choice>
              <mc:Fallback>
                <p:oleObj name="" r:id="rId8" imgW="355600" imgH="2286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086600" y="6088063"/>
                        <a:ext cx="1198563" cy="769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4787900" y="5300663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348038" y="5373688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0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5580063" y="5373688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3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6516688" y="5373688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4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5867400" y="4149725"/>
            <a:ext cx="3619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6529" name="Text Box 12"/>
          <p:cNvSpPr txBox="1"/>
          <p:nvPr/>
        </p:nvSpPr>
        <p:spPr>
          <a:xfrm>
            <a:off x="5867400" y="3573463"/>
            <a:ext cx="3286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5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6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7" grpId="0"/>
      <p:bldP spid="35858" grpId="0"/>
      <p:bldP spid="35866" grpId="0" animBg="1"/>
      <p:bldP spid="35868" grpId="0"/>
      <p:bldP spid="358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765175"/>
            <a:ext cx="8002588" cy="5830888"/>
          </a:xfrm>
        </p:spPr>
        <p:txBody>
          <a:bodyPr vert="horz" wrap="square" lIns="91440" tIns="45720" rIns="91440" bIns="45720" numCol="1" anchor="t" anchorCtr="0" compatLnSpc="1"/>
          <a:lstStyle>
            <a:lvl1pPr lvl="0">
              <a:buClr>
                <a:schemeClr val="hlink"/>
              </a:buClr>
              <a:buSzPct val="70000"/>
              <a:buFont typeface="Wingdings" panose="05000000000000000000" pitchFamily="2" charset="2"/>
              <a:defRPr sz="2800"/>
            </a:lvl1pPr>
            <a:lvl2pPr lvl="1">
              <a:buClr>
                <a:schemeClr val="accent2"/>
              </a:buClr>
              <a:buSzPct val="85000"/>
              <a:buFont typeface="Wingdings" panose="05000000000000000000" pitchFamily="2" charset="2"/>
              <a:defRPr sz="2400"/>
            </a:lvl2pPr>
            <a:lvl3pPr lvl="2">
              <a:buClr>
                <a:schemeClr val="hlink"/>
              </a:buClr>
              <a:buSzPct val="80000"/>
              <a:buFont typeface="Wingdings" panose="05000000000000000000" pitchFamily="2" charset="2"/>
              <a:defRPr sz="2000"/>
            </a:lvl3pPr>
            <a:lvl4pPr lvl="3">
              <a:buClr>
                <a:schemeClr val="accent2"/>
              </a:buClr>
              <a:buSzPct val="90000"/>
              <a:buFont typeface="Wingdings" panose="05000000000000000000" pitchFamily="2" charset="2"/>
              <a:defRPr sz="1800"/>
            </a:lvl4pPr>
            <a:lvl5pPr lvl="4">
              <a:buClr>
                <a:schemeClr val="hlink"/>
              </a:buClr>
              <a:buSzPct val="85000"/>
              <a:buFont typeface="Wingdings" panose="05000000000000000000" pitchFamily="2" charset="2"/>
              <a:defRPr sz="1800"/>
            </a:lvl5pPr>
          </a:lstStyle>
          <a:p>
            <a:pPr lvl="0"/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一个门框的尺寸如图所示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,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一块长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米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,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宽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2.2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米的薄木板能否从门框内通过</a:t>
            </a:r>
            <a:endParaRPr lang="zh-CN" altLang="en-US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sp>
        <p:nvSpPr>
          <p:cNvPr id="100355" name="Rectangle 5"/>
          <p:cNvSpPr/>
          <p:nvPr/>
        </p:nvSpPr>
        <p:spPr>
          <a:xfrm>
            <a:off x="1476375" y="2492375"/>
            <a:ext cx="1655763" cy="33115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l"/>
            <a:endParaRPr dirty="0">
              <a:latin typeface="Tahoma" panose="020B0604030504040204" pitchFamily="34" charset="0"/>
            </a:endParaRPr>
          </a:p>
        </p:txBody>
      </p:sp>
      <p:sp>
        <p:nvSpPr>
          <p:cNvPr id="100356" name="Line 6"/>
          <p:cNvSpPr/>
          <p:nvPr/>
        </p:nvSpPr>
        <p:spPr>
          <a:xfrm>
            <a:off x="1476375" y="5805488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0357" name="Line 7"/>
          <p:cNvSpPr/>
          <p:nvPr/>
        </p:nvSpPr>
        <p:spPr>
          <a:xfrm>
            <a:off x="3132138" y="5805488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0358" name="Line 8"/>
          <p:cNvSpPr/>
          <p:nvPr/>
        </p:nvSpPr>
        <p:spPr>
          <a:xfrm>
            <a:off x="3132138" y="2492375"/>
            <a:ext cx="647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0359" name="Line 9"/>
          <p:cNvSpPr/>
          <p:nvPr/>
        </p:nvSpPr>
        <p:spPr>
          <a:xfrm>
            <a:off x="3132138" y="5805488"/>
            <a:ext cx="647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0360" name="Line 11"/>
          <p:cNvSpPr/>
          <p:nvPr/>
        </p:nvSpPr>
        <p:spPr>
          <a:xfrm flipH="1">
            <a:off x="1547813" y="609282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0361" name="Line 12"/>
          <p:cNvSpPr/>
          <p:nvPr/>
        </p:nvSpPr>
        <p:spPr>
          <a:xfrm>
            <a:off x="2700338" y="6092825"/>
            <a:ext cx="3587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0362" name="Line 13"/>
          <p:cNvSpPr/>
          <p:nvPr/>
        </p:nvSpPr>
        <p:spPr>
          <a:xfrm flipH="1" flipV="1">
            <a:off x="3419475" y="2492375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0363" name="Line 14"/>
          <p:cNvSpPr/>
          <p:nvPr/>
        </p:nvSpPr>
        <p:spPr>
          <a:xfrm>
            <a:off x="3419475" y="4652963"/>
            <a:ext cx="0" cy="11525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0364" name="Text Box 15"/>
          <p:cNvSpPr txBox="1"/>
          <p:nvPr/>
        </p:nvSpPr>
        <p:spPr>
          <a:xfrm>
            <a:off x="2124075" y="5949950"/>
            <a:ext cx="1295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ahoma" panose="020B0604030504040204" pitchFamily="34" charset="0"/>
              </a:rPr>
              <a:t>米</a:t>
            </a:r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0365" name="Text Box 16"/>
          <p:cNvSpPr txBox="1"/>
          <p:nvPr/>
        </p:nvSpPr>
        <p:spPr>
          <a:xfrm>
            <a:off x="3203575" y="4149725"/>
            <a:ext cx="1295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ahoma" panose="020B0604030504040204" pitchFamily="34" charset="0"/>
              </a:rPr>
              <a:t>米</a:t>
            </a:r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0366" name="Text Box 17"/>
          <p:cNvSpPr txBox="1"/>
          <p:nvPr/>
        </p:nvSpPr>
        <p:spPr>
          <a:xfrm>
            <a:off x="4643438" y="2636838"/>
            <a:ext cx="38163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100367" name="Text Box 18"/>
          <p:cNvSpPr txBox="1"/>
          <p:nvPr/>
        </p:nvSpPr>
        <p:spPr>
          <a:xfrm>
            <a:off x="4427538" y="2349500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79891" name="Text Box 19"/>
          <p:cNvSpPr txBox="1">
            <a:spLocks noChangeArrowheads="1"/>
          </p:cNvSpPr>
          <p:nvPr/>
        </p:nvSpPr>
        <p:spPr bwMode="auto">
          <a:xfrm>
            <a:off x="4284663" y="1628775"/>
            <a:ext cx="424815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微软雅黑" panose="020B0503020204020204" pitchFamily="34" charset="-122"/>
                <a:cs typeface="+mn-cs"/>
              </a:rPr>
              <a:t>门框能横着或竖着通过吗</a:t>
            </a:r>
            <a:endParaRPr kumimoji="0" lang="zh-CN" altLang="en-US" sz="3200" b="1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0369" name="Text Box 20"/>
          <p:cNvSpPr txBox="1"/>
          <p:nvPr/>
        </p:nvSpPr>
        <p:spPr>
          <a:xfrm>
            <a:off x="4500563" y="3213100"/>
            <a:ext cx="367188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79901" name="Text Box 29"/>
          <p:cNvSpPr txBox="1">
            <a:spLocks noChangeArrowheads="1"/>
          </p:cNvSpPr>
          <p:nvPr/>
        </p:nvSpPr>
        <p:spPr bwMode="auto">
          <a:xfrm>
            <a:off x="4211638" y="2708275"/>
            <a:ext cx="4537075" cy="11604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∵ 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木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板的宽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2.2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米大于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米</a:t>
            </a:r>
            <a:endParaRPr lang="zh-CN" altLang="en-US" sz="28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ahom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2800" dirty="0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</a:rPr>
              <a:t>∴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</a:rPr>
              <a:t>横着不能从门框通过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00371" name="Text Box 30"/>
          <p:cNvSpPr txBox="1"/>
          <p:nvPr/>
        </p:nvSpPr>
        <p:spPr>
          <a:xfrm>
            <a:off x="4500563" y="5157788"/>
            <a:ext cx="439261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79903" name="Text Box 31"/>
          <p:cNvSpPr txBox="1">
            <a:spLocks noChangeArrowheads="1"/>
          </p:cNvSpPr>
          <p:nvPr/>
        </p:nvSpPr>
        <p:spPr bwMode="auto">
          <a:xfrm>
            <a:off x="4284663" y="4437063"/>
            <a:ext cx="4679950" cy="1587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algn="l"/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∵ 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木板的宽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2.2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米大于</a:t>
            </a:r>
            <a:r>
              <a:rPr lang="en-US" altLang="zh-CN" sz="28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ahoma" panose="020B0604030504040204" pitchFamily="34" charset="0"/>
              </a:rPr>
              <a:t>米</a:t>
            </a:r>
            <a:endParaRPr lang="zh-CN" altLang="en-US" sz="2800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ahoma" panose="020B0604030504040204" pitchFamily="34" charset="0"/>
            </a:endParaRPr>
          </a:p>
          <a:p>
            <a:pPr algn="l"/>
            <a:r>
              <a:rPr lang="en-US" altLang="zh-CN" sz="2800" dirty="0"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</a:rPr>
              <a:t>∴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34" charset="0"/>
              </a:rPr>
              <a:t>竖着也不能从门框通过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ahoma" panose="020B0604030504040204" pitchFamily="34" charset="0"/>
            </a:endParaRPr>
          </a:p>
          <a:p>
            <a:pPr algn="l">
              <a:spcBef>
                <a:spcPct val="50000"/>
              </a:spcBef>
            </a:pPr>
            <a:endParaRPr lang="zh-CN" altLang="en-US" sz="2800">
              <a:latin typeface="Tahoma" panose="020B0604030504040204" pitchFamily="34" charset="0"/>
            </a:endParaRPr>
          </a:p>
        </p:txBody>
      </p:sp>
      <p:sp>
        <p:nvSpPr>
          <p:cNvPr id="79905" name="WordArt 33"/>
          <p:cNvSpPr>
            <a:spLocks noChangeArrowheads="1" noChangeShapeType="1" noTextEdit="1"/>
          </p:cNvSpPr>
          <p:nvPr/>
        </p:nvSpPr>
        <p:spPr bwMode="auto">
          <a:xfrm>
            <a:off x="250825" y="-171450"/>
            <a:ext cx="1143000" cy="1400175"/>
          </a:xfrm>
          <a:prstGeom prst="rect">
            <a:avLst/>
          </a:prstGeom>
        </p:spPr>
        <p:txBody>
          <a:bodyPr wrap="none" numCol="1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0" cap="none" spc="0" normalizeH="0" baseline="0" noProof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探究</a:t>
            </a:r>
            <a:r>
              <a:rPr kumimoji="0" lang="en-US" altLang="zh-CN" sz="3600" b="0" i="0" u="none" strike="noStrike" kern="10" cap="none" spc="0" normalizeH="0" baseline="0" noProof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3600" b="0" i="0" u="none" strike="noStrike" kern="10" cap="none" spc="0" normalizeH="0" baseline="0" noProof="0" smtClean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87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9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1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9901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1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79901">
                                            <p:txEl>
                                              <p:charRg st="15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990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3">
                                            <p:txEl>
                                              <p:charRg st="15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9903">
                                            <p:txEl>
                                              <p:charRg st="15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333375"/>
            <a:ext cx="8229600" cy="5686425"/>
          </a:xfrm>
        </p:spPr>
        <p:txBody>
          <a:bodyPr vert="horz" wrap="square" lIns="91440" tIns="45720" rIns="91440" bIns="45720" numCol="1" anchor="t" anchorCtr="0" compatLnSpc="1"/>
          <a:p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一个门框的尺寸如图所示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,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一块长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米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,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宽</a:t>
            </a:r>
            <a:r>
              <a:rPr lang="en-US" altLang="zh-CN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2.2</a:t>
            </a:r>
            <a:r>
              <a:rPr lang="zh-CN" altLang="en-US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</a:rPr>
              <a:t>米的薄木板能否从门框内通过</a:t>
            </a:r>
            <a:endParaRPr lang="zh-CN" altLang="en-US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sp>
        <p:nvSpPr>
          <p:cNvPr id="101379" name="Rectangle 3"/>
          <p:cNvSpPr/>
          <p:nvPr/>
        </p:nvSpPr>
        <p:spPr>
          <a:xfrm>
            <a:off x="1476375" y="2492375"/>
            <a:ext cx="1655763" cy="3311525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l"/>
            <a:endParaRPr dirty="0">
              <a:latin typeface="Tahoma" panose="020B0604030504040204" pitchFamily="34" charset="0"/>
            </a:endParaRPr>
          </a:p>
        </p:txBody>
      </p:sp>
      <p:sp>
        <p:nvSpPr>
          <p:cNvPr id="101380" name="Line 4"/>
          <p:cNvSpPr/>
          <p:nvPr/>
        </p:nvSpPr>
        <p:spPr>
          <a:xfrm>
            <a:off x="1476375" y="5805488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1381" name="Line 5"/>
          <p:cNvSpPr/>
          <p:nvPr/>
        </p:nvSpPr>
        <p:spPr>
          <a:xfrm>
            <a:off x="3132138" y="5805488"/>
            <a:ext cx="0" cy="431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1382" name="Line 6"/>
          <p:cNvSpPr/>
          <p:nvPr/>
        </p:nvSpPr>
        <p:spPr>
          <a:xfrm>
            <a:off x="3132138" y="2492375"/>
            <a:ext cx="647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1383" name="Line 7"/>
          <p:cNvSpPr/>
          <p:nvPr/>
        </p:nvSpPr>
        <p:spPr>
          <a:xfrm>
            <a:off x="3132138" y="5805488"/>
            <a:ext cx="647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1384" name="Line 8"/>
          <p:cNvSpPr/>
          <p:nvPr/>
        </p:nvSpPr>
        <p:spPr>
          <a:xfrm flipH="1">
            <a:off x="1547813" y="6092825"/>
            <a:ext cx="5762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5" name="Line 9"/>
          <p:cNvSpPr/>
          <p:nvPr/>
        </p:nvSpPr>
        <p:spPr>
          <a:xfrm>
            <a:off x="2700338" y="6092825"/>
            <a:ext cx="3587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6" name="Line 10"/>
          <p:cNvSpPr/>
          <p:nvPr/>
        </p:nvSpPr>
        <p:spPr>
          <a:xfrm flipH="1" flipV="1">
            <a:off x="3419475" y="2492375"/>
            <a:ext cx="0" cy="15843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7" name="Line 11"/>
          <p:cNvSpPr/>
          <p:nvPr/>
        </p:nvSpPr>
        <p:spPr>
          <a:xfrm>
            <a:off x="3419475" y="4652963"/>
            <a:ext cx="0" cy="11525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8" name="Text Box 12"/>
          <p:cNvSpPr txBox="1"/>
          <p:nvPr/>
        </p:nvSpPr>
        <p:spPr>
          <a:xfrm>
            <a:off x="2124075" y="5949950"/>
            <a:ext cx="1295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latin typeface="Tahoma" panose="020B0604030504040204" pitchFamily="34" charset="0"/>
              </a:rPr>
              <a:t>1</a:t>
            </a:r>
            <a:r>
              <a:rPr lang="zh-CN" altLang="en-US" dirty="0">
                <a:latin typeface="Tahoma" panose="020B0604030504040204" pitchFamily="34" charset="0"/>
              </a:rPr>
              <a:t>米</a:t>
            </a:r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101389" name="Text Box 13"/>
          <p:cNvSpPr txBox="1"/>
          <p:nvPr/>
        </p:nvSpPr>
        <p:spPr>
          <a:xfrm>
            <a:off x="1763713" y="1989138"/>
            <a:ext cx="12954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ahoma" panose="020B0604030504040204" pitchFamily="34" charset="0"/>
              </a:rPr>
              <a:t>米</a:t>
            </a:r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101390" name="Text Box 14"/>
          <p:cNvSpPr txBox="1"/>
          <p:nvPr/>
        </p:nvSpPr>
        <p:spPr>
          <a:xfrm>
            <a:off x="4643438" y="2636838"/>
            <a:ext cx="38163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101391" name="Text Box 15"/>
          <p:cNvSpPr txBox="1"/>
          <p:nvPr/>
        </p:nvSpPr>
        <p:spPr>
          <a:xfrm>
            <a:off x="4284663" y="2349500"/>
            <a:ext cx="38163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</a:rPr>
              <a:t>那么斜着能否通过</a:t>
            </a:r>
            <a:r>
              <a:rPr lang="en-US" altLang="zh-CN" sz="3600" b="1">
                <a:solidFill>
                  <a:srgbClr val="FF0000"/>
                </a:solidFill>
                <a:latin typeface="Tahoma" panose="020B0604030504040204" pitchFamily="34" charset="0"/>
              </a:rPr>
              <a:t>?</a:t>
            </a:r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</a:rPr>
              <a:t>大家试试看</a:t>
            </a:r>
            <a:endParaRPr lang="zh-CN" altLang="en-US" sz="36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101392" name="Text Box 13"/>
          <p:cNvSpPr txBox="1"/>
          <p:nvPr/>
        </p:nvSpPr>
        <p:spPr>
          <a:xfrm>
            <a:off x="3419475" y="4365625"/>
            <a:ext cx="1295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ahoma" panose="020B0604030504040204" pitchFamily="34" charset="0"/>
              </a:rPr>
              <a:t>米</a:t>
            </a:r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2" name="文本框 102401"/>
          <p:cNvSpPr txBox="1"/>
          <p:nvPr/>
        </p:nvSpPr>
        <p:spPr>
          <a:xfrm>
            <a:off x="609600" y="914400"/>
            <a:ext cx="1905000" cy="519113"/>
          </a:xfrm>
          <a:prstGeom prst="rect">
            <a:avLst/>
          </a:prstGeom>
          <a:solidFill>
            <a:srgbClr val="3366FF"/>
          </a:solidFill>
          <a:ln w="9525">
            <a:noFill/>
          </a:ln>
        </p:spPr>
        <p:txBody>
          <a:bodyPr>
            <a:spAutoFit/>
          </a:bodyPr>
          <a:p>
            <a:pPr algn="dist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课中探究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02403" name="矩形 102402"/>
          <p:cNvSpPr/>
          <p:nvPr/>
        </p:nvSpPr>
        <p:spPr>
          <a:xfrm>
            <a:off x="685800" y="1470025"/>
            <a:ext cx="7848600" cy="18875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 anchorCtr="0">
            <a:spAutoFit/>
          </a:bodyPr>
          <a:p>
            <a:pPr algn="l">
              <a:lnSpc>
                <a:spcPct val="140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如图，一个</a:t>
            </a:r>
            <a:r>
              <a:rPr lang="en-US" altLang="zh-CN" sz="2800" b="1">
                <a:latin typeface="Times New Roman" panose="02020603050405020304" pitchFamily="18" charset="0"/>
              </a:rPr>
              <a:t>3m</a:t>
            </a:r>
            <a:r>
              <a:rPr lang="zh-CN" altLang="en-US" sz="2800" b="1" dirty="0">
                <a:latin typeface="Times New Roman" panose="02020603050405020304" pitchFamily="18" charset="0"/>
              </a:rPr>
              <a:t>长的梯子</a:t>
            </a:r>
            <a:r>
              <a:rPr lang="en-US" altLang="zh-CN" sz="2800" b="1">
                <a:latin typeface="Times New Roman" panose="02020603050405020304" pitchFamily="18" charset="0"/>
              </a:rPr>
              <a:t>AB,</a:t>
            </a:r>
            <a:r>
              <a:rPr lang="zh-CN" altLang="en-US" sz="2800" b="1" dirty="0">
                <a:latin typeface="Times New Roman" panose="02020603050405020304" pitchFamily="18" charset="0"/>
              </a:rPr>
              <a:t>斜靠在一竖直的墙</a:t>
            </a:r>
            <a:r>
              <a:rPr lang="en-US" altLang="zh-CN" sz="2800" b="1">
                <a:latin typeface="Times New Roman" panose="02020603050405020304" pitchFamily="18" charset="0"/>
              </a:rPr>
              <a:t>AO</a:t>
            </a:r>
            <a:r>
              <a:rPr lang="zh-CN" altLang="en-US" sz="2800" b="1" dirty="0">
                <a:latin typeface="Times New Roman" panose="02020603050405020304" pitchFamily="18" charset="0"/>
              </a:rPr>
              <a:t>上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这时</a:t>
            </a:r>
            <a:r>
              <a:rPr lang="en-US" altLang="zh-CN" sz="2800" b="1">
                <a:latin typeface="Times New Roman" panose="02020603050405020304" pitchFamily="18" charset="0"/>
              </a:rPr>
              <a:t>AO</a:t>
            </a:r>
            <a:r>
              <a:rPr lang="zh-CN" altLang="en-US" sz="2800" b="1" dirty="0">
                <a:latin typeface="Times New Roman" panose="02020603050405020304" pitchFamily="18" charset="0"/>
              </a:rPr>
              <a:t>的距离为</a:t>
            </a:r>
            <a:r>
              <a:rPr lang="en-US" altLang="zh-CN" sz="2800" b="1">
                <a:latin typeface="Times New Roman" panose="02020603050405020304" pitchFamily="18" charset="0"/>
              </a:rPr>
              <a:t>2.5m,</a:t>
            </a:r>
            <a:r>
              <a:rPr lang="zh-CN" altLang="en-US" sz="2800" b="1" dirty="0">
                <a:latin typeface="Times New Roman" panose="02020603050405020304" pitchFamily="18" charset="0"/>
              </a:rPr>
              <a:t>如果梯子的顶端</a:t>
            </a: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沿墙下滑</a:t>
            </a:r>
            <a:r>
              <a:rPr lang="en-US" altLang="zh-CN" sz="2800" b="1">
                <a:latin typeface="Times New Roman" panose="02020603050405020304" pitchFamily="18" charset="0"/>
              </a:rPr>
              <a:t>0.5m,</a:t>
            </a:r>
            <a:r>
              <a:rPr lang="zh-CN" altLang="en-US" sz="2800" b="1" dirty="0">
                <a:latin typeface="Times New Roman" panose="02020603050405020304" pitchFamily="18" charset="0"/>
              </a:rPr>
              <a:t>那么梯子底端</a:t>
            </a: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也外移</a:t>
            </a:r>
            <a:r>
              <a:rPr lang="en-US" altLang="zh-CN" sz="2800" b="1">
                <a:latin typeface="Times New Roman" panose="02020603050405020304" pitchFamily="18" charset="0"/>
              </a:rPr>
              <a:t>0.5m</a:t>
            </a:r>
            <a:r>
              <a:rPr lang="zh-CN" altLang="en-US" sz="2800" b="1" dirty="0">
                <a:latin typeface="Times New Roman" panose="02020603050405020304" pitchFamily="18" charset="0"/>
              </a:rPr>
              <a:t>吗</a:t>
            </a:r>
            <a:r>
              <a:rPr lang="en-US" altLang="zh-CN" sz="2800" b="1">
                <a:latin typeface="Times New Roman" panose="02020603050405020304" pitchFamily="18" charset="0"/>
              </a:rPr>
              <a:t>?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02404" name="矩形 102403"/>
          <p:cNvSpPr/>
          <p:nvPr/>
        </p:nvSpPr>
        <p:spPr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102405" name="图片 102404"/>
          <p:cNvPicPr>
            <a:picLocks noChangeAspect="1"/>
          </p:cNvPicPr>
          <p:nvPr/>
        </p:nvPicPr>
        <p:blipFill>
          <a:blip r:embed="rId1"/>
          <a:srcRect r="26471"/>
          <a:stretch>
            <a:fillRect/>
          </a:stretch>
        </p:blipFill>
        <p:spPr>
          <a:xfrm>
            <a:off x="304800" y="3505200"/>
            <a:ext cx="1905000" cy="2225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06" name="矩形 102405"/>
          <p:cNvSpPr/>
          <p:nvPr/>
        </p:nvSpPr>
        <p:spPr>
          <a:xfrm>
            <a:off x="2438400" y="3170238"/>
            <a:ext cx="6477000" cy="3378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400" err="1">
                <a:solidFill>
                  <a:srgbClr val="CC0000"/>
                </a:solidFill>
                <a:latin typeface="Times New Roman" panose="02020603050405020304" pitchFamily="18" charset="0"/>
              </a:rPr>
              <a:t>Rt△AOB</a:t>
            </a: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中，</a:t>
            </a:r>
            <a:endParaRPr lang="zh-CN" altLang="en-US" sz="2400" dirty="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OB=</a:t>
            </a:r>
            <a:r>
              <a:rPr lang="en-US" altLang="zh-CN" sz="2400" u="sng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       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400" u="sng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400" err="1">
                <a:solidFill>
                  <a:srgbClr val="CC0000"/>
                </a:solidFill>
                <a:latin typeface="Times New Roman" panose="02020603050405020304" pitchFamily="18" charset="0"/>
              </a:rPr>
              <a:t>Rt△COD</a:t>
            </a: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中，</a:t>
            </a:r>
            <a:endParaRPr lang="zh-CN" altLang="en-US" sz="2400" dirty="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OD=</a:t>
            </a:r>
            <a:r>
              <a:rPr lang="en-US" altLang="zh-CN" sz="2400" u="sng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       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400" u="sng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BD=</a:t>
            </a:r>
            <a:r>
              <a:rPr lang="en-US" altLang="zh-CN" sz="2400" u="sng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           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梯子的顶端沿墙下滑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0.5 m</a:t>
            </a:r>
            <a:r>
              <a:rPr lang="zh-CN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，梯子底端外移</a:t>
            </a:r>
            <a:r>
              <a:rPr lang="en-US" altLang="zh-CN" sz="2400">
                <a:solidFill>
                  <a:srgbClr val="CC0000"/>
                </a:solidFill>
                <a:latin typeface="Times New Roman" panose="02020603050405020304" pitchFamily="18" charset="0"/>
              </a:rPr>
              <a:t>____</a:t>
            </a:r>
            <a:endParaRPr lang="en-US" altLang="zh-CN" sz="240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02407" name="组合 102406"/>
          <p:cNvGrpSpPr/>
          <p:nvPr/>
        </p:nvGrpSpPr>
        <p:grpSpPr>
          <a:xfrm>
            <a:off x="3352800" y="3886200"/>
            <a:ext cx="4848225" cy="365125"/>
            <a:chOff x="2037" y="2448"/>
            <a:chExt cx="3054" cy="230"/>
          </a:xfrm>
        </p:grpSpPr>
        <p:graphicFrame>
          <p:nvGraphicFramePr>
            <p:cNvPr id="102408" name="对象 102407"/>
            <p:cNvGraphicFramePr/>
            <p:nvPr/>
          </p:nvGraphicFramePr>
          <p:xfrm>
            <a:off x="2037" y="2448"/>
            <a:ext cx="1467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2" imgW="1624330" imgH="254000" progId="Equation.DSMT4">
                    <p:embed/>
                  </p:oleObj>
                </mc:Choice>
                <mc:Fallback>
                  <p:oleObj name="" r:id="rId2" imgW="1624330" imgH="254000" progId="Equation.DSMT4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37" y="2448"/>
                          <a:ext cx="1467" cy="2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09" name="对象 102408"/>
            <p:cNvGraphicFramePr/>
            <p:nvPr/>
          </p:nvGraphicFramePr>
          <p:xfrm>
            <a:off x="4272" y="2448"/>
            <a:ext cx="819" cy="2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4" imgW="901065" imgH="228600" progId="Equation.DSMT4">
                    <p:embed/>
                  </p:oleObj>
                </mc:Choice>
                <mc:Fallback>
                  <p:oleObj name="" r:id="rId4" imgW="901065" imgH="228600" progId="Equation.DSMT4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272" y="2448"/>
                          <a:ext cx="819" cy="2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2410" name="组合 102409"/>
          <p:cNvGrpSpPr/>
          <p:nvPr/>
        </p:nvGrpSpPr>
        <p:grpSpPr>
          <a:xfrm>
            <a:off x="3276600" y="4953000"/>
            <a:ext cx="4575175" cy="381000"/>
            <a:chOff x="2062" y="3120"/>
            <a:chExt cx="2882" cy="240"/>
          </a:xfrm>
        </p:grpSpPr>
        <p:graphicFrame>
          <p:nvGraphicFramePr>
            <p:cNvPr id="102411" name="对象 102410"/>
            <p:cNvGraphicFramePr/>
            <p:nvPr/>
          </p:nvGraphicFramePr>
          <p:xfrm>
            <a:off x="2062" y="3120"/>
            <a:ext cx="1375" cy="2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6" imgW="1522730" imgH="254000" progId="Equation.DSMT4">
                    <p:embed/>
                  </p:oleObj>
                </mc:Choice>
                <mc:Fallback>
                  <p:oleObj name="" r:id="rId6" imgW="1522730" imgH="254000" progId="Equation.DSMT4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062" y="3120"/>
                          <a:ext cx="1375" cy="2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12" name="对象 102411"/>
            <p:cNvGraphicFramePr/>
            <p:nvPr/>
          </p:nvGraphicFramePr>
          <p:xfrm>
            <a:off x="4285" y="3152"/>
            <a:ext cx="659" cy="2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8" imgW="723900" imgH="228600" progId="Equation.DSMT4">
                    <p:embed/>
                  </p:oleObj>
                </mc:Choice>
                <mc:Fallback>
                  <p:oleObj name="" r:id="rId8" imgW="723900" imgH="228600" progId="Equation.DSMT4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85" y="3152"/>
                          <a:ext cx="659" cy="2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2413" name="对象 102412"/>
          <p:cNvGraphicFramePr/>
          <p:nvPr/>
        </p:nvGraphicFramePr>
        <p:xfrm>
          <a:off x="3175000" y="5562600"/>
          <a:ext cx="2844800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0" imgW="1965325" imgH="177800" progId="Equation.DSMT4">
                  <p:embed/>
                </p:oleObj>
              </mc:Choice>
              <mc:Fallback>
                <p:oleObj name="" r:id="rId10" imgW="1965325" imgH="1778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175000" y="5562600"/>
                        <a:ext cx="2844800" cy="257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4" name="对象 102413"/>
          <p:cNvGraphicFramePr/>
          <p:nvPr/>
        </p:nvGraphicFramePr>
        <p:xfrm>
          <a:off x="8077200" y="6096000"/>
          <a:ext cx="533400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2" imgW="304165" imgH="177800" progId="Equation.DSMT4">
                  <p:embed/>
                </p:oleObj>
              </mc:Choice>
              <mc:Fallback>
                <p:oleObj name="" r:id="rId12" imgW="304165" imgH="1778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77200" y="6096000"/>
                        <a:ext cx="533400" cy="31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10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6" name="文本占位符 103425"/>
          <p:cNvSpPr>
            <a:spLocks noGrp="1" noRot="1"/>
          </p:cNvSpPr>
          <p:nvPr>
            <p:ph type="body" idx="1"/>
          </p:nvPr>
        </p:nvSpPr>
        <p:spPr>
          <a:xfrm>
            <a:off x="152400" y="457200"/>
            <a:ext cx="8229600" cy="3886200"/>
          </a:xfrm>
          <a:ln/>
        </p:spPr>
        <p:txBody>
          <a:bodyPr/>
          <a:p>
            <a:pPr>
              <a:lnSpc>
                <a:spcPct val="90000"/>
              </a:lnSpc>
            </a:pPr>
            <a:r>
              <a:rPr lang="zh-CN" altLang="en-US" sz="3600" b="1" dirty="0"/>
              <a:t>一架云梯长</a:t>
            </a:r>
            <a:r>
              <a:rPr lang="en-US" altLang="zh-CN" sz="3600" b="1"/>
              <a:t>25</a:t>
            </a:r>
            <a:r>
              <a:rPr lang="zh-CN" altLang="en-US" sz="3600" b="1" dirty="0"/>
              <a:t>米，斜靠在墙面上，梯子顶端距地面的垂直高度为</a:t>
            </a:r>
            <a:r>
              <a:rPr lang="en-US" altLang="zh-CN" sz="3600" b="1"/>
              <a:t>24</a:t>
            </a:r>
            <a:r>
              <a:rPr lang="zh-CN" altLang="en-US" sz="3600" b="1" dirty="0"/>
              <a:t>米。 </a:t>
            </a:r>
            <a:br>
              <a:rPr lang="zh-CN" altLang="en-US" sz="3600" b="1" dirty="0"/>
            </a:br>
            <a:r>
              <a:rPr lang="en-US" altLang="zh-CN" sz="3600" b="1"/>
              <a:t>1</a:t>
            </a:r>
            <a:r>
              <a:rPr lang="zh-CN" altLang="en-US" sz="3600" b="1" dirty="0"/>
              <a:t>， 梯子底端离墙多远？</a:t>
            </a:r>
            <a:br>
              <a:rPr lang="zh-CN" altLang="en-US" sz="3600" b="1" dirty="0"/>
            </a:br>
            <a:r>
              <a:rPr lang="en-US" altLang="zh-CN" sz="3600" b="1"/>
              <a:t>2</a:t>
            </a:r>
            <a:r>
              <a:rPr lang="zh-CN" altLang="en-US" sz="3600" b="1" dirty="0"/>
              <a:t>，如果梯子顶端下滑了</a:t>
            </a:r>
            <a:r>
              <a:rPr lang="en-US" altLang="zh-CN" sz="3600" b="1"/>
              <a:t>4m,</a:t>
            </a:r>
            <a:r>
              <a:rPr lang="zh-CN" altLang="en-US" sz="3600" b="1" dirty="0"/>
              <a:t>，那么梯子底部在水平方向也滑动了</a:t>
            </a:r>
            <a:r>
              <a:rPr lang="en-US" altLang="zh-CN" sz="3600" b="1"/>
              <a:t>4m</a:t>
            </a:r>
            <a:r>
              <a:rPr lang="zh-CN" altLang="en-US" sz="3600" b="1" dirty="0"/>
              <a:t>吗</a:t>
            </a:r>
            <a:r>
              <a:rPr lang="zh-CN" altLang="en-US" sz="3600" b="1"/>
              <a:t> </a:t>
            </a:r>
            <a:endParaRPr lang="zh-CN" altLang="en-US" sz="3600" b="1"/>
          </a:p>
          <a:p>
            <a:pPr>
              <a:lnSpc>
                <a:spcPct val="90000"/>
              </a:lnSpc>
            </a:pPr>
            <a:r>
              <a:rPr lang="en-US" altLang="zh-CN" sz="3600" b="1"/>
              <a:t>3.</a:t>
            </a:r>
            <a:r>
              <a:rPr lang="zh-CN" altLang="en-US" sz="3600" b="1" dirty="0"/>
              <a:t>当梯子的顶端下滑的距离与梯子的底部水平滑动的距离相等时，这时梯子的顶端距地面有多高？</a:t>
            </a:r>
            <a:endParaRPr lang="zh-CN" altLang="en-US" sz="3600" b="1" dirty="0"/>
          </a:p>
        </p:txBody>
      </p:sp>
      <p:pic>
        <p:nvPicPr>
          <p:cNvPr id="103427" name="图片 103426"/>
          <p:cNvPicPr>
            <a:picLocks noChangeAspect="1"/>
          </p:cNvPicPr>
          <p:nvPr/>
        </p:nvPicPr>
        <p:blipFill>
          <a:blip r:embed="rId1"/>
          <a:srcRect r="26471"/>
          <a:stretch>
            <a:fillRect/>
          </a:stretch>
        </p:blipFill>
        <p:spPr>
          <a:xfrm>
            <a:off x="5257800" y="3886200"/>
            <a:ext cx="2544763" cy="2971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WordArt 4">
            <a:hlinkClick r:id="" action="ppaction://hlinkshowjump?jump=nextslide">
              <a:snd r:embed="rId1" name="type.wav"/>
            </a:hlinkClick>
            <a:hlinkHover r:id="" action="ppaction://hlinkshowjump?jump=nextslide"/>
          </p:cNvPr>
          <p:cNvSpPr>
            <a:spLocks noTextEdit="1"/>
          </p:cNvSpPr>
          <p:nvPr/>
        </p:nvSpPr>
        <p:spPr>
          <a:xfrm>
            <a:off x="1908175" y="1052513"/>
            <a:ext cx="4608513" cy="1871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>
              <a:ln w="127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hlink">
                  <a:alpha val="50195"/>
                </a:scheme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 idx="4294967295"/>
          </p:nvPr>
        </p:nvSpPr>
        <p:spPr>
          <a:xfrm>
            <a:off x="323850" y="1341438"/>
            <a:ext cx="8229600" cy="3240088"/>
          </a:xfrm>
        </p:spPr>
        <p:txBody>
          <a:bodyPr vert="horz" wrap="square" lIns="91440" tIns="45720" rIns="91440" bIns="45720" numCol="1" anchor="ctr" anchorCtr="0" compatLnSpc="1"/>
          <a:p>
            <a:r>
              <a:rPr lang="zh-CN" altLang="en-US" sz="4800" b="1" dirty="0">
                <a:latin typeface="宋体" panose="02010600030101010101" pitchFamily="2" charset="-122"/>
              </a:rPr>
              <a:t>勾股定理之折叠问题中的应用</a:t>
            </a:r>
            <a:endParaRPr lang="zh-CN" altLang="en-US" sz="4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TextBox 1"/>
          <p:cNvSpPr txBox="1"/>
          <p:nvPr/>
        </p:nvSpPr>
        <p:spPr>
          <a:xfrm>
            <a:off x="0" y="0"/>
            <a:ext cx="3384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折叠三角形问题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1029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3000" y="2209800"/>
            <a:ext cx="3333750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36" name="Rectangle 3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indent="228600" algn="l"/>
            <a:endParaRPr lang="zh-CN" altLang="zh-CN" dirty="0">
              <a:latin typeface="Arial" panose="020B0604020202020204" pitchFamily="34" charset="0"/>
            </a:endParaRPr>
          </a:p>
        </p:txBody>
      </p:sp>
      <p:graphicFrame>
        <p:nvGraphicFramePr>
          <p:cNvPr id="95237" name="Object 4"/>
          <p:cNvGraphicFramePr/>
          <p:nvPr/>
        </p:nvGraphicFramePr>
        <p:xfrm>
          <a:off x="6934200" y="4648200"/>
          <a:ext cx="288925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" imgW="127000" imgH="177165" progId="Equation.DSMT4">
                  <p:embed/>
                </p:oleObj>
              </mc:Choice>
              <mc:Fallback>
                <p:oleObj name="" r:id="rId2" imgW="127000" imgH="177165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934200" y="4648200"/>
                        <a:ext cx="288925" cy="493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4"/>
          <p:cNvSpPr txBox="1"/>
          <p:nvPr/>
        </p:nvSpPr>
        <p:spPr>
          <a:xfrm>
            <a:off x="6019800" y="3962400"/>
            <a:ext cx="1295400" cy="5191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8</a:t>
            </a:r>
            <a:r>
              <a:rPr lang="en-US" altLang="zh-CN" sz="28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15"/>
          <p:cNvSpPr txBox="1"/>
          <p:nvPr/>
        </p:nvSpPr>
        <p:spPr>
          <a:xfrm>
            <a:off x="8077200" y="3352800"/>
            <a:ext cx="457200" cy="5191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6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20"/>
          <p:cNvSpPr txBox="1"/>
          <p:nvPr/>
        </p:nvSpPr>
        <p:spPr>
          <a:xfrm>
            <a:off x="6934200" y="3352800"/>
            <a:ext cx="1504950" cy="5191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</a:t>
            </a:r>
            <a:r>
              <a:rPr lang="en-US" altLang="zh-CN" sz="2800" b="1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</a:t>
            </a:r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457200"/>
            <a:ext cx="9353550" cy="2562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p>
            <a:pPr indent="228600" algn="l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例题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如图，小颍同学折叠一个直角三角形的纸片，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indent="228600" algn="l"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使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与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重合，折痕为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DE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，若已知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AC=8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，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BC=6,</a:t>
            </a:r>
            <a:endParaRPr lang="en-US" altLang="zh-CN" sz="3200" b="1">
              <a:solidFill>
                <a:srgbClr val="000000"/>
              </a:solidFill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indent="228600" algn="l"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你能求出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CE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的长吗？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 algn="l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7543800" y="4419600"/>
            <a:ext cx="457200" cy="5191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7" grpId="0"/>
      <p:bldP spid="9" grpId="0"/>
      <p:bldP spid="10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8306" name="组合 32"/>
          <p:cNvGrpSpPr/>
          <p:nvPr/>
        </p:nvGrpSpPr>
        <p:grpSpPr>
          <a:xfrm>
            <a:off x="2484438" y="3284538"/>
            <a:ext cx="3744912" cy="2606675"/>
            <a:chOff x="2628900" y="4005263"/>
            <a:chExt cx="3744913" cy="2606675"/>
          </a:xfrm>
        </p:grpSpPr>
        <p:grpSp>
          <p:nvGrpSpPr>
            <p:cNvPr id="98307" name="组合 31"/>
            <p:cNvGrpSpPr/>
            <p:nvPr/>
          </p:nvGrpSpPr>
          <p:grpSpPr>
            <a:xfrm>
              <a:off x="2987675" y="4365625"/>
              <a:ext cx="2809875" cy="1727200"/>
              <a:chOff x="2987675" y="4365625"/>
              <a:chExt cx="2809875" cy="1727200"/>
            </a:xfrm>
          </p:grpSpPr>
          <p:grpSp>
            <p:nvGrpSpPr>
              <p:cNvPr id="98308" name="组合 28"/>
              <p:cNvGrpSpPr/>
              <p:nvPr/>
            </p:nvGrpSpPr>
            <p:grpSpPr>
              <a:xfrm>
                <a:off x="2987675" y="4365625"/>
                <a:ext cx="2809875" cy="1727200"/>
                <a:chOff x="2987675" y="4365625"/>
                <a:chExt cx="2809875" cy="1727200"/>
              </a:xfrm>
            </p:grpSpPr>
            <p:grpSp>
              <p:nvGrpSpPr>
                <p:cNvPr id="98309" name="组合 27"/>
                <p:cNvGrpSpPr/>
                <p:nvPr/>
              </p:nvGrpSpPr>
              <p:grpSpPr>
                <a:xfrm>
                  <a:off x="2987675" y="4365625"/>
                  <a:ext cx="2809875" cy="1727200"/>
                  <a:chOff x="2987675" y="4365625"/>
                  <a:chExt cx="2809875" cy="1727200"/>
                </a:xfrm>
              </p:grpSpPr>
              <p:sp>
                <p:nvSpPr>
                  <p:cNvPr id="98310" name="Freeform 3"/>
                  <p:cNvSpPr/>
                  <p:nvPr/>
                </p:nvSpPr>
                <p:spPr>
                  <a:xfrm>
                    <a:off x="2987675" y="4365625"/>
                    <a:ext cx="2808288" cy="1727200"/>
                  </a:xfrm>
                  <a:custGeom>
                    <a:avLst/>
                    <a:gdLst>
                      <a:gd name="txL" fmla="*/ 0 w 1769"/>
                      <a:gd name="txT" fmla="*/ 0 h 1088"/>
                      <a:gd name="txR" fmla="*/ 1769 w 1769"/>
                      <a:gd name="txB" fmla="*/ 1088 h 1088"/>
                    </a:gdLst>
                    <a:ahLst/>
                    <a:cxnLst>
                      <a:cxn ang="0">
                        <a:pos x="0" y="0"/>
                      </a:cxn>
                      <a:cxn ang="0">
                        <a:pos x="0" y="2147483647"/>
                      </a:cxn>
                      <a:cxn ang="0">
                        <a:pos x="2147483647" y="2147483647"/>
                      </a:cxn>
                      <a:cxn ang="0">
                        <a:pos x="2147483647" y="2147483647"/>
                      </a:cxn>
                      <a:cxn ang="0">
                        <a:pos x="0" y="0"/>
                      </a:cxn>
                    </a:cxnLst>
                    <a:rect l="txL" t="txT" r="txR" b="txB"/>
                    <a:pathLst>
                      <a:path w="1769" h="1088">
                        <a:moveTo>
                          <a:pt x="0" y="0"/>
                        </a:moveTo>
                        <a:lnTo>
                          <a:pt x="0" y="1088"/>
                        </a:lnTo>
                        <a:lnTo>
                          <a:pt x="1769" y="1088"/>
                        </a:lnTo>
                        <a:lnTo>
                          <a:pt x="1769" y="63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4762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pPr algn="l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98311" name="Line 4"/>
                  <p:cNvSpPr/>
                  <p:nvPr/>
                </p:nvSpPr>
                <p:spPr>
                  <a:xfrm>
                    <a:off x="2989263" y="4365625"/>
                    <a:ext cx="2808287" cy="0"/>
                  </a:xfrm>
                  <a:prstGeom prst="line">
                    <a:avLst/>
                  </a:prstGeom>
                  <a:ln w="47625" cap="flat" cmpd="sng">
                    <a:solidFill>
                      <a:schemeClr val="tx2"/>
                    </a:solidFill>
                    <a:prstDash val="sysDot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98312" name="Line 5"/>
                <p:cNvSpPr/>
                <p:nvPr/>
              </p:nvSpPr>
              <p:spPr>
                <a:xfrm flipV="1">
                  <a:off x="5797550" y="4365625"/>
                  <a:ext cx="0" cy="1008063"/>
                </a:xfrm>
                <a:prstGeom prst="line">
                  <a:avLst/>
                </a:prstGeom>
                <a:ln w="47625" cap="flat" cmpd="sng">
                  <a:solidFill>
                    <a:schemeClr val="tx2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98313" name="Line 6"/>
              <p:cNvSpPr/>
              <p:nvPr/>
            </p:nvSpPr>
            <p:spPr>
              <a:xfrm>
                <a:off x="3003550" y="4365625"/>
                <a:ext cx="1871663" cy="1727200"/>
              </a:xfrm>
              <a:prstGeom prst="line">
                <a:avLst/>
              </a:prstGeom>
              <a:ln w="476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98314" name="Line 7"/>
              <p:cNvSpPr/>
              <p:nvPr/>
            </p:nvSpPr>
            <p:spPr>
              <a:xfrm flipH="1">
                <a:off x="4860925" y="5373688"/>
                <a:ext cx="936625" cy="719137"/>
              </a:xfrm>
              <a:prstGeom prst="line">
                <a:avLst/>
              </a:prstGeom>
              <a:ln w="476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98315" name="Text Box 8"/>
            <p:cNvSpPr txBox="1"/>
            <p:nvPr/>
          </p:nvSpPr>
          <p:spPr>
            <a:xfrm>
              <a:off x="2628900" y="4005263"/>
              <a:ext cx="647700" cy="5191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A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98316" name="Text Box 9"/>
            <p:cNvSpPr txBox="1"/>
            <p:nvPr/>
          </p:nvSpPr>
          <p:spPr>
            <a:xfrm>
              <a:off x="2773363" y="6021388"/>
              <a:ext cx="431800" cy="5191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B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98317" name="Text Box 10"/>
            <p:cNvSpPr txBox="1"/>
            <p:nvPr/>
          </p:nvSpPr>
          <p:spPr>
            <a:xfrm>
              <a:off x="5724525" y="6092825"/>
              <a:ext cx="649288" cy="5191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C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98318" name="Text Box 11"/>
            <p:cNvSpPr txBox="1"/>
            <p:nvPr/>
          </p:nvSpPr>
          <p:spPr>
            <a:xfrm>
              <a:off x="5724525" y="4076700"/>
              <a:ext cx="647700" cy="5191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D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98319" name="Text Box 12"/>
            <p:cNvSpPr txBox="1"/>
            <p:nvPr/>
          </p:nvSpPr>
          <p:spPr>
            <a:xfrm>
              <a:off x="4645025" y="6021388"/>
              <a:ext cx="433388" cy="5191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F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98320" name="Text Box 13"/>
            <p:cNvSpPr txBox="1"/>
            <p:nvPr/>
          </p:nvSpPr>
          <p:spPr>
            <a:xfrm>
              <a:off x="5724525" y="5084763"/>
              <a:ext cx="576263" cy="5191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Arial" panose="020B0604020202020204" pitchFamily="34" charset="0"/>
                </a:rPr>
                <a:t>E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</p:grpSp>
      <p:sp>
        <p:nvSpPr>
          <p:cNvPr id="8206" name="Rectangle 14"/>
          <p:cNvSpPr/>
          <p:nvPr/>
        </p:nvSpPr>
        <p:spPr>
          <a:xfrm>
            <a:off x="2195513" y="4149725"/>
            <a:ext cx="3635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7" name="Rectangle 15"/>
          <p:cNvSpPr/>
          <p:nvPr/>
        </p:nvSpPr>
        <p:spPr>
          <a:xfrm>
            <a:off x="4211638" y="571817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10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8" name="Rectangle 16"/>
          <p:cNvSpPr/>
          <p:nvPr/>
        </p:nvSpPr>
        <p:spPr>
          <a:xfrm>
            <a:off x="6227763" y="4221163"/>
            <a:ext cx="3635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9" name="Rectangle 17"/>
          <p:cNvSpPr/>
          <p:nvPr/>
        </p:nvSpPr>
        <p:spPr>
          <a:xfrm>
            <a:off x="4067175" y="3068638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10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0" name="Rectangle 18"/>
          <p:cNvSpPr/>
          <p:nvPr/>
        </p:nvSpPr>
        <p:spPr>
          <a:xfrm>
            <a:off x="3276600" y="42926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10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1" name="Rectangle 19"/>
          <p:cNvSpPr/>
          <p:nvPr/>
        </p:nvSpPr>
        <p:spPr>
          <a:xfrm>
            <a:off x="3635375" y="544512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6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2" name="Rectangle 20"/>
          <p:cNvSpPr/>
          <p:nvPr/>
        </p:nvSpPr>
        <p:spPr>
          <a:xfrm>
            <a:off x="5651500" y="378936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3" name="Rectangle 21"/>
          <p:cNvSpPr/>
          <p:nvPr/>
        </p:nvSpPr>
        <p:spPr>
          <a:xfrm>
            <a:off x="4859338" y="45656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4" name="Rectangle 22"/>
          <p:cNvSpPr/>
          <p:nvPr/>
        </p:nvSpPr>
        <p:spPr>
          <a:xfrm>
            <a:off x="5641975" y="4797425"/>
            <a:ext cx="6588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8-</a:t>
            </a:r>
            <a:r>
              <a:rPr lang="en-US" altLang="zh-CN" sz="2800" b="1" i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5" name="Rectangle 23"/>
          <p:cNvSpPr/>
          <p:nvPr/>
        </p:nvSpPr>
        <p:spPr>
          <a:xfrm>
            <a:off x="5076825" y="530066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6" name="Rectangle 24"/>
          <p:cNvSpPr/>
          <p:nvPr/>
        </p:nvSpPr>
        <p:spPr>
          <a:xfrm>
            <a:off x="4284663" y="400526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7" name="Freeform 25"/>
          <p:cNvSpPr/>
          <p:nvPr/>
        </p:nvSpPr>
        <p:spPr>
          <a:xfrm>
            <a:off x="4708525" y="4652963"/>
            <a:ext cx="942975" cy="739775"/>
          </a:xfrm>
          <a:custGeom>
            <a:avLst/>
            <a:gdLst>
              <a:gd name="txL" fmla="*/ 0 w 594"/>
              <a:gd name="txT" fmla="*/ 0 h 466"/>
              <a:gd name="txR" fmla="*/ 594 w 594"/>
              <a:gd name="txB" fmla="*/ 466 h 466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2147483647"/>
              </a:cxn>
            </a:cxnLst>
            <a:rect l="txL" t="txT" r="txR" b="txB"/>
            <a:pathLst>
              <a:path w="594" h="466">
                <a:moveTo>
                  <a:pt x="0" y="466"/>
                </a:moveTo>
                <a:lnTo>
                  <a:pt x="594" y="466"/>
                </a:lnTo>
                <a:lnTo>
                  <a:pt x="594" y="0"/>
                </a:lnTo>
                <a:lnTo>
                  <a:pt x="0" y="466"/>
                </a:lnTo>
                <a:close/>
              </a:path>
            </a:pathLst>
          </a:custGeom>
          <a:solidFill>
            <a:srgbClr val="00FF00">
              <a:alpha val="43921"/>
            </a:srgb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23850" y="333375"/>
            <a:ext cx="1428750" cy="701675"/>
          </a:xfrm>
          <a:prstGeom prst="rect">
            <a:avLst/>
          </a:prstGeom>
        </p:spPr>
        <p:txBody>
          <a:bodyPr wrap="none">
            <a:spAutoFit/>
          </a:bodyPr>
          <a:p>
            <a:pPr indent="228600" algn="l" eaLnBrk="0" hangingPunct="0"/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</a:rPr>
              <a:t>练习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8334" name="Rectangle 2"/>
          <p:cNvSpPr/>
          <p:nvPr/>
        </p:nvSpPr>
        <p:spPr>
          <a:xfrm>
            <a:off x="0" y="1295400"/>
            <a:ext cx="9220200" cy="20145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28600" algn="l" eaLnBrk="0" hangingPunct="0">
              <a:lnSpc>
                <a:spcPct val="150000"/>
              </a:lnSpc>
            </a:pP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长方形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ABCD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如图折叠，使点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落在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边上的点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F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处，已知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AB=8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，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BC=10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，求折痕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AE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cs typeface="Courier New" panose="02070309020205020404" pitchFamily="49" charset="0"/>
              </a:rPr>
              <a:t>的长。</a:t>
            </a:r>
            <a:endParaRPr lang="zh-CN" altLang="en-US" sz="36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indent="228600" algn="l"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/>
      <p:bldP spid="8207" grpId="0"/>
      <p:bldP spid="8208" grpId="0"/>
      <p:bldP spid="8209" grpId="0"/>
      <p:bldP spid="8210" grpId="0"/>
      <p:bldP spid="8211" grpId="0"/>
      <p:bldP spid="8212" grpId="0"/>
      <p:bldP spid="8213" grpId="0"/>
      <p:bldP spid="8214" grpId="0"/>
      <p:bldP spid="8215" grpId="0"/>
      <p:bldP spid="8216" grpId="0"/>
      <p:bldP spid="82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 noRot="1"/>
          </p:cNvSpPr>
          <p:nvPr>
            <p:ph type="title"/>
          </p:nvPr>
        </p:nvSpPr>
        <p:spPr>
          <a:ln/>
        </p:spPr>
        <p:txBody>
          <a:bodyPr anchor="ctr" anchorCtr="0"/>
          <a:p>
            <a:r>
              <a:rPr lang="zh-CN" altLang="en-US" sz="6000" dirty="0">
                <a:solidFill>
                  <a:srgbClr val="FF0000"/>
                </a:solidFill>
                <a:ea typeface="黑体" panose="02010609060101010101" pitchFamily="2" charset="-122"/>
              </a:rPr>
              <a:t>考考你的记性</a:t>
            </a:r>
            <a:r>
              <a:rPr lang="zh-CN" altLang="en-US" sz="6000" dirty="0">
                <a:ea typeface="黑体" panose="02010609060101010101" pitchFamily="2" charset="-122"/>
              </a:rPr>
              <a:t>：</a:t>
            </a:r>
            <a:endParaRPr lang="zh-CN" altLang="en-US" sz="6000" dirty="0">
              <a:ea typeface="黑体" panose="02010609060101010101" pitchFamily="2" charset="-122"/>
            </a:endParaRPr>
          </a:p>
        </p:txBody>
      </p:sp>
      <p:sp>
        <p:nvSpPr>
          <p:cNvPr id="10243" name="文本占位符 1024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/>
          <a:p>
            <a:pPr>
              <a:buNone/>
            </a:pPr>
            <a:r>
              <a:rPr lang="en-US" altLang="zh-CN" sz="3600">
                <a:solidFill>
                  <a:srgbClr val="000000"/>
                </a:solidFill>
              </a:rPr>
              <a:t>1</a:t>
            </a:r>
            <a:r>
              <a:rPr lang="zh-CN" altLang="en-US" sz="3600" dirty="0">
                <a:solidFill>
                  <a:srgbClr val="000000"/>
                </a:solidFill>
              </a:rPr>
              <a:t>、在平面上如何求点与点、点与线的最短路径，依据什么？</a:t>
            </a:r>
            <a:endParaRPr lang="zh-CN" altLang="en-US" sz="3600" dirty="0">
              <a:solidFill>
                <a:srgbClr val="000000"/>
              </a:solidFill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000000"/>
                </a:solidFill>
              </a:rPr>
              <a:t>（</a:t>
            </a:r>
            <a:r>
              <a:rPr lang="en-US" altLang="zh-CN" sz="3600">
                <a:solidFill>
                  <a:srgbClr val="000000"/>
                </a:solidFill>
              </a:rPr>
              <a:t>1</a:t>
            </a:r>
            <a:r>
              <a:rPr lang="zh-CN" altLang="en-US" sz="3600" dirty="0">
                <a:solidFill>
                  <a:srgbClr val="000000"/>
                </a:solidFill>
              </a:rPr>
              <a:t>）两点之间线段最短</a:t>
            </a:r>
            <a:endParaRPr lang="zh-CN" altLang="en-US" sz="3600" dirty="0">
              <a:solidFill>
                <a:srgbClr val="000000"/>
              </a:solidFill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000000"/>
                </a:solidFill>
              </a:rPr>
              <a:t>（</a:t>
            </a:r>
            <a:r>
              <a:rPr lang="en-US" altLang="zh-CN" sz="3600">
                <a:solidFill>
                  <a:srgbClr val="000000"/>
                </a:solidFill>
              </a:rPr>
              <a:t>2</a:t>
            </a:r>
            <a:r>
              <a:rPr lang="zh-CN" altLang="en-US" sz="3600" dirty="0">
                <a:solidFill>
                  <a:srgbClr val="000000"/>
                </a:solidFill>
              </a:rPr>
              <a:t>）垂线段最短</a:t>
            </a:r>
            <a:endParaRPr lang="zh-CN" altLang="en-US" sz="3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2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charRg st="28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43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 noRot="1"/>
          </p:cNvSpPr>
          <p:nvPr>
            <p:ph type="ctrTitle"/>
          </p:nvPr>
        </p:nvSpPr>
        <p:spPr>
          <a:ln/>
        </p:spPr>
        <p:txBody>
          <a:bodyPr anchor="ctr" anchorCtr="0"/>
          <a:p>
            <a:pPr defTabSz="914400">
              <a:buSzTx/>
              <a:buFontTx/>
              <a:buNone/>
            </a:pPr>
            <a:r>
              <a:rPr lang="zh-CN" altLang="en-US" sz="72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勾股定理的应用之</a:t>
            </a:r>
            <a:endParaRPr lang="zh-CN" altLang="en-US" sz="7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3" name="副标题 5122"/>
          <p:cNvSpPr>
            <a:spLocks noGrp="1" noRot="1"/>
          </p:cNvSpPr>
          <p:nvPr>
            <p:ph type="subTitle" idx="1"/>
          </p:nvPr>
        </p:nvSpPr>
        <p:spPr>
          <a:ln/>
        </p:spPr>
        <p:txBody>
          <a:bodyPr anchor="t" anchorCtr="0"/>
          <a:p>
            <a:pPr defTabSz="914400">
              <a:buSzPct val="70000"/>
            </a:pPr>
            <a:r>
              <a:rPr lang="zh-CN" altLang="en-US" sz="4400" b="1" kern="1200" baseline="0" dirty="0">
                <a:latin typeface="Arial" panose="020B0604020202020204" pitchFamily="34" charset="0"/>
                <a:ea typeface="隶书" panose="02010509060101010101" pitchFamily="49" charset="-122"/>
              </a:rPr>
              <a:t>求解几何体的最短路线长</a:t>
            </a:r>
            <a:endParaRPr lang="zh-CN" altLang="en-US" sz="4400" b="1" kern="1200" baseline="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文本框 78849"/>
          <p:cNvSpPr txBox="1"/>
          <p:nvPr/>
        </p:nvSpPr>
        <p:spPr>
          <a:xfrm>
            <a:off x="0" y="990600"/>
            <a:ext cx="9144000" cy="332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80000"/>
              </a:lnSpc>
            </a:pP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4400" b="1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如图，一圆柱体的底面周长为</a:t>
            </a:r>
            <a:r>
              <a:rPr lang="en-US" altLang="zh-CN" sz="4400" b="1">
                <a:solidFill>
                  <a:srgbClr val="000000"/>
                </a:solidFill>
                <a:latin typeface="Times New Roman" panose="02020603050405020304" pitchFamily="18" charset="0"/>
              </a:rPr>
              <a:t>20</a:t>
            </a:r>
            <a:r>
              <a:rPr lang="zh-CN" altLang="en-US" sz="4400" b="1">
                <a:solidFill>
                  <a:srgbClr val="000000"/>
                </a:solidFill>
                <a:latin typeface="Arial" panose="020B0604020202020204" pitchFamily="34" charset="0"/>
              </a:rPr>
              <a:t>㎝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，高</a:t>
            </a: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AB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为</a:t>
            </a: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4400" b="1">
                <a:solidFill>
                  <a:srgbClr val="000000"/>
                </a:solidFill>
                <a:latin typeface="Arial" panose="020B0604020202020204" pitchFamily="34" charset="0"/>
              </a:rPr>
              <a:t>㎝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BC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是上底面的直径。一只蚂蚁从点</a:t>
            </a: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出发，沿着圆柱的侧面爬行到点</a:t>
            </a: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，试求出爬行的最短路程。</a:t>
            </a:r>
            <a:endParaRPr lang="zh-CN" altLang="en-US" sz="4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zh-CN" altLang="en-US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8851" name="图片 78850" descr="k14-2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" y="3886200"/>
            <a:ext cx="2133600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54" name="文本框 78853"/>
          <p:cNvSpPr txBox="1"/>
          <p:nvPr/>
        </p:nvSpPr>
        <p:spPr>
          <a:xfrm>
            <a:off x="0" y="0"/>
            <a:ext cx="577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一、圆柱体中的最值问题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文本占位符 79873"/>
          <p:cNvSpPr>
            <a:spLocks noGrp="1" noRot="1"/>
          </p:cNvSpPr>
          <p:nvPr>
            <p:ph type="body" sz="half" idx="1"/>
          </p:nvPr>
        </p:nvSpPr>
        <p:spPr>
          <a:xfrm>
            <a:off x="0" y="381000"/>
            <a:ext cx="9144000" cy="3276600"/>
          </a:xfrm>
          <a:ln/>
        </p:spPr>
        <p:txBody>
          <a:bodyPr/>
          <a:p>
            <a:pPr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zh-CN" altLang="en-US" sz="4400" b="1" dirty="0">
                <a:solidFill>
                  <a:srgbClr val="000000"/>
                </a:solidFill>
              </a:rPr>
              <a:t>练习</a:t>
            </a:r>
            <a:r>
              <a:rPr lang="en-US" altLang="zh-CN" sz="4400" b="1">
                <a:solidFill>
                  <a:srgbClr val="000000"/>
                </a:solidFill>
              </a:rPr>
              <a:t>1</a:t>
            </a:r>
            <a:r>
              <a:rPr lang="zh-CN" altLang="en-US" sz="4400" b="1" dirty="0">
                <a:solidFill>
                  <a:srgbClr val="000000"/>
                </a:solidFill>
              </a:rPr>
              <a:t>：</a:t>
            </a:r>
            <a:r>
              <a:rPr lang="zh-CN" altLang="en-US" sz="4000" b="1" dirty="0">
                <a:solidFill>
                  <a:srgbClr val="000000"/>
                </a:solidFill>
              </a:rPr>
              <a:t>如图，已知圆柱体的底面圆的半径为    ，高</a:t>
            </a:r>
            <a:r>
              <a:rPr lang="en-US" altLang="zh-CN" sz="4000" b="1">
                <a:solidFill>
                  <a:srgbClr val="000000"/>
                </a:solidFill>
              </a:rPr>
              <a:t>AB=2</a:t>
            </a:r>
            <a:r>
              <a:rPr lang="zh-CN" altLang="en-US" sz="4000" b="1" dirty="0">
                <a:solidFill>
                  <a:srgbClr val="000000"/>
                </a:solidFill>
              </a:rPr>
              <a:t>，</a:t>
            </a:r>
            <a:r>
              <a:rPr lang="en-US" altLang="zh-CN" sz="4000" b="1">
                <a:solidFill>
                  <a:srgbClr val="000000"/>
                </a:solidFill>
              </a:rPr>
              <a:t>AD</a:t>
            </a:r>
            <a:r>
              <a:rPr lang="zh-CN" altLang="en-US" sz="4000" b="1" dirty="0">
                <a:solidFill>
                  <a:srgbClr val="000000"/>
                </a:solidFill>
              </a:rPr>
              <a:t>、</a:t>
            </a:r>
            <a:r>
              <a:rPr lang="en-US" altLang="zh-CN" sz="4000" b="1">
                <a:solidFill>
                  <a:srgbClr val="000000"/>
                </a:solidFill>
              </a:rPr>
              <a:t>BC</a:t>
            </a:r>
            <a:r>
              <a:rPr lang="zh-CN" altLang="en-US" sz="4000" b="1" dirty="0">
                <a:solidFill>
                  <a:srgbClr val="000000"/>
                </a:solidFill>
              </a:rPr>
              <a:t>分别是两底面的直径。若一只小虫从</a:t>
            </a:r>
            <a:r>
              <a:rPr lang="en-US" altLang="zh-CN" sz="4000" b="1">
                <a:solidFill>
                  <a:srgbClr val="000000"/>
                </a:solidFill>
              </a:rPr>
              <a:t>A</a:t>
            </a:r>
            <a:r>
              <a:rPr lang="zh-CN" altLang="en-US" sz="4000" b="1" dirty="0">
                <a:solidFill>
                  <a:srgbClr val="000000"/>
                </a:solidFill>
              </a:rPr>
              <a:t>点出发，从侧面爬行到</a:t>
            </a:r>
            <a:r>
              <a:rPr lang="en-US" altLang="zh-CN" sz="4000" b="1">
                <a:solidFill>
                  <a:srgbClr val="000000"/>
                </a:solidFill>
              </a:rPr>
              <a:t>C</a:t>
            </a:r>
            <a:r>
              <a:rPr lang="zh-CN" altLang="en-US" sz="4000" b="1" dirty="0">
                <a:solidFill>
                  <a:srgbClr val="000000"/>
                </a:solidFill>
              </a:rPr>
              <a:t>点，则小虫爬行的最短路线的长度是</a:t>
            </a:r>
            <a:r>
              <a:rPr lang="zh-CN" altLang="en-US" sz="4000" b="1" u="sng" dirty="0">
                <a:solidFill>
                  <a:srgbClr val="000000"/>
                </a:solidFill>
              </a:rPr>
              <a:t>              </a:t>
            </a:r>
            <a:r>
              <a:rPr lang="zh-CN" altLang="en-US" sz="4000" b="1" dirty="0">
                <a:solidFill>
                  <a:srgbClr val="000000"/>
                </a:solidFill>
              </a:rPr>
              <a:t>。（结果保留根式）</a:t>
            </a:r>
            <a:endParaRPr lang="zh-CN" altLang="en-US" sz="4000" b="1" dirty="0">
              <a:solidFill>
                <a:srgbClr val="000000"/>
              </a:solidFill>
            </a:endParaRPr>
          </a:p>
        </p:txBody>
      </p:sp>
      <p:graphicFrame>
        <p:nvGraphicFramePr>
          <p:cNvPr id="79875" name="内容占位符 79874"/>
          <p:cNvGraphicFramePr/>
          <p:nvPr>
            <p:ph sz="quarter" idx="2"/>
          </p:nvPr>
        </p:nvGraphicFramePr>
        <p:xfrm>
          <a:off x="2057400" y="685800"/>
          <a:ext cx="533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77800" imgH="405765" progId="Equation.3">
                  <p:embed/>
                </p:oleObj>
              </mc:Choice>
              <mc:Fallback>
                <p:oleObj name="" r:id="rId1" imgW="177800" imgH="4057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57400" y="685800"/>
                        <a:ext cx="533400" cy="8382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9876" name="图片 79875" descr="k14-2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3733800"/>
            <a:ext cx="2209800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79" name="文本框 79878"/>
          <p:cNvSpPr txBox="1"/>
          <p:nvPr/>
        </p:nvSpPr>
        <p:spPr>
          <a:xfrm>
            <a:off x="1736725" y="29940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endParaRPr dirty="0">
              <a:latin typeface="Arial" panose="020B0604020202020204" pitchFamily="34" charset="0"/>
            </a:endParaRPr>
          </a:p>
        </p:txBody>
      </p:sp>
      <p:sp>
        <p:nvSpPr>
          <p:cNvPr id="79880" name="文本框 79879"/>
          <p:cNvSpPr txBox="1"/>
          <p:nvPr/>
        </p:nvSpPr>
        <p:spPr>
          <a:xfrm>
            <a:off x="1371600" y="2895600"/>
            <a:ext cx="1219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graphicFrame>
        <p:nvGraphicFramePr>
          <p:cNvPr id="79881" name="内容占位符 79880"/>
          <p:cNvGraphicFramePr/>
          <p:nvPr>
            <p:ph sz="quarter" idx="3"/>
          </p:nvPr>
        </p:nvGraphicFramePr>
        <p:xfrm>
          <a:off x="5181600" y="2362200"/>
          <a:ext cx="631825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241300" imgH="228600" progId="Equation.3">
                  <p:embed/>
                </p:oleObj>
              </mc:Choice>
              <mc:Fallback>
                <p:oleObj name="" r:id="rId4" imgW="2413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81600" y="2362200"/>
                        <a:ext cx="631825" cy="4968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4802188" y="21066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152400" y="0"/>
            <a:ext cx="8283575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2.   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有一圆形油罐底面圆的周长为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24m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高为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6m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一只老鼠从距底面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1m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处爬行到对角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处吃食物，它爬行的最短路线长为多少？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任意多边形 33796"/>
          <p:cNvSpPr/>
          <p:nvPr/>
        </p:nvSpPr>
        <p:spPr>
          <a:xfrm>
            <a:off x="1752600" y="4648200"/>
            <a:ext cx="47625" cy="49213"/>
          </a:xfrm>
          <a:custGeom>
            <a:avLst/>
            <a:gdLst/>
            <a:ahLst/>
            <a:cxnLst/>
            <a:pathLst>
              <a:path w="153" h="155">
                <a:moveTo>
                  <a:pt x="130" y="131"/>
                </a:moveTo>
                <a:lnTo>
                  <a:pt x="139" y="120"/>
                </a:lnTo>
                <a:lnTo>
                  <a:pt x="142" y="113"/>
                </a:lnTo>
                <a:lnTo>
                  <a:pt x="147" y="108"/>
                </a:lnTo>
                <a:lnTo>
                  <a:pt x="147" y="103"/>
                </a:lnTo>
                <a:lnTo>
                  <a:pt x="147" y="101"/>
                </a:lnTo>
                <a:lnTo>
                  <a:pt x="147" y="100"/>
                </a:lnTo>
                <a:lnTo>
                  <a:pt x="148" y="100"/>
                </a:lnTo>
                <a:lnTo>
                  <a:pt x="150" y="93"/>
                </a:lnTo>
                <a:lnTo>
                  <a:pt x="153" y="77"/>
                </a:lnTo>
                <a:lnTo>
                  <a:pt x="150" y="60"/>
                </a:lnTo>
                <a:lnTo>
                  <a:pt x="147" y="46"/>
                </a:lnTo>
                <a:lnTo>
                  <a:pt x="139" y="33"/>
                </a:lnTo>
                <a:lnTo>
                  <a:pt x="130" y="21"/>
                </a:lnTo>
                <a:lnTo>
                  <a:pt x="117" y="11"/>
                </a:lnTo>
                <a:lnTo>
                  <a:pt x="111" y="7"/>
                </a:lnTo>
                <a:lnTo>
                  <a:pt x="105" y="4"/>
                </a:lnTo>
                <a:lnTo>
                  <a:pt x="90" y="1"/>
                </a:lnTo>
                <a:lnTo>
                  <a:pt x="75" y="0"/>
                </a:lnTo>
                <a:lnTo>
                  <a:pt x="60" y="1"/>
                </a:lnTo>
                <a:lnTo>
                  <a:pt x="46" y="4"/>
                </a:lnTo>
                <a:lnTo>
                  <a:pt x="32" y="11"/>
                </a:lnTo>
                <a:lnTo>
                  <a:pt x="21" y="21"/>
                </a:lnTo>
                <a:lnTo>
                  <a:pt x="11" y="33"/>
                </a:lnTo>
                <a:lnTo>
                  <a:pt x="4" y="46"/>
                </a:lnTo>
                <a:lnTo>
                  <a:pt x="1" y="60"/>
                </a:lnTo>
                <a:lnTo>
                  <a:pt x="0" y="77"/>
                </a:lnTo>
                <a:lnTo>
                  <a:pt x="1" y="93"/>
                </a:lnTo>
                <a:lnTo>
                  <a:pt x="4" y="108"/>
                </a:lnTo>
                <a:lnTo>
                  <a:pt x="6" y="113"/>
                </a:lnTo>
                <a:lnTo>
                  <a:pt x="11" y="120"/>
                </a:lnTo>
                <a:lnTo>
                  <a:pt x="21" y="131"/>
                </a:lnTo>
                <a:lnTo>
                  <a:pt x="32" y="140"/>
                </a:lnTo>
                <a:lnTo>
                  <a:pt x="46" y="148"/>
                </a:lnTo>
                <a:lnTo>
                  <a:pt x="60" y="153"/>
                </a:lnTo>
                <a:lnTo>
                  <a:pt x="75" y="155"/>
                </a:lnTo>
                <a:lnTo>
                  <a:pt x="82" y="154"/>
                </a:lnTo>
                <a:lnTo>
                  <a:pt x="82" y="153"/>
                </a:lnTo>
                <a:lnTo>
                  <a:pt x="83" y="153"/>
                </a:lnTo>
                <a:lnTo>
                  <a:pt x="86" y="153"/>
                </a:lnTo>
                <a:lnTo>
                  <a:pt x="90" y="153"/>
                </a:lnTo>
                <a:lnTo>
                  <a:pt x="97" y="151"/>
                </a:lnTo>
                <a:lnTo>
                  <a:pt x="105" y="148"/>
                </a:lnTo>
                <a:lnTo>
                  <a:pt x="111" y="144"/>
                </a:lnTo>
                <a:lnTo>
                  <a:pt x="117" y="140"/>
                </a:lnTo>
                <a:lnTo>
                  <a:pt x="123" y="136"/>
                </a:lnTo>
                <a:lnTo>
                  <a:pt x="130" y="131"/>
                </a:lnTo>
                <a:close/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8" name="任意多边形 33797"/>
          <p:cNvSpPr/>
          <p:nvPr/>
        </p:nvSpPr>
        <p:spPr>
          <a:xfrm>
            <a:off x="2971800" y="3733800"/>
            <a:ext cx="60325" cy="61913"/>
          </a:xfrm>
          <a:custGeom>
            <a:avLst/>
            <a:gdLst/>
            <a:ahLst/>
            <a:cxnLst/>
            <a:pathLst>
              <a:path w="190" h="194">
                <a:moveTo>
                  <a:pt x="162" y="164"/>
                </a:moveTo>
                <a:lnTo>
                  <a:pt x="164" y="160"/>
                </a:lnTo>
                <a:lnTo>
                  <a:pt x="165" y="157"/>
                </a:lnTo>
                <a:lnTo>
                  <a:pt x="168" y="156"/>
                </a:lnTo>
                <a:lnTo>
                  <a:pt x="173" y="149"/>
                </a:lnTo>
                <a:lnTo>
                  <a:pt x="182" y="134"/>
                </a:lnTo>
                <a:lnTo>
                  <a:pt x="188" y="115"/>
                </a:lnTo>
                <a:lnTo>
                  <a:pt x="188" y="110"/>
                </a:lnTo>
                <a:lnTo>
                  <a:pt x="189" y="105"/>
                </a:lnTo>
                <a:lnTo>
                  <a:pt x="190" y="96"/>
                </a:lnTo>
                <a:lnTo>
                  <a:pt x="188" y="76"/>
                </a:lnTo>
                <a:lnTo>
                  <a:pt x="182" y="58"/>
                </a:lnTo>
                <a:lnTo>
                  <a:pt x="173" y="41"/>
                </a:lnTo>
                <a:lnTo>
                  <a:pt x="162" y="27"/>
                </a:lnTo>
                <a:lnTo>
                  <a:pt x="147" y="15"/>
                </a:lnTo>
                <a:lnTo>
                  <a:pt x="131" y="7"/>
                </a:lnTo>
                <a:lnTo>
                  <a:pt x="113" y="1"/>
                </a:lnTo>
                <a:lnTo>
                  <a:pt x="95" y="0"/>
                </a:lnTo>
                <a:lnTo>
                  <a:pt x="75" y="1"/>
                </a:lnTo>
                <a:lnTo>
                  <a:pt x="56" y="7"/>
                </a:lnTo>
                <a:lnTo>
                  <a:pt x="39" y="15"/>
                </a:lnTo>
                <a:lnTo>
                  <a:pt x="26" y="27"/>
                </a:lnTo>
                <a:lnTo>
                  <a:pt x="13" y="41"/>
                </a:lnTo>
                <a:lnTo>
                  <a:pt x="5" y="58"/>
                </a:lnTo>
                <a:lnTo>
                  <a:pt x="1" y="76"/>
                </a:lnTo>
                <a:lnTo>
                  <a:pt x="0" y="96"/>
                </a:lnTo>
                <a:lnTo>
                  <a:pt x="1" y="115"/>
                </a:lnTo>
                <a:lnTo>
                  <a:pt x="5" y="134"/>
                </a:lnTo>
                <a:lnTo>
                  <a:pt x="13" y="149"/>
                </a:lnTo>
                <a:lnTo>
                  <a:pt x="26" y="164"/>
                </a:lnTo>
                <a:lnTo>
                  <a:pt x="39" y="177"/>
                </a:lnTo>
                <a:lnTo>
                  <a:pt x="56" y="186"/>
                </a:lnTo>
                <a:lnTo>
                  <a:pt x="75" y="191"/>
                </a:lnTo>
                <a:lnTo>
                  <a:pt x="95" y="194"/>
                </a:lnTo>
                <a:lnTo>
                  <a:pt x="113" y="191"/>
                </a:lnTo>
                <a:lnTo>
                  <a:pt x="131" y="186"/>
                </a:lnTo>
                <a:lnTo>
                  <a:pt x="147" y="177"/>
                </a:lnTo>
                <a:lnTo>
                  <a:pt x="154" y="170"/>
                </a:lnTo>
                <a:lnTo>
                  <a:pt x="155" y="168"/>
                </a:lnTo>
                <a:lnTo>
                  <a:pt x="157" y="166"/>
                </a:lnTo>
                <a:lnTo>
                  <a:pt x="162" y="164"/>
                </a:lnTo>
                <a:close/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9" name="任意多边形 33798"/>
          <p:cNvSpPr/>
          <p:nvPr/>
        </p:nvSpPr>
        <p:spPr>
          <a:xfrm>
            <a:off x="3048000" y="3733800"/>
            <a:ext cx="47625" cy="49213"/>
          </a:xfrm>
          <a:custGeom>
            <a:avLst/>
            <a:gdLst/>
            <a:ahLst/>
            <a:cxnLst/>
            <a:pathLst>
              <a:path w="153" h="155">
                <a:moveTo>
                  <a:pt x="153" y="77"/>
                </a:moveTo>
                <a:lnTo>
                  <a:pt x="150" y="60"/>
                </a:lnTo>
                <a:lnTo>
                  <a:pt x="147" y="46"/>
                </a:lnTo>
                <a:lnTo>
                  <a:pt x="139" y="33"/>
                </a:lnTo>
                <a:lnTo>
                  <a:pt x="130" y="21"/>
                </a:lnTo>
                <a:lnTo>
                  <a:pt x="117" y="11"/>
                </a:lnTo>
                <a:lnTo>
                  <a:pt x="111" y="7"/>
                </a:lnTo>
                <a:lnTo>
                  <a:pt x="105" y="4"/>
                </a:lnTo>
                <a:lnTo>
                  <a:pt x="90" y="1"/>
                </a:lnTo>
                <a:lnTo>
                  <a:pt x="75" y="0"/>
                </a:lnTo>
                <a:lnTo>
                  <a:pt x="60" y="1"/>
                </a:lnTo>
                <a:lnTo>
                  <a:pt x="46" y="4"/>
                </a:lnTo>
                <a:lnTo>
                  <a:pt x="32" y="11"/>
                </a:lnTo>
                <a:lnTo>
                  <a:pt x="21" y="21"/>
                </a:lnTo>
                <a:lnTo>
                  <a:pt x="11" y="33"/>
                </a:lnTo>
                <a:lnTo>
                  <a:pt x="4" y="46"/>
                </a:lnTo>
                <a:lnTo>
                  <a:pt x="1" y="60"/>
                </a:lnTo>
                <a:lnTo>
                  <a:pt x="0" y="77"/>
                </a:lnTo>
                <a:lnTo>
                  <a:pt x="1" y="93"/>
                </a:lnTo>
                <a:lnTo>
                  <a:pt x="4" y="108"/>
                </a:lnTo>
                <a:lnTo>
                  <a:pt x="6" y="113"/>
                </a:lnTo>
                <a:lnTo>
                  <a:pt x="11" y="120"/>
                </a:lnTo>
                <a:lnTo>
                  <a:pt x="21" y="131"/>
                </a:lnTo>
                <a:lnTo>
                  <a:pt x="32" y="140"/>
                </a:lnTo>
                <a:lnTo>
                  <a:pt x="46" y="148"/>
                </a:lnTo>
                <a:lnTo>
                  <a:pt x="60" y="153"/>
                </a:lnTo>
                <a:lnTo>
                  <a:pt x="75" y="155"/>
                </a:lnTo>
                <a:lnTo>
                  <a:pt x="82" y="154"/>
                </a:lnTo>
                <a:lnTo>
                  <a:pt x="82" y="153"/>
                </a:lnTo>
                <a:lnTo>
                  <a:pt x="83" y="153"/>
                </a:lnTo>
                <a:lnTo>
                  <a:pt x="86" y="153"/>
                </a:lnTo>
                <a:lnTo>
                  <a:pt x="90" y="153"/>
                </a:lnTo>
                <a:lnTo>
                  <a:pt x="97" y="151"/>
                </a:lnTo>
                <a:lnTo>
                  <a:pt x="105" y="148"/>
                </a:lnTo>
                <a:lnTo>
                  <a:pt x="111" y="144"/>
                </a:lnTo>
                <a:lnTo>
                  <a:pt x="117" y="140"/>
                </a:lnTo>
                <a:lnTo>
                  <a:pt x="123" y="136"/>
                </a:lnTo>
                <a:lnTo>
                  <a:pt x="130" y="131"/>
                </a:lnTo>
                <a:lnTo>
                  <a:pt x="139" y="120"/>
                </a:lnTo>
                <a:lnTo>
                  <a:pt x="142" y="113"/>
                </a:lnTo>
                <a:lnTo>
                  <a:pt x="147" y="108"/>
                </a:lnTo>
                <a:lnTo>
                  <a:pt x="147" y="103"/>
                </a:lnTo>
                <a:lnTo>
                  <a:pt x="147" y="101"/>
                </a:lnTo>
                <a:lnTo>
                  <a:pt x="147" y="100"/>
                </a:lnTo>
                <a:lnTo>
                  <a:pt x="148" y="100"/>
                </a:lnTo>
                <a:lnTo>
                  <a:pt x="150" y="93"/>
                </a:lnTo>
                <a:lnTo>
                  <a:pt x="153" y="77"/>
                </a:lnTo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00" name="任意多边形 33799"/>
          <p:cNvSpPr/>
          <p:nvPr/>
        </p:nvSpPr>
        <p:spPr>
          <a:xfrm>
            <a:off x="2971800" y="3657600"/>
            <a:ext cx="60325" cy="61913"/>
          </a:xfrm>
          <a:custGeom>
            <a:avLst/>
            <a:gdLst/>
            <a:ahLst/>
            <a:cxnLst/>
            <a:pathLst>
              <a:path w="190" h="194">
                <a:moveTo>
                  <a:pt x="190" y="96"/>
                </a:moveTo>
                <a:lnTo>
                  <a:pt x="188" y="76"/>
                </a:lnTo>
                <a:lnTo>
                  <a:pt x="182" y="58"/>
                </a:lnTo>
                <a:lnTo>
                  <a:pt x="173" y="41"/>
                </a:lnTo>
                <a:lnTo>
                  <a:pt x="162" y="27"/>
                </a:lnTo>
                <a:lnTo>
                  <a:pt x="147" y="15"/>
                </a:lnTo>
                <a:lnTo>
                  <a:pt x="131" y="7"/>
                </a:lnTo>
                <a:lnTo>
                  <a:pt x="113" y="1"/>
                </a:lnTo>
                <a:lnTo>
                  <a:pt x="95" y="0"/>
                </a:lnTo>
                <a:lnTo>
                  <a:pt x="75" y="1"/>
                </a:lnTo>
                <a:lnTo>
                  <a:pt x="56" y="7"/>
                </a:lnTo>
                <a:lnTo>
                  <a:pt x="39" y="15"/>
                </a:lnTo>
                <a:lnTo>
                  <a:pt x="26" y="27"/>
                </a:lnTo>
                <a:lnTo>
                  <a:pt x="13" y="41"/>
                </a:lnTo>
                <a:lnTo>
                  <a:pt x="5" y="58"/>
                </a:lnTo>
                <a:lnTo>
                  <a:pt x="1" y="76"/>
                </a:lnTo>
                <a:lnTo>
                  <a:pt x="0" y="96"/>
                </a:lnTo>
                <a:lnTo>
                  <a:pt x="1" y="115"/>
                </a:lnTo>
                <a:lnTo>
                  <a:pt x="5" y="134"/>
                </a:lnTo>
                <a:lnTo>
                  <a:pt x="13" y="149"/>
                </a:lnTo>
                <a:lnTo>
                  <a:pt x="26" y="164"/>
                </a:lnTo>
                <a:lnTo>
                  <a:pt x="39" y="177"/>
                </a:lnTo>
                <a:lnTo>
                  <a:pt x="56" y="186"/>
                </a:lnTo>
                <a:lnTo>
                  <a:pt x="75" y="191"/>
                </a:lnTo>
                <a:lnTo>
                  <a:pt x="95" y="194"/>
                </a:lnTo>
                <a:lnTo>
                  <a:pt x="113" y="191"/>
                </a:lnTo>
                <a:lnTo>
                  <a:pt x="131" y="186"/>
                </a:lnTo>
                <a:lnTo>
                  <a:pt x="147" y="177"/>
                </a:lnTo>
                <a:lnTo>
                  <a:pt x="154" y="170"/>
                </a:lnTo>
                <a:lnTo>
                  <a:pt x="155" y="168"/>
                </a:lnTo>
                <a:lnTo>
                  <a:pt x="157" y="166"/>
                </a:lnTo>
                <a:lnTo>
                  <a:pt x="162" y="164"/>
                </a:lnTo>
                <a:lnTo>
                  <a:pt x="164" y="160"/>
                </a:lnTo>
                <a:lnTo>
                  <a:pt x="165" y="157"/>
                </a:lnTo>
                <a:lnTo>
                  <a:pt x="168" y="156"/>
                </a:lnTo>
                <a:lnTo>
                  <a:pt x="173" y="149"/>
                </a:lnTo>
                <a:lnTo>
                  <a:pt x="182" y="134"/>
                </a:lnTo>
                <a:lnTo>
                  <a:pt x="188" y="115"/>
                </a:lnTo>
                <a:lnTo>
                  <a:pt x="188" y="110"/>
                </a:lnTo>
                <a:lnTo>
                  <a:pt x="189" y="105"/>
                </a:lnTo>
                <a:lnTo>
                  <a:pt x="190" y="96"/>
                </a:lnTo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01" name="矩形 33800"/>
          <p:cNvSpPr/>
          <p:nvPr/>
        </p:nvSpPr>
        <p:spPr>
          <a:xfrm>
            <a:off x="1524000" y="4495800"/>
            <a:ext cx="120650" cy="2889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 algn="l"/>
            <a:r>
              <a:rPr lang="en-US" altLang="zh-CN" sz="19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33802" name="矩形 33801"/>
          <p:cNvSpPr/>
          <p:nvPr/>
        </p:nvSpPr>
        <p:spPr>
          <a:xfrm>
            <a:off x="3048000" y="3429000"/>
            <a:ext cx="120650" cy="2889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 algn="l"/>
            <a:r>
              <a:rPr lang="en-US" altLang="zh-CN" sz="19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33803" name="圆柱形 33802"/>
          <p:cNvSpPr/>
          <p:nvPr/>
        </p:nvSpPr>
        <p:spPr>
          <a:xfrm>
            <a:off x="1828800" y="3505200"/>
            <a:ext cx="1219200" cy="1981200"/>
          </a:xfrm>
          <a:prstGeom prst="can">
            <a:avLst>
              <a:gd name="adj" fmla="val 40625"/>
            </a:avLst>
          </a:prstGeom>
          <a:solidFill>
            <a:srgbClr val="FFCC99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04" name="任意多边形 33803"/>
          <p:cNvSpPr/>
          <p:nvPr/>
        </p:nvSpPr>
        <p:spPr>
          <a:xfrm>
            <a:off x="1905000" y="5029200"/>
            <a:ext cx="1066800" cy="152400"/>
          </a:xfrm>
          <a:custGeom>
            <a:avLst/>
            <a:gdLst/>
            <a:ahLst/>
            <a:cxnLst/>
            <a:pathLst>
              <a:path w="864" h="96">
                <a:moveTo>
                  <a:pt x="0" y="96"/>
                </a:moveTo>
                <a:cubicBezTo>
                  <a:pt x="144" y="48"/>
                  <a:pt x="288" y="0"/>
                  <a:pt x="432" y="0"/>
                </a:cubicBezTo>
                <a:cubicBezTo>
                  <a:pt x="576" y="0"/>
                  <a:pt x="792" y="80"/>
                  <a:pt x="864" y="96"/>
                </a:cubicBezTo>
              </a:path>
            </a:pathLst>
          </a:custGeom>
          <a:noFill/>
          <a:ln w="9525" cap="flat" cmpd="sng">
            <a:solidFill>
              <a:srgbClr val="5763FB">
                <a:alpha val="100000"/>
              </a:srgbClr>
            </a:solidFill>
            <a:prstDash val="lgDash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05" name="右箭头 33804"/>
          <p:cNvSpPr/>
          <p:nvPr/>
        </p:nvSpPr>
        <p:spPr>
          <a:xfrm>
            <a:off x="3581400" y="3962400"/>
            <a:ext cx="685800" cy="838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3814" name="组合 33813"/>
          <p:cNvGrpSpPr/>
          <p:nvPr/>
        </p:nvGrpSpPr>
        <p:grpSpPr>
          <a:xfrm>
            <a:off x="4876800" y="3124200"/>
            <a:ext cx="2514600" cy="1981200"/>
            <a:chOff x="2154" y="2187"/>
            <a:chExt cx="1352" cy="880"/>
          </a:xfrm>
        </p:grpSpPr>
        <p:sp>
          <p:nvSpPr>
            <p:cNvPr id="33815" name="文本框 33814"/>
            <p:cNvSpPr txBox="1"/>
            <p:nvPr/>
          </p:nvSpPr>
          <p:spPr>
            <a:xfrm>
              <a:off x="2838" y="2187"/>
              <a:ext cx="190" cy="1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 b="1" i="1">
                  <a:latin typeface="Times New Roman" panose="02020603050405020304" pitchFamily="18" charset="0"/>
                </a:rPr>
                <a:t>B</a:t>
              </a:r>
              <a:endParaRPr lang="en-US" altLang="zh-CN" sz="2000" b="1" i="1">
                <a:latin typeface="Times New Roman" panose="02020603050405020304" pitchFamily="18" charset="0"/>
              </a:endParaRPr>
            </a:p>
          </p:txBody>
        </p:sp>
        <p:grpSp>
          <p:nvGrpSpPr>
            <p:cNvPr id="33816" name="组合 33815"/>
            <p:cNvGrpSpPr/>
            <p:nvPr/>
          </p:nvGrpSpPr>
          <p:grpSpPr>
            <a:xfrm>
              <a:off x="2154" y="2205"/>
              <a:ext cx="1352" cy="862"/>
              <a:chOff x="2154" y="2205"/>
              <a:chExt cx="1352" cy="862"/>
            </a:xfrm>
          </p:grpSpPr>
          <p:sp>
            <p:nvSpPr>
              <p:cNvPr id="33817" name="矩形 33816"/>
              <p:cNvSpPr/>
              <p:nvPr/>
            </p:nvSpPr>
            <p:spPr>
              <a:xfrm>
                <a:off x="2327" y="2386"/>
                <a:ext cx="1179" cy="681"/>
              </a:xfrm>
              <a:prstGeom prst="rect">
                <a:avLst/>
              </a:prstGeom>
              <a:noFill/>
              <a:ln w="190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文本框 33817"/>
              <p:cNvSpPr txBox="1"/>
              <p:nvPr/>
            </p:nvSpPr>
            <p:spPr>
              <a:xfrm>
                <a:off x="2154" y="2726"/>
                <a:ext cx="190" cy="1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algn="l"/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  <a:endParaRPr lang="en-US" altLang="zh-CN" sz="20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3819" name="文本框 33818"/>
              <p:cNvSpPr txBox="1"/>
              <p:nvPr/>
            </p:nvSpPr>
            <p:spPr>
              <a:xfrm>
                <a:off x="2163" y="2205"/>
                <a:ext cx="191" cy="1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algn="l"/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  <a:endParaRPr lang="en-US" altLang="zh-CN" sz="2000" b="1" i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3820" name="直接连接符 33819"/>
              <p:cNvSpPr/>
              <p:nvPr/>
            </p:nvSpPr>
            <p:spPr>
              <a:xfrm flipH="1">
                <a:off x="2323" y="2386"/>
                <a:ext cx="593" cy="48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Text Box 3"/>
          <p:cNvSpPr txBox="1"/>
          <p:nvPr/>
        </p:nvSpPr>
        <p:spPr>
          <a:xfrm>
            <a:off x="152400" y="990600"/>
            <a:ext cx="8839200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例：正方体的棱长为５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</a:rPr>
              <a:t>cm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，一只蚂蚁欲从正方体底面上的顶点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沿正方体的表面到顶点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</a:rPr>
              <a:t>C′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处吃食物，那么它需要爬行的最短路程的长是多少？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80899" name="Group 4"/>
          <p:cNvGrpSpPr/>
          <p:nvPr/>
        </p:nvGrpSpPr>
        <p:grpSpPr>
          <a:xfrm>
            <a:off x="3635375" y="3559175"/>
            <a:ext cx="4608513" cy="3109913"/>
            <a:chOff x="2562" y="2156"/>
            <a:chExt cx="2903" cy="1959"/>
          </a:xfrm>
        </p:grpSpPr>
        <p:pic>
          <p:nvPicPr>
            <p:cNvPr id="80900" name="Picture 5" descr="3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51" y="2296"/>
              <a:ext cx="1440" cy="14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0901" name="Text Box 6"/>
            <p:cNvSpPr txBox="1"/>
            <p:nvPr/>
          </p:nvSpPr>
          <p:spPr>
            <a:xfrm>
              <a:off x="3470" y="3612"/>
              <a:ext cx="40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A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80902" name="Text Box 7"/>
            <p:cNvSpPr txBox="1"/>
            <p:nvPr/>
          </p:nvSpPr>
          <p:spPr>
            <a:xfrm>
              <a:off x="4604" y="3679"/>
              <a:ext cx="54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B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80903" name="Text Box 8"/>
            <p:cNvSpPr txBox="1"/>
            <p:nvPr/>
          </p:nvSpPr>
          <p:spPr>
            <a:xfrm>
              <a:off x="2562" y="3884"/>
              <a:ext cx="63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0904" name="Text Box 9"/>
            <p:cNvSpPr txBox="1"/>
            <p:nvPr/>
          </p:nvSpPr>
          <p:spPr>
            <a:xfrm>
              <a:off x="5012" y="3294"/>
              <a:ext cx="40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C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80905" name="Text Box 10"/>
            <p:cNvSpPr txBox="1"/>
            <p:nvPr/>
          </p:nvSpPr>
          <p:spPr>
            <a:xfrm>
              <a:off x="3876" y="2156"/>
              <a:ext cx="54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D′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80906" name="Text Box 11"/>
            <p:cNvSpPr txBox="1"/>
            <p:nvPr/>
          </p:nvSpPr>
          <p:spPr>
            <a:xfrm>
              <a:off x="3424" y="2568"/>
              <a:ext cx="40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A</a:t>
              </a:r>
              <a:r>
                <a:rPr lang="en-US" altLang="zh-CN" b="1">
                  <a:latin typeface="Arial" panose="020B0604020202020204" pitchFamily="34" charset="0"/>
                </a:rPr>
                <a:t>′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80907" name="Text Box 12"/>
            <p:cNvSpPr txBox="1"/>
            <p:nvPr/>
          </p:nvSpPr>
          <p:spPr>
            <a:xfrm>
              <a:off x="4422" y="2659"/>
              <a:ext cx="54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B</a:t>
              </a:r>
              <a:r>
                <a:rPr lang="en-US" altLang="zh-CN" b="1">
                  <a:latin typeface="Arial" panose="020B0604020202020204" pitchFamily="34" charset="0"/>
                </a:rPr>
                <a:t>′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80908" name="Text Box 13"/>
            <p:cNvSpPr txBox="1"/>
            <p:nvPr/>
          </p:nvSpPr>
          <p:spPr>
            <a:xfrm>
              <a:off x="5057" y="2160"/>
              <a:ext cx="40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</a:rPr>
                <a:t>C</a:t>
              </a:r>
              <a:r>
                <a:rPr lang="en-US" altLang="zh-CN" b="1">
                  <a:latin typeface="Arial" panose="020B0604020202020204" pitchFamily="34" charset="0"/>
                </a:rPr>
                <a:t>′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80909" name="Text Box 14"/>
            <p:cNvSpPr txBox="1"/>
            <p:nvPr/>
          </p:nvSpPr>
          <p:spPr>
            <a:xfrm>
              <a:off x="4012" y="3335"/>
              <a:ext cx="54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D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</p:grpSp>
      <p:sp>
        <p:nvSpPr>
          <p:cNvPr id="80910" name="Text Box 15"/>
          <p:cNvSpPr txBox="1"/>
          <p:nvPr/>
        </p:nvSpPr>
        <p:spPr>
          <a:xfrm>
            <a:off x="7924800" y="61722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  <a:hlinkClick r:id="rId2" action="ppaction://hlinksldjump"/>
              </a:rPr>
              <a:t>16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80913" name="矩形 80912"/>
          <p:cNvSpPr/>
          <p:nvPr/>
        </p:nvSpPr>
        <p:spPr>
          <a:xfrm>
            <a:off x="0" y="33338"/>
            <a:ext cx="5988050" cy="785812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marL="342900" indent="-342900" algn="l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4300" dirty="0">
                <a:solidFill>
                  <a:srgbClr val="FF0000"/>
                </a:solidFill>
                <a:latin typeface="Arial" panose="020B0604020202020204" pitchFamily="34" charset="0"/>
                <a:ea typeface="方正综艺简体" pitchFamily="2" charset="-122"/>
              </a:rPr>
              <a:t>二  正方体中的最值问题</a:t>
            </a:r>
            <a:endParaRPr lang="zh-CN" altLang="en-US" sz="4300" dirty="0">
              <a:solidFill>
                <a:srgbClr val="FF0000"/>
              </a:solidFill>
              <a:latin typeface="Arial" panose="020B0604020202020204" pitchFamily="34" charset="0"/>
              <a:ea typeface="方正综艺简体" pitchFamily="2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文本框 93185"/>
          <p:cNvSpPr txBox="1"/>
          <p:nvPr/>
        </p:nvSpPr>
        <p:spPr>
          <a:xfrm>
            <a:off x="3794125" y="3373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93188" name="文本框 93187"/>
          <p:cNvSpPr txBox="1"/>
          <p:nvPr/>
        </p:nvSpPr>
        <p:spPr>
          <a:xfrm>
            <a:off x="152400" y="228600"/>
            <a:ext cx="8748713" cy="2103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练习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、如图，边长为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的正方体中，一只蚂蚁从顶点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出发沿着正方体的外表面爬到顶点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的最短距离是（    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 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√5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   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9" name="直接连接符 93188"/>
          <p:cNvSpPr/>
          <p:nvPr/>
        </p:nvSpPr>
        <p:spPr>
          <a:xfrm>
            <a:off x="3810000" y="1828800"/>
            <a:ext cx="457200" cy="0"/>
          </a:xfrm>
          <a:prstGeom prst="line">
            <a:avLst/>
          </a:prstGeom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grpSp>
        <p:nvGrpSpPr>
          <p:cNvPr id="93190" name="组合 93189"/>
          <p:cNvGrpSpPr/>
          <p:nvPr/>
        </p:nvGrpSpPr>
        <p:grpSpPr>
          <a:xfrm>
            <a:off x="1042988" y="2997200"/>
            <a:ext cx="1816100" cy="1708150"/>
            <a:chOff x="392" y="2534"/>
            <a:chExt cx="1144" cy="1076"/>
          </a:xfrm>
        </p:grpSpPr>
        <p:sp>
          <p:nvSpPr>
            <p:cNvPr id="93191" name="立方体 93190"/>
            <p:cNvSpPr/>
            <p:nvPr/>
          </p:nvSpPr>
          <p:spPr>
            <a:xfrm>
              <a:off x="576" y="2640"/>
              <a:ext cx="720" cy="816"/>
            </a:xfrm>
            <a:prstGeom prst="cube">
              <a:avLst>
                <a:gd name="adj" fmla="val 25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192" name="直接连接符 93191"/>
            <p:cNvSpPr/>
            <p:nvPr/>
          </p:nvSpPr>
          <p:spPr>
            <a:xfrm>
              <a:off x="768" y="2640"/>
              <a:ext cx="0" cy="6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93193" name="直接连接符 93192"/>
            <p:cNvSpPr/>
            <p:nvPr/>
          </p:nvSpPr>
          <p:spPr>
            <a:xfrm flipV="1">
              <a:off x="576" y="3264"/>
              <a:ext cx="192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93194" name="直接连接符 93193"/>
            <p:cNvSpPr/>
            <p:nvPr/>
          </p:nvSpPr>
          <p:spPr>
            <a:xfrm>
              <a:off x="768" y="3264"/>
              <a:ext cx="52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93195" name="文本框 93194"/>
            <p:cNvSpPr txBox="1"/>
            <p:nvPr/>
          </p:nvSpPr>
          <p:spPr>
            <a:xfrm>
              <a:off x="392" y="3360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>
                  <a:latin typeface="Times New Roman" panose="02020603050405020304" pitchFamily="18" charset="0"/>
                </a:rPr>
                <a:t>A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93196" name="文本框 93195"/>
            <p:cNvSpPr txBox="1"/>
            <p:nvPr/>
          </p:nvSpPr>
          <p:spPr>
            <a:xfrm>
              <a:off x="1313" y="2534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>
                  <a:latin typeface="Times New Roman" panose="02020603050405020304" pitchFamily="18" charset="0"/>
                </a:rPr>
                <a:t>B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</p:grpSp>
      <p:sp>
        <p:nvSpPr>
          <p:cNvPr id="93198" name="下箭头 93197">
            <a:hlinkClick r:id="rId1" action="ppaction://program"/>
          </p:cNvPr>
          <p:cNvSpPr/>
          <p:nvPr/>
        </p:nvSpPr>
        <p:spPr>
          <a:xfrm rot="16200000">
            <a:off x="3408363" y="3365500"/>
            <a:ext cx="381000" cy="1081088"/>
          </a:xfrm>
          <a:prstGeom prst="downArrow">
            <a:avLst>
              <a:gd name="adj1" fmla="val 50000"/>
              <a:gd name="adj2" fmla="val 7093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3199" name="文本框 93198"/>
          <p:cNvSpPr txBox="1"/>
          <p:nvPr/>
        </p:nvSpPr>
        <p:spPr>
          <a:xfrm>
            <a:off x="3505200" y="30480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93200" name="文本框 93199"/>
          <p:cNvSpPr txBox="1"/>
          <p:nvPr/>
        </p:nvSpPr>
        <p:spPr>
          <a:xfrm>
            <a:off x="1042988" y="3284538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000" b="1" i="1">
                <a:latin typeface="Times New Roman" panose="02020603050405020304" pitchFamily="18" charset="0"/>
              </a:rPr>
              <a:t>C</a:t>
            </a:r>
            <a:endParaRPr lang="en-US" altLang="zh-CN" sz="2000" b="1" i="1">
              <a:latin typeface="Times New Roman" panose="02020603050405020304" pitchFamily="18" charset="0"/>
            </a:endParaRPr>
          </a:p>
        </p:txBody>
      </p:sp>
      <p:grpSp>
        <p:nvGrpSpPr>
          <p:cNvPr id="93201" name="组合 93200"/>
          <p:cNvGrpSpPr/>
          <p:nvPr/>
        </p:nvGrpSpPr>
        <p:grpSpPr>
          <a:xfrm>
            <a:off x="4695825" y="2944813"/>
            <a:ext cx="3046413" cy="1743075"/>
            <a:chOff x="2958" y="1855"/>
            <a:chExt cx="1919" cy="1098"/>
          </a:xfrm>
        </p:grpSpPr>
        <p:sp>
          <p:nvSpPr>
            <p:cNvPr id="93202" name="矩形 93201"/>
            <p:cNvSpPr/>
            <p:nvPr/>
          </p:nvSpPr>
          <p:spPr>
            <a:xfrm>
              <a:off x="3152" y="2069"/>
              <a:ext cx="1542" cy="771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03" name="文本框 93202"/>
            <p:cNvSpPr txBox="1"/>
            <p:nvPr/>
          </p:nvSpPr>
          <p:spPr>
            <a:xfrm>
              <a:off x="2958" y="2703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 b="1" i="1">
                  <a:latin typeface="Times New Roman" panose="02020603050405020304" pitchFamily="18" charset="0"/>
                </a:rPr>
                <a:t>A</a:t>
              </a:r>
              <a:endParaRPr lang="en-US" altLang="zh-CN" sz="2000" b="1" i="1">
                <a:latin typeface="Times New Roman" panose="02020603050405020304" pitchFamily="18" charset="0"/>
              </a:endParaRPr>
            </a:p>
          </p:txBody>
        </p:sp>
        <p:sp>
          <p:nvSpPr>
            <p:cNvPr id="93204" name="文本框 93203"/>
            <p:cNvSpPr txBox="1"/>
            <p:nvPr/>
          </p:nvSpPr>
          <p:spPr>
            <a:xfrm>
              <a:off x="4654" y="1939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 b="1" i="1">
                  <a:latin typeface="Times New Roman" panose="02020603050405020304" pitchFamily="18" charset="0"/>
                </a:rPr>
                <a:t>B</a:t>
              </a:r>
              <a:endParaRPr lang="en-US" altLang="zh-CN" sz="2000" b="1" i="1">
                <a:latin typeface="Times New Roman" panose="02020603050405020304" pitchFamily="18" charset="0"/>
              </a:endParaRPr>
            </a:p>
          </p:txBody>
        </p:sp>
        <p:sp>
          <p:nvSpPr>
            <p:cNvPr id="93205" name="文本框 93204"/>
            <p:cNvSpPr txBox="1"/>
            <p:nvPr/>
          </p:nvSpPr>
          <p:spPr>
            <a:xfrm>
              <a:off x="2971" y="1888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000" b="1" i="1">
                  <a:latin typeface="Times New Roman" panose="02020603050405020304" pitchFamily="18" charset="0"/>
                </a:rPr>
                <a:t>C</a:t>
              </a:r>
              <a:endParaRPr lang="en-US" altLang="zh-CN" sz="2000" b="1" i="1">
                <a:latin typeface="Times New Roman" panose="02020603050405020304" pitchFamily="18" charset="0"/>
              </a:endParaRPr>
            </a:p>
          </p:txBody>
        </p:sp>
        <p:sp>
          <p:nvSpPr>
            <p:cNvPr id="93206" name="直接连接符 93205"/>
            <p:cNvSpPr/>
            <p:nvPr/>
          </p:nvSpPr>
          <p:spPr>
            <a:xfrm flipV="1">
              <a:off x="3152" y="2083"/>
              <a:ext cx="1542" cy="75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7" name="文本框 93206"/>
            <p:cNvSpPr txBox="1"/>
            <p:nvPr/>
          </p:nvSpPr>
          <p:spPr>
            <a:xfrm>
              <a:off x="3729" y="1855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>
                  <a:latin typeface="Arial" panose="020B0604020202020204" pitchFamily="34" charset="0"/>
                </a:rPr>
                <a:t>2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93208" name="文本框 93207"/>
            <p:cNvSpPr txBox="1"/>
            <p:nvPr/>
          </p:nvSpPr>
          <p:spPr>
            <a:xfrm>
              <a:off x="2971" y="2296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>
                  <a:latin typeface="Arial" panose="020B0604020202020204" pitchFamily="34" charset="0"/>
                </a:rPr>
                <a:t>1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矩形 82945"/>
          <p:cNvSpPr/>
          <p:nvPr/>
        </p:nvSpPr>
        <p:spPr>
          <a:xfrm>
            <a:off x="0" y="990600"/>
            <a:ext cx="8763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例题：在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长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30cm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、宽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50 cm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、高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40 cm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的木箱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中，如果在箱内的</a:t>
            </a:r>
            <a:r>
              <a:rPr lang="en-US" altLang="zh-CN" sz="36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处有一只昆虫，它要在箱壁上爬行到</a:t>
            </a:r>
            <a:r>
              <a:rPr lang="en-US" altLang="zh-CN" sz="36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处，至少要爬多远？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947" name="立方体 82946"/>
          <p:cNvSpPr/>
          <p:nvPr/>
        </p:nvSpPr>
        <p:spPr>
          <a:xfrm>
            <a:off x="3432175" y="2654300"/>
            <a:ext cx="3106738" cy="342582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l"/>
            <a:endParaRPr sz="24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948" name="直接连接符 82947"/>
          <p:cNvSpPr/>
          <p:nvPr/>
        </p:nvSpPr>
        <p:spPr>
          <a:xfrm>
            <a:off x="4222750" y="2654300"/>
            <a:ext cx="0" cy="269240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949" name="直接连接符 82948"/>
          <p:cNvSpPr/>
          <p:nvPr/>
        </p:nvSpPr>
        <p:spPr>
          <a:xfrm>
            <a:off x="4278313" y="5322888"/>
            <a:ext cx="2260600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950" name="直接连接符 82949"/>
          <p:cNvSpPr/>
          <p:nvPr/>
        </p:nvSpPr>
        <p:spPr>
          <a:xfrm flipH="1">
            <a:off x="3403600" y="5332413"/>
            <a:ext cx="846138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951" name="文本框 82950"/>
          <p:cNvSpPr txBox="1"/>
          <p:nvPr/>
        </p:nvSpPr>
        <p:spPr>
          <a:xfrm>
            <a:off x="6543675" y="4724400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2952" name="文本框 82951"/>
          <p:cNvSpPr txBox="1"/>
          <p:nvPr/>
        </p:nvSpPr>
        <p:spPr>
          <a:xfrm>
            <a:off x="5334000" y="6003925"/>
            <a:ext cx="847725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grpSp>
        <p:nvGrpSpPr>
          <p:cNvPr id="82953" name="组合 82952"/>
          <p:cNvGrpSpPr/>
          <p:nvPr/>
        </p:nvGrpSpPr>
        <p:grpSpPr>
          <a:xfrm>
            <a:off x="3262313" y="4572000"/>
            <a:ext cx="1152525" cy="1520825"/>
            <a:chOff x="2055" y="2880"/>
            <a:chExt cx="726" cy="958"/>
          </a:xfrm>
        </p:grpSpPr>
        <p:sp>
          <p:nvSpPr>
            <p:cNvPr id="82954" name="文本框 82953"/>
            <p:cNvSpPr txBox="1"/>
            <p:nvPr/>
          </p:nvSpPr>
          <p:spPr>
            <a:xfrm>
              <a:off x="2247" y="3375"/>
              <a:ext cx="534" cy="463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800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2955" name="文本框 82954"/>
            <p:cNvSpPr txBox="1"/>
            <p:nvPr/>
          </p:nvSpPr>
          <p:spPr>
            <a:xfrm>
              <a:off x="2055" y="2880"/>
              <a:ext cx="38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11700">
                  <a:solidFill>
                    <a:srgbClr val="FF000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2956" name="组合 82955"/>
          <p:cNvGrpSpPr/>
          <p:nvPr/>
        </p:nvGrpSpPr>
        <p:grpSpPr>
          <a:xfrm>
            <a:off x="6215063" y="1262063"/>
            <a:ext cx="1185862" cy="1604962"/>
            <a:chOff x="3915" y="795"/>
            <a:chExt cx="747" cy="1011"/>
          </a:xfrm>
        </p:grpSpPr>
        <p:sp>
          <p:nvSpPr>
            <p:cNvPr id="82957" name="文本框 82956"/>
            <p:cNvSpPr txBox="1"/>
            <p:nvPr/>
          </p:nvSpPr>
          <p:spPr>
            <a:xfrm>
              <a:off x="4128" y="1344"/>
              <a:ext cx="534" cy="46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800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2958" name="文本框 82957"/>
            <p:cNvSpPr txBox="1"/>
            <p:nvPr/>
          </p:nvSpPr>
          <p:spPr>
            <a:xfrm>
              <a:off x="3915" y="795"/>
              <a:ext cx="38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11700">
                  <a:solidFill>
                    <a:srgbClr val="FF000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82959" name="文本框 82958"/>
          <p:cNvSpPr txBox="1"/>
          <p:nvPr/>
        </p:nvSpPr>
        <p:spPr>
          <a:xfrm>
            <a:off x="4500563" y="609282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960" name="文本框 82959"/>
          <p:cNvSpPr txBox="1"/>
          <p:nvPr/>
        </p:nvSpPr>
        <p:spPr>
          <a:xfrm>
            <a:off x="6567488" y="55911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961" name="文本框 82960"/>
          <p:cNvSpPr txBox="1"/>
          <p:nvPr/>
        </p:nvSpPr>
        <p:spPr>
          <a:xfrm>
            <a:off x="5029200" y="403860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2963" name="矩形 82962"/>
          <p:cNvSpPr/>
          <p:nvPr/>
        </p:nvSpPr>
        <p:spPr>
          <a:xfrm>
            <a:off x="0" y="0"/>
            <a:ext cx="5835650" cy="785813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marL="342900" indent="-342900" algn="l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4300" dirty="0">
                <a:solidFill>
                  <a:srgbClr val="FF0000"/>
                </a:solidFill>
                <a:latin typeface="Arial" panose="020B0604020202020204" pitchFamily="34" charset="0"/>
                <a:ea typeface="方正综艺简体" pitchFamily="2" charset="-122"/>
              </a:rPr>
              <a:t>三</a:t>
            </a:r>
            <a:r>
              <a:rPr lang="en-US" altLang="zh-CN" sz="4300">
                <a:solidFill>
                  <a:srgbClr val="FF0000"/>
                </a:solidFill>
                <a:latin typeface="Arial" panose="020B0604020202020204" pitchFamily="34" charset="0"/>
                <a:ea typeface="方正综艺简体" pitchFamily="2" charset="-122"/>
              </a:rPr>
              <a:t>.</a:t>
            </a:r>
            <a:r>
              <a:rPr lang="zh-CN" altLang="en-US" sz="4300" dirty="0">
                <a:solidFill>
                  <a:srgbClr val="FF0000"/>
                </a:solidFill>
                <a:latin typeface="Arial" panose="020B0604020202020204" pitchFamily="34" charset="0"/>
                <a:ea typeface="方正综艺简体" pitchFamily="2" charset="-122"/>
              </a:rPr>
              <a:t>长方体中的最值问题</a:t>
            </a:r>
            <a:endParaRPr lang="zh-CN" altLang="en-US" sz="4300" dirty="0">
              <a:solidFill>
                <a:srgbClr val="FF0000"/>
              </a:solidFill>
              <a:latin typeface="Arial" panose="020B0604020202020204" pitchFamily="34" charset="0"/>
              <a:ea typeface="方正综艺简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出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文本框 84993"/>
          <p:cNvSpPr txBox="1"/>
          <p:nvPr/>
        </p:nvSpPr>
        <p:spPr>
          <a:xfrm>
            <a:off x="5867400" y="6096000"/>
            <a:ext cx="2019300" cy="533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zh-CN" altLang="en-US" sz="4400" dirty="0">
                <a:latin typeface="Times New Roman" panose="02020603050405020304" pitchFamily="18" charset="0"/>
              </a:rPr>
              <a:t>图</a:t>
            </a:r>
            <a:r>
              <a:rPr lang="en-US" altLang="zh-CN" sz="4400" dirty="0">
                <a:latin typeface="Times New Roman" panose="02020603050405020304" pitchFamily="18" charset="0"/>
              </a:rPr>
              <a:t>①</a:t>
            </a:r>
            <a:endParaRPr lang="en-US" altLang="zh-CN" sz="4400" dirty="0">
              <a:latin typeface="Times New Roman" panose="02020603050405020304" pitchFamily="18" charset="0"/>
            </a:endParaRPr>
          </a:p>
        </p:txBody>
      </p:sp>
      <p:grpSp>
        <p:nvGrpSpPr>
          <p:cNvPr id="84995" name="组合 84994"/>
          <p:cNvGrpSpPr/>
          <p:nvPr/>
        </p:nvGrpSpPr>
        <p:grpSpPr>
          <a:xfrm>
            <a:off x="4291013" y="2984500"/>
            <a:ext cx="4102100" cy="2293938"/>
            <a:chOff x="2703" y="1880"/>
            <a:chExt cx="2584" cy="1445"/>
          </a:xfrm>
        </p:grpSpPr>
        <p:sp>
          <p:nvSpPr>
            <p:cNvPr id="84996" name="矩形 84995"/>
            <p:cNvSpPr/>
            <p:nvPr/>
          </p:nvSpPr>
          <p:spPr>
            <a:xfrm>
              <a:off x="2703" y="1880"/>
              <a:ext cx="1240" cy="1445"/>
            </a:xfrm>
            <a:prstGeom prst="rect">
              <a:avLst/>
            </a:prstGeom>
            <a:solidFill>
              <a:srgbClr val="FFFFFF"/>
            </a:solidFill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997" name="矩形 84996"/>
            <p:cNvSpPr/>
            <p:nvPr/>
          </p:nvSpPr>
          <p:spPr>
            <a:xfrm>
              <a:off x="3702" y="1880"/>
              <a:ext cx="1585" cy="1445"/>
            </a:xfrm>
            <a:prstGeom prst="rect">
              <a:avLst/>
            </a:prstGeom>
            <a:solidFill>
              <a:srgbClr val="FFFFFF"/>
            </a:solidFill>
            <a:ln w="5715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4998" name="任意多边形 84997"/>
          <p:cNvSpPr/>
          <p:nvPr/>
        </p:nvSpPr>
        <p:spPr>
          <a:xfrm>
            <a:off x="4327525" y="3013075"/>
            <a:ext cx="4048125" cy="2265363"/>
          </a:xfrm>
          <a:custGeom>
            <a:avLst/>
            <a:gdLst/>
            <a:ahLst/>
            <a:cxnLst/>
            <a:pathLst>
              <a:path w="2220" h="1245">
                <a:moveTo>
                  <a:pt x="0" y="1245"/>
                </a:moveTo>
                <a:lnTo>
                  <a:pt x="2220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4999" name="立方体 84998"/>
          <p:cNvSpPr/>
          <p:nvPr/>
        </p:nvSpPr>
        <p:spPr>
          <a:xfrm>
            <a:off x="395288" y="836613"/>
            <a:ext cx="3089275" cy="313848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5000" name="直接连接符 84999"/>
          <p:cNvSpPr/>
          <p:nvPr/>
        </p:nvSpPr>
        <p:spPr>
          <a:xfrm>
            <a:off x="1187450" y="836613"/>
            <a:ext cx="0" cy="2376487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5001" name="直接连接符 85000"/>
          <p:cNvSpPr/>
          <p:nvPr/>
        </p:nvSpPr>
        <p:spPr>
          <a:xfrm>
            <a:off x="1258888" y="3213100"/>
            <a:ext cx="2260600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5002" name="直接连接符 85001"/>
          <p:cNvSpPr/>
          <p:nvPr/>
        </p:nvSpPr>
        <p:spPr>
          <a:xfrm flipH="1">
            <a:off x="395288" y="3213100"/>
            <a:ext cx="846137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5003" name="文本框 85002"/>
          <p:cNvSpPr txBox="1"/>
          <p:nvPr/>
        </p:nvSpPr>
        <p:spPr>
          <a:xfrm>
            <a:off x="3514725" y="2413000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5004" name="文本框 85003"/>
          <p:cNvSpPr txBox="1"/>
          <p:nvPr/>
        </p:nvSpPr>
        <p:spPr>
          <a:xfrm>
            <a:off x="2339975" y="4149725"/>
            <a:ext cx="847725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5005" name="文本框 85004"/>
          <p:cNvSpPr txBox="1"/>
          <p:nvPr/>
        </p:nvSpPr>
        <p:spPr>
          <a:xfrm>
            <a:off x="323850" y="4005263"/>
            <a:ext cx="847725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06" name="文本框 85005"/>
          <p:cNvSpPr txBox="1"/>
          <p:nvPr/>
        </p:nvSpPr>
        <p:spPr>
          <a:xfrm>
            <a:off x="179388" y="2565400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07" name="文本框 85006"/>
          <p:cNvSpPr txBox="1"/>
          <p:nvPr/>
        </p:nvSpPr>
        <p:spPr>
          <a:xfrm>
            <a:off x="3719513" y="114300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08" name="文本框 85007"/>
          <p:cNvSpPr txBox="1"/>
          <p:nvPr/>
        </p:nvSpPr>
        <p:spPr>
          <a:xfrm>
            <a:off x="3203575" y="-458787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09" name="文本框 85008"/>
          <p:cNvSpPr txBox="1"/>
          <p:nvPr/>
        </p:nvSpPr>
        <p:spPr>
          <a:xfrm>
            <a:off x="3635375" y="49895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5010" name="文本框 85009"/>
          <p:cNvSpPr txBox="1"/>
          <p:nvPr/>
        </p:nvSpPr>
        <p:spPr>
          <a:xfrm>
            <a:off x="5775325" y="52308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D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5011" name="文本框 85010"/>
          <p:cNvSpPr txBox="1"/>
          <p:nvPr/>
        </p:nvSpPr>
        <p:spPr>
          <a:xfrm>
            <a:off x="8440738" y="51593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C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5012" name="文本框 85011"/>
          <p:cNvSpPr txBox="1"/>
          <p:nvPr/>
        </p:nvSpPr>
        <p:spPr>
          <a:xfrm>
            <a:off x="8151813" y="22780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5013" name="文本框 85012"/>
          <p:cNvSpPr txBox="1"/>
          <p:nvPr/>
        </p:nvSpPr>
        <p:spPr>
          <a:xfrm>
            <a:off x="1116013" y="3860800"/>
            <a:ext cx="985837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30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14" name="文本框 85013"/>
          <p:cNvSpPr txBox="1"/>
          <p:nvPr/>
        </p:nvSpPr>
        <p:spPr>
          <a:xfrm>
            <a:off x="3059113" y="3500438"/>
            <a:ext cx="984250" cy="8540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50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5015" name="文本框 85014"/>
          <p:cNvSpPr txBox="1"/>
          <p:nvPr/>
        </p:nvSpPr>
        <p:spPr>
          <a:xfrm>
            <a:off x="3708400" y="1196975"/>
            <a:ext cx="984250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40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3" grpId="0"/>
      <p:bldP spid="85014" grpId="0"/>
      <p:bldP spid="850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1020763" y="2832100"/>
            <a:ext cx="984250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endParaRPr lang="en-US" altLang="zh-CN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43" name="立方体 87042"/>
          <p:cNvSpPr/>
          <p:nvPr/>
        </p:nvSpPr>
        <p:spPr>
          <a:xfrm>
            <a:off x="468313" y="333375"/>
            <a:ext cx="3106737" cy="342582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l"/>
            <a:endParaRPr sz="24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7044" name="直接连接符 87043"/>
          <p:cNvSpPr/>
          <p:nvPr/>
        </p:nvSpPr>
        <p:spPr>
          <a:xfrm>
            <a:off x="1193800" y="342900"/>
            <a:ext cx="0" cy="269240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7045" name="直接连接符 87044"/>
          <p:cNvSpPr/>
          <p:nvPr/>
        </p:nvSpPr>
        <p:spPr>
          <a:xfrm>
            <a:off x="1249363" y="3011488"/>
            <a:ext cx="2260600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7046" name="直接连接符 87045"/>
          <p:cNvSpPr/>
          <p:nvPr/>
        </p:nvSpPr>
        <p:spPr>
          <a:xfrm flipH="1">
            <a:off x="374650" y="3021013"/>
            <a:ext cx="846138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7047" name="文本框 87046"/>
          <p:cNvSpPr txBox="1"/>
          <p:nvPr/>
        </p:nvSpPr>
        <p:spPr>
          <a:xfrm>
            <a:off x="2051050" y="404813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7048" name="文本框 87047"/>
          <p:cNvSpPr txBox="1"/>
          <p:nvPr/>
        </p:nvSpPr>
        <p:spPr>
          <a:xfrm>
            <a:off x="2305050" y="3692525"/>
            <a:ext cx="847725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7049" name="文本框 87048"/>
          <p:cNvSpPr txBox="1"/>
          <p:nvPr/>
        </p:nvSpPr>
        <p:spPr>
          <a:xfrm>
            <a:off x="290513" y="3700463"/>
            <a:ext cx="847725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0" name="文本框 87049"/>
          <p:cNvSpPr txBox="1"/>
          <p:nvPr/>
        </p:nvSpPr>
        <p:spPr>
          <a:xfrm>
            <a:off x="247650" y="2249488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1" name="文本框 87050"/>
          <p:cNvSpPr txBox="1"/>
          <p:nvPr/>
        </p:nvSpPr>
        <p:spPr>
          <a:xfrm>
            <a:off x="3719513" y="114300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2" name="文本框 87051"/>
          <p:cNvSpPr txBox="1"/>
          <p:nvPr/>
        </p:nvSpPr>
        <p:spPr>
          <a:xfrm>
            <a:off x="3186113" y="-1104900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53" name="矩形 87052"/>
          <p:cNvSpPr/>
          <p:nvPr/>
        </p:nvSpPr>
        <p:spPr>
          <a:xfrm>
            <a:off x="5567363" y="3548063"/>
            <a:ext cx="1704975" cy="2057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7054" name="组合 87053"/>
          <p:cNvGrpSpPr/>
          <p:nvPr/>
        </p:nvGrpSpPr>
        <p:grpSpPr>
          <a:xfrm>
            <a:off x="5105400" y="609600"/>
            <a:ext cx="3176588" cy="5659438"/>
            <a:chOff x="3216" y="384"/>
            <a:chExt cx="2001" cy="3565"/>
          </a:xfrm>
        </p:grpSpPr>
        <p:sp>
          <p:nvSpPr>
            <p:cNvPr id="87055" name="文本框 87054"/>
            <p:cNvSpPr txBox="1"/>
            <p:nvPr/>
          </p:nvSpPr>
          <p:spPr>
            <a:xfrm>
              <a:off x="3216" y="3467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7056" name="文本框 87055"/>
            <p:cNvSpPr txBox="1"/>
            <p:nvPr/>
          </p:nvSpPr>
          <p:spPr>
            <a:xfrm>
              <a:off x="4562" y="2026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7057" name="文本框 87056"/>
            <p:cNvSpPr txBox="1"/>
            <p:nvPr/>
          </p:nvSpPr>
          <p:spPr>
            <a:xfrm>
              <a:off x="4562" y="384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7058" name="文本框 87057"/>
            <p:cNvSpPr txBox="1"/>
            <p:nvPr/>
          </p:nvSpPr>
          <p:spPr>
            <a:xfrm>
              <a:off x="4534" y="3444"/>
              <a:ext cx="655" cy="48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just" eaLnBrk="0" hangingPunct="0"/>
              <a:r>
                <a:rPr lang="en-US" altLang="zh-CN" sz="44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87059" name="矩形 87058"/>
          <p:cNvSpPr/>
          <p:nvPr/>
        </p:nvSpPr>
        <p:spPr>
          <a:xfrm>
            <a:off x="5567363" y="871538"/>
            <a:ext cx="1704975" cy="2692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7060" name="文本框 87059"/>
          <p:cNvSpPr txBox="1"/>
          <p:nvPr/>
        </p:nvSpPr>
        <p:spPr>
          <a:xfrm>
            <a:off x="5567363" y="6092825"/>
            <a:ext cx="3119437" cy="765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zh-CN" altLang="en-US" sz="4400" dirty="0">
                <a:latin typeface="Times New Roman" panose="02020603050405020304" pitchFamily="18" charset="0"/>
              </a:rPr>
              <a:t>图</a:t>
            </a:r>
            <a:r>
              <a:rPr lang="en-US" altLang="zh-CN" sz="4400" dirty="0">
                <a:latin typeface="Times New Roman" panose="02020603050405020304" pitchFamily="18" charset="0"/>
              </a:rPr>
              <a:t>②</a:t>
            </a:r>
            <a:endParaRPr lang="en-US" altLang="zh-CN" sz="4400" dirty="0">
              <a:latin typeface="Times New Roman" panose="02020603050405020304" pitchFamily="18" charset="0"/>
            </a:endParaRPr>
          </a:p>
        </p:txBody>
      </p:sp>
      <p:sp>
        <p:nvSpPr>
          <p:cNvPr id="87061" name="任意多边形 87060"/>
          <p:cNvSpPr/>
          <p:nvPr/>
        </p:nvSpPr>
        <p:spPr>
          <a:xfrm>
            <a:off x="5576888" y="904875"/>
            <a:ext cx="1646237" cy="4708525"/>
          </a:xfrm>
          <a:custGeom>
            <a:avLst/>
            <a:gdLst/>
            <a:ahLst/>
            <a:cxnLst/>
            <a:pathLst>
              <a:path w="855" h="2877">
                <a:moveTo>
                  <a:pt x="0" y="2877"/>
                </a:moveTo>
                <a:lnTo>
                  <a:pt x="855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7062" name="文本框 87061"/>
          <p:cNvSpPr txBox="1"/>
          <p:nvPr/>
        </p:nvSpPr>
        <p:spPr>
          <a:xfrm>
            <a:off x="1384300" y="3862388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7063" name="文本框 87062"/>
          <p:cNvSpPr txBox="1"/>
          <p:nvPr/>
        </p:nvSpPr>
        <p:spPr>
          <a:xfrm>
            <a:off x="1979613" y="20605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7064" name="文本框 87063"/>
          <p:cNvSpPr txBox="1"/>
          <p:nvPr/>
        </p:nvSpPr>
        <p:spPr>
          <a:xfrm>
            <a:off x="2627313" y="26035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7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70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框 89089"/>
          <p:cNvSpPr txBox="1"/>
          <p:nvPr/>
        </p:nvSpPr>
        <p:spPr>
          <a:xfrm>
            <a:off x="1020763" y="2832100"/>
            <a:ext cx="984250" cy="8524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endParaRPr lang="en-US" altLang="zh-CN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1" name="立方体 89090"/>
          <p:cNvSpPr/>
          <p:nvPr/>
        </p:nvSpPr>
        <p:spPr>
          <a:xfrm>
            <a:off x="403225" y="908050"/>
            <a:ext cx="2728913" cy="2860675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092" name="直接连接符 89091"/>
          <p:cNvSpPr/>
          <p:nvPr/>
        </p:nvSpPr>
        <p:spPr>
          <a:xfrm>
            <a:off x="1116013" y="908050"/>
            <a:ext cx="77787" cy="212725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9093" name="直接连接符 89092"/>
          <p:cNvSpPr/>
          <p:nvPr/>
        </p:nvSpPr>
        <p:spPr>
          <a:xfrm flipV="1">
            <a:off x="1249363" y="2997200"/>
            <a:ext cx="1809750" cy="14288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9094" name="直接连接符 89093"/>
          <p:cNvSpPr/>
          <p:nvPr/>
        </p:nvSpPr>
        <p:spPr>
          <a:xfrm flipH="1">
            <a:off x="374650" y="3021013"/>
            <a:ext cx="846138" cy="7334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9095" name="文本框 89094"/>
          <p:cNvSpPr txBox="1"/>
          <p:nvPr/>
        </p:nvSpPr>
        <p:spPr>
          <a:xfrm>
            <a:off x="468313" y="188913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9096" name="文本框 89095"/>
          <p:cNvSpPr txBox="1"/>
          <p:nvPr/>
        </p:nvSpPr>
        <p:spPr>
          <a:xfrm>
            <a:off x="1331913" y="2133600"/>
            <a:ext cx="847725" cy="7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D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9097" name="文本框 89096"/>
          <p:cNvSpPr txBox="1"/>
          <p:nvPr/>
        </p:nvSpPr>
        <p:spPr>
          <a:xfrm>
            <a:off x="290513" y="3700463"/>
            <a:ext cx="847725" cy="7350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8" name="文本框 89097"/>
          <p:cNvSpPr txBox="1"/>
          <p:nvPr/>
        </p:nvSpPr>
        <p:spPr>
          <a:xfrm>
            <a:off x="179388" y="2276475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9" name="文本框 89098"/>
          <p:cNvSpPr txBox="1"/>
          <p:nvPr/>
        </p:nvSpPr>
        <p:spPr>
          <a:xfrm>
            <a:off x="3348038" y="549275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100" name="文本框 89099"/>
          <p:cNvSpPr txBox="1"/>
          <p:nvPr/>
        </p:nvSpPr>
        <p:spPr>
          <a:xfrm>
            <a:off x="2843213" y="-458787"/>
            <a:ext cx="609600" cy="1295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117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117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101" name="矩形 89100"/>
          <p:cNvSpPr/>
          <p:nvPr/>
        </p:nvSpPr>
        <p:spPr>
          <a:xfrm>
            <a:off x="5567363" y="3548063"/>
            <a:ext cx="2244725" cy="20574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02" name="矩形 89101"/>
          <p:cNvSpPr/>
          <p:nvPr/>
        </p:nvSpPr>
        <p:spPr>
          <a:xfrm>
            <a:off x="5567363" y="1628775"/>
            <a:ext cx="2244725" cy="1944688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03" name="文本框 89102"/>
          <p:cNvSpPr txBox="1"/>
          <p:nvPr/>
        </p:nvSpPr>
        <p:spPr>
          <a:xfrm>
            <a:off x="5567363" y="6092825"/>
            <a:ext cx="3119437" cy="765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zh-CN" altLang="en-US" sz="4400" dirty="0">
                <a:latin typeface="Times New Roman" panose="02020603050405020304" pitchFamily="18" charset="0"/>
              </a:rPr>
              <a:t>图</a:t>
            </a:r>
            <a:r>
              <a:rPr lang="en-US" altLang="zh-CN" sz="4400" dirty="0">
                <a:latin typeface="Times New Roman" panose="02020603050405020304" pitchFamily="18" charset="0"/>
              </a:rPr>
              <a:t>③</a:t>
            </a:r>
            <a:endParaRPr lang="en-US" altLang="zh-CN" sz="4400" dirty="0">
              <a:latin typeface="Times New Roman" panose="02020603050405020304" pitchFamily="18" charset="0"/>
            </a:endParaRPr>
          </a:p>
        </p:txBody>
      </p:sp>
      <p:sp>
        <p:nvSpPr>
          <p:cNvPr id="89104" name="任意多边形 89103"/>
          <p:cNvSpPr/>
          <p:nvPr/>
        </p:nvSpPr>
        <p:spPr>
          <a:xfrm flipH="1">
            <a:off x="5580063" y="1628775"/>
            <a:ext cx="2232025" cy="3960813"/>
          </a:xfrm>
          <a:custGeom>
            <a:avLst/>
            <a:gdLst/>
            <a:ahLst/>
            <a:cxnLst/>
            <a:pathLst>
              <a:path w="855" h="2877">
                <a:moveTo>
                  <a:pt x="0" y="2877"/>
                </a:moveTo>
                <a:lnTo>
                  <a:pt x="855" y="0"/>
                </a:lnTo>
              </a:path>
            </a:pathLst>
          </a:custGeom>
          <a:noFill/>
          <a:ln w="57150" cap="flat" cmpd="sng">
            <a:solidFill>
              <a:srgbClr val="00CC00">
                <a:alpha val="100000"/>
              </a:srgbClr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9105" name="文本框 89104"/>
          <p:cNvSpPr txBox="1"/>
          <p:nvPr/>
        </p:nvSpPr>
        <p:spPr>
          <a:xfrm>
            <a:off x="8172450" y="5322888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9106" name="文本框 89105"/>
          <p:cNvSpPr txBox="1"/>
          <p:nvPr/>
        </p:nvSpPr>
        <p:spPr>
          <a:xfrm>
            <a:off x="4911725" y="5324475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D</a:t>
            </a:r>
            <a:endParaRPr lang="en-US" altLang="zh-CN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9107" name="文本框 89106"/>
          <p:cNvSpPr txBox="1"/>
          <p:nvPr/>
        </p:nvSpPr>
        <p:spPr>
          <a:xfrm>
            <a:off x="4500563" y="3213100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latin typeface="Times New Roman" panose="02020603050405020304" pitchFamily="18" charset="0"/>
              </a:rPr>
              <a:t>C</a:t>
            </a:r>
            <a:endParaRPr lang="en-US" altLang="zh-CN" sz="4800">
              <a:latin typeface="Times New Roman" panose="02020603050405020304" pitchFamily="18" charset="0"/>
            </a:endParaRPr>
          </a:p>
        </p:txBody>
      </p:sp>
      <p:sp>
        <p:nvSpPr>
          <p:cNvPr id="89108" name="文本框 89107"/>
          <p:cNvSpPr txBox="1"/>
          <p:nvPr/>
        </p:nvSpPr>
        <p:spPr>
          <a:xfrm>
            <a:off x="4716463" y="1268413"/>
            <a:ext cx="847725" cy="7334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 eaLnBrk="0" hangingPunct="0"/>
            <a:r>
              <a:rPr lang="en-US" altLang="zh-CN" sz="4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109" name="文本框 89108"/>
          <p:cNvSpPr txBox="1"/>
          <p:nvPr/>
        </p:nvSpPr>
        <p:spPr>
          <a:xfrm>
            <a:off x="1908175" y="3333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30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9110" name="文本框 89109"/>
          <p:cNvSpPr txBox="1"/>
          <p:nvPr/>
        </p:nvSpPr>
        <p:spPr>
          <a:xfrm>
            <a:off x="611188" y="1773238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latin typeface="Times New Roman" panose="02020603050405020304" pitchFamily="18" charset="0"/>
                <a:ea typeface="华文新魏" panose="02010800040101010101" pitchFamily="2" charset="-122"/>
              </a:rPr>
              <a:t>40</a:t>
            </a:r>
            <a:endParaRPr lang="en-US" altLang="zh-CN" sz="32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9111" name="文本框 89110"/>
          <p:cNvSpPr txBox="1"/>
          <p:nvPr/>
        </p:nvSpPr>
        <p:spPr>
          <a:xfrm>
            <a:off x="900113" y="314166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滑动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标题 94209"/>
          <p:cNvSpPr>
            <a:spLocks noGrp="1" noRot="1"/>
          </p:cNvSpPr>
          <p:nvPr>
            <p:ph type="title"/>
          </p:nvPr>
        </p:nvSpPr>
        <p:spPr>
          <a:xfrm>
            <a:off x="228600" y="1143000"/>
            <a:ext cx="8458200" cy="2743200"/>
          </a:xfrm>
          <a:ln/>
        </p:spPr>
        <p:txBody>
          <a:bodyPr anchor="ctr" anchorCtr="0"/>
          <a:p>
            <a:r>
              <a:rPr lang="zh-CN" altLang="en-US" sz="3600" b="1" dirty="0">
                <a:solidFill>
                  <a:srgbClr val="000000"/>
                </a:solidFill>
              </a:rPr>
              <a:t>如图是一块长，宽，高分别是</a:t>
            </a:r>
            <a:r>
              <a:rPr lang="en-US" altLang="zh-CN" sz="3600" b="1">
                <a:solidFill>
                  <a:srgbClr val="000000"/>
                </a:solidFill>
              </a:rPr>
              <a:t>6cm</a:t>
            </a:r>
            <a:r>
              <a:rPr lang="zh-CN" altLang="en-US" sz="3600" b="1" dirty="0">
                <a:solidFill>
                  <a:srgbClr val="000000"/>
                </a:solidFill>
              </a:rPr>
              <a:t>，</a:t>
            </a:r>
            <a:r>
              <a:rPr lang="en-US" altLang="zh-CN" sz="3600" b="1">
                <a:solidFill>
                  <a:srgbClr val="000000"/>
                </a:solidFill>
              </a:rPr>
              <a:t>4cm</a:t>
            </a:r>
            <a:r>
              <a:rPr lang="zh-CN" altLang="en-US" sz="3600" b="1" dirty="0">
                <a:solidFill>
                  <a:srgbClr val="000000"/>
                </a:solidFill>
              </a:rPr>
              <a:t>和</a:t>
            </a:r>
            <a:r>
              <a:rPr lang="en-US" altLang="zh-CN" sz="3600" b="1">
                <a:solidFill>
                  <a:srgbClr val="000000"/>
                </a:solidFill>
              </a:rPr>
              <a:t>3cm</a:t>
            </a:r>
            <a:r>
              <a:rPr lang="zh-CN" altLang="en-US" sz="3600" b="1" dirty="0">
                <a:solidFill>
                  <a:srgbClr val="000000"/>
                </a:solidFill>
              </a:rPr>
              <a:t>的长方体木块一只蚂蚁要从长方体木块的一个顶点</a:t>
            </a:r>
            <a:r>
              <a:rPr lang="en-US" altLang="zh-CN" sz="3600" b="1">
                <a:solidFill>
                  <a:srgbClr val="000000"/>
                </a:solidFill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</a:rPr>
              <a:t>处，沿着长方体的表面到长方体上和</a:t>
            </a:r>
            <a:r>
              <a:rPr lang="en-US" altLang="zh-CN" sz="3600" b="1">
                <a:solidFill>
                  <a:srgbClr val="000000"/>
                </a:solidFill>
              </a:rPr>
              <a:t>A</a:t>
            </a:r>
            <a:r>
              <a:rPr lang="zh-CN" altLang="en-US" sz="3600" b="1" dirty="0">
                <a:solidFill>
                  <a:srgbClr val="000000"/>
                </a:solidFill>
              </a:rPr>
              <a:t>相对的顶点</a:t>
            </a:r>
            <a:r>
              <a:rPr lang="en-US" altLang="zh-CN" sz="3600" b="1">
                <a:solidFill>
                  <a:srgbClr val="000000"/>
                </a:solidFill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</a:rPr>
              <a:t>处吃食物，那么它需要爬行的最短路径长是（　　）</a:t>
            </a:r>
            <a:br>
              <a:rPr lang="zh-CN" altLang="en-US" sz="3200" dirty="0"/>
            </a:br>
            <a:r>
              <a:rPr lang="zh-CN" altLang="en-US" sz="3200" dirty="0"/>
              <a:t>	</a:t>
            </a:r>
            <a:endParaRPr lang="zh-CN" altLang="en-US" sz="3200" dirty="0"/>
          </a:p>
        </p:txBody>
      </p:sp>
      <p:pic>
        <p:nvPicPr>
          <p:cNvPr id="94211" name="Picture24" descr="菁优网：http://www.jyeoo.com"/>
          <p:cNvPicPr>
            <a:picLocks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1143000" y="3657600"/>
            <a:ext cx="4572000" cy="2892425"/>
          </a:xfrm>
          <a:ln/>
        </p:spPr>
      </p:pic>
      <p:sp>
        <p:nvSpPr>
          <p:cNvPr id="94213" name="文本框 94212"/>
          <p:cNvSpPr txBox="1"/>
          <p:nvPr/>
        </p:nvSpPr>
        <p:spPr>
          <a:xfrm>
            <a:off x="0" y="0"/>
            <a:ext cx="19812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练习</a:t>
            </a:r>
            <a:endParaRPr lang="zh-CN" altLang="en-US" sz="4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内容占位符 25601" descr="gif002"/>
          <p:cNvPicPr>
            <a:picLocks noRot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252412" y="0"/>
            <a:ext cx="1108075" cy="1158875"/>
          </a:xfrm>
          <a:ln/>
        </p:spPr>
      </p:pic>
      <p:sp>
        <p:nvSpPr>
          <p:cNvPr id="25603" name="矩形 25602"/>
          <p:cNvSpPr/>
          <p:nvPr/>
        </p:nvSpPr>
        <p:spPr>
          <a:xfrm>
            <a:off x="228600" y="228600"/>
            <a:ext cx="7467600" cy="6794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342900" indent="-342900" algn="l"/>
            <a:r>
              <a:rPr lang="zh-CN" altLang="en-US" sz="3600" b="1" dirty="0">
                <a:solidFill>
                  <a:srgbClr val="FF3300"/>
                </a:solidFill>
                <a:latin typeface="Tahoma" panose="020B0604030504040204" pitchFamily="34" charset="0"/>
              </a:rPr>
              <a:t>四、台阶中的最值问题</a:t>
            </a:r>
            <a:endParaRPr lang="zh-CN" altLang="en-US" sz="4300" dirty="0">
              <a:solidFill>
                <a:srgbClr val="FF0000"/>
              </a:solidFill>
              <a:latin typeface="Arial" panose="020B0604020202020204" pitchFamily="34" charset="0"/>
              <a:ea typeface="方正综艺简体" pitchFamily="2" charset="-122"/>
            </a:endParaRPr>
          </a:p>
        </p:txBody>
      </p:sp>
      <p:sp>
        <p:nvSpPr>
          <p:cNvPr id="25604" name="矩形 25603"/>
          <p:cNvSpPr/>
          <p:nvPr/>
        </p:nvSpPr>
        <p:spPr>
          <a:xfrm>
            <a:off x="611188" y="981075"/>
            <a:ext cx="8459787" cy="29733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l"/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、如图是一个三级台阶，它的每一级的长宽和高分别为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20dm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cs typeface="Times New Roman" panose="02020603050405020304" pitchFamily="18" charset="0"/>
              </a:rPr>
              <a:t>3dm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Arial" panose="020B0604020202020204" pitchFamily="34" charset="0"/>
              </a:rPr>
              <a:t>2dm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和</a:t>
            </a:r>
            <a:r>
              <a:rPr lang="en-US" altLang="zh-CN" sz="2800" b="1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是这个台阶两个相对的端点，</a:t>
            </a:r>
            <a:r>
              <a:rPr lang="en-US" altLang="zh-CN" sz="2800" b="1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点有一只蚂蚁，想到</a:t>
            </a:r>
            <a:r>
              <a:rPr lang="en-US" altLang="zh-CN" sz="2800" b="1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点去吃可口的食物，则蚂蚁沿着台阶面爬到</a:t>
            </a:r>
            <a:r>
              <a:rPr lang="en-US" altLang="zh-CN" sz="2800" b="1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点最短路程是多少？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 eaLnBrk="0" hangingPunct="0"/>
            <a:endParaRPr lang="zh-CN" altLang="en-US" sz="3700" b="1" dirty="0">
              <a:latin typeface="Arial" panose="020B0604020202020204" pitchFamily="34" charset="0"/>
            </a:endParaRPr>
          </a:p>
          <a:p>
            <a:pPr algn="l" eaLnBrk="0" hangingPunct="0"/>
            <a:endParaRPr lang="zh-CN" altLang="en-US" sz="4000" b="1" dirty="0">
              <a:latin typeface="Arial" panose="020B0604020202020204" pitchFamily="34" charset="0"/>
            </a:endParaRPr>
          </a:p>
        </p:txBody>
      </p:sp>
      <p:grpSp>
        <p:nvGrpSpPr>
          <p:cNvPr id="25605" name="组合 25604"/>
          <p:cNvGrpSpPr>
            <a:grpSpLocks noChangeAspect="1"/>
          </p:cNvGrpSpPr>
          <p:nvPr/>
        </p:nvGrpSpPr>
        <p:grpSpPr>
          <a:xfrm>
            <a:off x="0" y="2971800"/>
            <a:ext cx="4535488" cy="2438400"/>
            <a:chOff x="204" y="1933"/>
            <a:chExt cx="2857" cy="1536"/>
          </a:xfrm>
        </p:grpSpPr>
        <p:sp>
          <p:nvSpPr>
            <p:cNvPr id="25606" name="矩形 25605"/>
            <p:cNvSpPr>
              <a:spLocks noChangeAspect="1" noTextEdit="1"/>
            </p:cNvSpPr>
            <p:nvPr/>
          </p:nvSpPr>
          <p:spPr>
            <a:xfrm>
              <a:off x="204" y="1933"/>
              <a:ext cx="2857" cy="1536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7" name="直接连接符 25606"/>
            <p:cNvSpPr/>
            <p:nvPr/>
          </p:nvSpPr>
          <p:spPr>
            <a:xfrm flipH="1">
              <a:off x="591" y="2527"/>
              <a:ext cx="347" cy="116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8" name="直接连接符 25607"/>
            <p:cNvSpPr/>
            <p:nvPr/>
          </p:nvSpPr>
          <p:spPr>
            <a:xfrm flipV="1">
              <a:off x="2674" y="2182"/>
              <a:ext cx="347" cy="113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9" name="任意多边形 25608"/>
            <p:cNvSpPr/>
            <p:nvPr/>
          </p:nvSpPr>
          <p:spPr>
            <a:xfrm>
              <a:off x="1979" y="2182"/>
              <a:ext cx="1042" cy="1042"/>
            </a:xfrm>
            <a:custGeom>
              <a:avLst/>
              <a:gdLst/>
              <a:ahLst/>
              <a:cxnLst/>
              <a:pathLst>
                <a:path w="3126" h="3126">
                  <a:moveTo>
                    <a:pt x="0" y="3126"/>
                  </a:moveTo>
                  <a:lnTo>
                    <a:pt x="3126" y="2062"/>
                  </a:lnTo>
                  <a:lnTo>
                    <a:pt x="3126" y="0"/>
                  </a:lnTo>
                </a:path>
              </a:pathLst>
            </a:custGeom>
            <a:noFill/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10" name="直接连接符 25609"/>
            <p:cNvSpPr/>
            <p:nvPr/>
          </p:nvSpPr>
          <p:spPr>
            <a:xfrm flipV="1">
              <a:off x="1979" y="2845"/>
              <a:ext cx="347" cy="147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1" name="直接连接符 25610"/>
            <p:cNvSpPr/>
            <p:nvPr/>
          </p:nvSpPr>
          <p:spPr>
            <a:xfrm flipV="1">
              <a:off x="2326" y="2643"/>
              <a:ext cx="1" cy="202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2" name="直接连接符 25611"/>
            <p:cNvSpPr/>
            <p:nvPr/>
          </p:nvSpPr>
          <p:spPr>
            <a:xfrm>
              <a:off x="938" y="2295"/>
              <a:ext cx="1" cy="232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3" name="任意多边形 25612"/>
            <p:cNvSpPr/>
            <p:nvPr/>
          </p:nvSpPr>
          <p:spPr>
            <a:xfrm>
              <a:off x="938" y="2182"/>
              <a:ext cx="2083" cy="113"/>
            </a:xfrm>
            <a:custGeom>
              <a:avLst/>
              <a:gdLst/>
              <a:ahLst/>
              <a:cxnLst/>
              <a:pathLst>
                <a:path w="6249" h="337">
                  <a:moveTo>
                    <a:pt x="6249" y="0"/>
                  </a:moveTo>
                  <a:lnTo>
                    <a:pt x="1042" y="0"/>
                  </a:lnTo>
                  <a:lnTo>
                    <a:pt x="0" y="337"/>
                  </a:lnTo>
                </a:path>
              </a:pathLst>
            </a:custGeom>
            <a:noFill/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14" name="直接连接符 25613"/>
            <p:cNvSpPr/>
            <p:nvPr/>
          </p:nvSpPr>
          <p:spPr>
            <a:xfrm flipH="1">
              <a:off x="244" y="2845"/>
              <a:ext cx="347" cy="147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5" name="直接连接符 25614"/>
            <p:cNvSpPr/>
            <p:nvPr/>
          </p:nvSpPr>
          <p:spPr>
            <a:xfrm>
              <a:off x="591" y="2643"/>
              <a:ext cx="1" cy="202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6" name="直接连接符 25615"/>
            <p:cNvSpPr/>
            <p:nvPr/>
          </p:nvSpPr>
          <p:spPr>
            <a:xfrm flipV="1">
              <a:off x="2674" y="2295"/>
              <a:ext cx="1" cy="232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7" name="任意多边形 25616"/>
            <p:cNvSpPr/>
            <p:nvPr/>
          </p:nvSpPr>
          <p:spPr>
            <a:xfrm>
              <a:off x="244" y="2992"/>
              <a:ext cx="1735" cy="232"/>
            </a:xfrm>
            <a:custGeom>
              <a:avLst/>
              <a:gdLst/>
              <a:ahLst/>
              <a:cxnLst/>
              <a:pathLst>
                <a:path w="5205" h="697">
                  <a:moveTo>
                    <a:pt x="0" y="0"/>
                  </a:moveTo>
                  <a:lnTo>
                    <a:pt x="0" y="697"/>
                  </a:lnTo>
                  <a:lnTo>
                    <a:pt x="5205" y="697"/>
                  </a:lnTo>
                </a:path>
              </a:pathLst>
            </a:custGeom>
            <a:noFill/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18" name="直接连接符 25617"/>
            <p:cNvSpPr/>
            <p:nvPr/>
          </p:nvSpPr>
          <p:spPr>
            <a:xfrm flipH="1">
              <a:off x="244" y="2992"/>
              <a:ext cx="1735" cy="1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9" name="直接连接符 25618"/>
            <p:cNvSpPr/>
            <p:nvPr/>
          </p:nvSpPr>
          <p:spPr>
            <a:xfrm flipH="1">
              <a:off x="591" y="2643"/>
              <a:ext cx="1735" cy="1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0" name="直接连接符 25619"/>
            <p:cNvSpPr/>
            <p:nvPr/>
          </p:nvSpPr>
          <p:spPr>
            <a:xfrm flipH="1">
              <a:off x="591" y="2845"/>
              <a:ext cx="1735" cy="1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1" name="直接连接符 25620"/>
            <p:cNvSpPr/>
            <p:nvPr/>
          </p:nvSpPr>
          <p:spPr>
            <a:xfrm flipV="1">
              <a:off x="1979" y="2992"/>
              <a:ext cx="1" cy="232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2" name="直接连接符 25621"/>
            <p:cNvSpPr/>
            <p:nvPr/>
          </p:nvSpPr>
          <p:spPr>
            <a:xfrm flipH="1">
              <a:off x="938" y="2527"/>
              <a:ext cx="1736" cy="1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3" name="直接连接符 25622"/>
            <p:cNvSpPr/>
            <p:nvPr/>
          </p:nvSpPr>
          <p:spPr>
            <a:xfrm flipH="1">
              <a:off x="938" y="2295"/>
              <a:ext cx="1736" cy="1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4" name="直接连接符 25623"/>
            <p:cNvSpPr/>
            <p:nvPr/>
          </p:nvSpPr>
          <p:spPr>
            <a:xfrm flipV="1">
              <a:off x="2326" y="2527"/>
              <a:ext cx="348" cy="116"/>
            </a:xfrm>
            <a:prstGeom prst="line">
              <a:avLst/>
            </a:prstGeom>
            <a:ln w="42863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25" name="矩形 25624"/>
            <p:cNvSpPr/>
            <p:nvPr/>
          </p:nvSpPr>
          <p:spPr>
            <a:xfrm>
              <a:off x="1991" y="2010"/>
              <a:ext cx="20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/>
              <a:r>
                <a:rPr lang="en-US" altLang="zh-CN" sz="2500" b="1">
                  <a:solidFill>
                    <a:srgbClr val="000000"/>
                  </a:solidFill>
                  <a:latin typeface="宋体" panose="02010600030101010101" pitchFamily="2" charset="-122"/>
                </a:rPr>
                <a:t>20</a:t>
              </a:r>
              <a:endParaRPr lang="en-US" altLang="zh-CN" sz="2400" b="1">
                <a:latin typeface="Arial" panose="020B0604020202020204" pitchFamily="34" charset="0"/>
              </a:endParaRPr>
            </a:p>
          </p:txBody>
        </p:sp>
        <p:sp>
          <p:nvSpPr>
            <p:cNvPr id="25626" name="矩形 25625"/>
            <p:cNvSpPr/>
            <p:nvPr/>
          </p:nvSpPr>
          <p:spPr>
            <a:xfrm>
              <a:off x="2769" y="2252"/>
              <a:ext cx="85" cy="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/>
              <a:r>
                <a:rPr lang="en-US" altLang="zh-CN" sz="2100" b="1">
                  <a:solidFill>
                    <a:srgbClr val="000000"/>
                  </a:solidFill>
                  <a:latin typeface="宋体" panose="02010600030101010101" pitchFamily="2" charset="-122"/>
                </a:rPr>
                <a:t>3</a:t>
              </a:r>
              <a:endParaRPr lang="en-US" altLang="zh-CN" sz="2000" b="1">
                <a:latin typeface="Arial" panose="020B0604020202020204" pitchFamily="34" charset="0"/>
              </a:endParaRPr>
            </a:p>
          </p:txBody>
        </p:sp>
        <p:sp>
          <p:nvSpPr>
            <p:cNvPr id="25627" name="矩形 25626"/>
            <p:cNvSpPr/>
            <p:nvPr/>
          </p:nvSpPr>
          <p:spPr>
            <a:xfrm>
              <a:off x="2564" y="2333"/>
              <a:ext cx="77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/>
              <a:r>
                <a:rPr lang="en-US" altLang="zh-CN" sz="1900" b="1">
                  <a:solidFill>
                    <a:srgbClr val="000000"/>
                  </a:solidFill>
                  <a:latin typeface="宋体" panose="02010600030101010101" pitchFamily="2" charset="-122"/>
                </a:rPr>
                <a:t>2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sp>
          <p:nvSpPr>
            <p:cNvPr id="25628" name="矩形 25627"/>
            <p:cNvSpPr/>
            <p:nvPr/>
          </p:nvSpPr>
          <p:spPr>
            <a:xfrm>
              <a:off x="1274" y="1984"/>
              <a:ext cx="76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/>
              <a:r>
                <a:rPr lang="en-US" altLang="zh-CN" sz="1900">
                  <a:solidFill>
                    <a:srgbClr val="000000"/>
                  </a:solidFill>
                  <a:latin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25629" name="矩形 25628"/>
            <p:cNvSpPr/>
            <p:nvPr/>
          </p:nvSpPr>
          <p:spPr>
            <a:xfrm>
              <a:off x="1932" y="3262"/>
              <a:ext cx="76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/>
              <a:r>
                <a:rPr lang="en-US" altLang="zh-CN" sz="1900">
                  <a:solidFill>
                    <a:srgbClr val="000000"/>
                  </a:solidFill>
                  <a:latin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25630" name="矩形 25629"/>
          <p:cNvSpPr/>
          <p:nvPr/>
        </p:nvSpPr>
        <p:spPr>
          <a:xfrm>
            <a:off x="5364163" y="2997200"/>
            <a:ext cx="2879725" cy="6477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2A61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1" name="矩形 25630"/>
          <p:cNvSpPr/>
          <p:nvPr/>
        </p:nvSpPr>
        <p:spPr>
          <a:xfrm>
            <a:off x="5364163" y="3644900"/>
            <a:ext cx="2879725" cy="4318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2" name="矩形 25631"/>
          <p:cNvSpPr/>
          <p:nvPr/>
        </p:nvSpPr>
        <p:spPr>
          <a:xfrm>
            <a:off x="5364163" y="4078288"/>
            <a:ext cx="2879725" cy="6477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2A61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3" name="矩形 25632"/>
          <p:cNvSpPr/>
          <p:nvPr/>
        </p:nvSpPr>
        <p:spPr>
          <a:xfrm>
            <a:off x="5364163" y="4725988"/>
            <a:ext cx="2879725" cy="4318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4" name="矩形 25633"/>
          <p:cNvSpPr/>
          <p:nvPr/>
        </p:nvSpPr>
        <p:spPr>
          <a:xfrm>
            <a:off x="5364163" y="5157788"/>
            <a:ext cx="2879725" cy="6477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02A61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5" name="矩形 25634"/>
          <p:cNvSpPr/>
          <p:nvPr/>
        </p:nvSpPr>
        <p:spPr>
          <a:xfrm>
            <a:off x="5364163" y="5805488"/>
            <a:ext cx="2879725" cy="4318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6" name="文本框 25635"/>
          <p:cNvSpPr txBox="1"/>
          <p:nvPr/>
        </p:nvSpPr>
        <p:spPr>
          <a:xfrm>
            <a:off x="6372225" y="26368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２０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5637" name="文本框 25636"/>
          <p:cNvSpPr txBox="1"/>
          <p:nvPr/>
        </p:nvSpPr>
        <p:spPr>
          <a:xfrm>
            <a:off x="8099425" y="3619500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２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5638" name="文本框 25637"/>
          <p:cNvSpPr txBox="1"/>
          <p:nvPr/>
        </p:nvSpPr>
        <p:spPr>
          <a:xfrm>
            <a:off x="8172450" y="30686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3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25639" name="文本框 25638"/>
          <p:cNvSpPr txBox="1"/>
          <p:nvPr/>
        </p:nvSpPr>
        <p:spPr>
          <a:xfrm>
            <a:off x="8172450" y="470058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2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25640" name="文本框 25639"/>
          <p:cNvSpPr txBox="1"/>
          <p:nvPr/>
        </p:nvSpPr>
        <p:spPr>
          <a:xfrm>
            <a:off x="8172450" y="4221163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3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25641" name="文本框 25640"/>
          <p:cNvSpPr txBox="1"/>
          <p:nvPr/>
        </p:nvSpPr>
        <p:spPr>
          <a:xfrm>
            <a:off x="8172450" y="578008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2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25642" name="文本框 25641"/>
          <p:cNvSpPr txBox="1"/>
          <p:nvPr/>
        </p:nvSpPr>
        <p:spPr>
          <a:xfrm>
            <a:off x="8172450" y="5275263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3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25643" name="文本框 25642"/>
          <p:cNvSpPr txBox="1"/>
          <p:nvPr/>
        </p:nvSpPr>
        <p:spPr>
          <a:xfrm>
            <a:off x="5076825" y="26368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Ａ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5644" name="文本框 25643"/>
          <p:cNvSpPr txBox="1"/>
          <p:nvPr/>
        </p:nvSpPr>
        <p:spPr>
          <a:xfrm>
            <a:off x="8027988" y="6140450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25645" name="直接连接符 25644"/>
          <p:cNvSpPr/>
          <p:nvPr/>
        </p:nvSpPr>
        <p:spPr>
          <a:xfrm>
            <a:off x="5364163" y="2997200"/>
            <a:ext cx="2879725" cy="3240088"/>
          </a:xfrm>
          <a:prstGeom prst="line">
            <a:avLst/>
          </a:prstGeom>
          <a:ln w="57150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5646" name="文本框 25645"/>
          <p:cNvSpPr txBox="1"/>
          <p:nvPr/>
        </p:nvSpPr>
        <p:spPr>
          <a:xfrm>
            <a:off x="8099425" y="26114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Ｃ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25647" name="组合 25646"/>
          <p:cNvGrpSpPr/>
          <p:nvPr/>
        </p:nvGrpSpPr>
        <p:grpSpPr>
          <a:xfrm rot="10478693">
            <a:off x="7956550" y="2997200"/>
            <a:ext cx="288925" cy="215900"/>
            <a:chOff x="4694" y="3158"/>
            <a:chExt cx="182" cy="136"/>
          </a:xfrm>
        </p:grpSpPr>
        <p:sp>
          <p:nvSpPr>
            <p:cNvPr id="25648" name="直接连接符 25647"/>
            <p:cNvSpPr/>
            <p:nvPr/>
          </p:nvSpPr>
          <p:spPr>
            <a:xfrm>
              <a:off x="4694" y="3158"/>
              <a:ext cx="18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49" name="直接连接符 25648"/>
            <p:cNvSpPr/>
            <p:nvPr/>
          </p:nvSpPr>
          <p:spPr>
            <a:xfrm>
              <a:off x="4876" y="3158"/>
              <a:ext cx="0" cy="1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5650" name="右箭头 25649"/>
          <p:cNvSpPr/>
          <p:nvPr/>
        </p:nvSpPr>
        <p:spPr>
          <a:xfrm>
            <a:off x="4643438" y="4652963"/>
            <a:ext cx="457200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51" name="文本框 25650"/>
          <p:cNvSpPr txBox="1"/>
          <p:nvPr/>
        </p:nvSpPr>
        <p:spPr>
          <a:xfrm>
            <a:off x="1066800" y="5867400"/>
            <a:ext cx="3429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>
                <a:latin typeface="Tahoma" panose="020B0604030504040204" pitchFamily="34" charset="0"/>
              </a:rPr>
              <a:t>AB=25</a:t>
            </a:r>
            <a:endParaRPr lang="en-US" altLang="zh-CN" sz="360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5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5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2565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6" grpId="0"/>
      <p:bldP spid="25637" grpId="0"/>
      <p:bldP spid="25638" grpId="0"/>
      <p:bldP spid="25639" grpId="0"/>
      <p:bldP spid="25639" grpId="1"/>
      <p:bldP spid="25640" grpId="0"/>
      <p:bldP spid="25641" grpId="0"/>
      <p:bldP spid="25642" grpId="0"/>
      <p:bldP spid="25643" grpId="0"/>
      <p:bldP spid="25644" grpId="0"/>
      <p:bldP spid="256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图片 34817" descr="0WK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文本框 34818"/>
          <p:cNvSpPr txBox="1"/>
          <p:nvPr/>
        </p:nvSpPr>
        <p:spPr>
          <a:xfrm>
            <a:off x="900113" y="765175"/>
            <a:ext cx="7024687" cy="3813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小 结：</a:t>
            </a:r>
            <a:endParaRPr lang="zh-CN" altLang="en-US" sz="36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把几何体适当展开成平面图形，再利用“两点之间线段最短”，或点到直线“垂线段最短”等性质来解决问题。</a:t>
            </a:r>
            <a:endParaRPr lang="zh-CN" altLang="en-US" sz="36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l"/>
            <a:endParaRPr lang="zh-CN" altLang="en-US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l"/>
            <a:endParaRPr lang="zh-CN" altLang="en-US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theme/theme1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CDESIGNK</Template>
  <TotalTime>0</TotalTime>
  <Words>1824</Words>
  <Application>WPS 演示</Application>
  <PresentationFormat>在屏幕上显示</PresentationFormat>
  <Paragraphs>370</Paragraphs>
  <Slides>24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22</vt:i4>
      </vt:variant>
      <vt:variant>
        <vt:lpstr>幻灯片标题</vt:lpstr>
      </vt:variant>
      <vt:variant>
        <vt:i4>24</vt:i4>
      </vt:variant>
    </vt:vector>
  </HeadingPairs>
  <TitlesOfParts>
    <vt:vector size="62" baseType="lpstr">
      <vt:lpstr>Arial</vt:lpstr>
      <vt:lpstr>宋体</vt:lpstr>
      <vt:lpstr>Wingdings</vt:lpstr>
      <vt:lpstr>华文行楷</vt:lpstr>
      <vt:lpstr>楷体_GB2312</vt:lpstr>
      <vt:lpstr>新宋体</vt:lpstr>
      <vt:lpstr>Times New Roman</vt:lpstr>
      <vt:lpstr>Tahoma</vt:lpstr>
      <vt:lpstr>微软雅黑</vt:lpstr>
      <vt:lpstr>黑体</vt:lpstr>
      <vt:lpstr>Courier New</vt:lpstr>
      <vt:lpstr>隶书</vt:lpstr>
      <vt:lpstr>方正综艺简体</vt:lpstr>
      <vt:lpstr>华文新魏</vt:lpstr>
      <vt:lpstr>Arial Unicode MS</vt:lpstr>
      <vt:lpstr>古瓶荷花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gtm</cp:lastModifiedBy>
  <cp:revision>50</cp:revision>
  <dcterms:created xsi:type="dcterms:W3CDTF">2022-03-03T03:16:28Z</dcterms:created>
  <dcterms:modified xsi:type="dcterms:W3CDTF">2022-03-03T03:17:05Z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8EB77C0B47144EC1886C20E4B2332F7A</vt:lpwstr>
  </property>
  <property fmtid="{D5CDD505-2E9C-101B-9397-08002B2CF9AE}" pid="4" name="KSOProductBuildVer">
    <vt:lpwstr>2052-11.1.0.11365</vt:lpwstr>
  </property>
</Properties>
</file>